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61"/>
  </p:notesMasterIdLst>
  <p:handoutMasterIdLst>
    <p:handoutMasterId r:id="rId62"/>
  </p:handoutMasterIdLst>
  <p:sldIdLst>
    <p:sldId id="256" r:id="rId2"/>
    <p:sldId id="519" r:id="rId3"/>
    <p:sldId id="520" r:id="rId4"/>
    <p:sldId id="521" r:id="rId5"/>
    <p:sldId id="522" r:id="rId6"/>
    <p:sldId id="523" r:id="rId7"/>
    <p:sldId id="524" r:id="rId8"/>
    <p:sldId id="525" r:id="rId9"/>
    <p:sldId id="526" r:id="rId10"/>
    <p:sldId id="527" r:id="rId11"/>
    <p:sldId id="528" r:id="rId12"/>
    <p:sldId id="529" r:id="rId13"/>
    <p:sldId id="530" r:id="rId14"/>
    <p:sldId id="531" r:id="rId15"/>
    <p:sldId id="532" r:id="rId16"/>
    <p:sldId id="533" r:id="rId17"/>
    <p:sldId id="534" r:id="rId18"/>
    <p:sldId id="498" r:id="rId19"/>
    <p:sldId id="499" r:id="rId20"/>
    <p:sldId id="500" r:id="rId21"/>
    <p:sldId id="501" r:id="rId22"/>
    <p:sldId id="502" r:id="rId23"/>
    <p:sldId id="503" r:id="rId24"/>
    <p:sldId id="504" r:id="rId25"/>
    <p:sldId id="505" r:id="rId26"/>
    <p:sldId id="506" r:id="rId27"/>
    <p:sldId id="507" r:id="rId28"/>
    <p:sldId id="508" r:id="rId29"/>
    <p:sldId id="509" r:id="rId30"/>
    <p:sldId id="510" r:id="rId31"/>
    <p:sldId id="511" r:id="rId32"/>
    <p:sldId id="512" r:id="rId33"/>
    <p:sldId id="513" r:id="rId34"/>
    <p:sldId id="514" r:id="rId35"/>
    <p:sldId id="515" r:id="rId36"/>
    <p:sldId id="516" r:id="rId37"/>
    <p:sldId id="517" r:id="rId38"/>
    <p:sldId id="518" r:id="rId39"/>
    <p:sldId id="479" r:id="rId40"/>
    <p:sldId id="495" r:id="rId41"/>
    <p:sldId id="494" r:id="rId42"/>
    <p:sldId id="497" r:id="rId43"/>
    <p:sldId id="496" r:id="rId44"/>
    <p:sldId id="535" r:id="rId45"/>
    <p:sldId id="464" r:id="rId46"/>
    <p:sldId id="260" r:id="rId47"/>
    <p:sldId id="463" r:id="rId48"/>
    <p:sldId id="468" r:id="rId49"/>
    <p:sldId id="465" r:id="rId50"/>
    <p:sldId id="466" r:id="rId51"/>
    <p:sldId id="481" r:id="rId52"/>
    <p:sldId id="306" r:id="rId53"/>
    <p:sldId id="482" r:id="rId54"/>
    <p:sldId id="467" r:id="rId55"/>
    <p:sldId id="469" r:id="rId56"/>
    <p:sldId id="470" r:id="rId57"/>
    <p:sldId id="471" r:id="rId58"/>
    <p:sldId id="472" r:id="rId59"/>
    <p:sldId id="321" r:id="rId6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2D2E2D"/>
    <a:srgbClr val="7F7F7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985" autoAdjust="0"/>
    <p:restoredTop sz="94660" autoAdjust="0"/>
  </p:normalViewPr>
  <p:slideViewPr>
    <p:cSldViewPr>
      <p:cViewPr varScale="1">
        <p:scale>
          <a:sx n="69" d="100"/>
          <a:sy n="69" d="100"/>
        </p:scale>
        <p:origin x="-1356"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EFC602DC-32C0-4AA2-B7F4-C033D957C86E}" type="presOf" srcId="{3B0C8FBB-B78C-4418-A275-9C01168B31D5}" destId="{E4741DCA-E994-4448-9C66-3AEA02CC077E}" srcOrd="0" destOrd="0" presId="urn:microsoft.com/office/officeart/2005/8/layout/vList2"/>
    <dgm:cxn modelId="{C5B42C3D-0A7E-4278-9597-4B8A79D193B3}" type="presOf" srcId="{53C962A1-9FE2-4F8E-9BC0-C54A33AC0C3F}" destId="{8D501949-E3F8-4187-85B3-19FF8C1CF2E1}" srcOrd="0" destOrd="0" presId="urn:microsoft.com/office/officeart/2005/8/layout/vList2"/>
    <dgm:cxn modelId="{3737DF80-EBCC-4180-95AD-A3DC480E2A9F}" type="presOf" srcId="{4B0BF9B7-7B7A-4A7C-A05B-B1BE1B648CE9}" destId="{A17B7EE2-1D78-4802-A42E-D5C47A93A332}" srcOrd="0" destOrd="0" presId="urn:microsoft.com/office/officeart/2005/8/layout/vList2"/>
    <dgm:cxn modelId="{9AC9C738-D9D9-4598-A38B-45492678F9EC}" type="presOf" srcId="{FC7DEB54-D495-4BD2-8325-E7464C2459C5}" destId="{C2D199EF-EC9A-4C6D-8BD7-CC11CB57AA65}"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A29B8219-FAB8-46FA-8E9F-880A75D98E18}" srcId="{4B0BF9B7-7B7A-4A7C-A05B-B1BE1B648CE9}" destId="{3B0C8FBB-B78C-4418-A275-9C01168B31D5}" srcOrd="5" destOrd="0" parTransId="{A3B1A5F7-C76F-4767-BA27-0AF25B38B729}" sibTransId="{0D2EADDE-4623-4555-B710-2858C583BA77}"/>
    <dgm:cxn modelId="{A3B32327-18B7-448D-9096-39AD8D9E9D67}" type="presOf" srcId="{5BCFEC87-2571-489B-891D-0E70E9F09AD4}" destId="{FEE47416-7ADC-4F04-B888-18152B43E14E}" srcOrd="0" destOrd="0" presId="urn:microsoft.com/office/officeart/2005/8/layout/vList2"/>
    <dgm:cxn modelId="{546ABA53-89D5-4A32-83E8-2D607300DFD7}" type="presOf" srcId="{E103F50F-1A90-416B-9E61-819078A87576}" destId="{37044683-296D-4928-A19D-1A7547B9EB23}"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806CAA7F-8446-4C3F-AEC4-A3E85D3D3935}" srcId="{4B0BF9B7-7B7A-4A7C-A05B-B1BE1B648CE9}" destId="{E103F50F-1A90-416B-9E61-819078A87576}" srcOrd="2" destOrd="0" parTransId="{2EB38C58-B93F-4404-BE14-031AB2A19497}" sibTransId="{1A8EFFAA-9C5F-4126-B3FA-F7CEBBA88C68}"/>
    <dgm:cxn modelId="{76270E0F-D1B5-487D-831B-E5348F72DD83}" type="presOf" srcId="{5BC77895-9CE9-4054-B933-25BDDF9C1F4C}" destId="{C257A4DF-BA63-4CF7-ABE1-B114FC9563C2}" srcOrd="0" destOrd="0" presId="urn:microsoft.com/office/officeart/2005/8/layout/vList2"/>
    <dgm:cxn modelId="{6F73C223-658E-4C77-87BC-C16D13D8681D}" type="presOf" srcId="{0240E6BA-A916-4076-9EA5-E14A9617F930}" destId="{35B7FA0E-A7C6-469B-9CC6-2694F8ACFFCE}"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B39FA1CA-77B1-4FF5-BB78-58674E0AB7D3}" type="presParOf" srcId="{A17B7EE2-1D78-4802-A42E-D5C47A93A332}" destId="{FEE47416-7ADC-4F04-B888-18152B43E14E}" srcOrd="0" destOrd="0" presId="urn:microsoft.com/office/officeart/2005/8/layout/vList2"/>
    <dgm:cxn modelId="{0D55F841-D196-4E43-8D43-3D0D5AEF26E5}" type="presParOf" srcId="{A17B7EE2-1D78-4802-A42E-D5C47A93A332}" destId="{4C71D70E-D4E8-40C9-B61A-A6DF24ED5625}" srcOrd="1" destOrd="0" presId="urn:microsoft.com/office/officeart/2005/8/layout/vList2"/>
    <dgm:cxn modelId="{278AE58F-FDAB-4210-BDDB-DE061934B7C3}" type="presParOf" srcId="{A17B7EE2-1D78-4802-A42E-D5C47A93A332}" destId="{C257A4DF-BA63-4CF7-ABE1-B114FC9563C2}" srcOrd="2" destOrd="0" presId="urn:microsoft.com/office/officeart/2005/8/layout/vList2"/>
    <dgm:cxn modelId="{34AA35CE-9556-46EF-8665-2D2DB7F51360}" type="presParOf" srcId="{A17B7EE2-1D78-4802-A42E-D5C47A93A332}" destId="{B38E9941-A3A6-4796-8072-ADCD44E1774C}" srcOrd="3" destOrd="0" presId="urn:microsoft.com/office/officeart/2005/8/layout/vList2"/>
    <dgm:cxn modelId="{49650CAC-12FF-47A3-9C87-3D5064FC4639}" type="presParOf" srcId="{A17B7EE2-1D78-4802-A42E-D5C47A93A332}" destId="{37044683-296D-4928-A19D-1A7547B9EB23}" srcOrd="4" destOrd="0" presId="urn:microsoft.com/office/officeart/2005/8/layout/vList2"/>
    <dgm:cxn modelId="{9C0C4B0C-42E5-4690-B525-ABB471B02612}" type="presParOf" srcId="{A17B7EE2-1D78-4802-A42E-D5C47A93A332}" destId="{A8DC0224-C23C-470A-9860-43CF041DAA78}" srcOrd="5" destOrd="0" presId="urn:microsoft.com/office/officeart/2005/8/layout/vList2"/>
    <dgm:cxn modelId="{70591EA1-2070-4DA9-B828-B8C95ED98367}" type="presParOf" srcId="{A17B7EE2-1D78-4802-A42E-D5C47A93A332}" destId="{35B7FA0E-A7C6-469B-9CC6-2694F8ACFFCE}" srcOrd="6" destOrd="0" presId="urn:microsoft.com/office/officeart/2005/8/layout/vList2"/>
    <dgm:cxn modelId="{DBA5DA80-EABC-4534-BF6A-44A69DC521FD}" type="presParOf" srcId="{A17B7EE2-1D78-4802-A42E-D5C47A93A332}" destId="{74DBFF6F-C3F3-4B08-807D-9792880EAF31}" srcOrd="7" destOrd="0" presId="urn:microsoft.com/office/officeart/2005/8/layout/vList2"/>
    <dgm:cxn modelId="{D7129642-9B61-46E3-83BF-BE5DC351D68A}" type="presParOf" srcId="{A17B7EE2-1D78-4802-A42E-D5C47A93A332}" destId="{C2D199EF-EC9A-4C6D-8BD7-CC11CB57AA65}" srcOrd="8" destOrd="0" presId="urn:microsoft.com/office/officeart/2005/8/layout/vList2"/>
    <dgm:cxn modelId="{3F9E937E-1C17-4E78-8941-7B94FD7B68E1}" type="presParOf" srcId="{A17B7EE2-1D78-4802-A42E-D5C47A93A332}" destId="{F4C439AD-BC66-42C3-9105-C5B50C42525C}" srcOrd="9" destOrd="0" presId="urn:microsoft.com/office/officeart/2005/8/layout/vList2"/>
    <dgm:cxn modelId="{95CDDFBF-AD8A-4D2A-AD82-B4B09A06727A}" type="presParOf" srcId="{A17B7EE2-1D78-4802-A42E-D5C47A93A332}" destId="{E4741DCA-E994-4448-9C66-3AEA02CC077E}" srcOrd="10" destOrd="0" presId="urn:microsoft.com/office/officeart/2005/8/layout/vList2"/>
    <dgm:cxn modelId="{3F821680-EA4D-44E2-BD5F-71FEA594CF08}" type="presParOf" srcId="{A17B7EE2-1D78-4802-A42E-D5C47A93A332}" destId="{E22742E3-B596-440C-BFBD-0E531A0B6CDF}" srcOrd="11" destOrd="0" presId="urn:microsoft.com/office/officeart/2005/8/layout/vList2"/>
    <dgm:cxn modelId="{5B0CC383-0DDB-4E23-AF21-A0CDC4AB9DD2}" type="presParOf" srcId="{A17B7EE2-1D78-4802-A42E-D5C47A93A332}" destId="{8D501949-E3F8-4187-85B3-19FF8C1CF2E1}"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dgm:spPr>
      <dgm:t>
        <a:bodyPr/>
        <a:lstStyle/>
        <a:p>
          <a:r>
            <a:rPr lang="en-MY" sz="2800"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dgm:spPr>
      <dgm:t>
        <a:bodyPr/>
        <a:lstStyle/>
        <a:p>
          <a:r>
            <a:rPr lang="en-MY" sz="2800"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800" kern="1200" dirty="0">
              <a:solidFill>
                <a:schemeClr val="tx1"/>
              </a:solidFill>
            </a:rPr>
            <a:t>Business</a:t>
          </a:r>
          <a:r>
            <a:rPr lang="en-MY" sz="2800" kern="1200" dirty="0">
              <a:solidFill>
                <a:schemeClr val="bg1"/>
              </a:solidFill>
            </a:rPr>
            <a:t> </a:t>
          </a:r>
          <a:r>
            <a:rPr lang="en-MY" sz="28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2D2E2D"/>
              </a:solidFill>
              <a:latin typeface="+mn-lt"/>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FFFFE1"/>
              </a:solidFill>
              <a:latin typeface="+mn-lt"/>
              <a:ea typeface="+mn-ea"/>
              <a:cs typeface="+mn-cs"/>
            </a:rPr>
            <a:t>Operations</a:t>
          </a:r>
          <a:r>
            <a:rPr lang="en-MY" sz="2800" kern="1200" dirty="0">
              <a:solidFill>
                <a:srgbClr val="FFFFE1"/>
              </a:solidFill>
              <a:latin typeface="Arial"/>
              <a:ea typeface="+mn-ea"/>
              <a:cs typeface="+mn-cs"/>
            </a:rPr>
            <a:t>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custT="1"/>
      <dgm:spPr>
        <a:noFill/>
      </dgm:spPr>
      <dgm:t>
        <a:bodyPr/>
        <a:lstStyle/>
        <a:p>
          <a:r>
            <a:rPr lang="en-MY" sz="2800"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274EF2E2-5B11-436E-8946-28524F207562}" type="presOf" srcId="{E103F50F-1A90-416B-9E61-819078A87576}" destId="{37044683-296D-4928-A19D-1A7547B9EB23}" srcOrd="0" destOrd="0" presId="urn:microsoft.com/office/officeart/2005/8/layout/vList2"/>
    <dgm:cxn modelId="{BB0B2A0A-EF15-47AA-A5B3-3720C4BD6D0B}" type="presOf" srcId="{53C962A1-9FE2-4F8E-9BC0-C54A33AC0C3F}" destId="{8D501949-E3F8-4187-85B3-19FF8C1CF2E1}" srcOrd="0" destOrd="0" presId="urn:microsoft.com/office/officeart/2005/8/layout/vList2"/>
    <dgm:cxn modelId="{913C5759-EDC5-494D-95E0-30C0DEA6F3B2}" type="presOf" srcId="{5BC77895-9CE9-4054-B933-25BDDF9C1F4C}" destId="{C257A4DF-BA63-4CF7-ABE1-B114FC9563C2}"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E54E0A3D-0193-45F6-931D-838539A1B425}" type="presOf" srcId="{4B0BF9B7-7B7A-4A7C-A05B-B1BE1B648CE9}" destId="{A17B7EE2-1D78-4802-A42E-D5C47A93A332}"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84BBB99F-05B1-430D-95F0-5EA259DB0DB2}"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D22746BE-3594-4EB3-AA79-CE2B589D0E23}" type="presOf" srcId="{0240E6BA-A916-4076-9EA5-E14A9617F930}" destId="{35B7FA0E-A7C6-469B-9CC6-2694F8ACFFC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EE3C839B-038D-44D2-B23A-5CCD3DC9FBE8}" type="presOf" srcId="{FC7DEB54-D495-4BD2-8325-E7464C2459C5}" destId="{C2D199EF-EC9A-4C6D-8BD7-CC11CB57AA65}" srcOrd="0" destOrd="0" presId="urn:microsoft.com/office/officeart/2005/8/layout/vList2"/>
    <dgm:cxn modelId="{65930E19-BB8B-4388-9178-25EB5895C99B}" type="presOf" srcId="{3B0C8FBB-B78C-4418-A275-9C01168B31D5}" destId="{E4741DCA-E994-4448-9C66-3AEA02CC077E}"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E7CE4CA0-CF13-446E-81C9-1E0E95E6729D}" type="presParOf" srcId="{A17B7EE2-1D78-4802-A42E-D5C47A93A332}" destId="{FEE47416-7ADC-4F04-B888-18152B43E14E}" srcOrd="0" destOrd="0" presId="urn:microsoft.com/office/officeart/2005/8/layout/vList2"/>
    <dgm:cxn modelId="{6EFFA1CE-22D2-4541-B800-FBE58D56A066}" type="presParOf" srcId="{A17B7EE2-1D78-4802-A42E-D5C47A93A332}" destId="{4C71D70E-D4E8-40C9-B61A-A6DF24ED5625}" srcOrd="1" destOrd="0" presId="urn:microsoft.com/office/officeart/2005/8/layout/vList2"/>
    <dgm:cxn modelId="{684BEF80-4FDD-47C3-B26C-DFFBE7E86C26}" type="presParOf" srcId="{A17B7EE2-1D78-4802-A42E-D5C47A93A332}" destId="{C257A4DF-BA63-4CF7-ABE1-B114FC9563C2}" srcOrd="2" destOrd="0" presId="urn:microsoft.com/office/officeart/2005/8/layout/vList2"/>
    <dgm:cxn modelId="{A08D2CEB-7C39-45E5-A80A-EA10526AB9F0}" type="presParOf" srcId="{A17B7EE2-1D78-4802-A42E-D5C47A93A332}" destId="{B38E9941-A3A6-4796-8072-ADCD44E1774C}" srcOrd="3" destOrd="0" presId="urn:microsoft.com/office/officeart/2005/8/layout/vList2"/>
    <dgm:cxn modelId="{C7986B4D-7DCD-47C3-AC84-17B039AD7DEA}" type="presParOf" srcId="{A17B7EE2-1D78-4802-A42E-D5C47A93A332}" destId="{37044683-296D-4928-A19D-1A7547B9EB23}" srcOrd="4" destOrd="0" presId="urn:microsoft.com/office/officeart/2005/8/layout/vList2"/>
    <dgm:cxn modelId="{943ADC4E-4E05-4DD1-9FD4-5B41FFD461BA}" type="presParOf" srcId="{A17B7EE2-1D78-4802-A42E-D5C47A93A332}" destId="{A8DC0224-C23C-470A-9860-43CF041DAA78}" srcOrd="5" destOrd="0" presId="urn:microsoft.com/office/officeart/2005/8/layout/vList2"/>
    <dgm:cxn modelId="{9F4FA1C0-2EB7-4A8A-B9D6-7912509DA036}" type="presParOf" srcId="{A17B7EE2-1D78-4802-A42E-D5C47A93A332}" destId="{35B7FA0E-A7C6-469B-9CC6-2694F8ACFFCE}" srcOrd="6" destOrd="0" presId="urn:microsoft.com/office/officeart/2005/8/layout/vList2"/>
    <dgm:cxn modelId="{17C38341-F6A5-4B52-ADA9-0B4A9722F802}" type="presParOf" srcId="{A17B7EE2-1D78-4802-A42E-D5C47A93A332}" destId="{74DBFF6F-C3F3-4B08-807D-9792880EAF31}" srcOrd="7" destOrd="0" presId="urn:microsoft.com/office/officeart/2005/8/layout/vList2"/>
    <dgm:cxn modelId="{29B61589-8EEA-4744-83A1-97D413BAAF4E}" type="presParOf" srcId="{A17B7EE2-1D78-4802-A42E-D5C47A93A332}" destId="{C2D199EF-EC9A-4C6D-8BD7-CC11CB57AA65}" srcOrd="8" destOrd="0" presId="urn:microsoft.com/office/officeart/2005/8/layout/vList2"/>
    <dgm:cxn modelId="{983A7321-84DB-44B8-A0CA-5182699B32C3}" type="presParOf" srcId="{A17B7EE2-1D78-4802-A42E-D5C47A93A332}" destId="{F4C439AD-BC66-42C3-9105-C5B50C42525C}" srcOrd="9" destOrd="0" presId="urn:microsoft.com/office/officeart/2005/8/layout/vList2"/>
    <dgm:cxn modelId="{931C7F8C-C126-4220-97A4-D58030B99296}" type="presParOf" srcId="{A17B7EE2-1D78-4802-A42E-D5C47A93A332}" destId="{E4741DCA-E994-4448-9C66-3AEA02CC077E}" srcOrd="10" destOrd="0" presId="urn:microsoft.com/office/officeart/2005/8/layout/vList2"/>
    <dgm:cxn modelId="{CE5F7A7B-0FDD-4733-8623-6FF7C643B0A6}" type="presParOf" srcId="{A17B7EE2-1D78-4802-A42E-D5C47A93A332}" destId="{E22742E3-B596-440C-BFBD-0E531A0B6CDF}" srcOrd="11" destOrd="0" presId="urn:microsoft.com/office/officeart/2005/8/layout/vList2"/>
    <dgm:cxn modelId="{9F8B2454-8206-42DD-BEDE-D78D962AE9CE}" type="presParOf" srcId="{A17B7EE2-1D78-4802-A42E-D5C47A93A332}" destId="{8D501949-E3F8-4187-85B3-19FF8C1CF2E1}" srcOrd="12"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dgm:spPr>
      <dgm:t>
        <a:bodyPr/>
        <a:lstStyle/>
        <a:p>
          <a:r>
            <a:rPr lang="en-MY" sz="2800" dirty="0">
              <a:solidFill>
                <a:srgbClr val="2D2E2D"/>
              </a:solidFill>
            </a:rPr>
            <a:t>Supply</a:t>
          </a:r>
          <a:r>
            <a:rPr lang="en-MY" sz="2900" dirty="0">
              <a:solidFill>
                <a:srgbClr val="2D2E2D"/>
              </a:solidFill>
            </a:rPr>
            <a:t>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dgm:spPr>
      <dgm:t>
        <a:bodyPr/>
        <a:lstStyle/>
        <a:p>
          <a:r>
            <a:rPr lang="en-MY" sz="2800"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800" kern="1200" dirty="0">
              <a:solidFill>
                <a:srgbClr val="2D2E2D"/>
              </a:solidFill>
            </a:rPr>
            <a:t>Business </a:t>
          </a:r>
          <a:r>
            <a:rPr lang="en-MY" sz="2800" kern="1200" dirty="0">
              <a:solidFill>
                <a:srgbClr val="2D2E2D"/>
              </a:solidFill>
              <a:latin typeface="+mn-lt"/>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rgbClr val="2D2E2D"/>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2D2E2D"/>
              </a:solidFill>
              <a:latin typeface="+mn-lt"/>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2D2E2D"/>
              </a:solidFill>
              <a:latin typeface="+mn-lt"/>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custLinFactNeighborY="43811">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a:xfrm>
          <a:off x="0" y="4032447"/>
          <a:ext cx="7772400" cy="585000"/>
        </a:xfrm>
        <a:prstGeom prst="roundRect">
          <a:avLst/>
        </a:prstGeom>
      </dgm:spPr>
      <dgm:t>
        <a:bodyPr/>
        <a:lstStyle/>
        <a:p>
          <a:endParaRPr lang="en-US"/>
        </a:p>
      </dgm:t>
    </dgm:pt>
  </dgm:ptLst>
  <dgm:cxnLst>
    <dgm:cxn modelId="{46770C47-3239-41F0-BC2F-FFBE01CF0EDA}"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29599670-3799-4F66-9D4B-48E20D99DBD3}" type="presOf" srcId="{5BC77895-9CE9-4054-B933-25BDDF9C1F4C}" destId="{C257A4DF-BA63-4CF7-ABE1-B114FC9563C2}"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9DEAF0CD-2C21-45A2-9A77-715CCCAC77CA}" type="presOf" srcId="{FC7DEB54-D495-4BD2-8325-E7464C2459C5}" destId="{C2D199EF-EC9A-4C6D-8BD7-CC11CB57AA65}" srcOrd="0" destOrd="0" presId="urn:microsoft.com/office/officeart/2005/8/layout/vList2"/>
    <dgm:cxn modelId="{45544AC1-D067-4BFD-8AA0-BE38BFD9DB36}" type="presOf" srcId="{3B0C8FBB-B78C-4418-A275-9C01168B31D5}" destId="{E4741DCA-E994-4448-9C66-3AEA02CC077E}"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BAA9636F-FE3D-4B58-8151-F93EB5D35F93}" type="presOf" srcId="{4B0BF9B7-7B7A-4A7C-A05B-B1BE1B648CE9}" destId="{A17B7EE2-1D78-4802-A42E-D5C47A93A332}"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A7FF3050-F2F9-4A6A-8397-AEEA986C98AC}" type="presOf" srcId="{0240E6BA-A916-4076-9EA5-E14A9617F930}" destId="{35B7FA0E-A7C6-469B-9CC6-2694F8ACFFCE}" srcOrd="0" destOrd="0" presId="urn:microsoft.com/office/officeart/2005/8/layout/vList2"/>
    <dgm:cxn modelId="{F7C92A2A-C98E-4D51-9E52-4CC01DCF3D73}"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4402A39A-300F-4A2A-BCBF-518DE86DE439}" type="presOf" srcId="{E103F50F-1A90-416B-9E61-819078A87576}" destId="{37044683-296D-4928-A19D-1A7547B9EB23}"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9A1F7946-69C8-46F5-B613-9E2BC5DD3819}" type="presParOf" srcId="{A17B7EE2-1D78-4802-A42E-D5C47A93A332}" destId="{FEE47416-7ADC-4F04-B888-18152B43E14E}" srcOrd="0" destOrd="0" presId="urn:microsoft.com/office/officeart/2005/8/layout/vList2"/>
    <dgm:cxn modelId="{D9985AC8-9CC8-471C-B1FD-17FB9AAC306A}" type="presParOf" srcId="{A17B7EE2-1D78-4802-A42E-D5C47A93A332}" destId="{4C71D70E-D4E8-40C9-B61A-A6DF24ED5625}" srcOrd="1" destOrd="0" presId="urn:microsoft.com/office/officeart/2005/8/layout/vList2"/>
    <dgm:cxn modelId="{D79D6566-C5FA-492C-B3BA-3730FD82CA39}" type="presParOf" srcId="{A17B7EE2-1D78-4802-A42E-D5C47A93A332}" destId="{C257A4DF-BA63-4CF7-ABE1-B114FC9563C2}" srcOrd="2" destOrd="0" presId="urn:microsoft.com/office/officeart/2005/8/layout/vList2"/>
    <dgm:cxn modelId="{A3C0F677-BFEE-4FB0-80B6-38D3AD91AA65}" type="presParOf" srcId="{A17B7EE2-1D78-4802-A42E-D5C47A93A332}" destId="{B38E9941-A3A6-4796-8072-ADCD44E1774C}" srcOrd="3" destOrd="0" presId="urn:microsoft.com/office/officeart/2005/8/layout/vList2"/>
    <dgm:cxn modelId="{D96E8CEE-0399-42B4-A1F6-C3393758EA3E}" type="presParOf" srcId="{A17B7EE2-1D78-4802-A42E-D5C47A93A332}" destId="{37044683-296D-4928-A19D-1A7547B9EB23}" srcOrd="4" destOrd="0" presId="urn:microsoft.com/office/officeart/2005/8/layout/vList2"/>
    <dgm:cxn modelId="{356D262E-D0E7-4F04-81BC-02DA4D5CC69D}" type="presParOf" srcId="{A17B7EE2-1D78-4802-A42E-D5C47A93A332}" destId="{A8DC0224-C23C-470A-9860-43CF041DAA78}" srcOrd="5" destOrd="0" presId="urn:microsoft.com/office/officeart/2005/8/layout/vList2"/>
    <dgm:cxn modelId="{51CB540D-A716-4B3F-9070-03F020D89DC2}" type="presParOf" srcId="{A17B7EE2-1D78-4802-A42E-D5C47A93A332}" destId="{35B7FA0E-A7C6-469B-9CC6-2694F8ACFFCE}" srcOrd="6" destOrd="0" presId="urn:microsoft.com/office/officeart/2005/8/layout/vList2"/>
    <dgm:cxn modelId="{2023E39C-D6FA-4CD7-BA88-ABCA2048F152}" type="presParOf" srcId="{A17B7EE2-1D78-4802-A42E-D5C47A93A332}" destId="{74DBFF6F-C3F3-4B08-807D-9792880EAF31}" srcOrd="7" destOrd="0" presId="urn:microsoft.com/office/officeart/2005/8/layout/vList2"/>
    <dgm:cxn modelId="{D4F026A8-606F-4C5C-9A10-ECA050379FA4}" type="presParOf" srcId="{A17B7EE2-1D78-4802-A42E-D5C47A93A332}" destId="{C2D199EF-EC9A-4C6D-8BD7-CC11CB57AA65}" srcOrd="8" destOrd="0" presId="urn:microsoft.com/office/officeart/2005/8/layout/vList2"/>
    <dgm:cxn modelId="{25813656-E050-4232-874A-0DDD62E9B0B7}" type="presParOf" srcId="{A17B7EE2-1D78-4802-A42E-D5C47A93A332}" destId="{F4C439AD-BC66-42C3-9105-C5B50C42525C}" srcOrd="9" destOrd="0" presId="urn:microsoft.com/office/officeart/2005/8/layout/vList2"/>
    <dgm:cxn modelId="{2ECCAF1D-3744-4B40-A9C6-1252249B63CE}" type="presParOf" srcId="{A17B7EE2-1D78-4802-A42E-D5C47A93A332}" destId="{E4741DCA-E994-4448-9C66-3AEA02CC077E}" srcOrd="10" destOrd="0" presId="urn:microsoft.com/office/officeart/2005/8/layout/vList2"/>
    <dgm:cxn modelId="{1712141E-695D-47D5-AA22-20C181AAE317}" type="presParOf" srcId="{A17B7EE2-1D78-4802-A42E-D5C47A93A332}" destId="{E22742E3-B596-440C-BFBD-0E531A0B6CDF}" srcOrd="11" destOrd="0" presId="urn:microsoft.com/office/officeart/2005/8/layout/vList2"/>
    <dgm:cxn modelId="{44F7037C-F3A3-4638-B51D-9C49903B71A6}" type="presParOf" srcId="{A17B7EE2-1D78-4802-A42E-D5C47A93A332}" destId="{8D501949-E3F8-4187-85B3-19FF8C1CF2E1}" srcOrd="12"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bg2"/>
        </a:solidFill>
      </dgm:spPr>
      <dgm:t>
        <a:bodyPr/>
        <a:lstStyle/>
        <a:p>
          <a:r>
            <a:rPr lang="en-MY" dirty="0">
              <a:solidFill>
                <a:schemeClr val="tx1"/>
              </a:solidFill>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bg2"/>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bg2"/>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bg2"/>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dgm:spPr>
        <a:solidFill>
          <a:schemeClr val="bg2"/>
        </a:solidFill>
      </dgm:spPr>
      <dgm:t>
        <a:bodyPr/>
        <a:lstStyle/>
        <a:p>
          <a:pPr>
            <a:buNone/>
          </a:pPr>
          <a:r>
            <a:rPr lang="en-MY" dirty="0">
              <a:solidFill>
                <a:schemeClr val="tx1"/>
              </a:solidFill>
              <a:latin typeface="Arial"/>
              <a:ea typeface="+mn-ea"/>
              <a:cs typeface="+mn-cs"/>
            </a:rPr>
            <a:t>HR Structural Alternatives</a:t>
          </a:r>
          <a:endParaRPr lang="en-MY" dirty="0">
            <a:solidFill>
              <a:schemeClr val="tx1"/>
            </a:solidFill>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bg2"/>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dgm:presLayoutVars>
          <dgm:chMax val="0"/>
          <dgm:bulletEnabled val="1"/>
        </dgm:presLayoutVars>
      </dgm:prSet>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dgm:t>
        <a:bodyPr/>
        <a:lstStyle/>
        <a:p>
          <a:endParaRPr lang="en-US"/>
        </a:p>
      </dgm:t>
    </dgm:pt>
  </dgm:ptLst>
  <dgm:cxnLst>
    <dgm:cxn modelId="{87D43582-1B0F-4406-958A-C65726658694}" srcId="{4B0BF9B7-7B7A-4A7C-A05B-B1BE1B648CE9}" destId="{E5EF136F-65BC-440D-A019-C0F886E2577C}" srcOrd="6" destOrd="0" parTransId="{2E2C8467-2C24-4F52-9084-9115E17A23F9}" sibTransId="{F717F93E-8D7A-4248-BFC8-0D05C869C8B3}"/>
    <dgm:cxn modelId="{D6332F11-733A-4E32-91D1-48728F4299BC}" srcId="{4B0BF9B7-7B7A-4A7C-A05B-B1BE1B648CE9}" destId="{FC7DEB54-D495-4BD2-8325-E7464C2459C5}" srcOrd="5" destOrd="0" parTransId="{9D2FBCD5-0C0E-4C79-ACEE-655AD2CB786C}" sibTransId="{B073C0A7-BBBA-4CC1-A7B4-ED449CA76FC9}"/>
    <dgm:cxn modelId="{BD000C10-28E2-47B6-9E2B-FFE2F236C83E}" type="presOf" srcId="{5BCFEC87-2571-489B-891D-0E70E9F09AD4}" destId="{FEE47416-7ADC-4F04-B888-18152B43E14E}"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806CAA7F-8446-4C3F-AEC4-A3E85D3D3935}" srcId="{4B0BF9B7-7B7A-4A7C-A05B-B1BE1B648CE9}" destId="{E103F50F-1A90-416B-9E61-819078A87576}" srcOrd="3" destOrd="0" parTransId="{2EB38C58-B93F-4404-BE14-031AB2A19497}" sibTransId="{1A8EFFAA-9C5F-4126-B3FA-F7CEBBA88C68}"/>
    <dgm:cxn modelId="{83F00B1A-90AE-456F-84FF-899841C9851B}" type="presOf" srcId="{5BC77895-9CE9-4054-B933-25BDDF9C1F4C}" destId="{C257A4DF-BA63-4CF7-ABE1-B114FC9563C2}" srcOrd="0" destOrd="0" presId="urn:microsoft.com/office/officeart/2005/8/layout/vList2"/>
    <dgm:cxn modelId="{5FAAC2B9-12D9-42B7-9D5F-3963E44E5746}" type="presOf" srcId="{4B0BF9B7-7B7A-4A7C-A05B-B1BE1B648CE9}" destId="{A17B7EE2-1D78-4802-A42E-D5C47A93A332}"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BBBFE5AF-E1F6-4F7C-8ACC-83CEB787DEF9}" type="presOf" srcId="{E103F50F-1A90-416B-9E61-819078A87576}" destId="{37044683-296D-4928-A19D-1A7547B9EB23}" srcOrd="0" destOrd="0" presId="urn:microsoft.com/office/officeart/2005/8/layout/vList2"/>
    <dgm:cxn modelId="{618B1FD9-54F3-4473-A846-713D3004F5FC}" type="presOf" srcId="{0240E6BA-A916-4076-9EA5-E14A9617F930}" destId="{35B7FA0E-A7C6-469B-9CC6-2694F8ACFFCE}" srcOrd="0" destOrd="0" presId="urn:microsoft.com/office/officeart/2005/8/layout/vList2"/>
    <dgm:cxn modelId="{B2EB7650-E61B-47C2-847D-74473D3FBC06}" type="presOf" srcId="{FC7DEB54-D495-4BD2-8325-E7464C2459C5}" destId="{C2D199EF-EC9A-4C6D-8BD7-CC11CB57AA65}" srcOrd="0" destOrd="0" presId="urn:microsoft.com/office/officeart/2005/8/layout/vList2"/>
    <dgm:cxn modelId="{F9996A12-D282-43C4-A710-EF2352057405}"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B0490477-20F2-4D9A-9528-EB0A10E06259}" type="presOf" srcId="{E5EF136F-65BC-440D-A019-C0F886E2577C}" destId="{BB581282-D2E9-4881-BBB5-D7AE975D856F}" srcOrd="0" destOrd="0" presId="urn:microsoft.com/office/officeart/2005/8/layout/vList2"/>
    <dgm:cxn modelId="{62367642-35CF-4646-8A3B-964CC8198F57}" type="presParOf" srcId="{A17B7EE2-1D78-4802-A42E-D5C47A93A332}" destId="{FEE47416-7ADC-4F04-B888-18152B43E14E}" srcOrd="0" destOrd="0" presId="urn:microsoft.com/office/officeart/2005/8/layout/vList2"/>
    <dgm:cxn modelId="{68D9E9AA-7C04-465C-AE29-16D290D2DEBA}" type="presParOf" srcId="{A17B7EE2-1D78-4802-A42E-D5C47A93A332}" destId="{4C71D70E-D4E8-40C9-B61A-A6DF24ED5625}" srcOrd="1" destOrd="0" presId="urn:microsoft.com/office/officeart/2005/8/layout/vList2"/>
    <dgm:cxn modelId="{9C695E52-E0AA-47DB-AF5E-97B87713A3C8}" type="presParOf" srcId="{A17B7EE2-1D78-4802-A42E-D5C47A93A332}" destId="{C257A4DF-BA63-4CF7-ABE1-B114FC9563C2}" srcOrd="2" destOrd="0" presId="urn:microsoft.com/office/officeart/2005/8/layout/vList2"/>
    <dgm:cxn modelId="{CF872D69-10AB-4222-9CA8-6FEDFDD13B98}" type="presParOf" srcId="{A17B7EE2-1D78-4802-A42E-D5C47A93A332}" destId="{B38E9941-A3A6-4796-8072-ADCD44E1774C}" srcOrd="3" destOrd="0" presId="urn:microsoft.com/office/officeart/2005/8/layout/vList2"/>
    <dgm:cxn modelId="{4F427928-0C9E-4D87-AE5F-51CD6408C357}" type="presParOf" srcId="{A17B7EE2-1D78-4802-A42E-D5C47A93A332}" destId="{4295595F-D20B-405E-8AB4-688E1DEC2787}" srcOrd="4" destOrd="0" presId="urn:microsoft.com/office/officeart/2005/8/layout/vList2"/>
    <dgm:cxn modelId="{DD36417A-54F2-475A-9F4C-B921842B18E0}" type="presParOf" srcId="{A17B7EE2-1D78-4802-A42E-D5C47A93A332}" destId="{6793D6C1-11C4-4549-AA87-8A72272FF6B1}" srcOrd="5" destOrd="0" presId="urn:microsoft.com/office/officeart/2005/8/layout/vList2"/>
    <dgm:cxn modelId="{5DDC2E34-45D5-4506-B838-EDF73BB8560A}" type="presParOf" srcId="{A17B7EE2-1D78-4802-A42E-D5C47A93A332}" destId="{37044683-296D-4928-A19D-1A7547B9EB23}" srcOrd="6" destOrd="0" presId="urn:microsoft.com/office/officeart/2005/8/layout/vList2"/>
    <dgm:cxn modelId="{FE49423D-E389-4A8F-A17A-4CE4A7240F03}" type="presParOf" srcId="{A17B7EE2-1D78-4802-A42E-D5C47A93A332}" destId="{A8DC0224-C23C-470A-9860-43CF041DAA78}" srcOrd="7" destOrd="0" presId="urn:microsoft.com/office/officeart/2005/8/layout/vList2"/>
    <dgm:cxn modelId="{F8D62351-4284-4095-919D-3F3620DC2BB1}" type="presParOf" srcId="{A17B7EE2-1D78-4802-A42E-D5C47A93A332}" destId="{35B7FA0E-A7C6-469B-9CC6-2694F8ACFFCE}" srcOrd="8" destOrd="0" presId="urn:microsoft.com/office/officeart/2005/8/layout/vList2"/>
    <dgm:cxn modelId="{6F94618F-624D-44EA-B50D-8E8FBEA46A16}" type="presParOf" srcId="{A17B7EE2-1D78-4802-A42E-D5C47A93A332}" destId="{74DBFF6F-C3F3-4B08-807D-9792880EAF31}" srcOrd="9" destOrd="0" presId="urn:microsoft.com/office/officeart/2005/8/layout/vList2"/>
    <dgm:cxn modelId="{FC66E66A-8CC0-45EC-87C4-C23CCB4564F3}" type="presParOf" srcId="{A17B7EE2-1D78-4802-A42E-D5C47A93A332}" destId="{C2D199EF-EC9A-4C6D-8BD7-CC11CB57AA65}" srcOrd="10" destOrd="0" presId="urn:microsoft.com/office/officeart/2005/8/layout/vList2"/>
    <dgm:cxn modelId="{8BEAD462-0218-4389-B43D-99305BD0D9F0}" type="presParOf" srcId="{A17B7EE2-1D78-4802-A42E-D5C47A93A332}" destId="{F4C439AD-BC66-42C3-9105-C5B50C42525C}" srcOrd="11" destOrd="0" presId="urn:microsoft.com/office/officeart/2005/8/layout/vList2"/>
    <dgm:cxn modelId="{2DDCF42D-5FB6-4099-AB85-59391DAD082B}" type="presParOf" srcId="{A17B7EE2-1D78-4802-A42E-D5C47A93A332}" destId="{BB581282-D2E9-4881-BBB5-D7AE975D856F}"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FFFFE1"/>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dgm:spPr>
      <dgm:t>
        <a:bodyPr/>
        <a:lstStyle/>
        <a:p>
          <a:r>
            <a:rPr lang="en-MY" sz="2800"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dgm:spPr>
      <dgm:t>
        <a:bodyPr/>
        <a:lstStyle/>
        <a:p>
          <a:r>
            <a:rPr lang="en-MY" sz="2800"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dgm:spPr>
      <dgm:t>
        <a:bodyPr/>
        <a:lstStyle/>
        <a:p>
          <a:pPr>
            <a:buNone/>
          </a:pPr>
          <a:r>
            <a:rPr lang="en-MY" sz="2800" dirty="0">
              <a:solidFill>
                <a:schemeClr val="tx1"/>
              </a:solidFill>
              <a:latin typeface="+mn-lt"/>
              <a:ea typeface="+mn-ea"/>
              <a:cs typeface="+mn-cs"/>
            </a:rPr>
            <a:t>HR Structural Alternatives</a:t>
          </a:r>
          <a:endParaRPr lang="en-MY" sz="2800" dirty="0">
            <a:solidFill>
              <a:schemeClr val="tx1"/>
            </a:solidFill>
            <a:latin typeface="+mn-lt"/>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dgm:spPr>
      <dgm:t>
        <a:bodyPr/>
        <a:lstStyle/>
        <a:p>
          <a:r>
            <a:rPr lang="en-MY" sz="2800" dirty="0">
              <a:solidFill>
                <a:schemeClr val="tx1"/>
              </a:solidFill>
            </a:rPr>
            <a:t>HR Roles and Responsibilities</a:t>
          </a:r>
        </a:p>
      </dgm:t>
    </dgm:pt>
    <dgm:pt modelId="{2E2C8467-2C24-4F52-9084-9115E17A23F9}" type="parTrans" cxnId="{87D43582-1B0F-4406-958A-C65726658694}">
      <dgm:prSet/>
      <dgm:spPr/>
      <dgm:t>
        <a:bodyPr/>
        <a:lstStyle/>
        <a:p>
          <a:endParaRPr lang="en-US"/>
        </a:p>
      </dgm:t>
    </dgm:pt>
    <dgm:pt modelId="{F717F93E-8D7A-4248-BFC8-0D05C869C8B3}" type="sibTrans" cxnId="{87D43582-1B0F-4406-958A-C65726658694}">
      <dgm:prSet/>
      <dgm:spPr/>
      <dgm:t>
        <a:bodyPr/>
        <a:lstStyle/>
        <a:p>
          <a:endParaRPr lang="en-US"/>
        </a:p>
      </dgm:t>
    </dgm:pt>
    <dgm:pt modelId="{03ADE487-B8DB-4FEB-BDBE-7281BBA61A5E}">
      <dgm:prSet phldrT="[Text]" custT="1"/>
      <dgm:spPr>
        <a:noFill/>
      </dgm:spPr>
      <dgm:t>
        <a:bodyPr/>
        <a:lstStyle/>
        <a:p>
          <a:r>
            <a:rPr lang="en-MY" sz="2800" dirty="0">
              <a:solidFill>
                <a:schemeClr val="tx1"/>
              </a:solidFill>
            </a:rPr>
            <a:t>Ten Strategic Tips</a:t>
          </a:r>
        </a:p>
      </dgm:t>
    </dgm:pt>
    <dgm:pt modelId="{C72F1232-D915-4400-ADD2-8949D3E864EC}" type="parTrans" cxnId="{E73D4A41-3075-40C9-9EF8-BA09AA73A73C}">
      <dgm:prSet/>
      <dgm:spPr/>
      <dgm:t>
        <a:bodyPr/>
        <a:lstStyle/>
        <a:p>
          <a:endParaRPr lang="en-US"/>
        </a:p>
      </dgm:t>
    </dgm:pt>
    <dgm:pt modelId="{6B173864-B603-4D03-8622-12D36B90DC25}" type="sibTrans" cxnId="{E73D4A41-3075-40C9-9EF8-BA09AA73A73C}">
      <dgm:prSet/>
      <dgm:spPr/>
      <dgm:t>
        <a:bodyPr/>
        <a:lstStyle/>
        <a:p>
          <a:endParaRPr lang="en-US"/>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dgm:presLayoutVars>
          <dgm:chMax val="0"/>
          <dgm:bulletEnabled val="1"/>
        </dgm:presLayoutVars>
      </dgm:prSet>
      <dgm:spPr>
        <a:xfrm>
          <a:off x="0" y="637459"/>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t>
        <a:bodyPr/>
        <a:lstStyle/>
        <a:p>
          <a:endParaRPr lang="en-US"/>
        </a:p>
      </dgm:t>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t>
        <a:bodyPr/>
        <a:lstStyle/>
        <a:p>
          <a:endParaRPr lang="en-US"/>
        </a:p>
      </dgm:t>
    </dgm:pt>
  </dgm:ptLst>
  <dgm:cxnLst>
    <dgm:cxn modelId="{5F2E543D-1B87-439C-A265-971B6C8261B0}" type="presOf" srcId="{E5EF136F-65BC-440D-A019-C0F886E2577C}" destId="{BB581282-D2E9-4881-BBB5-D7AE975D856F}" srcOrd="0" destOrd="0" presId="urn:microsoft.com/office/officeart/2005/8/layout/vList2"/>
    <dgm:cxn modelId="{E8B69633-CB11-4797-B4D7-890DB03BBC11}" type="presOf" srcId="{03ADE487-B8DB-4FEB-BDBE-7281BBA61A5E}" destId="{744F5314-BBC8-475B-8F88-35EB3CA23196}"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7308B738-9537-4509-BF21-1D568A499D33}" type="presOf" srcId="{5BC77895-9CE9-4054-B933-25BDDF9C1F4C}" destId="{C257A4DF-BA63-4CF7-ABE1-B114FC9563C2}" srcOrd="0" destOrd="0" presId="urn:microsoft.com/office/officeart/2005/8/layout/vList2"/>
    <dgm:cxn modelId="{1F71D2E0-69B4-48E8-85A1-E558EFE79673}" type="presOf" srcId="{5BCFEC87-2571-489B-891D-0E70E9F09AD4}" destId="{FEE47416-7ADC-4F04-B888-18152B43E14E}"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31AFF51F-2A22-4E61-9038-24D724EF6251}" type="presOf" srcId="{0240E6BA-A916-4076-9EA5-E14A9617F930}" destId="{35B7FA0E-A7C6-469B-9CC6-2694F8ACFFCE}" srcOrd="0" destOrd="0" presId="urn:microsoft.com/office/officeart/2005/8/layout/vList2"/>
    <dgm:cxn modelId="{A3AC4354-30A2-4B24-A5D6-0AD19F1AA6AF}" type="presOf" srcId="{E103F50F-1A90-416B-9E61-819078A87576}" destId="{37044683-296D-4928-A19D-1A7547B9EB23}" srcOrd="0" destOrd="0" presId="urn:microsoft.com/office/officeart/2005/8/layout/vList2"/>
    <dgm:cxn modelId="{F7726DE2-60C6-4BC5-B7A8-78214671CE30}" type="presOf" srcId="{4B0BF9B7-7B7A-4A7C-A05B-B1BE1B648CE9}" destId="{A17B7EE2-1D78-4802-A42E-D5C47A93A332}" srcOrd="0" destOrd="0" presId="urn:microsoft.com/office/officeart/2005/8/layout/vList2"/>
    <dgm:cxn modelId="{E73D4A41-3075-40C9-9EF8-BA09AA73A73C}" srcId="{4B0BF9B7-7B7A-4A7C-A05B-B1BE1B648CE9}" destId="{03ADE487-B8DB-4FEB-BDBE-7281BBA61A5E}" srcOrd="7" destOrd="0" parTransId="{C72F1232-D915-4400-ADD2-8949D3E864EC}" sibTransId="{6B173864-B603-4D03-8622-12D36B90DC25}"/>
    <dgm:cxn modelId="{841CC7DC-A980-4180-9992-FA59CBA8CABF}" type="presOf" srcId="{FC7DEB54-D495-4BD2-8325-E7464C2459C5}" destId="{C2D199EF-EC9A-4C6D-8BD7-CC11CB57AA65}" srcOrd="0" destOrd="0" presId="urn:microsoft.com/office/officeart/2005/8/layout/vList2"/>
    <dgm:cxn modelId="{9ACB9224-5619-4BE5-BBFB-3D80A91D46BC}" type="presOf" srcId="{9B0D2C3E-33DB-4083-909C-C0999CE06016}" destId="{4295595F-D20B-405E-8AB4-688E1DEC2787}"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C306F392-A790-4C36-9768-5CB71A6947B1}" type="presParOf" srcId="{A17B7EE2-1D78-4802-A42E-D5C47A93A332}" destId="{FEE47416-7ADC-4F04-B888-18152B43E14E}" srcOrd="0" destOrd="0" presId="urn:microsoft.com/office/officeart/2005/8/layout/vList2"/>
    <dgm:cxn modelId="{E482102B-389F-433D-BD71-78B32ABEDEF6}" type="presParOf" srcId="{A17B7EE2-1D78-4802-A42E-D5C47A93A332}" destId="{4C71D70E-D4E8-40C9-B61A-A6DF24ED5625}" srcOrd="1" destOrd="0" presId="urn:microsoft.com/office/officeart/2005/8/layout/vList2"/>
    <dgm:cxn modelId="{32ADF016-0CC4-401E-93CC-F4E25547747D}" type="presParOf" srcId="{A17B7EE2-1D78-4802-A42E-D5C47A93A332}" destId="{C257A4DF-BA63-4CF7-ABE1-B114FC9563C2}" srcOrd="2" destOrd="0" presId="urn:microsoft.com/office/officeart/2005/8/layout/vList2"/>
    <dgm:cxn modelId="{3F99FCCB-C5F3-4609-9FC7-1FD1872E7460}" type="presParOf" srcId="{A17B7EE2-1D78-4802-A42E-D5C47A93A332}" destId="{B38E9941-A3A6-4796-8072-ADCD44E1774C}" srcOrd="3" destOrd="0" presId="urn:microsoft.com/office/officeart/2005/8/layout/vList2"/>
    <dgm:cxn modelId="{B5ACCA97-6177-4F89-9CA9-3B4773085462}" type="presParOf" srcId="{A17B7EE2-1D78-4802-A42E-D5C47A93A332}" destId="{4295595F-D20B-405E-8AB4-688E1DEC2787}" srcOrd="4" destOrd="0" presId="urn:microsoft.com/office/officeart/2005/8/layout/vList2"/>
    <dgm:cxn modelId="{253A8998-450F-45B2-9F7B-ED0E5B9E81A6}" type="presParOf" srcId="{A17B7EE2-1D78-4802-A42E-D5C47A93A332}" destId="{6793D6C1-11C4-4549-AA87-8A72272FF6B1}" srcOrd="5" destOrd="0" presId="urn:microsoft.com/office/officeart/2005/8/layout/vList2"/>
    <dgm:cxn modelId="{3D921392-1951-4BC0-9C38-9042B4815DCD}" type="presParOf" srcId="{A17B7EE2-1D78-4802-A42E-D5C47A93A332}" destId="{37044683-296D-4928-A19D-1A7547B9EB23}" srcOrd="6" destOrd="0" presId="urn:microsoft.com/office/officeart/2005/8/layout/vList2"/>
    <dgm:cxn modelId="{81CADF88-0820-4E90-B976-16604519FA7E}" type="presParOf" srcId="{A17B7EE2-1D78-4802-A42E-D5C47A93A332}" destId="{A8DC0224-C23C-470A-9860-43CF041DAA78}" srcOrd="7" destOrd="0" presId="urn:microsoft.com/office/officeart/2005/8/layout/vList2"/>
    <dgm:cxn modelId="{69EA37C9-A2EB-43FA-8CF3-319D6F9A71EC}" type="presParOf" srcId="{A17B7EE2-1D78-4802-A42E-D5C47A93A332}" destId="{35B7FA0E-A7C6-469B-9CC6-2694F8ACFFCE}" srcOrd="8" destOrd="0" presId="urn:microsoft.com/office/officeart/2005/8/layout/vList2"/>
    <dgm:cxn modelId="{1AC43DFD-FB44-4497-9F3E-8FAC06AE6FC6}" type="presParOf" srcId="{A17B7EE2-1D78-4802-A42E-D5C47A93A332}" destId="{74DBFF6F-C3F3-4B08-807D-9792880EAF31}" srcOrd="9" destOrd="0" presId="urn:microsoft.com/office/officeart/2005/8/layout/vList2"/>
    <dgm:cxn modelId="{0D924193-C53A-428C-A01C-92B1F6668EE8}" type="presParOf" srcId="{A17B7EE2-1D78-4802-A42E-D5C47A93A332}" destId="{C2D199EF-EC9A-4C6D-8BD7-CC11CB57AA65}" srcOrd="10" destOrd="0" presId="urn:microsoft.com/office/officeart/2005/8/layout/vList2"/>
    <dgm:cxn modelId="{ADAB95ED-C81F-4642-A15D-BC53D68A83C9}" type="presParOf" srcId="{A17B7EE2-1D78-4802-A42E-D5C47A93A332}" destId="{F4C439AD-BC66-42C3-9105-C5B50C42525C}" srcOrd="11" destOrd="0" presId="urn:microsoft.com/office/officeart/2005/8/layout/vList2"/>
    <dgm:cxn modelId="{81268131-5F26-414D-811C-F5E2E4246D8A}" type="presParOf" srcId="{A17B7EE2-1D78-4802-A42E-D5C47A93A332}" destId="{BB581282-D2E9-4881-BBB5-D7AE975D856F}" srcOrd="12" destOrd="0" presId="urn:microsoft.com/office/officeart/2005/8/layout/vList2"/>
    <dgm:cxn modelId="{4F30BF39-ABCC-45EE-AFF9-6776ADC1AF0D}" type="presParOf" srcId="{A17B7EE2-1D78-4802-A42E-D5C47A93A332}" destId="{6F6278EF-C83F-48EB-8747-CEA05E0D31AB}" srcOrd="13" destOrd="0" presId="urn:microsoft.com/office/officeart/2005/8/layout/vList2"/>
    <dgm:cxn modelId="{C816736E-B99C-47DE-A679-3AFD2D89758F}" type="presParOf" srcId="{A17B7EE2-1D78-4802-A42E-D5C47A93A332}" destId="{744F5314-BBC8-475B-8F88-35EB3CA23196}" srcOrd="1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dgm:spPr>
      <dgm:t>
        <a:bodyPr/>
        <a:lstStyle/>
        <a:p>
          <a:r>
            <a:rPr lang="en-MY" sz="2800" dirty="0">
              <a:solidFill>
                <a:schemeClr val="tx1"/>
              </a:solidFill>
              <a:latin typeface="+mn-lt"/>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chemeClr val="tx1"/>
              </a:solidFill>
              <a:latin typeface="+mn-lt"/>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dgm:spPr>
      <dgm:t>
        <a:bodyPr/>
        <a:lstStyle/>
        <a:p>
          <a:r>
            <a:rPr lang="en-MY" sz="2800" dirty="0">
              <a:solidFill>
                <a:schemeClr val="tx1"/>
              </a:solidFill>
              <a:latin typeface="+mn-lt"/>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FFFFE1"/>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dgm:spPr>
      <dgm:t>
        <a:bodyPr/>
        <a:lstStyle/>
        <a:p>
          <a:r>
            <a:rPr lang="en-MY" sz="2800" dirty="0">
              <a:solidFill>
                <a:schemeClr val="tx1"/>
              </a:solidFill>
              <a:latin typeface="+mn-lt"/>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03ADE487-B8DB-4FEB-BDBE-7281BBA61A5E}">
      <dgm:prSet phldrT="[Text]" custT="1"/>
      <dgm:spPr>
        <a:noFill/>
      </dgm:spPr>
      <dgm:t>
        <a:bodyPr/>
        <a:lstStyle/>
        <a:p>
          <a:r>
            <a:rPr lang="en-MY" sz="2800" dirty="0">
              <a:solidFill>
                <a:srgbClr val="2D2E2D"/>
              </a:solidFill>
              <a:latin typeface="+mn-lt"/>
            </a:rPr>
            <a:t>Ten Strategic Tips</a:t>
          </a:r>
        </a:p>
      </dgm:t>
    </dgm:pt>
    <dgm:pt modelId="{C72F1232-D915-4400-ADD2-8949D3E864EC}" type="parTrans" cxnId="{E73D4A41-3075-40C9-9EF8-BA09AA73A73C}">
      <dgm:prSet/>
      <dgm:spPr/>
      <dgm:t>
        <a:bodyPr/>
        <a:lstStyle/>
        <a:p>
          <a:endParaRPr lang="en-MY"/>
        </a:p>
      </dgm:t>
    </dgm:pt>
    <dgm:pt modelId="{6B173864-B603-4D03-8622-12D36B90DC25}" type="sibTrans" cxnId="{E73D4A41-3075-40C9-9EF8-BA09AA73A73C}">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t>
        <a:bodyPr/>
        <a:lstStyle/>
        <a:p>
          <a:endParaRPr lang="en-US"/>
        </a:p>
      </dgm:t>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t>
        <a:bodyPr/>
        <a:lstStyle/>
        <a:p>
          <a:endParaRPr lang="en-US"/>
        </a:p>
      </dgm:t>
    </dgm:pt>
  </dgm:ptLst>
  <dgm:cxnLst>
    <dgm:cxn modelId="{20182E53-7CA5-4AE7-98EE-1A9933079A59}" type="presOf" srcId="{E5EF136F-65BC-440D-A019-C0F886E2577C}" destId="{BB581282-D2E9-4881-BBB5-D7AE975D856F}" srcOrd="0" destOrd="0" presId="urn:microsoft.com/office/officeart/2005/8/layout/vList2"/>
    <dgm:cxn modelId="{3935F9F9-43DD-45DA-9EF1-67E2C2D274AA}" type="presOf" srcId="{03ADE487-B8DB-4FEB-BDBE-7281BBA61A5E}" destId="{744F5314-BBC8-475B-8F88-35EB3CA23196}" srcOrd="0" destOrd="0" presId="urn:microsoft.com/office/officeart/2005/8/layout/vList2"/>
    <dgm:cxn modelId="{2F968CCD-7A7A-4F6C-B814-3B92103E8DCF}" type="presOf" srcId="{9B0D2C3E-33DB-4083-909C-C0999CE06016}" destId="{4295595F-D20B-405E-8AB4-688E1DEC2787}"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5113ED49-B21E-40BA-BE03-FE988968BC78}" type="presOf" srcId="{5BC77895-9CE9-4054-B933-25BDDF9C1F4C}" destId="{C257A4DF-BA63-4CF7-ABE1-B114FC9563C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E73D4A41-3075-40C9-9EF8-BA09AA73A73C}" srcId="{4B0BF9B7-7B7A-4A7C-A05B-B1BE1B648CE9}" destId="{03ADE487-B8DB-4FEB-BDBE-7281BBA61A5E}" srcOrd="7" destOrd="0" parTransId="{C72F1232-D915-4400-ADD2-8949D3E864EC}" sibTransId="{6B173864-B603-4D03-8622-12D36B90DC25}"/>
    <dgm:cxn modelId="{B7BCF887-C3F6-434A-9058-56454B516989}" type="presOf" srcId="{E103F50F-1A90-416B-9E61-819078A87576}" destId="{37044683-296D-4928-A19D-1A7547B9EB23}" srcOrd="0" destOrd="0" presId="urn:microsoft.com/office/officeart/2005/8/layout/vList2"/>
    <dgm:cxn modelId="{76E3D0D9-F997-457D-A44C-CD1425F02CAA}"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96F5FCFF-9D26-4F71-915F-3C290AEE4FBF}" type="presOf" srcId="{FC7DEB54-D495-4BD2-8325-E7464C2459C5}" destId="{C2D199EF-EC9A-4C6D-8BD7-CC11CB57AA65}"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 modelId="{C4A7F539-D9AB-443D-900E-69BA6812C5DE}" type="presParOf" srcId="{A17B7EE2-1D78-4802-A42E-D5C47A93A332}" destId="{6F6278EF-C83F-48EB-8747-CEA05E0D31AB}" srcOrd="13" destOrd="0" presId="urn:microsoft.com/office/officeart/2005/8/layout/vList2"/>
    <dgm:cxn modelId="{885C6278-3A82-4D83-A6E6-C5E8CACDB473}" type="presParOf" srcId="{A17B7EE2-1D78-4802-A42E-D5C47A93A332}" destId="{744F5314-BBC8-475B-8F88-35EB3CA23196}" srcOrd="1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7F7F7F"/>
        </a:solidFill>
      </dgm:spPr>
      <dgm:t>
        <a:bodyPr/>
        <a:lstStyle/>
        <a:p>
          <a:r>
            <a:rPr lang="en-MY" sz="2800" dirty="0">
              <a:solidFill>
                <a:schemeClr val="bg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dgm:spPr>
      <dgm:t>
        <a:bodyPr/>
        <a:lstStyle/>
        <a:p>
          <a:r>
            <a:rPr lang="en-MY" sz="2800"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dgm:spPr>
      <dgm:t>
        <a:bodyPr/>
        <a:lstStyle/>
        <a:p>
          <a:r>
            <a:rPr lang="en-MY" sz="2800"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dgm:spPr>
      <dgm:t>
        <a:bodyPr/>
        <a:lstStyle/>
        <a:p>
          <a:r>
            <a:rPr lang="en-MY" sz="2800"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03ADE487-B8DB-4FEB-BDBE-7281BBA61A5E}">
      <dgm:prSet phldrT="[Text]" custT="1"/>
      <dgm:spPr>
        <a:noFill/>
      </dgm:spPr>
      <dgm:t>
        <a:bodyPr/>
        <a:lstStyle/>
        <a:p>
          <a:r>
            <a:rPr lang="en-MY" sz="2800" dirty="0">
              <a:solidFill>
                <a:schemeClr val="tx1"/>
              </a:solidFill>
            </a:rPr>
            <a:t>Ten Strategic Tips</a:t>
          </a:r>
        </a:p>
      </dgm:t>
    </dgm:pt>
    <dgm:pt modelId="{C72F1232-D915-4400-ADD2-8949D3E864EC}" type="parTrans" cxnId="{E73D4A41-3075-40C9-9EF8-BA09AA73A73C}">
      <dgm:prSet/>
      <dgm:spPr/>
      <dgm:t>
        <a:bodyPr/>
        <a:lstStyle/>
        <a:p>
          <a:endParaRPr lang="en-MY"/>
        </a:p>
      </dgm:t>
    </dgm:pt>
    <dgm:pt modelId="{6B173864-B603-4D03-8622-12D36B90DC25}" type="sibTrans" cxnId="{E73D4A41-3075-40C9-9EF8-BA09AA73A73C}">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t>
        <a:bodyPr/>
        <a:lstStyle/>
        <a:p>
          <a:endParaRPr lang="en-US"/>
        </a:p>
      </dgm:t>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t>
        <a:bodyPr/>
        <a:lstStyle/>
        <a:p>
          <a:endParaRPr lang="en-US"/>
        </a:p>
      </dgm:t>
    </dgm:pt>
  </dgm:ptLst>
  <dgm:cxnLst>
    <dgm:cxn modelId="{6A5331D8-C7BB-4E92-B80D-AAA4E44518A9}" type="presOf" srcId="{5BC77895-9CE9-4054-B933-25BDDF9C1F4C}" destId="{C257A4DF-BA63-4CF7-ABE1-B114FC9563C2}" srcOrd="0" destOrd="0" presId="urn:microsoft.com/office/officeart/2005/8/layout/vList2"/>
    <dgm:cxn modelId="{6CA9BCF6-2A2B-4ACE-BCF8-C835B8A122B7}" type="presOf" srcId="{E5EF136F-65BC-440D-A019-C0F886E2577C}" destId="{BB581282-D2E9-4881-BBB5-D7AE975D856F}" srcOrd="0" destOrd="0" presId="urn:microsoft.com/office/officeart/2005/8/layout/vList2"/>
    <dgm:cxn modelId="{DFFC9493-A306-43CD-BA78-F1AC235278AE}" type="presOf" srcId="{4B0BF9B7-7B7A-4A7C-A05B-B1BE1B648CE9}" destId="{A17B7EE2-1D78-4802-A42E-D5C47A93A332}"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86953D51-873B-4645-ACF1-667343823EB7}" type="presOf" srcId="{9B0D2C3E-33DB-4083-909C-C0999CE06016}" destId="{4295595F-D20B-405E-8AB4-688E1DEC2787}" srcOrd="0" destOrd="0" presId="urn:microsoft.com/office/officeart/2005/8/layout/vList2"/>
    <dgm:cxn modelId="{E73D4A41-3075-40C9-9EF8-BA09AA73A73C}" srcId="{4B0BF9B7-7B7A-4A7C-A05B-B1BE1B648CE9}" destId="{03ADE487-B8DB-4FEB-BDBE-7281BBA61A5E}" srcOrd="7" destOrd="0" parTransId="{C72F1232-D915-4400-ADD2-8949D3E864EC}" sibTransId="{6B173864-B603-4D03-8622-12D36B90DC25}"/>
    <dgm:cxn modelId="{4165AE67-27EA-44E1-9510-1EA7F92F4A0A}" type="presOf" srcId="{0240E6BA-A916-4076-9EA5-E14A9617F930}" destId="{35B7FA0E-A7C6-469B-9CC6-2694F8ACFFCE}" srcOrd="0" destOrd="0" presId="urn:microsoft.com/office/officeart/2005/8/layout/vList2"/>
    <dgm:cxn modelId="{E7F9A579-28BC-4694-8C6F-6FFCA8A6E0C4}" type="presOf" srcId="{E103F50F-1A90-416B-9E61-819078A87576}" destId="{37044683-296D-4928-A19D-1A7547B9EB23}" srcOrd="0" destOrd="0" presId="urn:microsoft.com/office/officeart/2005/8/layout/vList2"/>
    <dgm:cxn modelId="{FCA3CB87-50B4-4319-B726-F4CDA4179A4C}" type="presOf" srcId="{03ADE487-B8DB-4FEB-BDBE-7281BBA61A5E}" destId="{744F5314-BBC8-475B-8F88-35EB3CA23196}" srcOrd="0" destOrd="0" presId="urn:microsoft.com/office/officeart/2005/8/layout/vList2"/>
    <dgm:cxn modelId="{9CF23212-FABA-4937-9391-68304310D51E}"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281437CC-F381-4D75-9798-62CA3900895F}" type="presOf" srcId="{FC7DEB54-D495-4BD2-8325-E7464C2459C5}" destId="{C2D199EF-EC9A-4C6D-8BD7-CC11CB57AA65}"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EC961D9E-B617-4BAF-A5EB-343D0B2430A4}" type="presParOf" srcId="{A17B7EE2-1D78-4802-A42E-D5C47A93A332}" destId="{FEE47416-7ADC-4F04-B888-18152B43E14E}" srcOrd="0" destOrd="0" presId="urn:microsoft.com/office/officeart/2005/8/layout/vList2"/>
    <dgm:cxn modelId="{C5C54615-4522-48F4-B446-385C6EA8BF2F}" type="presParOf" srcId="{A17B7EE2-1D78-4802-A42E-D5C47A93A332}" destId="{4C71D70E-D4E8-40C9-B61A-A6DF24ED5625}" srcOrd="1" destOrd="0" presId="urn:microsoft.com/office/officeart/2005/8/layout/vList2"/>
    <dgm:cxn modelId="{E45756C4-A066-4390-B0D4-648DC1860F70}" type="presParOf" srcId="{A17B7EE2-1D78-4802-A42E-D5C47A93A332}" destId="{C257A4DF-BA63-4CF7-ABE1-B114FC9563C2}" srcOrd="2" destOrd="0" presId="urn:microsoft.com/office/officeart/2005/8/layout/vList2"/>
    <dgm:cxn modelId="{693DC837-72D9-438D-B0D3-ADFB833877F8}" type="presParOf" srcId="{A17B7EE2-1D78-4802-A42E-D5C47A93A332}" destId="{B38E9941-A3A6-4796-8072-ADCD44E1774C}" srcOrd="3" destOrd="0" presId="urn:microsoft.com/office/officeart/2005/8/layout/vList2"/>
    <dgm:cxn modelId="{7826A407-0545-479D-A8F2-FF283AD2EB4C}" type="presParOf" srcId="{A17B7EE2-1D78-4802-A42E-D5C47A93A332}" destId="{4295595F-D20B-405E-8AB4-688E1DEC2787}" srcOrd="4" destOrd="0" presId="urn:microsoft.com/office/officeart/2005/8/layout/vList2"/>
    <dgm:cxn modelId="{84AE60CA-F3EF-440D-A517-45FAD83F0249}" type="presParOf" srcId="{A17B7EE2-1D78-4802-A42E-D5C47A93A332}" destId="{6793D6C1-11C4-4549-AA87-8A72272FF6B1}" srcOrd="5" destOrd="0" presId="urn:microsoft.com/office/officeart/2005/8/layout/vList2"/>
    <dgm:cxn modelId="{D0C332FD-BDA2-47FF-B8E5-70B4104B386B}" type="presParOf" srcId="{A17B7EE2-1D78-4802-A42E-D5C47A93A332}" destId="{37044683-296D-4928-A19D-1A7547B9EB23}" srcOrd="6" destOrd="0" presId="urn:microsoft.com/office/officeart/2005/8/layout/vList2"/>
    <dgm:cxn modelId="{49F1A63B-BBAF-4EA5-BB13-D245EE0D756E}" type="presParOf" srcId="{A17B7EE2-1D78-4802-A42E-D5C47A93A332}" destId="{A8DC0224-C23C-470A-9860-43CF041DAA78}" srcOrd="7" destOrd="0" presId="urn:microsoft.com/office/officeart/2005/8/layout/vList2"/>
    <dgm:cxn modelId="{24A5B8B6-1F7F-4287-9A8E-E0A07EF1C999}" type="presParOf" srcId="{A17B7EE2-1D78-4802-A42E-D5C47A93A332}" destId="{35B7FA0E-A7C6-469B-9CC6-2694F8ACFFCE}" srcOrd="8" destOrd="0" presId="urn:microsoft.com/office/officeart/2005/8/layout/vList2"/>
    <dgm:cxn modelId="{F2731C5F-5D9B-40A3-8B0C-ECB4EF7934A6}" type="presParOf" srcId="{A17B7EE2-1D78-4802-A42E-D5C47A93A332}" destId="{74DBFF6F-C3F3-4B08-807D-9792880EAF31}" srcOrd="9" destOrd="0" presId="urn:microsoft.com/office/officeart/2005/8/layout/vList2"/>
    <dgm:cxn modelId="{FD770885-E6A6-4B50-A064-4C01F630D3F2}" type="presParOf" srcId="{A17B7EE2-1D78-4802-A42E-D5C47A93A332}" destId="{C2D199EF-EC9A-4C6D-8BD7-CC11CB57AA65}" srcOrd="10" destOrd="0" presId="urn:microsoft.com/office/officeart/2005/8/layout/vList2"/>
    <dgm:cxn modelId="{EF0289CA-C2CE-4172-98BC-595212F560DF}" type="presParOf" srcId="{A17B7EE2-1D78-4802-A42E-D5C47A93A332}" destId="{F4C439AD-BC66-42C3-9105-C5B50C42525C}" srcOrd="11" destOrd="0" presId="urn:microsoft.com/office/officeart/2005/8/layout/vList2"/>
    <dgm:cxn modelId="{BA404DFC-3EF5-48EC-B6B4-875A95338A53}" type="presParOf" srcId="{A17B7EE2-1D78-4802-A42E-D5C47A93A332}" destId="{BB581282-D2E9-4881-BBB5-D7AE975D856F}" srcOrd="12" destOrd="0" presId="urn:microsoft.com/office/officeart/2005/8/layout/vList2"/>
    <dgm:cxn modelId="{C3960EAD-0635-4C8E-8C51-995502A78104}" type="presParOf" srcId="{A17B7EE2-1D78-4802-A42E-D5C47A93A332}" destId="{6F6278EF-C83F-48EB-8747-CEA05E0D31AB}" srcOrd="13" destOrd="0" presId="urn:microsoft.com/office/officeart/2005/8/layout/vList2"/>
    <dgm:cxn modelId="{1C803246-733F-4FBC-9A85-CBD41128C055}" type="presParOf" srcId="{A17B7EE2-1D78-4802-A42E-D5C47A93A332}" destId="{744F5314-BBC8-475B-8F88-35EB3CA23196}" srcOrd="14" destOrd="0" presId="urn:microsoft.com/office/officeart/2005/8/layout/vList2"/>
  </dgm:cxnLst>
  <dgm:bg>
    <a:noFill/>
  </dgm:bg>
  <dgm:whole/>
</dgm:dataModel>
</file>

<file path=ppt/diagrams/data8.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48979">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43800">
        <dgm:presLayoutVars>
          <dgm:chMax val="0"/>
          <dgm:bulletEnabled val="1"/>
        </dgm:presLayoutVars>
      </dgm:prSet>
      <dgm:spPr>
        <a:xfrm>
          <a:off x="0" y="2344188"/>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3348049"/>
          <a:ext cx="7772400" cy="575859"/>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20182E53-7CA5-4AE7-98EE-1A9933079A59}" type="presOf" srcId="{E5EF136F-65BC-440D-A019-C0F886E2577C}" destId="{BB581282-D2E9-4881-BBB5-D7AE975D856F}" srcOrd="0" destOrd="0" presId="urn:microsoft.com/office/officeart/2005/8/layout/vList2"/>
    <dgm:cxn modelId="{2F968CCD-7A7A-4F6C-B814-3B92103E8DCF}" type="presOf" srcId="{9B0D2C3E-33DB-4083-909C-C0999CE06016}" destId="{4295595F-D20B-405E-8AB4-688E1DEC2787}"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5113ED49-B21E-40BA-BE03-FE988968BC78}" type="presOf" srcId="{5BC77895-9CE9-4054-B933-25BDDF9C1F4C}" destId="{C257A4DF-BA63-4CF7-ABE1-B114FC9563C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B7BCF887-C3F6-434A-9058-56454B516989}" type="presOf" srcId="{E103F50F-1A90-416B-9E61-819078A87576}" destId="{37044683-296D-4928-A19D-1A7547B9EB23}" srcOrd="0" destOrd="0" presId="urn:microsoft.com/office/officeart/2005/8/layout/vList2"/>
    <dgm:cxn modelId="{76E3D0D9-F997-457D-A44C-CD1425F02CAA}"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96F5FCFF-9D26-4F71-915F-3C290AEE4FBF}" type="presOf" srcId="{FC7DEB54-D495-4BD2-8325-E7464C2459C5}" destId="{C2D199EF-EC9A-4C6D-8BD7-CC11CB57AA65}"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20182E53-7CA5-4AE7-98EE-1A9933079A59}" type="presOf" srcId="{E5EF136F-65BC-440D-A019-C0F886E2577C}" destId="{BB581282-D2E9-4881-BBB5-D7AE975D856F}" srcOrd="0" destOrd="0" presId="urn:microsoft.com/office/officeart/2005/8/layout/vList2"/>
    <dgm:cxn modelId="{2F968CCD-7A7A-4F6C-B814-3B92103E8DCF}" type="presOf" srcId="{9B0D2C3E-33DB-4083-909C-C0999CE06016}" destId="{4295595F-D20B-405E-8AB4-688E1DEC2787}"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5113ED49-B21E-40BA-BE03-FE988968BC78}" type="presOf" srcId="{5BC77895-9CE9-4054-B933-25BDDF9C1F4C}" destId="{C257A4DF-BA63-4CF7-ABE1-B114FC9563C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B7BCF887-C3F6-434A-9058-56454B516989}" type="presOf" srcId="{E103F50F-1A90-416B-9E61-819078A87576}" destId="{37044683-296D-4928-A19D-1A7547B9EB23}" srcOrd="0" destOrd="0" presId="urn:microsoft.com/office/officeart/2005/8/layout/vList2"/>
    <dgm:cxn modelId="{76E3D0D9-F997-457D-A44C-CD1425F02CAA}"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96F5FCFF-9D26-4F71-915F-3C290AEE4FBF}" type="presOf" srcId="{FC7DEB54-D495-4BD2-8325-E7464C2459C5}" destId="{C2D199EF-EC9A-4C6D-8BD7-CC11CB57AA65}"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MY" sz="2500" kern="1200" dirty="0">
              <a:solidFill>
                <a:schemeClr val="bg1"/>
              </a:solidFill>
            </a:rPr>
            <a:t>Mergers and Acquisition</a:t>
          </a:r>
        </a:p>
      </dsp:txBody>
      <dsp:txXfrm>
        <a:off x="0" y="144016"/>
        <a:ext cx="7772400" cy="585000"/>
      </dsp:txXfrm>
    </dsp:sp>
    <dsp:sp modelId="{C257A4DF-BA63-4CF7-ABE1-B114FC9563C2}">
      <dsp:nvSpPr>
        <dsp:cNvPr id="0" name=""/>
        <dsp:cNvSpPr/>
      </dsp:nvSpPr>
      <dsp:spPr>
        <a:xfrm>
          <a:off x="0" y="733760"/>
          <a:ext cx="7772400" cy="5850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MY" sz="2500" kern="1200" dirty="0">
              <a:solidFill>
                <a:schemeClr val="tx1"/>
              </a:solidFill>
            </a:rPr>
            <a:t>Merging Cultures</a:t>
          </a:r>
        </a:p>
      </dsp:txBody>
      <dsp:txXfrm>
        <a:off x="0" y="733760"/>
        <a:ext cx="7772400" cy="585000"/>
      </dsp:txXfrm>
    </dsp:sp>
    <dsp:sp modelId="{4295595F-D20B-405E-8AB4-688E1DEC2787}">
      <dsp:nvSpPr>
        <dsp:cNvPr id="0" name=""/>
        <dsp:cNvSpPr/>
      </dsp:nvSpPr>
      <dsp:spPr>
        <a:xfrm>
          <a:off x="0" y="1390760"/>
          <a:ext cx="7772400" cy="5850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buNone/>
          </a:pPr>
          <a:r>
            <a:rPr lang="en-MY" sz="2500" kern="1200" dirty="0">
              <a:solidFill>
                <a:schemeClr val="tx1"/>
              </a:solidFill>
              <a:latin typeface="Arial"/>
              <a:ea typeface="+mn-ea"/>
              <a:cs typeface="+mn-cs"/>
            </a:rPr>
            <a:t>HR Structural Alternatives</a:t>
          </a:r>
          <a:endParaRPr lang="en-MY" sz="2500" kern="1200" dirty="0">
            <a:solidFill>
              <a:schemeClr val="tx1"/>
            </a:solidFill>
          </a:endParaRPr>
        </a:p>
      </dsp:txBody>
      <dsp:txXfrm>
        <a:off x="0" y="1390760"/>
        <a:ext cx="7772400" cy="585000"/>
      </dsp:txXfrm>
    </dsp:sp>
    <dsp:sp modelId="{37044683-296D-4928-A19D-1A7547B9EB23}">
      <dsp:nvSpPr>
        <dsp:cNvPr id="0" name=""/>
        <dsp:cNvSpPr/>
      </dsp:nvSpPr>
      <dsp:spPr>
        <a:xfrm>
          <a:off x="0" y="2047760"/>
          <a:ext cx="7772400" cy="5850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MY" sz="2500" kern="1200" dirty="0">
              <a:solidFill>
                <a:schemeClr val="tx1"/>
              </a:solidFill>
            </a:rPr>
            <a:t>HR Competency Model</a:t>
          </a:r>
        </a:p>
      </dsp:txBody>
      <dsp:txXfrm>
        <a:off x="0" y="2047760"/>
        <a:ext cx="7772400" cy="585000"/>
      </dsp:txXfrm>
    </dsp:sp>
    <dsp:sp modelId="{35B7FA0E-A7C6-469B-9CC6-2694F8ACFFCE}">
      <dsp:nvSpPr>
        <dsp:cNvPr id="0" name=""/>
        <dsp:cNvSpPr/>
      </dsp:nvSpPr>
      <dsp:spPr>
        <a:xfrm>
          <a:off x="0" y="2673223"/>
          <a:ext cx="7772400" cy="5850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MY" sz="2500" kern="1200" dirty="0">
              <a:solidFill>
                <a:schemeClr val="tx1"/>
              </a:solidFill>
            </a:rPr>
            <a:t>Star Technique</a:t>
          </a:r>
        </a:p>
      </dsp:txBody>
      <dsp:txXfrm>
        <a:off x="0" y="2673223"/>
        <a:ext cx="7772400" cy="585000"/>
      </dsp:txXfrm>
    </dsp:sp>
    <dsp:sp modelId="{C2D199EF-EC9A-4C6D-8BD7-CC11CB57AA65}">
      <dsp:nvSpPr>
        <dsp:cNvPr id="0" name=""/>
        <dsp:cNvSpPr/>
      </dsp:nvSpPr>
      <dsp:spPr>
        <a:xfrm>
          <a:off x="0" y="3361760"/>
          <a:ext cx="7772400" cy="5850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MY" sz="2500" kern="1200" dirty="0">
              <a:solidFill>
                <a:schemeClr val="tx1"/>
              </a:solidFill>
            </a:rPr>
            <a:t>HR and CSR</a:t>
          </a:r>
        </a:p>
      </dsp:txBody>
      <dsp:txXfrm>
        <a:off x="0" y="3361760"/>
        <a:ext cx="7772400" cy="585000"/>
      </dsp:txXfrm>
    </dsp:sp>
    <dsp:sp modelId="{BB581282-D2E9-4881-BBB5-D7AE975D856F}">
      <dsp:nvSpPr>
        <dsp:cNvPr id="0" name=""/>
        <dsp:cNvSpPr/>
      </dsp:nvSpPr>
      <dsp:spPr>
        <a:xfrm>
          <a:off x="0" y="4018760"/>
          <a:ext cx="7772400" cy="5850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MY" sz="2500" kern="1200" dirty="0">
              <a:solidFill>
                <a:schemeClr val="tx1"/>
              </a:solidFill>
            </a:rPr>
            <a:t>HR Roles and Responsibilities</a:t>
          </a:r>
        </a:p>
      </dsp:txBody>
      <dsp:txXfrm>
        <a:off x="0" y="4018760"/>
        <a:ext cx="7772400" cy="5850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0" y="118485"/>
        <a:ext cx="7772400" cy="514800"/>
      </dsp:txXfrm>
    </dsp:sp>
    <dsp:sp modelId="{C257A4DF-BA63-4CF7-ABE1-B114FC9563C2}">
      <dsp:nvSpPr>
        <dsp:cNvPr id="0" name=""/>
        <dsp:cNvSpPr/>
      </dsp:nvSpPr>
      <dsp:spPr>
        <a:xfrm>
          <a:off x="0" y="637459"/>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Merging Cultures</a:t>
          </a:r>
        </a:p>
      </dsp:txBody>
      <dsp:txXfrm>
        <a:off x="0" y="637459"/>
        <a:ext cx="7772400" cy="514800"/>
      </dsp:txXfrm>
    </dsp:sp>
    <dsp:sp modelId="{4295595F-D20B-405E-8AB4-688E1DEC2787}">
      <dsp:nvSpPr>
        <dsp:cNvPr id="0" name=""/>
        <dsp:cNvSpPr/>
      </dsp:nvSpPr>
      <dsp:spPr>
        <a:xfrm>
          <a:off x="0" y="1213392"/>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chemeClr val="tx1"/>
            </a:solidFill>
          </a:endParaRPr>
        </a:p>
      </dsp:txBody>
      <dsp:txXfrm>
        <a:off x="0" y="1213392"/>
        <a:ext cx="7772400" cy="514800"/>
      </dsp:txXfrm>
    </dsp:sp>
    <dsp:sp modelId="{37044683-296D-4928-A19D-1A7547B9EB23}">
      <dsp:nvSpPr>
        <dsp:cNvPr id="0" name=""/>
        <dsp:cNvSpPr/>
      </dsp:nvSpPr>
      <dsp:spPr>
        <a:xfrm>
          <a:off x="0" y="179378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HR Competency Model</a:t>
          </a:r>
        </a:p>
      </dsp:txBody>
      <dsp:txXfrm>
        <a:off x="0" y="1793780"/>
        <a:ext cx="7772400" cy="514800"/>
      </dsp:txXfrm>
    </dsp:sp>
    <dsp:sp modelId="{35B7FA0E-A7C6-469B-9CC6-2694F8ACFFCE}">
      <dsp:nvSpPr>
        <dsp:cNvPr id="0" name=""/>
        <dsp:cNvSpPr/>
      </dsp:nvSpPr>
      <dsp:spPr>
        <a:xfrm>
          <a:off x="0" y="2344188"/>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Star Technique</a:t>
          </a:r>
        </a:p>
      </dsp:txBody>
      <dsp:txXfrm>
        <a:off x="0" y="2344188"/>
        <a:ext cx="7772400" cy="514800"/>
      </dsp:txXfrm>
    </dsp:sp>
    <dsp:sp modelId="{C2D199EF-EC9A-4C6D-8BD7-CC11CB57AA65}">
      <dsp:nvSpPr>
        <dsp:cNvPr id="0" name=""/>
        <dsp:cNvSpPr/>
      </dsp:nvSpPr>
      <dsp:spPr>
        <a:xfrm>
          <a:off x="0" y="295010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HR and CSR</a:t>
          </a:r>
        </a:p>
      </dsp:txBody>
      <dsp:txXfrm>
        <a:off x="0" y="2950100"/>
        <a:ext cx="7772400" cy="514800"/>
      </dsp:txXfrm>
    </dsp:sp>
    <dsp:sp modelId="{BB581282-D2E9-4881-BBB5-D7AE975D856F}">
      <dsp:nvSpPr>
        <dsp:cNvPr id="0" name=""/>
        <dsp:cNvSpPr/>
      </dsp:nvSpPr>
      <dsp:spPr>
        <a:xfrm>
          <a:off x="0" y="352826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HR Roles and Responsibilities</a:t>
          </a:r>
        </a:p>
      </dsp:txBody>
      <dsp:txXfrm>
        <a:off x="0" y="3528260"/>
        <a:ext cx="7772400" cy="514800"/>
      </dsp:txXfrm>
    </dsp:sp>
    <dsp:sp modelId="{744F5314-BBC8-475B-8F88-35EB3CA23196}">
      <dsp:nvSpPr>
        <dsp:cNvPr id="0" name=""/>
        <dsp:cNvSpPr/>
      </dsp:nvSpPr>
      <dsp:spPr>
        <a:xfrm>
          <a:off x="0" y="410642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Ten Strategic Tips</a:t>
          </a:r>
        </a:p>
      </dsp:txBody>
      <dsp:txXfrm>
        <a:off x="0" y="4106420"/>
        <a:ext cx="7772400" cy="51480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chemeClr val="bg2"/>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0" y="118485"/>
        <a:ext cx="7772400" cy="514800"/>
      </dsp:txXfrm>
    </dsp:sp>
    <dsp:sp modelId="{C257A4DF-BA63-4CF7-ABE1-B114FC9563C2}">
      <dsp:nvSpPr>
        <dsp:cNvPr id="0" name=""/>
        <dsp:cNvSpPr/>
      </dsp:nvSpPr>
      <dsp:spPr>
        <a:xfrm>
          <a:off x="0" y="648072"/>
          <a:ext cx="7772400" cy="514800"/>
        </a:xfrm>
        <a:prstGeom prst="roundRect">
          <a:avLst/>
        </a:prstGeom>
        <a:solidFill>
          <a:schemeClr val="bg2"/>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0" y="648072"/>
        <a:ext cx="7772400" cy="514800"/>
      </dsp:txXfrm>
    </dsp:sp>
    <dsp:sp modelId="{4295595F-D20B-405E-8AB4-688E1DEC2787}">
      <dsp:nvSpPr>
        <dsp:cNvPr id="0" name=""/>
        <dsp:cNvSpPr/>
      </dsp:nvSpPr>
      <dsp:spPr>
        <a:xfrm>
          <a:off x="0" y="1213392"/>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Structural Alternatives</a:t>
          </a:r>
        </a:p>
      </dsp:txBody>
      <dsp:txXfrm>
        <a:off x="0" y="1213392"/>
        <a:ext cx="7772400" cy="514800"/>
      </dsp:txXfrm>
    </dsp:sp>
    <dsp:sp modelId="{37044683-296D-4928-A19D-1A7547B9EB23}">
      <dsp:nvSpPr>
        <dsp:cNvPr id="0" name=""/>
        <dsp:cNvSpPr/>
      </dsp:nvSpPr>
      <dsp:spPr>
        <a:xfrm>
          <a:off x="0" y="1793780"/>
          <a:ext cx="7772400" cy="5148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HR Competency Model</a:t>
          </a:r>
        </a:p>
      </dsp:txBody>
      <dsp:txXfrm>
        <a:off x="0" y="1793780"/>
        <a:ext cx="7772400" cy="514800"/>
      </dsp:txXfrm>
    </dsp:sp>
    <dsp:sp modelId="{35B7FA0E-A7C6-469B-9CC6-2694F8ACFFCE}">
      <dsp:nvSpPr>
        <dsp:cNvPr id="0" name=""/>
        <dsp:cNvSpPr/>
      </dsp:nvSpPr>
      <dsp:spPr>
        <a:xfrm>
          <a:off x="0" y="2344188"/>
          <a:ext cx="7772400" cy="5148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Star Technique</a:t>
          </a:r>
        </a:p>
      </dsp:txBody>
      <dsp:txXfrm>
        <a:off x="0" y="2344188"/>
        <a:ext cx="7772400" cy="514800"/>
      </dsp:txXfrm>
    </dsp:sp>
    <dsp:sp modelId="{C2D199EF-EC9A-4C6D-8BD7-CC11CB57AA65}">
      <dsp:nvSpPr>
        <dsp:cNvPr id="0" name=""/>
        <dsp:cNvSpPr/>
      </dsp:nvSpPr>
      <dsp:spPr>
        <a:xfrm>
          <a:off x="0" y="2950100"/>
          <a:ext cx="7772400" cy="5148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HR and CSR</a:t>
          </a:r>
        </a:p>
      </dsp:txBody>
      <dsp:txXfrm>
        <a:off x="0" y="2950100"/>
        <a:ext cx="7772400" cy="514800"/>
      </dsp:txXfrm>
    </dsp:sp>
    <dsp:sp modelId="{BB581282-D2E9-4881-BBB5-D7AE975D856F}">
      <dsp:nvSpPr>
        <dsp:cNvPr id="0" name=""/>
        <dsp:cNvSpPr/>
      </dsp:nvSpPr>
      <dsp:spPr>
        <a:xfrm>
          <a:off x="0" y="3528260"/>
          <a:ext cx="7772400" cy="5148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HR Roles and Responsibilities</a:t>
          </a:r>
        </a:p>
      </dsp:txBody>
      <dsp:txXfrm>
        <a:off x="0" y="3528260"/>
        <a:ext cx="7772400" cy="514800"/>
      </dsp:txXfrm>
    </dsp:sp>
    <dsp:sp modelId="{744F5314-BBC8-475B-8F88-35EB3CA23196}">
      <dsp:nvSpPr>
        <dsp:cNvPr id="0" name=""/>
        <dsp:cNvSpPr/>
      </dsp:nvSpPr>
      <dsp:spPr>
        <a:xfrm>
          <a:off x="0" y="4106420"/>
          <a:ext cx="7772400" cy="514800"/>
        </a:xfrm>
        <a:prstGeom prst="round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MY" sz="2200" kern="1200" dirty="0">
              <a:solidFill>
                <a:schemeClr val="tx1"/>
              </a:solidFill>
            </a:rPr>
            <a:t>Ten Strategic Tips</a:t>
          </a:r>
        </a:p>
      </dsp:txBody>
      <dsp:txXfrm>
        <a:off x="0" y="4106420"/>
        <a:ext cx="7772400" cy="51480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E47416-7ADC-4F04-B888-18152B43E14E}">
      <dsp:nvSpPr>
        <dsp:cNvPr id="0" name=""/>
        <dsp:cNvSpPr/>
      </dsp:nvSpPr>
      <dsp:spPr>
        <a:xfrm>
          <a:off x="0" y="8502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0" y="85028"/>
        <a:ext cx="7772400" cy="580320"/>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0" y="725854"/>
        <a:ext cx="7772400" cy="580320"/>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sp:txBody>
      <dsp:txXfrm>
        <a:off x="0" y="1377360"/>
        <a:ext cx="7772400" cy="580320"/>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0" y="2050099"/>
        <a:ext cx="7772400" cy="580320"/>
      </dsp:txXfrm>
    </dsp:sp>
    <dsp:sp modelId="{35B7FA0E-A7C6-469B-9CC6-2694F8ACFFCE}">
      <dsp:nvSpPr>
        <dsp:cNvPr id="0" name=""/>
        <dsp:cNvSpPr/>
      </dsp:nvSpPr>
      <dsp:spPr>
        <a:xfrm>
          <a:off x="0" y="2680595"/>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Star Technique</a:t>
          </a:r>
        </a:p>
      </dsp:txBody>
      <dsp:txXfrm>
        <a:off x="0" y="2680595"/>
        <a:ext cx="7772400" cy="580320"/>
      </dsp:txXfrm>
    </dsp:sp>
    <dsp:sp modelId="{C2D199EF-EC9A-4C6D-8BD7-CC11CB57AA65}">
      <dsp:nvSpPr>
        <dsp:cNvPr id="0" name=""/>
        <dsp:cNvSpPr/>
      </dsp:nvSpPr>
      <dsp:spPr>
        <a:xfrm>
          <a:off x="0" y="33893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0" y="3389300"/>
        <a:ext cx="7772400" cy="580320"/>
      </dsp:txXfrm>
    </dsp:sp>
    <dsp:sp modelId="{BB581282-D2E9-4881-BBB5-D7AE975D856F}">
      <dsp:nvSpPr>
        <dsp:cNvPr id="0" name=""/>
        <dsp:cNvSpPr/>
      </dsp:nvSpPr>
      <dsp:spPr>
        <a:xfrm>
          <a:off x="0" y="40589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sp:txBody>
      <dsp:txXfrm>
        <a:off x="0" y="4058900"/>
        <a:ext cx="7772400" cy="580320"/>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E47416-7ADC-4F04-B888-18152B43E14E}">
      <dsp:nvSpPr>
        <dsp:cNvPr id="0" name=""/>
        <dsp:cNvSpPr/>
      </dsp:nvSpPr>
      <dsp:spPr>
        <a:xfrm>
          <a:off x="0" y="12469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0" y="124698"/>
        <a:ext cx="7772400" cy="580320"/>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0" y="725854"/>
        <a:ext cx="7772400" cy="580320"/>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sp:txBody>
      <dsp:txXfrm>
        <a:off x="0" y="1377360"/>
        <a:ext cx="7772400" cy="580320"/>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0" y="2050099"/>
        <a:ext cx="7772400" cy="580320"/>
      </dsp:txXfrm>
    </dsp:sp>
    <dsp:sp modelId="{35B7FA0E-A7C6-469B-9CC6-2694F8ACFFCE}">
      <dsp:nvSpPr>
        <dsp:cNvPr id="0" name=""/>
        <dsp:cNvSpPr/>
      </dsp:nvSpPr>
      <dsp:spPr>
        <a:xfrm>
          <a:off x="0" y="2725793"/>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0" y="2725793"/>
        <a:ext cx="7772400" cy="580320"/>
      </dsp:txXfrm>
    </dsp:sp>
    <dsp:sp modelId="{C2D199EF-EC9A-4C6D-8BD7-CC11CB57AA65}">
      <dsp:nvSpPr>
        <dsp:cNvPr id="0" name=""/>
        <dsp:cNvSpPr/>
      </dsp:nvSpPr>
      <dsp:spPr>
        <a:xfrm>
          <a:off x="0" y="3389300"/>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and CSR</a:t>
          </a:r>
        </a:p>
      </dsp:txBody>
      <dsp:txXfrm>
        <a:off x="0" y="3389300"/>
        <a:ext cx="7772400" cy="580320"/>
      </dsp:txXfrm>
    </dsp:sp>
    <dsp:sp modelId="{BB581282-D2E9-4881-BBB5-D7AE975D856F}">
      <dsp:nvSpPr>
        <dsp:cNvPr id="0" name=""/>
        <dsp:cNvSpPr/>
      </dsp:nvSpPr>
      <dsp:spPr>
        <a:xfrm>
          <a:off x="0" y="40589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Roles and Responsibilities</a:t>
          </a:r>
        </a:p>
      </dsp:txBody>
      <dsp:txXfrm>
        <a:off x="0" y="4058900"/>
        <a:ext cx="7772400" cy="5803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971600" y="1340768"/>
            <a:ext cx="7203233" cy="3383280"/>
          </a:xfrm>
        </p:spPr>
        <p:txBody>
          <a:bodyPr>
            <a:normAutofit/>
          </a:bodyPr>
          <a:lstStyle/>
          <a:p>
            <a:r>
              <a:rPr lang="en-MY" sz="6600" dirty="0"/>
              <a:t>BUSINESS LEADERSHIP </a:t>
            </a:r>
            <a:r>
              <a:rPr lang="en-MY" sz="6600" dirty="0" smtClean="0"/>
              <a:t>VII</a:t>
            </a:r>
            <a:endParaRPr lang="en-MY" sz="6600" dirty="0"/>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571472" y="785794"/>
          <a:ext cx="7929618" cy="5214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409676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CDA1CD-1D5C-443B-96FE-7802B0D5622D}"/>
              </a:ext>
            </a:extLst>
          </p:cNvPr>
          <p:cNvSpPr>
            <a:spLocks noGrp="1"/>
          </p:cNvSpPr>
          <p:nvPr>
            <p:ph type="title"/>
          </p:nvPr>
        </p:nvSpPr>
        <p:spPr>
          <a:xfrm>
            <a:off x="1071538" y="214290"/>
            <a:ext cx="7200900" cy="646131"/>
          </a:xfrm>
        </p:spPr>
        <p:txBody>
          <a:bodyPr/>
          <a:lstStyle/>
          <a:p>
            <a:r>
              <a:rPr lang="en-MY" dirty="0"/>
              <a:t>Marketing Mix</a:t>
            </a:r>
          </a:p>
        </p:txBody>
      </p:sp>
      <p:sp>
        <p:nvSpPr>
          <p:cNvPr id="3" name="Content Placeholder 2">
            <a:extLst>
              <a:ext uri="{FF2B5EF4-FFF2-40B4-BE49-F238E27FC236}">
                <a16:creationId xmlns:a16="http://schemas.microsoft.com/office/drawing/2014/main" xmlns="" id="{96450C38-696E-47FB-AF68-1543E4F027B7}"/>
              </a:ext>
            </a:extLst>
          </p:cNvPr>
          <p:cNvSpPr>
            <a:spLocks noGrp="1"/>
          </p:cNvSpPr>
          <p:nvPr>
            <p:ph idx="1"/>
          </p:nvPr>
        </p:nvSpPr>
        <p:spPr>
          <a:xfrm>
            <a:off x="500034" y="1071546"/>
            <a:ext cx="7772400" cy="4979987"/>
          </a:xfrm>
        </p:spPr>
        <p:txBody>
          <a:bodyPr>
            <a:normAutofit/>
          </a:bodyPr>
          <a:lstStyle/>
          <a:p>
            <a:r>
              <a:rPr lang="en-MY" sz="2800" dirty="0"/>
              <a:t>Marketing is the process of planning, pricing, promoting, and distributing goods and services to satisfy organizational objectives. </a:t>
            </a:r>
          </a:p>
          <a:p>
            <a:r>
              <a:rPr lang="en-MY" sz="2800" dirty="0"/>
              <a:t>Marketing is the ability of a business to add more values for its customers than competitors and attain a position of relative advantage. </a:t>
            </a:r>
          </a:p>
          <a:p>
            <a:r>
              <a:rPr lang="en-MY" sz="2800" dirty="0"/>
              <a:t>Marketing mix is defined as the set of tactical marketing tools (4Ps) that a business blends to produce the response it wants in the target market.</a:t>
            </a:r>
          </a:p>
        </p:txBody>
      </p:sp>
    </p:spTree>
    <p:extLst>
      <p:ext uri="{BB962C8B-B14F-4D97-AF65-F5344CB8AC3E}">
        <p14:creationId xmlns:p14="http://schemas.microsoft.com/office/powerpoint/2010/main" xmlns="" val="22843075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631F0F-F2F6-41BC-8CC0-189453867BDD}"/>
              </a:ext>
            </a:extLst>
          </p:cNvPr>
          <p:cNvSpPr>
            <a:spLocks noGrp="1"/>
          </p:cNvSpPr>
          <p:nvPr>
            <p:ph type="title"/>
          </p:nvPr>
        </p:nvSpPr>
        <p:spPr>
          <a:xfrm>
            <a:off x="1214414" y="285728"/>
            <a:ext cx="7200900" cy="646131"/>
          </a:xfrm>
        </p:spPr>
        <p:txBody>
          <a:bodyPr/>
          <a:lstStyle/>
          <a:p>
            <a:r>
              <a:rPr lang="en-MY" dirty="0"/>
              <a:t>Marketing Mix</a:t>
            </a:r>
          </a:p>
        </p:txBody>
      </p:sp>
      <p:pic>
        <p:nvPicPr>
          <p:cNvPr id="5" name="Picture 4">
            <a:extLst>
              <a:ext uri="{FF2B5EF4-FFF2-40B4-BE49-F238E27FC236}">
                <a16:creationId xmlns:a16="http://schemas.microsoft.com/office/drawing/2014/main" xmlns="" id="{F08DEC27-9157-4B50-BCBB-F71BD7716D27}"/>
              </a:ext>
            </a:extLst>
          </p:cNvPr>
          <p:cNvPicPr>
            <a:picLocks noChangeAspect="1"/>
          </p:cNvPicPr>
          <p:nvPr/>
        </p:nvPicPr>
        <p:blipFill>
          <a:blip r:embed="rId2"/>
          <a:stretch>
            <a:fillRect/>
          </a:stretch>
        </p:blipFill>
        <p:spPr>
          <a:xfrm>
            <a:off x="827584" y="1628800"/>
            <a:ext cx="7784272" cy="3924436"/>
          </a:xfrm>
          <a:prstGeom prst="rect">
            <a:avLst/>
          </a:prstGeom>
        </p:spPr>
      </p:pic>
    </p:spTree>
    <p:extLst>
      <p:ext uri="{BB962C8B-B14F-4D97-AF65-F5344CB8AC3E}">
        <p14:creationId xmlns:p14="http://schemas.microsoft.com/office/powerpoint/2010/main" xmlns="" val="40311408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1D09C6-8224-42F1-BDDC-0E14B69AA25A}"/>
              </a:ext>
            </a:extLst>
          </p:cNvPr>
          <p:cNvSpPr>
            <a:spLocks noGrp="1"/>
          </p:cNvSpPr>
          <p:nvPr>
            <p:ph type="title"/>
          </p:nvPr>
        </p:nvSpPr>
        <p:spPr>
          <a:xfrm>
            <a:off x="1142976" y="214290"/>
            <a:ext cx="7200900" cy="646131"/>
          </a:xfrm>
        </p:spPr>
        <p:txBody>
          <a:bodyPr/>
          <a:lstStyle/>
          <a:p>
            <a:r>
              <a:rPr lang="en-MY" dirty="0"/>
              <a:t>4P’s of Marketing</a:t>
            </a:r>
          </a:p>
        </p:txBody>
      </p:sp>
      <p:pic>
        <p:nvPicPr>
          <p:cNvPr id="5" name="Picture 4">
            <a:extLst>
              <a:ext uri="{FF2B5EF4-FFF2-40B4-BE49-F238E27FC236}">
                <a16:creationId xmlns:a16="http://schemas.microsoft.com/office/drawing/2014/main" xmlns="" id="{784B4905-1272-44C5-825D-1DEA2E41CBC5}"/>
              </a:ext>
            </a:extLst>
          </p:cNvPr>
          <p:cNvPicPr>
            <a:picLocks noChangeAspect="1"/>
          </p:cNvPicPr>
          <p:nvPr/>
        </p:nvPicPr>
        <p:blipFill>
          <a:blip r:embed="rId2"/>
          <a:stretch>
            <a:fillRect/>
          </a:stretch>
        </p:blipFill>
        <p:spPr>
          <a:xfrm>
            <a:off x="1285852" y="1214422"/>
            <a:ext cx="6386557" cy="4714908"/>
          </a:xfrm>
          <a:prstGeom prst="rect">
            <a:avLst/>
          </a:prstGeom>
        </p:spPr>
      </p:pic>
    </p:spTree>
    <p:extLst>
      <p:ext uri="{BB962C8B-B14F-4D97-AF65-F5344CB8AC3E}">
        <p14:creationId xmlns:p14="http://schemas.microsoft.com/office/powerpoint/2010/main" xmlns="" val="25534404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8B608D-E702-4C54-987D-395F141E0710}"/>
              </a:ext>
            </a:extLst>
          </p:cNvPr>
          <p:cNvSpPr>
            <a:spLocks noGrp="1"/>
          </p:cNvSpPr>
          <p:nvPr>
            <p:ph type="title"/>
          </p:nvPr>
        </p:nvSpPr>
        <p:spPr>
          <a:xfrm>
            <a:off x="1000100" y="285728"/>
            <a:ext cx="7200900" cy="646131"/>
          </a:xfrm>
        </p:spPr>
        <p:txBody>
          <a:bodyPr/>
          <a:lstStyle/>
          <a:p>
            <a:r>
              <a:rPr lang="en-MY" dirty="0"/>
              <a:t>Example of 4P’s of Marketing</a:t>
            </a:r>
          </a:p>
        </p:txBody>
      </p:sp>
      <p:pic>
        <p:nvPicPr>
          <p:cNvPr id="5" name="Picture 4">
            <a:extLst>
              <a:ext uri="{FF2B5EF4-FFF2-40B4-BE49-F238E27FC236}">
                <a16:creationId xmlns:a16="http://schemas.microsoft.com/office/drawing/2014/main" xmlns="" id="{BF8FF103-AC1D-42DE-AB0B-77B507519D8B}"/>
              </a:ext>
            </a:extLst>
          </p:cNvPr>
          <p:cNvPicPr>
            <a:picLocks noChangeAspect="1"/>
          </p:cNvPicPr>
          <p:nvPr/>
        </p:nvPicPr>
        <p:blipFill>
          <a:blip r:embed="rId2"/>
          <a:stretch>
            <a:fillRect/>
          </a:stretch>
        </p:blipFill>
        <p:spPr>
          <a:xfrm>
            <a:off x="928662" y="1285860"/>
            <a:ext cx="7337980" cy="4124102"/>
          </a:xfrm>
          <a:prstGeom prst="rect">
            <a:avLst/>
          </a:prstGeom>
        </p:spPr>
      </p:pic>
    </p:spTree>
    <p:extLst>
      <p:ext uri="{BB962C8B-B14F-4D97-AF65-F5344CB8AC3E}">
        <p14:creationId xmlns:p14="http://schemas.microsoft.com/office/powerpoint/2010/main" xmlns="" val="19451894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8C3924-A679-4F90-A1AC-4934FE3D777E}"/>
              </a:ext>
            </a:extLst>
          </p:cNvPr>
          <p:cNvSpPr>
            <a:spLocks noGrp="1"/>
          </p:cNvSpPr>
          <p:nvPr>
            <p:ph type="title"/>
          </p:nvPr>
        </p:nvSpPr>
        <p:spPr>
          <a:xfrm>
            <a:off x="1000100" y="285728"/>
            <a:ext cx="7200900" cy="717569"/>
          </a:xfrm>
        </p:spPr>
        <p:txBody>
          <a:bodyPr/>
          <a:lstStyle/>
          <a:p>
            <a:r>
              <a:rPr lang="en-MY" dirty="0"/>
              <a:t>HR and Marketing</a:t>
            </a:r>
          </a:p>
        </p:txBody>
      </p:sp>
      <p:sp>
        <p:nvSpPr>
          <p:cNvPr id="3" name="Content Placeholder 2">
            <a:extLst>
              <a:ext uri="{FF2B5EF4-FFF2-40B4-BE49-F238E27FC236}">
                <a16:creationId xmlns:a16="http://schemas.microsoft.com/office/drawing/2014/main" xmlns="" id="{8C1EDD95-A2F3-4C14-B98E-F3CFC65A338C}"/>
              </a:ext>
            </a:extLst>
          </p:cNvPr>
          <p:cNvSpPr>
            <a:spLocks noGrp="1"/>
          </p:cNvSpPr>
          <p:nvPr>
            <p:ph idx="1"/>
          </p:nvPr>
        </p:nvSpPr>
        <p:spPr>
          <a:xfrm>
            <a:off x="428596" y="1357298"/>
            <a:ext cx="8278688" cy="4530725"/>
          </a:xfrm>
        </p:spPr>
        <p:txBody>
          <a:bodyPr/>
          <a:lstStyle/>
          <a:p>
            <a:r>
              <a:rPr lang="en-MY" sz="2800" dirty="0"/>
              <a:t>The secret to attracting the people you want and need: align your HR strategy with your business plan. If you want to be a top application developer for smartphones, you need creative and educated talent. </a:t>
            </a:r>
          </a:p>
          <a:p>
            <a:r>
              <a:rPr lang="en-MY" sz="2800" dirty="0"/>
              <a:t>To stay competitive, the employer brand needs to change with employee expectations. For example - Staying on top of basic trends, like salary data, benefits compared to what the competitors are providing.</a:t>
            </a:r>
          </a:p>
          <a:p>
            <a:endParaRPr lang="en-MY" dirty="0"/>
          </a:p>
        </p:txBody>
      </p:sp>
    </p:spTree>
    <p:extLst>
      <p:ext uri="{BB962C8B-B14F-4D97-AF65-F5344CB8AC3E}">
        <p14:creationId xmlns:p14="http://schemas.microsoft.com/office/powerpoint/2010/main" xmlns="" val="34996987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500034" y="500042"/>
          <a:ext cx="7858180" cy="5357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1547419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111D13-6CF1-40DB-BFF7-7FAA266FA065}"/>
              </a:ext>
            </a:extLst>
          </p:cNvPr>
          <p:cNvSpPr>
            <a:spLocks noGrp="1"/>
          </p:cNvSpPr>
          <p:nvPr>
            <p:ph type="title"/>
          </p:nvPr>
        </p:nvSpPr>
        <p:spPr>
          <a:xfrm>
            <a:off x="857224" y="357166"/>
            <a:ext cx="7200900" cy="646131"/>
          </a:xfrm>
        </p:spPr>
        <p:txBody>
          <a:bodyPr/>
          <a:lstStyle/>
          <a:p>
            <a:r>
              <a:rPr lang="en-MY" dirty="0"/>
              <a:t>Operation Management</a:t>
            </a:r>
          </a:p>
        </p:txBody>
      </p:sp>
      <p:sp>
        <p:nvSpPr>
          <p:cNvPr id="3" name="Content Placeholder 2">
            <a:extLst>
              <a:ext uri="{FF2B5EF4-FFF2-40B4-BE49-F238E27FC236}">
                <a16:creationId xmlns:a16="http://schemas.microsoft.com/office/drawing/2014/main" xmlns="" id="{E8DDAD9C-7B71-4B01-A3B0-A8979D18AB3E}"/>
              </a:ext>
            </a:extLst>
          </p:cNvPr>
          <p:cNvSpPr>
            <a:spLocks noGrp="1"/>
          </p:cNvSpPr>
          <p:nvPr>
            <p:ph idx="1"/>
          </p:nvPr>
        </p:nvSpPr>
        <p:spPr>
          <a:xfrm>
            <a:off x="357158" y="1428736"/>
            <a:ext cx="8278688" cy="4530725"/>
          </a:xfrm>
        </p:spPr>
        <p:txBody>
          <a:bodyPr>
            <a:normAutofit/>
          </a:bodyPr>
          <a:lstStyle/>
          <a:p>
            <a:r>
              <a:rPr lang="en-MY" sz="2800" dirty="0"/>
              <a:t>Operation management refers to management of processes that transform inputs into goods and services that add value for the customer.</a:t>
            </a:r>
          </a:p>
          <a:p>
            <a:r>
              <a:rPr lang="en-MY" sz="2800" dirty="0"/>
              <a:t> The goal of operations management is to maximize efficiency while producing goods and services that effectively </a:t>
            </a:r>
            <a:r>
              <a:rPr lang="en-MY" sz="2800" dirty="0" err="1"/>
              <a:t>fulfill</a:t>
            </a:r>
            <a:r>
              <a:rPr lang="en-MY" sz="2800" dirty="0"/>
              <a:t> customer needs.</a:t>
            </a:r>
          </a:p>
          <a:p>
            <a:r>
              <a:rPr lang="en-MY" sz="2800" dirty="0"/>
              <a:t> It considers the acquisition, development, and utilization of resources that firms need to deliver the goods and services their clients want.</a:t>
            </a:r>
          </a:p>
        </p:txBody>
      </p:sp>
    </p:spTree>
    <p:extLst>
      <p:ext uri="{BB962C8B-B14F-4D97-AF65-F5344CB8AC3E}">
        <p14:creationId xmlns:p14="http://schemas.microsoft.com/office/powerpoint/2010/main" xmlns="" val="20677888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AA9DA3-C125-41A8-B374-491F0042424B}"/>
              </a:ext>
            </a:extLst>
          </p:cNvPr>
          <p:cNvSpPr>
            <a:spLocks noGrp="1"/>
          </p:cNvSpPr>
          <p:nvPr>
            <p:ph type="title"/>
          </p:nvPr>
        </p:nvSpPr>
        <p:spPr/>
        <p:txBody>
          <a:bodyPr/>
          <a:lstStyle/>
          <a:p>
            <a:r>
              <a:rPr lang="en-MY" dirty="0"/>
              <a:t>Operations Management</a:t>
            </a:r>
          </a:p>
        </p:txBody>
      </p:sp>
      <p:sp>
        <p:nvSpPr>
          <p:cNvPr id="3" name="Content Placeholder 2">
            <a:extLst>
              <a:ext uri="{FF2B5EF4-FFF2-40B4-BE49-F238E27FC236}">
                <a16:creationId xmlns:a16="http://schemas.microsoft.com/office/drawing/2014/main" xmlns="" id="{424C0966-AFCD-41BF-8DE3-6E594C01808E}"/>
              </a:ext>
            </a:extLst>
          </p:cNvPr>
          <p:cNvSpPr>
            <a:spLocks noGrp="1"/>
          </p:cNvSpPr>
          <p:nvPr>
            <p:ph idx="1"/>
          </p:nvPr>
        </p:nvSpPr>
        <p:spPr/>
        <p:txBody>
          <a:bodyPr/>
          <a:lstStyle/>
          <a:p>
            <a:r>
              <a:rPr lang="en-MY" dirty="0"/>
              <a:t>The fundamental function in production and operations management is organizing work.</a:t>
            </a:r>
          </a:p>
          <a:p>
            <a:r>
              <a:rPr lang="en-MY" dirty="0"/>
              <a:t>This required the manager to design jobs, establish job standards, and perform work measurement.</a:t>
            </a:r>
          </a:p>
          <a:p>
            <a:r>
              <a:rPr lang="en-MY" dirty="0"/>
              <a:t> In practice, methods analysis (job design) is followed by work measurement (establishing the job standard through measurement).</a:t>
            </a:r>
          </a:p>
        </p:txBody>
      </p:sp>
    </p:spTree>
    <p:extLst>
      <p:ext uri="{BB962C8B-B14F-4D97-AF65-F5344CB8AC3E}">
        <p14:creationId xmlns:p14="http://schemas.microsoft.com/office/powerpoint/2010/main" xmlns="" val="8327433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653085-34EC-4812-AB1E-EC6FA6E04A0A}"/>
              </a:ext>
            </a:extLst>
          </p:cNvPr>
          <p:cNvSpPr>
            <a:spLocks noGrp="1"/>
          </p:cNvSpPr>
          <p:nvPr>
            <p:ph type="title"/>
          </p:nvPr>
        </p:nvSpPr>
        <p:spPr/>
        <p:txBody>
          <a:bodyPr/>
          <a:lstStyle/>
          <a:p>
            <a:r>
              <a:rPr lang="en-MY" dirty="0"/>
              <a:t>Operations Management</a:t>
            </a:r>
          </a:p>
        </p:txBody>
      </p:sp>
      <p:pic>
        <p:nvPicPr>
          <p:cNvPr id="5" name="Picture 4">
            <a:extLst>
              <a:ext uri="{FF2B5EF4-FFF2-40B4-BE49-F238E27FC236}">
                <a16:creationId xmlns:a16="http://schemas.microsoft.com/office/drawing/2014/main" xmlns="" id="{CF0A50E8-853C-4CEB-A398-A32400836EA4}"/>
              </a:ext>
            </a:extLst>
          </p:cNvPr>
          <p:cNvPicPr>
            <a:picLocks noChangeAspect="1"/>
          </p:cNvPicPr>
          <p:nvPr/>
        </p:nvPicPr>
        <p:blipFill>
          <a:blip r:embed="rId2"/>
          <a:stretch>
            <a:fillRect/>
          </a:stretch>
        </p:blipFill>
        <p:spPr>
          <a:xfrm>
            <a:off x="1475656" y="1916832"/>
            <a:ext cx="6624736" cy="3723610"/>
          </a:xfrm>
          <a:prstGeom prst="rect">
            <a:avLst/>
          </a:prstGeom>
        </p:spPr>
      </p:pic>
    </p:spTree>
    <p:extLst>
      <p:ext uri="{BB962C8B-B14F-4D97-AF65-F5344CB8AC3E}">
        <p14:creationId xmlns:p14="http://schemas.microsoft.com/office/powerpoint/2010/main" xmlns="" val="17700665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739F0D-E386-442B-859A-ACCB214186FB}"/>
              </a:ext>
            </a:extLst>
          </p:cNvPr>
          <p:cNvSpPr>
            <a:spLocks noGrp="1"/>
          </p:cNvSpPr>
          <p:nvPr>
            <p:ph type="title"/>
          </p:nvPr>
        </p:nvSpPr>
        <p:spPr>
          <a:xfrm>
            <a:off x="1000100" y="285728"/>
            <a:ext cx="7200900" cy="646131"/>
          </a:xfrm>
        </p:spPr>
        <p:txBody>
          <a:bodyPr/>
          <a:lstStyle/>
          <a:p>
            <a:r>
              <a:rPr lang="en-MY" dirty="0"/>
              <a:t>HR and Operation Management</a:t>
            </a:r>
          </a:p>
        </p:txBody>
      </p:sp>
      <p:sp>
        <p:nvSpPr>
          <p:cNvPr id="3" name="Content Placeholder 2">
            <a:extLst>
              <a:ext uri="{FF2B5EF4-FFF2-40B4-BE49-F238E27FC236}">
                <a16:creationId xmlns:a16="http://schemas.microsoft.com/office/drawing/2014/main" xmlns="" id="{98F47EED-70EF-4C64-BD81-6D9CBE266700}"/>
              </a:ext>
            </a:extLst>
          </p:cNvPr>
          <p:cNvSpPr>
            <a:spLocks noGrp="1"/>
          </p:cNvSpPr>
          <p:nvPr>
            <p:ph idx="1"/>
          </p:nvPr>
        </p:nvSpPr>
        <p:spPr>
          <a:xfrm>
            <a:off x="500034" y="1285860"/>
            <a:ext cx="8001056" cy="4643470"/>
          </a:xfrm>
        </p:spPr>
        <p:txBody>
          <a:bodyPr>
            <a:normAutofit/>
          </a:bodyPr>
          <a:lstStyle/>
          <a:p>
            <a:r>
              <a:rPr lang="en-MY" sz="2800" dirty="0"/>
              <a:t>Achieve efficient use of human resources within the operations function</a:t>
            </a:r>
          </a:p>
          <a:p>
            <a:r>
              <a:rPr lang="en-MY" sz="2800" dirty="0"/>
              <a:t>Design of jobs that are effective, safe and provide a reasonable quality of work life for the employee in an atmosphere of mutual respect.</a:t>
            </a:r>
          </a:p>
          <a:p>
            <a:r>
              <a:rPr lang="en-MY" sz="2800" dirty="0"/>
              <a:t>Use of </a:t>
            </a:r>
            <a:r>
              <a:rPr lang="en-MY" sz="2800" dirty="0" err="1"/>
              <a:t>behavioral</a:t>
            </a:r>
            <a:r>
              <a:rPr lang="en-MY" sz="2800" dirty="0"/>
              <a:t> concepts as job </a:t>
            </a:r>
            <a:r>
              <a:rPr lang="en-MY" sz="2800" dirty="0" err="1"/>
              <a:t>rotation,enlargement</a:t>
            </a:r>
            <a:r>
              <a:rPr lang="en-MY" sz="2800" dirty="0"/>
              <a:t> and enrichment and redesign of job characteristics can enhance productivity and satisfaction</a:t>
            </a:r>
          </a:p>
        </p:txBody>
      </p:sp>
    </p:spTree>
    <p:extLst>
      <p:ext uri="{BB962C8B-B14F-4D97-AF65-F5344CB8AC3E}">
        <p14:creationId xmlns:p14="http://schemas.microsoft.com/office/powerpoint/2010/main" xmlns="" val="34684806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500034" y="500042"/>
          <a:ext cx="8001056" cy="5357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955552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55A8BB-511B-4FB1-A1F1-3293100E7AB1}"/>
              </a:ext>
            </a:extLst>
          </p:cNvPr>
          <p:cNvSpPr>
            <a:spLocks noGrp="1"/>
          </p:cNvSpPr>
          <p:nvPr>
            <p:ph type="title"/>
          </p:nvPr>
        </p:nvSpPr>
        <p:spPr>
          <a:xfrm>
            <a:off x="928662" y="285728"/>
            <a:ext cx="7200900" cy="646131"/>
          </a:xfrm>
        </p:spPr>
        <p:txBody>
          <a:bodyPr/>
          <a:lstStyle/>
          <a:p>
            <a:r>
              <a:rPr lang="en-MY" dirty="0"/>
              <a:t>Research &amp; Development (R&amp;D)</a:t>
            </a:r>
          </a:p>
        </p:txBody>
      </p:sp>
      <p:sp>
        <p:nvSpPr>
          <p:cNvPr id="3" name="Content Placeholder 2">
            <a:extLst>
              <a:ext uri="{FF2B5EF4-FFF2-40B4-BE49-F238E27FC236}">
                <a16:creationId xmlns:a16="http://schemas.microsoft.com/office/drawing/2014/main" xmlns="" id="{9FA0ACF8-105C-4062-8082-C4A276E18385}"/>
              </a:ext>
            </a:extLst>
          </p:cNvPr>
          <p:cNvSpPr>
            <a:spLocks noGrp="1"/>
          </p:cNvSpPr>
          <p:nvPr>
            <p:ph idx="1"/>
          </p:nvPr>
        </p:nvSpPr>
        <p:spPr>
          <a:xfrm>
            <a:off x="500034" y="1285860"/>
            <a:ext cx="8003232" cy="4530725"/>
          </a:xfrm>
        </p:spPr>
        <p:txBody>
          <a:bodyPr>
            <a:normAutofit/>
          </a:bodyPr>
          <a:lstStyle/>
          <a:p>
            <a:r>
              <a:rPr lang="en-MY" sz="2800" dirty="0"/>
              <a:t>Research &amp; Development (R&amp;D) is the function within an organization that carries out technical and/or scientific research in the development of new or existing products, processes or services. For some companies, R&amp;D implies its innovation capability. </a:t>
            </a:r>
          </a:p>
          <a:p>
            <a:r>
              <a:rPr lang="en-MY" sz="2800" dirty="0"/>
              <a:t>The majority of its R&amp;D activity involves the optimization of its manufacturing processes, material developments and the implementation of new manufacturing processes</a:t>
            </a:r>
          </a:p>
        </p:txBody>
      </p:sp>
    </p:spTree>
    <p:extLst>
      <p:ext uri="{BB962C8B-B14F-4D97-AF65-F5344CB8AC3E}">
        <p14:creationId xmlns:p14="http://schemas.microsoft.com/office/powerpoint/2010/main" xmlns="" val="17556326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655A7A-16A0-4323-A5C9-A147A5D5FCF9}"/>
              </a:ext>
            </a:extLst>
          </p:cNvPr>
          <p:cNvSpPr>
            <a:spLocks noGrp="1"/>
          </p:cNvSpPr>
          <p:nvPr>
            <p:ph type="title"/>
          </p:nvPr>
        </p:nvSpPr>
        <p:spPr>
          <a:xfrm>
            <a:off x="928662" y="285728"/>
            <a:ext cx="7200900" cy="646131"/>
          </a:xfrm>
        </p:spPr>
        <p:txBody>
          <a:bodyPr/>
          <a:lstStyle/>
          <a:p>
            <a:r>
              <a:rPr lang="en-MY" dirty="0"/>
              <a:t>HRM and R&amp;D</a:t>
            </a:r>
          </a:p>
        </p:txBody>
      </p:sp>
      <p:sp>
        <p:nvSpPr>
          <p:cNvPr id="3" name="Content Placeholder 2">
            <a:extLst>
              <a:ext uri="{FF2B5EF4-FFF2-40B4-BE49-F238E27FC236}">
                <a16:creationId xmlns:a16="http://schemas.microsoft.com/office/drawing/2014/main" xmlns="" id="{9FE8881F-A33E-4CE2-B44A-DF2AA3C14030}"/>
              </a:ext>
            </a:extLst>
          </p:cNvPr>
          <p:cNvSpPr>
            <a:spLocks noGrp="1"/>
          </p:cNvSpPr>
          <p:nvPr>
            <p:ph idx="1"/>
          </p:nvPr>
        </p:nvSpPr>
        <p:spPr>
          <a:xfrm>
            <a:off x="571472" y="1285860"/>
            <a:ext cx="7929618" cy="4500594"/>
          </a:xfrm>
        </p:spPr>
        <p:txBody>
          <a:bodyPr>
            <a:normAutofit/>
          </a:bodyPr>
          <a:lstStyle/>
          <a:p>
            <a:r>
              <a:rPr lang="en-MY" sz="2800" dirty="0"/>
              <a:t>HRM can be used to search for and attract personnel; inspire and reward employees; design an open, sharing environment; and foster creative and innovative capabilities among employees.</a:t>
            </a:r>
          </a:p>
          <a:p>
            <a:r>
              <a:rPr lang="en-MY" sz="2800" dirty="0"/>
              <a:t> Internal HRM activities of an organization, such as training, knowledge sharing, or external training, can advance information knowledge communications and elevate innovative capabilities</a:t>
            </a:r>
          </a:p>
        </p:txBody>
      </p:sp>
    </p:spTree>
    <p:extLst>
      <p:ext uri="{BB962C8B-B14F-4D97-AF65-F5344CB8AC3E}">
        <p14:creationId xmlns:p14="http://schemas.microsoft.com/office/powerpoint/2010/main" xmlns="" val="38240280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2CA450-12AA-4AAC-9582-510932F3F813}"/>
              </a:ext>
            </a:extLst>
          </p:cNvPr>
          <p:cNvSpPr>
            <a:spLocks noGrp="1"/>
          </p:cNvSpPr>
          <p:nvPr>
            <p:ph type="title"/>
          </p:nvPr>
        </p:nvSpPr>
        <p:spPr>
          <a:xfrm>
            <a:off x="1071538" y="285728"/>
            <a:ext cx="7200900" cy="717569"/>
          </a:xfrm>
        </p:spPr>
        <p:txBody>
          <a:bodyPr/>
          <a:lstStyle/>
          <a:p>
            <a:r>
              <a:rPr lang="en-MY" dirty="0"/>
              <a:t>Question # 8</a:t>
            </a:r>
          </a:p>
        </p:txBody>
      </p:sp>
      <p:sp>
        <p:nvSpPr>
          <p:cNvPr id="3" name="Content Placeholder 2">
            <a:extLst>
              <a:ext uri="{FF2B5EF4-FFF2-40B4-BE49-F238E27FC236}">
                <a16:creationId xmlns:a16="http://schemas.microsoft.com/office/drawing/2014/main" xmlns="" id="{057E19AF-5005-44E3-A140-1F66B7FD2A87}"/>
              </a:ext>
            </a:extLst>
          </p:cNvPr>
          <p:cNvSpPr>
            <a:spLocks noGrp="1"/>
          </p:cNvSpPr>
          <p:nvPr>
            <p:ph idx="1"/>
          </p:nvPr>
        </p:nvSpPr>
        <p:spPr>
          <a:xfrm>
            <a:off x="642910" y="1357298"/>
            <a:ext cx="7786742" cy="4500594"/>
          </a:xfrm>
        </p:spPr>
        <p:txBody>
          <a:bodyPr>
            <a:normAutofit/>
          </a:bodyPr>
          <a:lstStyle/>
          <a:p>
            <a:pPr marL="0" indent="0">
              <a:buNone/>
            </a:pPr>
            <a:r>
              <a:rPr lang="en-MY" sz="2800" dirty="0"/>
              <a:t>In the most effective companies, which of the following functions uses an innovation value chain to select ideas that will produce results for the organization?</a:t>
            </a:r>
          </a:p>
          <a:p>
            <a:pPr marL="514350" indent="-514350">
              <a:buFont typeface="+mj-lt"/>
              <a:buAutoNum type="alphaUcPeriod"/>
            </a:pPr>
            <a:r>
              <a:rPr lang="en-MY" sz="2800" dirty="0"/>
              <a:t>Information technology	</a:t>
            </a:r>
          </a:p>
          <a:p>
            <a:pPr marL="514350" indent="-514350">
              <a:buFont typeface="+mj-lt"/>
              <a:buAutoNum type="alphaUcPeriod"/>
            </a:pPr>
            <a:r>
              <a:rPr lang="en-MY" sz="2800" dirty="0"/>
              <a:t>Research and development	</a:t>
            </a:r>
          </a:p>
          <a:p>
            <a:pPr marL="514350" indent="-514350">
              <a:buFont typeface="+mj-lt"/>
              <a:buAutoNum type="alphaUcPeriod"/>
            </a:pPr>
            <a:r>
              <a:rPr lang="en-MY" sz="2800" dirty="0"/>
              <a:t>Operations	</a:t>
            </a:r>
          </a:p>
          <a:p>
            <a:pPr marL="514350" indent="-514350">
              <a:buFont typeface="+mj-lt"/>
              <a:buAutoNum type="alphaUcPeriod"/>
            </a:pPr>
            <a:r>
              <a:rPr lang="en-MY" sz="2800" dirty="0"/>
              <a:t>Sales and marketing</a:t>
            </a:r>
          </a:p>
          <a:p>
            <a:pPr marL="514350" indent="-514350">
              <a:buFont typeface="+mj-lt"/>
              <a:buAutoNum type="alphaUcPeriod"/>
            </a:pPr>
            <a:endParaRPr lang="en-MY" sz="2800" dirty="0"/>
          </a:p>
        </p:txBody>
      </p:sp>
    </p:spTree>
    <p:extLst>
      <p:ext uri="{BB962C8B-B14F-4D97-AF65-F5344CB8AC3E}">
        <p14:creationId xmlns:p14="http://schemas.microsoft.com/office/powerpoint/2010/main" xmlns="" val="41918288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FF77D1-5C23-4046-B668-94B8E5200397}"/>
              </a:ext>
            </a:extLst>
          </p:cNvPr>
          <p:cNvSpPr>
            <a:spLocks noGrp="1"/>
          </p:cNvSpPr>
          <p:nvPr>
            <p:ph type="title"/>
          </p:nvPr>
        </p:nvSpPr>
        <p:spPr/>
        <p:txBody>
          <a:bodyPr/>
          <a:lstStyle/>
          <a:p>
            <a:r>
              <a:rPr lang="en-MY" dirty="0"/>
              <a:t>Answer # 8</a:t>
            </a:r>
          </a:p>
        </p:txBody>
      </p:sp>
      <p:sp>
        <p:nvSpPr>
          <p:cNvPr id="3" name="Content Placeholder 2">
            <a:extLst>
              <a:ext uri="{FF2B5EF4-FFF2-40B4-BE49-F238E27FC236}">
                <a16:creationId xmlns:a16="http://schemas.microsoft.com/office/drawing/2014/main" xmlns="" id="{DF648070-4805-474F-9D9E-E930BC0CF1F0}"/>
              </a:ext>
            </a:extLst>
          </p:cNvPr>
          <p:cNvSpPr>
            <a:spLocks noGrp="1"/>
          </p:cNvSpPr>
          <p:nvPr>
            <p:ph idx="1"/>
          </p:nvPr>
        </p:nvSpPr>
        <p:spPr/>
        <p:txBody>
          <a:bodyPr>
            <a:normAutofit/>
          </a:bodyPr>
          <a:lstStyle/>
          <a:p>
            <a:r>
              <a:rPr lang="en-MY" sz="2800" dirty="0"/>
              <a:t>Option B</a:t>
            </a:r>
          </a:p>
        </p:txBody>
      </p:sp>
    </p:spTree>
    <p:extLst>
      <p:ext uri="{BB962C8B-B14F-4D97-AF65-F5344CB8AC3E}">
        <p14:creationId xmlns:p14="http://schemas.microsoft.com/office/powerpoint/2010/main" xmlns="" val="18219889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nvGraphicFramePr>
        <p:xfrm>
          <a:off x="642910" y="642918"/>
          <a:ext cx="7929618" cy="5214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0741907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045F8E-8D2A-4F8D-BB5A-C6F5EC40F473}"/>
              </a:ext>
            </a:extLst>
          </p:cNvPr>
          <p:cNvSpPr>
            <a:spLocks noGrp="1"/>
          </p:cNvSpPr>
          <p:nvPr>
            <p:ph type="title"/>
          </p:nvPr>
        </p:nvSpPr>
        <p:spPr>
          <a:xfrm>
            <a:off x="928662" y="285728"/>
            <a:ext cx="7200900" cy="646131"/>
          </a:xfrm>
        </p:spPr>
        <p:txBody>
          <a:bodyPr/>
          <a:lstStyle/>
          <a:p>
            <a:r>
              <a:rPr lang="en-MY" dirty="0"/>
              <a:t>Mergers and Acquisitions </a:t>
            </a:r>
          </a:p>
        </p:txBody>
      </p:sp>
      <p:sp>
        <p:nvSpPr>
          <p:cNvPr id="3" name="Content Placeholder 2">
            <a:extLst>
              <a:ext uri="{FF2B5EF4-FFF2-40B4-BE49-F238E27FC236}">
                <a16:creationId xmlns="" xmlns:a16="http://schemas.microsoft.com/office/drawing/2014/main" id="{2406349D-CCDF-45F0-8405-56C19D1E24CB}"/>
              </a:ext>
            </a:extLst>
          </p:cNvPr>
          <p:cNvSpPr>
            <a:spLocks noGrp="1"/>
          </p:cNvSpPr>
          <p:nvPr>
            <p:ph idx="1"/>
          </p:nvPr>
        </p:nvSpPr>
        <p:spPr>
          <a:xfrm>
            <a:off x="642910" y="1214423"/>
            <a:ext cx="7529540" cy="4576778"/>
          </a:xfrm>
        </p:spPr>
        <p:txBody>
          <a:bodyPr>
            <a:noAutofit/>
          </a:bodyPr>
          <a:lstStyle/>
          <a:p>
            <a:pPr marL="0" indent="0">
              <a:buNone/>
            </a:pPr>
            <a:r>
              <a:rPr lang="en-MY" sz="2800" dirty="0"/>
              <a:t>Mergers and acquisitions (M&amp;A) is the dominant mode of growth for firms seeking competitive advantage in an increasingly complex and global business economy. </a:t>
            </a:r>
          </a:p>
          <a:p>
            <a:pPr marL="0" indent="0">
              <a:buNone/>
            </a:pPr>
            <a:endParaRPr lang="en-MY" sz="2800" dirty="0"/>
          </a:p>
          <a:p>
            <a:pPr marL="0" indent="0">
              <a:buNone/>
            </a:pPr>
            <a:r>
              <a:rPr lang="en-MY" sz="2800" dirty="0"/>
              <a:t>In a merger two companies join together and create a new entity. In an acquisition, one company acquires sufficient shares to gain control of the other organization. Mergers and acquisitions are popular alternatives to greenfield investments</a:t>
            </a:r>
          </a:p>
        </p:txBody>
      </p:sp>
    </p:spTree>
    <p:extLst>
      <p:ext uri="{BB962C8B-B14F-4D97-AF65-F5344CB8AC3E}">
        <p14:creationId xmlns="" xmlns:p14="http://schemas.microsoft.com/office/powerpoint/2010/main" val="17600083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5EAB1E-CF70-4881-A00B-7D752C7B59D3}"/>
              </a:ext>
            </a:extLst>
          </p:cNvPr>
          <p:cNvSpPr>
            <a:spLocks noGrp="1"/>
          </p:cNvSpPr>
          <p:nvPr>
            <p:ph type="title"/>
          </p:nvPr>
        </p:nvSpPr>
        <p:spPr>
          <a:xfrm>
            <a:off x="857224" y="285728"/>
            <a:ext cx="7200900" cy="574693"/>
          </a:xfrm>
        </p:spPr>
        <p:txBody>
          <a:bodyPr/>
          <a:lstStyle/>
          <a:p>
            <a:r>
              <a:rPr lang="en-MY" dirty="0"/>
              <a:t>Hostile Takeover</a:t>
            </a:r>
          </a:p>
        </p:txBody>
      </p:sp>
      <p:sp>
        <p:nvSpPr>
          <p:cNvPr id="3" name="Content Placeholder 2">
            <a:extLst>
              <a:ext uri="{FF2B5EF4-FFF2-40B4-BE49-F238E27FC236}">
                <a16:creationId xmlns="" xmlns:a16="http://schemas.microsoft.com/office/drawing/2014/main" id="{E35AD712-6893-4165-AB51-9F1BEA8E1EA4}"/>
              </a:ext>
            </a:extLst>
          </p:cNvPr>
          <p:cNvSpPr>
            <a:spLocks noGrp="1"/>
          </p:cNvSpPr>
          <p:nvPr>
            <p:ph idx="1"/>
          </p:nvPr>
        </p:nvSpPr>
        <p:spPr>
          <a:xfrm>
            <a:off x="642910" y="1142984"/>
            <a:ext cx="7772400" cy="4530725"/>
          </a:xfrm>
        </p:spPr>
        <p:txBody>
          <a:bodyPr>
            <a:normAutofit/>
          </a:bodyPr>
          <a:lstStyle/>
          <a:p>
            <a:pPr marL="0" indent="0">
              <a:buNone/>
            </a:pPr>
            <a:r>
              <a:rPr lang="en-MY" sz="2800" dirty="0"/>
              <a:t>When one company takes over another company and the second company which was acquired is fighting and resisting the first company.</a:t>
            </a:r>
          </a:p>
          <a:p>
            <a:pPr marL="0" indent="0">
              <a:buNone/>
            </a:pPr>
            <a:endParaRPr lang="en-MY" sz="2800" dirty="0"/>
          </a:p>
          <a:p>
            <a:pPr marL="0" indent="0">
              <a:buNone/>
            </a:pPr>
            <a:r>
              <a:rPr lang="en-MY" sz="2800" dirty="0"/>
              <a:t>Example : AOL and Time Warner,</a:t>
            </a:r>
          </a:p>
          <a:p>
            <a:pPr marL="0" indent="0">
              <a:buNone/>
            </a:pPr>
            <a:r>
              <a:rPr lang="en-MY" sz="2800" dirty="0"/>
              <a:t>L&amp;T and Mindtree</a:t>
            </a:r>
          </a:p>
        </p:txBody>
      </p:sp>
    </p:spTree>
    <p:extLst>
      <p:ext uri="{BB962C8B-B14F-4D97-AF65-F5344CB8AC3E}">
        <p14:creationId xmlns="" xmlns:p14="http://schemas.microsoft.com/office/powerpoint/2010/main" val="10391825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AC8C5F9-060F-48CB-BFF3-B64F8CE7954B}"/>
              </a:ext>
            </a:extLst>
          </p:cNvPr>
          <p:cNvSpPr>
            <a:spLocks noGrp="1"/>
          </p:cNvSpPr>
          <p:nvPr>
            <p:ph type="title"/>
          </p:nvPr>
        </p:nvSpPr>
        <p:spPr>
          <a:xfrm>
            <a:off x="899592" y="188640"/>
            <a:ext cx="7200900" cy="593503"/>
          </a:xfrm>
        </p:spPr>
        <p:txBody>
          <a:bodyPr/>
          <a:lstStyle/>
          <a:p>
            <a:r>
              <a:rPr lang="en-MY" dirty="0"/>
              <a:t>Joint Ventures</a:t>
            </a:r>
          </a:p>
        </p:txBody>
      </p:sp>
      <p:sp>
        <p:nvSpPr>
          <p:cNvPr id="3" name="Content Placeholder 2">
            <a:extLst>
              <a:ext uri="{FF2B5EF4-FFF2-40B4-BE49-F238E27FC236}">
                <a16:creationId xmlns="" xmlns:a16="http://schemas.microsoft.com/office/drawing/2014/main" id="{EF8A8C14-2EDA-4AC8-8370-EF32A9784476}"/>
              </a:ext>
            </a:extLst>
          </p:cNvPr>
          <p:cNvSpPr>
            <a:spLocks noGrp="1"/>
          </p:cNvSpPr>
          <p:nvPr>
            <p:ph idx="1"/>
          </p:nvPr>
        </p:nvSpPr>
        <p:spPr>
          <a:xfrm>
            <a:off x="755576" y="908720"/>
            <a:ext cx="7704856" cy="5040560"/>
          </a:xfrm>
        </p:spPr>
        <p:txBody>
          <a:bodyPr>
            <a:normAutofit fontScale="92500" lnSpcReduction="20000"/>
          </a:bodyPr>
          <a:lstStyle/>
          <a:p>
            <a:r>
              <a:rPr lang="en-MY" sz="2400" dirty="0"/>
              <a:t>The companies decide to partner up together or work together on a project</a:t>
            </a:r>
          </a:p>
          <a:p>
            <a:endParaRPr lang="en-MY" sz="2400" dirty="0"/>
          </a:p>
          <a:p>
            <a:r>
              <a:rPr lang="en-MY" sz="2400" dirty="0"/>
              <a:t>Neither of them are selling stock to one another.</a:t>
            </a:r>
          </a:p>
          <a:p>
            <a:endParaRPr lang="en-MY" sz="2400" dirty="0"/>
          </a:p>
          <a:p>
            <a:r>
              <a:rPr lang="en-MY" sz="2400" dirty="0"/>
              <a:t>They are not permanent partners owning each other like M&amp;A.</a:t>
            </a:r>
          </a:p>
          <a:p>
            <a:endParaRPr lang="en-MY" sz="2400" dirty="0"/>
          </a:p>
          <a:p>
            <a:r>
              <a:rPr lang="en-MY" sz="2400" dirty="0"/>
              <a:t>They may share revenue, they may share costs for that project.</a:t>
            </a:r>
          </a:p>
          <a:p>
            <a:endParaRPr lang="en-MY" sz="2400" dirty="0"/>
          </a:p>
          <a:p>
            <a:r>
              <a:rPr lang="en-MY" sz="2400" dirty="0"/>
              <a:t>They are not losing their individual corporate identities</a:t>
            </a:r>
          </a:p>
        </p:txBody>
      </p:sp>
    </p:spTree>
    <p:extLst>
      <p:ext uri="{BB962C8B-B14F-4D97-AF65-F5344CB8AC3E}">
        <p14:creationId xmlns="" xmlns:p14="http://schemas.microsoft.com/office/powerpoint/2010/main" val="10334199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458E30-FFED-4CD6-BF9E-62D9F35A6B40}"/>
              </a:ext>
            </a:extLst>
          </p:cNvPr>
          <p:cNvSpPr>
            <a:spLocks noGrp="1"/>
          </p:cNvSpPr>
          <p:nvPr>
            <p:ph type="title"/>
          </p:nvPr>
        </p:nvSpPr>
        <p:spPr>
          <a:xfrm>
            <a:off x="914400" y="277813"/>
            <a:ext cx="7906072" cy="1143000"/>
          </a:xfrm>
        </p:spPr>
        <p:txBody>
          <a:bodyPr/>
          <a:lstStyle/>
          <a:p>
            <a:r>
              <a:rPr lang="en-MY" sz="4400" dirty="0"/>
              <a:t>Key HRM Issues</a:t>
            </a:r>
          </a:p>
        </p:txBody>
      </p:sp>
      <p:sp>
        <p:nvSpPr>
          <p:cNvPr id="4" name="Content Placeholder 2">
            <a:extLst>
              <a:ext uri="{FF2B5EF4-FFF2-40B4-BE49-F238E27FC236}">
                <a16:creationId xmlns="" xmlns:a16="http://schemas.microsoft.com/office/drawing/2014/main" id="{93D38352-7F49-4220-BDC9-851DFC889A36}"/>
              </a:ext>
            </a:extLst>
          </p:cNvPr>
          <p:cNvSpPr>
            <a:spLocks noGrp="1"/>
          </p:cNvSpPr>
          <p:nvPr>
            <p:ph idx="1"/>
          </p:nvPr>
        </p:nvSpPr>
        <p:spPr>
          <a:xfrm>
            <a:off x="914400" y="1628800"/>
            <a:ext cx="7772400" cy="4530725"/>
          </a:xfrm>
        </p:spPr>
        <p:txBody>
          <a:bodyPr>
            <a:normAutofit/>
          </a:bodyPr>
          <a:lstStyle/>
          <a:p>
            <a:r>
              <a:rPr lang="en-MY" sz="2800" dirty="0"/>
              <a:t>Retention of key talent</a:t>
            </a:r>
          </a:p>
          <a:p>
            <a:r>
              <a:rPr lang="en-MY" sz="2800" dirty="0"/>
              <a:t>Effective communication</a:t>
            </a:r>
          </a:p>
          <a:p>
            <a:r>
              <a:rPr lang="en-MY" sz="2800" dirty="0"/>
              <a:t>Executive retention</a:t>
            </a:r>
          </a:p>
          <a:p>
            <a:r>
              <a:rPr lang="en-MY" sz="2800" dirty="0"/>
              <a:t>Cultural integration</a:t>
            </a:r>
          </a:p>
        </p:txBody>
      </p:sp>
    </p:spTree>
    <p:extLst>
      <p:ext uri="{BB962C8B-B14F-4D97-AF65-F5344CB8AC3E}">
        <p14:creationId xmlns="" xmlns:p14="http://schemas.microsoft.com/office/powerpoint/2010/main" val="9334497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231F86-5072-46DC-BB7F-FEEAB8BA56D8}"/>
              </a:ext>
            </a:extLst>
          </p:cNvPr>
          <p:cNvSpPr>
            <a:spLocks noGrp="1"/>
          </p:cNvSpPr>
          <p:nvPr>
            <p:ph type="title"/>
          </p:nvPr>
        </p:nvSpPr>
        <p:spPr>
          <a:xfrm>
            <a:off x="971600" y="332656"/>
            <a:ext cx="7200900" cy="521495"/>
          </a:xfrm>
        </p:spPr>
        <p:txBody>
          <a:bodyPr>
            <a:normAutofit fontScale="90000"/>
          </a:bodyPr>
          <a:lstStyle/>
          <a:p>
            <a:r>
              <a:rPr lang="en-MY" dirty="0"/>
              <a:t>Global M&amp;A </a:t>
            </a:r>
          </a:p>
        </p:txBody>
      </p:sp>
      <p:pic>
        <p:nvPicPr>
          <p:cNvPr id="5" name="Picture 4">
            <a:extLst>
              <a:ext uri="{FF2B5EF4-FFF2-40B4-BE49-F238E27FC236}">
                <a16:creationId xmlns="" xmlns:a16="http://schemas.microsoft.com/office/drawing/2014/main" id="{547F20C6-6323-4BA5-A0DA-AA921B4213CC}"/>
              </a:ext>
            </a:extLst>
          </p:cNvPr>
          <p:cNvPicPr>
            <a:picLocks noChangeAspect="1"/>
          </p:cNvPicPr>
          <p:nvPr/>
        </p:nvPicPr>
        <p:blipFill>
          <a:blip r:embed="rId2" cstate="print"/>
          <a:stretch>
            <a:fillRect/>
          </a:stretch>
        </p:blipFill>
        <p:spPr>
          <a:xfrm>
            <a:off x="827584" y="1196752"/>
            <a:ext cx="7355800" cy="4536504"/>
          </a:xfrm>
          <a:prstGeom prst="rect">
            <a:avLst/>
          </a:prstGeom>
        </p:spPr>
      </p:pic>
    </p:spTree>
    <p:extLst>
      <p:ext uri="{BB962C8B-B14F-4D97-AF65-F5344CB8AC3E}">
        <p14:creationId xmlns="" xmlns:p14="http://schemas.microsoft.com/office/powerpoint/2010/main" val="30068051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0B75DD-9B38-4681-8347-9E9443EE9BAC}"/>
              </a:ext>
            </a:extLst>
          </p:cNvPr>
          <p:cNvSpPr>
            <a:spLocks noGrp="1"/>
          </p:cNvSpPr>
          <p:nvPr>
            <p:ph type="title"/>
          </p:nvPr>
        </p:nvSpPr>
        <p:spPr>
          <a:xfrm>
            <a:off x="971600" y="332656"/>
            <a:ext cx="7200900" cy="665511"/>
          </a:xfrm>
        </p:spPr>
        <p:txBody>
          <a:bodyPr/>
          <a:lstStyle/>
          <a:p>
            <a:r>
              <a:rPr lang="en-MY" dirty="0"/>
              <a:t>M&amp;A Strategies</a:t>
            </a:r>
          </a:p>
        </p:txBody>
      </p:sp>
      <p:sp>
        <p:nvSpPr>
          <p:cNvPr id="3" name="Content Placeholder 2">
            <a:extLst>
              <a:ext uri="{FF2B5EF4-FFF2-40B4-BE49-F238E27FC236}">
                <a16:creationId xmlns="" xmlns:a16="http://schemas.microsoft.com/office/drawing/2014/main" id="{D354C796-A312-45EE-9274-C684D595184F}"/>
              </a:ext>
            </a:extLst>
          </p:cNvPr>
          <p:cNvSpPr>
            <a:spLocks noGrp="1"/>
          </p:cNvSpPr>
          <p:nvPr>
            <p:ph idx="1"/>
          </p:nvPr>
        </p:nvSpPr>
        <p:spPr>
          <a:xfrm>
            <a:off x="714348" y="1142984"/>
            <a:ext cx="7643866" cy="4714908"/>
          </a:xfrm>
        </p:spPr>
        <p:txBody>
          <a:bodyPr>
            <a:noAutofit/>
          </a:bodyPr>
          <a:lstStyle/>
          <a:p>
            <a:pPr marL="514350" indent="-514350">
              <a:buFont typeface="+mj-lt"/>
              <a:buAutoNum type="arabicPeriod"/>
            </a:pPr>
            <a:r>
              <a:rPr lang="en-MY" sz="2800" dirty="0"/>
              <a:t>Overcapacity M&amp;A</a:t>
            </a:r>
          </a:p>
          <a:p>
            <a:pPr marL="514350" indent="-514350">
              <a:buFont typeface="+mj-lt"/>
              <a:buAutoNum type="arabicPeriod"/>
            </a:pPr>
            <a:r>
              <a:rPr lang="en-MY" sz="2800" dirty="0"/>
              <a:t>Geographic roll-up M&amp;A</a:t>
            </a:r>
          </a:p>
          <a:p>
            <a:pPr marL="514350" indent="-514350">
              <a:buFont typeface="+mj-lt"/>
              <a:buAutoNum type="arabicPeriod"/>
            </a:pPr>
            <a:r>
              <a:rPr lang="en-MY" sz="2800" dirty="0"/>
              <a:t>Product or Market extension M&amp;A</a:t>
            </a:r>
          </a:p>
          <a:p>
            <a:pPr marL="514350" indent="-514350">
              <a:buFont typeface="+mj-lt"/>
              <a:buAutoNum type="arabicPeriod"/>
            </a:pPr>
            <a:r>
              <a:rPr lang="en-MY" sz="2800" dirty="0"/>
              <a:t>M&amp;A as substitute of R&amp;D</a:t>
            </a:r>
          </a:p>
          <a:p>
            <a:pPr marL="514350" indent="-514350">
              <a:buFont typeface="+mj-lt"/>
              <a:buAutoNum type="arabicPeriod"/>
            </a:pPr>
            <a:r>
              <a:rPr lang="en-MY" sz="2800" dirty="0"/>
              <a:t>Industry Convergence M&amp;A</a:t>
            </a:r>
          </a:p>
          <a:p>
            <a:endParaRPr lang="en-MY" sz="2800" dirty="0"/>
          </a:p>
          <a:p>
            <a:pPr marL="0" indent="0">
              <a:buNone/>
            </a:pPr>
            <a:r>
              <a:rPr lang="en-MY" sz="2800" i="1" dirty="0"/>
              <a:t>Not All M&amp;As Are Alike and That Matters </a:t>
            </a:r>
            <a:r>
              <a:rPr lang="en-MY" sz="2800" dirty="0"/>
              <a:t>by Joseph L. Bower (HBR Article)</a:t>
            </a:r>
          </a:p>
        </p:txBody>
      </p:sp>
    </p:spTree>
    <p:extLst>
      <p:ext uri="{BB962C8B-B14F-4D97-AF65-F5344CB8AC3E}">
        <p14:creationId xmlns="" xmlns:p14="http://schemas.microsoft.com/office/powerpoint/2010/main" val="28334929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62254A-6724-40AE-8DC1-8DEB5001DA86}"/>
              </a:ext>
            </a:extLst>
          </p:cNvPr>
          <p:cNvSpPr>
            <a:spLocks noGrp="1"/>
          </p:cNvSpPr>
          <p:nvPr>
            <p:ph type="title"/>
          </p:nvPr>
        </p:nvSpPr>
        <p:spPr>
          <a:xfrm>
            <a:off x="857224" y="285728"/>
            <a:ext cx="7200900" cy="646131"/>
          </a:xfrm>
        </p:spPr>
        <p:txBody>
          <a:bodyPr/>
          <a:lstStyle/>
          <a:p>
            <a:r>
              <a:rPr lang="en-MY" dirty="0"/>
              <a:t>Overcapacity M&amp;A</a:t>
            </a:r>
          </a:p>
        </p:txBody>
      </p:sp>
      <p:sp>
        <p:nvSpPr>
          <p:cNvPr id="3" name="Content Placeholder 2">
            <a:extLst>
              <a:ext uri="{FF2B5EF4-FFF2-40B4-BE49-F238E27FC236}">
                <a16:creationId xmlns="" xmlns:a16="http://schemas.microsoft.com/office/drawing/2014/main" id="{AE487CD6-5ADF-4BD3-B6CB-A6081783CB5C}"/>
              </a:ext>
            </a:extLst>
          </p:cNvPr>
          <p:cNvSpPr>
            <a:spLocks noGrp="1"/>
          </p:cNvSpPr>
          <p:nvPr>
            <p:ph idx="1"/>
          </p:nvPr>
        </p:nvSpPr>
        <p:spPr>
          <a:xfrm>
            <a:off x="500034" y="1142984"/>
            <a:ext cx="7858180" cy="4786346"/>
          </a:xfrm>
        </p:spPr>
        <p:txBody>
          <a:bodyPr>
            <a:noAutofit/>
          </a:bodyPr>
          <a:lstStyle/>
          <a:p>
            <a:pPr marL="0" indent="0">
              <a:buNone/>
            </a:pPr>
            <a:r>
              <a:rPr lang="en-MY" sz="2400" dirty="0"/>
              <a:t>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pPr marL="0" indent="0">
              <a:buNone/>
            </a:pPr>
            <a:endParaRPr lang="en-MY" sz="2400" dirty="0"/>
          </a:p>
          <a:p>
            <a:pPr marL="0" indent="0">
              <a:buNone/>
            </a:pPr>
            <a:r>
              <a:rPr lang="en-MY" sz="2400" dirty="0"/>
              <a:t>For example :</a:t>
            </a:r>
          </a:p>
          <a:p>
            <a:pPr marL="0" indent="0">
              <a:buNone/>
            </a:pPr>
            <a:r>
              <a:rPr lang="en-MY" sz="2400" dirty="0"/>
              <a:t>1. British Petroleum’s acquisition of Amoco</a:t>
            </a:r>
          </a:p>
          <a:p>
            <a:pPr marL="0" indent="0">
              <a:buNone/>
            </a:pPr>
            <a:r>
              <a:rPr lang="en-MY" sz="2400" dirty="0"/>
              <a:t>2. Daimler’s acquisition of Chrysler</a:t>
            </a:r>
          </a:p>
          <a:p>
            <a:pPr marL="0" indent="0">
              <a:buNone/>
            </a:pPr>
            <a:endParaRPr lang="en-MY" sz="2400" dirty="0"/>
          </a:p>
          <a:p>
            <a:pPr marL="0" indent="0">
              <a:buNone/>
            </a:pPr>
            <a:endParaRPr lang="en-MY" sz="2400" dirty="0"/>
          </a:p>
          <a:p>
            <a:pPr marL="0" indent="0">
              <a:buNone/>
            </a:pPr>
            <a:endParaRPr lang="en-MY" sz="2400" dirty="0"/>
          </a:p>
        </p:txBody>
      </p:sp>
    </p:spTree>
    <p:extLst>
      <p:ext uri="{BB962C8B-B14F-4D97-AF65-F5344CB8AC3E}">
        <p14:creationId xmlns="" xmlns:p14="http://schemas.microsoft.com/office/powerpoint/2010/main" val="36650804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35861DF-D279-4236-8091-17B9C5EAEF98}"/>
              </a:ext>
            </a:extLst>
          </p:cNvPr>
          <p:cNvSpPr>
            <a:spLocks noGrp="1"/>
          </p:cNvSpPr>
          <p:nvPr>
            <p:ph type="title"/>
          </p:nvPr>
        </p:nvSpPr>
        <p:spPr>
          <a:xfrm>
            <a:off x="1043608" y="260648"/>
            <a:ext cx="7200900" cy="665511"/>
          </a:xfrm>
        </p:spPr>
        <p:txBody>
          <a:bodyPr/>
          <a:lstStyle/>
          <a:p>
            <a:r>
              <a:rPr lang="en-MY" dirty="0"/>
              <a:t>Geographic roll-up M&amp;A</a:t>
            </a:r>
          </a:p>
        </p:txBody>
      </p:sp>
      <p:sp>
        <p:nvSpPr>
          <p:cNvPr id="3" name="Content Placeholder 2">
            <a:extLst>
              <a:ext uri="{FF2B5EF4-FFF2-40B4-BE49-F238E27FC236}">
                <a16:creationId xmlns="" xmlns:a16="http://schemas.microsoft.com/office/drawing/2014/main" id="{7AB718F9-2169-4A43-9197-D2BBB3A963BC}"/>
              </a:ext>
            </a:extLst>
          </p:cNvPr>
          <p:cNvSpPr>
            <a:spLocks noGrp="1"/>
          </p:cNvSpPr>
          <p:nvPr>
            <p:ph idx="1"/>
          </p:nvPr>
        </p:nvSpPr>
        <p:spPr>
          <a:xfrm>
            <a:off x="642910" y="1357299"/>
            <a:ext cx="7529540" cy="4433902"/>
          </a:xfrm>
        </p:spPr>
        <p:txBody>
          <a:bodyPr>
            <a:normAutofit/>
          </a:bodyPr>
          <a:lstStyle/>
          <a:p>
            <a:pPr marL="0" indent="0">
              <a:buNone/>
            </a:pPr>
            <a:r>
              <a:rPr lang="en-MY" sz="2800" dirty="0"/>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p>
        </p:txBody>
      </p:sp>
    </p:spTree>
    <p:extLst>
      <p:ext uri="{BB962C8B-B14F-4D97-AF65-F5344CB8AC3E}">
        <p14:creationId xmlns="" xmlns:p14="http://schemas.microsoft.com/office/powerpoint/2010/main" val="15924647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972A02-C459-46A6-A3A2-446799C753B9}"/>
              </a:ext>
            </a:extLst>
          </p:cNvPr>
          <p:cNvSpPr>
            <a:spLocks noGrp="1"/>
          </p:cNvSpPr>
          <p:nvPr>
            <p:ph type="title"/>
          </p:nvPr>
        </p:nvSpPr>
        <p:spPr>
          <a:xfrm>
            <a:off x="971600" y="404664"/>
            <a:ext cx="7200900" cy="737519"/>
          </a:xfrm>
        </p:spPr>
        <p:txBody>
          <a:bodyPr/>
          <a:lstStyle/>
          <a:p>
            <a:r>
              <a:rPr lang="en-MY" dirty="0"/>
              <a:t>Product or market extension M&amp;A</a:t>
            </a:r>
          </a:p>
        </p:txBody>
      </p:sp>
      <p:sp>
        <p:nvSpPr>
          <p:cNvPr id="3" name="Content Placeholder 2">
            <a:extLst>
              <a:ext uri="{FF2B5EF4-FFF2-40B4-BE49-F238E27FC236}">
                <a16:creationId xmlns="" xmlns:a16="http://schemas.microsoft.com/office/drawing/2014/main" id="{4BBFAE5C-3AA2-40D2-859D-8C018ACF47F7}"/>
              </a:ext>
            </a:extLst>
          </p:cNvPr>
          <p:cNvSpPr>
            <a:spLocks noGrp="1"/>
          </p:cNvSpPr>
          <p:nvPr>
            <p:ph idx="1"/>
          </p:nvPr>
        </p:nvSpPr>
        <p:spPr>
          <a:xfrm>
            <a:off x="971600" y="1412776"/>
            <a:ext cx="7416824" cy="4536504"/>
          </a:xfrm>
        </p:spPr>
        <p:txBody>
          <a:bodyPr>
            <a:normAutofit/>
          </a:bodyPr>
          <a:lstStyle/>
          <a:p>
            <a:pPr marL="0" indent="0">
              <a:buNone/>
            </a:pPr>
            <a:r>
              <a:rPr lang="en-MY" sz="2400" dirty="0"/>
              <a:t>It involves expanding product lines or expanding geographically across borders. This type of M&amp;A occurs when the acquiring and acquired companies are functionally related in production and/or distribution but sell products that do not compete directly with one another, or when a company seeks to diversify geographically, such as when two companies manufacture the same product, yet sell it in different markets. In effect, in this type of M&amp;A, firms seek to achieve long-term strategic goals by investing in less saturated markets – often doing so to obtain economies of scale necessary for global competition.</a:t>
            </a:r>
          </a:p>
        </p:txBody>
      </p:sp>
    </p:spTree>
    <p:extLst>
      <p:ext uri="{BB962C8B-B14F-4D97-AF65-F5344CB8AC3E}">
        <p14:creationId xmlns="" xmlns:p14="http://schemas.microsoft.com/office/powerpoint/2010/main" val="37830832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CE2317-6E5F-444F-993D-3C6A76E558BF}"/>
              </a:ext>
            </a:extLst>
          </p:cNvPr>
          <p:cNvSpPr>
            <a:spLocks noGrp="1"/>
          </p:cNvSpPr>
          <p:nvPr>
            <p:ph type="title"/>
          </p:nvPr>
        </p:nvSpPr>
        <p:spPr>
          <a:xfrm>
            <a:off x="1043608" y="476672"/>
            <a:ext cx="7200900" cy="737519"/>
          </a:xfrm>
        </p:spPr>
        <p:txBody>
          <a:bodyPr/>
          <a:lstStyle/>
          <a:p>
            <a:r>
              <a:rPr lang="pt-BR" dirty="0"/>
              <a:t>M&amp;A as a substitute for R&amp;D</a:t>
            </a:r>
            <a:endParaRPr lang="en-MY" dirty="0"/>
          </a:p>
        </p:txBody>
      </p:sp>
      <p:sp>
        <p:nvSpPr>
          <p:cNvPr id="3" name="Content Placeholder 2">
            <a:extLst>
              <a:ext uri="{FF2B5EF4-FFF2-40B4-BE49-F238E27FC236}">
                <a16:creationId xmlns="" xmlns:a16="http://schemas.microsoft.com/office/drawing/2014/main" id="{132B0F0A-2416-4200-9026-E35CD238FF69}"/>
              </a:ext>
            </a:extLst>
          </p:cNvPr>
          <p:cNvSpPr>
            <a:spLocks noGrp="1"/>
          </p:cNvSpPr>
          <p:nvPr>
            <p:ph idx="1"/>
          </p:nvPr>
        </p:nvSpPr>
        <p:spPr/>
        <p:txBody>
          <a:bodyPr>
            <a:normAutofit/>
          </a:bodyPr>
          <a:lstStyle/>
          <a:p>
            <a:pPr marL="0" indent="0">
              <a:buNone/>
            </a:pPr>
            <a:r>
              <a:rPr lang="en-MY" sz="2800" dirty="0"/>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p>
        </p:txBody>
      </p:sp>
    </p:spTree>
    <p:extLst>
      <p:ext uri="{BB962C8B-B14F-4D97-AF65-F5344CB8AC3E}">
        <p14:creationId xmlns="" xmlns:p14="http://schemas.microsoft.com/office/powerpoint/2010/main" val="34895575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A3306A-C4CA-4B03-BD73-814D0F23F564}"/>
              </a:ext>
            </a:extLst>
          </p:cNvPr>
          <p:cNvSpPr>
            <a:spLocks noGrp="1"/>
          </p:cNvSpPr>
          <p:nvPr>
            <p:ph type="title"/>
          </p:nvPr>
        </p:nvSpPr>
        <p:spPr>
          <a:xfrm>
            <a:off x="1043608" y="404664"/>
            <a:ext cx="7200900" cy="665511"/>
          </a:xfrm>
        </p:spPr>
        <p:txBody>
          <a:bodyPr/>
          <a:lstStyle/>
          <a:p>
            <a:r>
              <a:rPr lang="en-MY" dirty="0"/>
              <a:t>Industry convergence M&amp;A</a:t>
            </a:r>
          </a:p>
        </p:txBody>
      </p:sp>
      <p:sp>
        <p:nvSpPr>
          <p:cNvPr id="3" name="Content Placeholder 2">
            <a:extLst>
              <a:ext uri="{FF2B5EF4-FFF2-40B4-BE49-F238E27FC236}">
                <a16:creationId xmlns="" xmlns:a16="http://schemas.microsoft.com/office/drawing/2014/main" id="{B804E0B6-D8BA-473A-965D-E5A603274437}"/>
              </a:ext>
            </a:extLst>
          </p:cNvPr>
          <p:cNvSpPr>
            <a:spLocks noGrp="1"/>
          </p:cNvSpPr>
          <p:nvPr>
            <p:ph idx="1"/>
          </p:nvPr>
        </p:nvSpPr>
        <p:spPr>
          <a:xfrm>
            <a:off x="714348" y="1571613"/>
            <a:ext cx="7458102" cy="4219588"/>
          </a:xfrm>
        </p:spPr>
        <p:txBody>
          <a:bodyPr>
            <a:noAutofit/>
          </a:bodyPr>
          <a:lstStyle/>
          <a:p>
            <a:r>
              <a:rPr lang="en-MY" sz="2800" dirty="0"/>
              <a:t>It involves creating a new industry from existing industries whose boundaries are eroding. </a:t>
            </a:r>
          </a:p>
          <a:p>
            <a:endParaRPr lang="en-MY" sz="2800" dirty="0"/>
          </a:p>
          <a:p>
            <a:r>
              <a:rPr lang="en-MY" sz="2800" dirty="0"/>
              <a:t>An enterprise can get larger by merging with other competing enterprises or integrating related but separate activities in the value chain. There are two dimensions in which an enterprise can integrate, the horizontal and the vertical</a:t>
            </a:r>
          </a:p>
        </p:txBody>
      </p:sp>
    </p:spTree>
    <p:extLst>
      <p:ext uri="{BB962C8B-B14F-4D97-AF65-F5344CB8AC3E}">
        <p14:creationId xmlns="" xmlns:p14="http://schemas.microsoft.com/office/powerpoint/2010/main" val="21262746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83AAAE-9561-428E-899E-2E4867F668A4}"/>
              </a:ext>
            </a:extLst>
          </p:cNvPr>
          <p:cNvSpPr>
            <a:spLocks noGrp="1"/>
          </p:cNvSpPr>
          <p:nvPr>
            <p:ph type="title"/>
          </p:nvPr>
        </p:nvSpPr>
        <p:spPr>
          <a:xfrm>
            <a:off x="1115616" y="260648"/>
            <a:ext cx="7200900" cy="665511"/>
          </a:xfrm>
        </p:spPr>
        <p:txBody>
          <a:bodyPr/>
          <a:lstStyle/>
          <a:p>
            <a:r>
              <a:rPr lang="en-MY" dirty="0"/>
              <a:t>Phases of Merger</a:t>
            </a:r>
          </a:p>
        </p:txBody>
      </p:sp>
      <p:pic>
        <p:nvPicPr>
          <p:cNvPr id="5" name="Picture 4">
            <a:extLst>
              <a:ext uri="{FF2B5EF4-FFF2-40B4-BE49-F238E27FC236}">
                <a16:creationId xmlns="" xmlns:a16="http://schemas.microsoft.com/office/drawing/2014/main" id="{9D64C857-5586-41A2-BE30-3C8B37E04941}"/>
              </a:ext>
            </a:extLst>
          </p:cNvPr>
          <p:cNvPicPr>
            <a:picLocks noChangeAspect="1"/>
          </p:cNvPicPr>
          <p:nvPr/>
        </p:nvPicPr>
        <p:blipFill>
          <a:blip r:embed="rId2" cstate="print"/>
          <a:stretch>
            <a:fillRect/>
          </a:stretch>
        </p:blipFill>
        <p:spPr>
          <a:xfrm>
            <a:off x="1043607" y="1700808"/>
            <a:ext cx="7663383" cy="4248472"/>
          </a:xfrm>
          <a:prstGeom prst="rect">
            <a:avLst/>
          </a:prstGeom>
        </p:spPr>
      </p:pic>
    </p:spTree>
    <p:extLst>
      <p:ext uri="{BB962C8B-B14F-4D97-AF65-F5344CB8AC3E}">
        <p14:creationId xmlns="" xmlns:p14="http://schemas.microsoft.com/office/powerpoint/2010/main" val="1417270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E5FBB05-DD24-414A-BA28-E6C7D1DB5F82}"/>
              </a:ext>
            </a:extLst>
          </p:cNvPr>
          <p:cNvSpPr>
            <a:spLocks noGrp="1"/>
          </p:cNvSpPr>
          <p:nvPr>
            <p:ph type="title"/>
          </p:nvPr>
        </p:nvSpPr>
        <p:spPr>
          <a:xfrm>
            <a:off x="1043608" y="404664"/>
            <a:ext cx="7200900" cy="809527"/>
          </a:xfrm>
        </p:spPr>
        <p:txBody>
          <a:bodyPr/>
          <a:lstStyle/>
          <a:p>
            <a:r>
              <a:rPr lang="en-MY" dirty="0"/>
              <a:t>M&amp;A Process</a:t>
            </a:r>
          </a:p>
        </p:txBody>
      </p:sp>
      <p:pic>
        <p:nvPicPr>
          <p:cNvPr id="5" name="Picture 4">
            <a:extLst>
              <a:ext uri="{FF2B5EF4-FFF2-40B4-BE49-F238E27FC236}">
                <a16:creationId xmlns="" xmlns:a16="http://schemas.microsoft.com/office/drawing/2014/main" id="{F5E9DCF0-940D-4188-BD7D-3BBC7A3FF8BD}"/>
              </a:ext>
            </a:extLst>
          </p:cNvPr>
          <p:cNvPicPr>
            <a:picLocks noChangeAspect="1"/>
          </p:cNvPicPr>
          <p:nvPr/>
        </p:nvPicPr>
        <p:blipFill>
          <a:blip r:embed="rId2" cstate="print"/>
          <a:stretch>
            <a:fillRect/>
          </a:stretch>
        </p:blipFill>
        <p:spPr>
          <a:xfrm>
            <a:off x="1133887" y="1772816"/>
            <a:ext cx="7554043" cy="4392488"/>
          </a:xfrm>
          <a:prstGeom prst="rect">
            <a:avLst/>
          </a:prstGeom>
        </p:spPr>
      </p:pic>
    </p:spTree>
    <p:extLst>
      <p:ext uri="{BB962C8B-B14F-4D97-AF65-F5344CB8AC3E}">
        <p14:creationId xmlns="" xmlns:p14="http://schemas.microsoft.com/office/powerpoint/2010/main" val="38747077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B71F49-1C00-4953-A1D6-B6CFA09299D0}"/>
              </a:ext>
            </a:extLst>
          </p:cNvPr>
          <p:cNvSpPr>
            <a:spLocks noGrp="1"/>
          </p:cNvSpPr>
          <p:nvPr>
            <p:ph type="title"/>
          </p:nvPr>
        </p:nvSpPr>
        <p:spPr>
          <a:xfrm>
            <a:off x="1043608" y="404664"/>
            <a:ext cx="7200900" cy="737519"/>
          </a:xfrm>
        </p:spPr>
        <p:txBody>
          <a:bodyPr/>
          <a:lstStyle/>
          <a:p>
            <a:r>
              <a:rPr lang="en-MY" dirty="0"/>
              <a:t>HR Due Diligence</a:t>
            </a:r>
          </a:p>
        </p:txBody>
      </p:sp>
      <p:pic>
        <p:nvPicPr>
          <p:cNvPr id="5" name="Picture 4">
            <a:extLst>
              <a:ext uri="{FF2B5EF4-FFF2-40B4-BE49-F238E27FC236}">
                <a16:creationId xmlns="" xmlns:a16="http://schemas.microsoft.com/office/drawing/2014/main" id="{1BFC85C8-A40F-4B7D-A2ED-DFF9C8FD34A6}"/>
              </a:ext>
            </a:extLst>
          </p:cNvPr>
          <p:cNvPicPr>
            <a:picLocks noChangeAspect="1"/>
          </p:cNvPicPr>
          <p:nvPr/>
        </p:nvPicPr>
        <p:blipFill>
          <a:blip r:embed="rId2" cstate="print"/>
          <a:stretch>
            <a:fillRect/>
          </a:stretch>
        </p:blipFill>
        <p:spPr>
          <a:xfrm>
            <a:off x="1331640" y="1412776"/>
            <a:ext cx="6439222" cy="4325477"/>
          </a:xfrm>
          <a:prstGeom prst="rect">
            <a:avLst/>
          </a:prstGeom>
        </p:spPr>
      </p:pic>
    </p:spTree>
    <p:extLst>
      <p:ext uri="{BB962C8B-B14F-4D97-AF65-F5344CB8AC3E}">
        <p14:creationId xmlns="" xmlns:p14="http://schemas.microsoft.com/office/powerpoint/2010/main" val="21178516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nvGraphicFramePr>
        <p:xfrm>
          <a:off x="571472" y="428604"/>
          <a:ext cx="7858180" cy="5286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9627106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734628-9A78-46A9-9668-8E1399186323}"/>
              </a:ext>
            </a:extLst>
          </p:cNvPr>
          <p:cNvSpPr>
            <a:spLocks noGrp="1"/>
          </p:cNvSpPr>
          <p:nvPr>
            <p:ph type="title"/>
          </p:nvPr>
        </p:nvSpPr>
        <p:spPr>
          <a:xfrm>
            <a:off x="1115616" y="548680"/>
            <a:ext cx="7200900" cy="737519"/>
          </a:xfrm>
        </p:spPr>
        <p:txBody>
          <a:bodyPr/>
          <a:lstStyle/>
          <a:p>
            <a:r>
              <a:rPr lang="en-MY" dirty="0"/>
              <a:t>Merging Cultures</a:t>
            </a:r>
          </a:p>
        </p:txBody>
      </p:sp>
      <p:pic>
        <p:nvPicPr>
          <p:cNvPr id="5" name="Picture 4">
            <a:extLst>
              <a:ext uri="{FF2B5EF4-FFF2-40B4-BE49-F238E27FC236}">
                <a16:creationId xmlns="" xmlns:a16="http://schemas.microsoft.com/office/drawing/2014/main" id="{F8DC0069-FE7C-44E6-B168-184365041946}"/>
              </a:ext>
            </a:extLst>
          </p:cNvPr>
          <p:cNvPicPr>
            <a:picLocks noChangeAspect="1"/>
          </p:cNvPicPr>
          <p:nvPr/>
        </p:nvPicPr>
        <p:blipFill>
          <a:blip r:embed="rId2" cstate="print"/>
          <a:stretch>
            <a:fillRect/>
          </a:stretch>
        </p:blipFill>
        <p:spPr>
          <a:xfrm>
            <a:off x="755576" y="1628800"/>
            <a:ext cx="8122096" cy="4313204"/>
          </a:xfrm>
          <a:prstGeom prst="rect">
            <a:avLst/>
          </a:prstGeom>
        </p:spPr>
      </p:pic>
    </p:spTree>
    <p:extLst>
      <p:ext uri="{BB962C8B-B14F-4D97-AF65-F5344CB8AC3E}">
        <p14:creationId xmlns="" xmlns:p14="http://schemas.microsoft.com/office/powerpoint/2010/main" val="21466636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1A1BFD-3D86-425C-B951-C52EE64B6EBB}"/>
              </a:ext>
            </a:extLst>
          </p:cNvPr>
          <p:cNvSpPr>
            <a:spLocks noGrp="1"/>
          </p:cNvSpPr>
          <p:nvPr>
            <p:ph type="title"/>
          </p:nvPr>
        </p:nvSpPr>
        <p:spPr>
          <a:xfrm>
            <a:off x="1115616" y="476672"/>
            <a:ext cx="7200900" cy="665511"/>
          </a:xfrm>
        </p:spPr>
        <p:txBody>
          <a:bodyPr/>
          <a:lstStyle/>
          <a:p>
            <a:r>
              <a:rPr lang="en-MY" dirty="0"/>
              <a:t>Assimilation</a:t>
            </a:r>
          </a:p>
        </p:txBody>
      </p:sp>
      <p:sp>
        <p:nvSpPr>
          <p:cNvPr id="3" name="Content Placeholder 2">
            <a:extLst>
              <a:ext uri="{FF2B5EF4-FFF2-40B4-BE49-F238E27FC236}">
                <a16:creationId xmlns="" xmlns:a16="http://schemas.microsoft.com/office/drawing/2014/main" id="{3F69C704-E03D-474E-AF51-4271D1CC6069}"/>
              </a:ext>
            </a:extLst>
          </p:cNvPr>
          <p:cNvSpPr>
            <a:spLocks noGrp="1"/>
          </p:cNvSpPr>
          <p:nvPr>
            <p:ph idx="1"/>
          </p:nvPr>
        </p:nvSpPr>
        <p:spPr>
          <a:xfrm>
            <a:off x="685800" y="1556793"/>
            <a:ext cx="7774632" cy="4104456"/>
          </a:xfrm>
        </p:spPr>
        <p:txBody>
          <a:bodyPr>
            <a:normAutofit/>
          </a:bodyPr>
          <a:lstStyle/>
          <a:p>
            <a:r>
              <a:rPr lang="en-MY" sz="2400" dirty="0"/>
              <a:t>Assimilation occurs when employees at the acquired company willingly embrace the cultural values of the acquiring organization. </a:t>
            </a:r>
          </a:p>
          <a:p>
            <a:r>
              <a:rPr lang="en-MY" sz="2400" dirty="0"/>
              <a:t>This tends to occur when the acquired company has a weak culture that is dysfunctional, whereas the acquiring company’s culture is strong and focused on clearly defined values.</a:t>
            </a:r>
          </a:p>
          <a:p>
            <a:r>
              <a:rPr lang="en-MY" sz="2400" dirty="0"/>
              <a:t> Culture clash is rare with assimilation</a:t>
            </a:r>
          </a:p>
        </p:txBody>
      </p:sp>
    </p:spTree>
    <p:extLst>
      <p:ext uri="{BB962C8B-B14F-4D97-AF65-F5344CB8AC3E}">
        <p14:creationId xmlns="" xmlns:p14="http://schemas.microsoft.com/office/powerpoint/2010/main" val="29496648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05CA08-BA39-4E92-BF9C-2025369EB8CF}"/>
              </a:ext>
            </a:extLst>
          </p:cNvPr>
          <p:cNvSpPr>
            <a:spLocks noGrp="1"/>
          </p:cNvSpPr>
          <p:nvPr>
            <p:ph type="title"/>
          </p:nvPr>
        </p:nvSpPr>
        <p:spPr>
          <a:xfrm>
            <a:off x="1115616" y="404664"/>
            <a:ext cx="7200900" cy="593503"/>
          </a:xfrm>
        </p:spPr>
        <p:txBody>
          <a:bodyPr/>
          <a:lstStyle/>
          <a:p>
            <a:r>
              <a:rPr lang="en-MY" dirty="0"/>
              <a:t>Deculturation</a:t>
            </a:r>
          </a:p>
        </p:txBody>
      </p:sp>
      <p:sp>
        <p:nvSpPr>
          <p:cNvPr id="3" name="Content Placeholder 2">
            <a:extLst>
              <a:ext uri="{FF2B5EF4-FFF2-40B4-BE49-F238E27FC236}">
                <a16:creationId xmlns="" xmlns:a16="http://schemas.microsoft.com/office/drawing/2014/main" id="{170BEB53-CE93-436B-B880-937DB9E11919}"/>
              </a:ext>
            </a:extLst>
          </p:cNvPr>
          <p:cNvSpPr>
            <a:spLocks noGrp="1"/>
          </p:cNvSpPr>
          <p:nvPr>
            <p:ph idx="1"/>
          </p:nvPr>
        </p:nvSpPr>
        <p:spPr>
          <a:xfrm>
            <a:off x="899592" y="1412776"/>
            <a:ext cx="7488832" cy="4248472"/>
          </a:xfrm>
        </p:spPr>
        <p:txBody>
          <a:bodyPr>
            <a:normAutofit/>
          </a:bodyPr>
          <a:lstStyle/>
          <a:p>
            <a:r>
              <a:rPr lang="en-MY" sz="2400" dirty="0"/>
              <a:t>The acquiring firm strips away artifacts and reward systems that support the old culture.</a:t>
            </a:r>
          </a:p>
          <a:p>
            <a:endParaRPr lang="en-MY" sz="2400" dirty="0"/>
          </a:p>
          <a:p>
            <a:r>
              <a:rPr lang="en-MY" sz="2400" dirty="0"/>
              <a:t>People who cannot adopt the acquiring company’s culture are often terminated.</a:t>
            </a:r>
          </a:p>
          <a:p>
            <a:endParaRPr lang="en-MY" sz="2400" dirty="0"/>
          </a:p>
          <a:p>
            <a:r>
              <a:rPr lang="en-MY" sz="2400" dirty="0"/>
              <a:t>Deculturation may be necessary when the acquired firm’s culture doesn’t work but employees aren’t convinced of this</a:t>
            </a:r>
          </a:p>
        </p:txBody>
      </p:sp>
    </p:spTree>
    <p:extLst>
      <p:ext uri="{BB962C8B-B14F-4D97-AF65-F5344CB8AC3E}">
        <p14:creationId xmlns="" xmlns:p14="http://schemas.microsoft.com/office/powerpoint/2010/main" val="20889504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4EB2F0-51AE-4343-B531-2D0639F2000C}"/>
              </a:ext>
            </a:extLst>
          </p:cNvPr>
          <p:cNvSpPr>
            <a:spLocks noGrp="1"/>
          </p:cNvSpPr>
          <p:nvPr>
            <p:ph type="title"/>
          </p:nvPr>
        </p:nvSpPr>
        <p:spPr>
          <a:xfrm>
            <a:off x="1043608" y="476672"/>
            <a:ext cx="7200900" cy="737519"/>
          </a:xfrm>
        </p:spPr>
        <p:txBody>
          <a:bodyPr/>
          <a:lstStyle/>
          <a:p>
            <a:r>
              <a:rPr lang="en-MY" dirty="0"/>
              <a:t>Integration</a:t>
            </a:r>
          </a:p>
        </p:txBody>
      </p:sp>
      <p:sp>
        <p:nvSpPr>
          <p:cNvPr id="3" name="Content Placeholder 2">
            <a:extLst>
              <a:ext uri="{FF2B5EF4-FFF2-40B4-BE49-F238E27FC236}">
                <a16:creationId xmlns="" xmlns:a16="http://schemas.microsoft.com/office/drawing/2014/main" id="{B2F9FFCE-04C5-4E5A-9E15-735093F254C4}"/>
              </a:ext>
            </a:extLst>
          </p:cNvPr>
          <p:cNvSpPr>
            <a:spLocks noGrp="1"/>
          </p:cNvSpPr>
          <p:nvPr>
            <p:ph idx="1"/>
          </p:nvPr>
        </p:nvSpPr>
        <p:spPr>
          <a:xfrm>
            <a:off x="899592" y="1700808"/>
            <a:ext cx="7200900" cy="3809999"/>
          </a:xfrm>
        </p:spPr>
        <p:txBody>
          <a:bodyPr>
            <a:noAutofit/>
          </a:bodyPr>
          <a:lstStyle/>
          <a:p>
            <a:r>
              <a:rPr lang="en-MY" sz="2400" dirty="0"/>
              <a:t>Integration involves combining two or more cultures into a new composite culture that preserves the best features of the previous cultures.</a:t>
            </a:r>
          </a:p>
          <a:p>
            <a:r>
              <a:rPr lang="en-MY" sz="2400" dirty="0"/>
              <a:t> Integration is most effective when the companies have relatively weak cultures or when their cultures include several overlapping values</a:t>
            </a:r>
          </a:p>
          <a:p>
            <a:r>
              <a:rPr lang="en-MY" sz="2400" dirty="0"/>
              <a:t>Integration is slow and potentially risky, because there are many forces preserving the existing cultures.</a:t>
            </a:r>
          </a:p>
        </p:txBody>
      </p:sp>
    </p:spTree>
    <p:extLst>
      <p:ext uri="{BB962C8B-B14F-4D97-AF65-F5344CB8AC3E}">
        <p14:creationId xmlns="" xmlns:p14="http://schemas.microsoft.com/office/powerpoint/2010/main" val="9375824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AAAD00-447B-45BD-9CA5-DFFF1ED9C337}"/>
              </a:ext>
            </a:extLst>
          </p:cNvPr>
          <p:cNvSpPr>
            <a:spLocks noGrp="1"/>
          </p:cNvSpPr>
          <p:nvPr>
            <p:ph type="title"/>
          </p:nvPr>
        </p:nvSpPr>
        <p:spPr>
          <a:xfrm>
            <a:off x="971600" y="404664"/>
            <a:ext cx="7200900" cy="665511"/>
          </a:xfrm>
        </p:spPr>
        <p:txBody>
          <a:bodyPr/>
          <a:lstStyle/>
          <a:p>
            <a:r>
              <a:rPr lang="en-MY" dirty="0"/>
              <a:t>Separation</a:t>
            </a:r>
          </a:p>
        </p:txBody>
      </p:sp>
      <p:sp>
        <p:nvSpPr>
          <p:cNvPr id="3" name="Content Placeholder 2">
            <a:extLst>
              <a:ext uri="{FF2B5EF4-FFF2-40B4-BE49-F238E27FC236}">
                <a16:creationId xmlns="" xmlns:a16="http://schemas.microsoft.com/office/drawing/2014/main" id="{A1938C1E-AA09-4358-BF38-040104C04D86}"/>
              </a:ext>
            </a:extLst>
          </p:cNvPr>
          <p:cNvSpPr>
            <a:spLocks noGrp="1"/>
          </p:cNvSpPr>
          <p:nvPr>
            <p:ph idx="1"/>
          </p:nvPr>
        </p:nvSpPr>
        <p:spPr>
          <a:xfrm>
            <a:off x="971600" y="1484784"/>
            <a:ext cx="7200900" cy="3809999"/>
          </a:xfrm>
        </p:spPr>
        <p:txBody>
          <a:bodyPr>
            <a:normAutofit/>
          </a:bodyPr>
          <a:lstStyle/>
          <a:p>
            <a:r>
              <a:rPr lang="en-MY" sz="2400" dirty="0"/>
              <a:t>A separation strategy occurs where the merging companies agree to remain distinct entities with minimal exchange of culture or organizational practices.</a:t>
            </a:r>
          </a:p>
          <a:p>
            <a:endParaRPr lang="en-MY" sz="2400" dirty="0"/>
          </a:p>
          <a:p>
            <a:r>
              <a:rPr lang="en-MY" sz="2400" dirty="0"/>
              <a:t> Separation is most appropriate when the two merging companies are in unrelated industries because the most appropriate cultural values tend to differ by industry.</a:t>
            </a:r>
          </a:p>
        </p:txBody>
      </p:sp>
    </p:spTree>
    <p:extLst>
      <p:ext uri="{BB962C8B-B14F-4D97-AF65-F5344CB8AC3E}">
        <p14:creationId xmlns="" xmlns:p14="http://schemas.microsoft.com/office/powerpoint/2010/main" val="36964449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110408890"/>
              </p:ext>
            </p:extLst>
          </p:nvPr>
        </p:nvGraphicFramePr>
        <p:xfrm>
          <a:off x="500034" y="642918"/>
          <a:ext cx="8243966" cy="5090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335701951"/>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B7200B-4DF3-43FF-A9F8-925215409608}"/>
              </a:ext>
            </a:extLst>
          </p:cNvPr>
          <p:cNvSpPr>
            <a:spLocks noGrp="1"/>
          </p:cNvSpPr>
          <p:nvPr>
            <p:ph type="title"/>
          </p:nvPr>
        </p:nvSpPr>
        <p:spPr>
          <a:xfrm>
            <a:off x="971600" y="260648"/>
            <a:ext cx="7200900" cy="1142385"/>
          </a:xfrm>
        </p:spPr>
        <p:txBody>
          <a:bodyPr/>
          <a:lstStyle/>
          <a:p>
            <a:r>
              <a:rPr lang="en-MY" dirty="0"/>
              <a:t>Alignment of Business Organization and HR Organization</a:t>
            </a:r>
          </a:p>
        </p:txBody>
      </p:sp>
      <p:pic>
        <p:nvPicPr>
          <p:cNvPr id="5" name="Picture 4">
            <a:extLst>
              <a:ext uri="{FF2B5EF4-FFF2-40B4-BE49-F238E27FC236}">
                <a16:creationId xmlns="" xmlns:a16="http://schemas.microsoft.com/office/drawing/2014/main" id="{22EAC305-ADAC-4CCA-B4AB-107BAAA0B367}"/>
              </a:ext>
            </a:extLst>
          </p:cNvPr>
          <p:cNvPicPr>
            <a:picLocks noChangeAspect="1"/>
          </p:cNvPicPr>
          <p:nvPr/>
        </p:nvPicPr>
        <p:blipFill>
          <a:blip r:embed="rId2" cstate="print"/>
          <a:stretch>
            <a:fillRect/>
          </a:stretch>
        </p:blipFill>
        <p:spPr>
          <a:xfrm>
            <a:off x="1187624" y="1484784"/>
            <a:ext cx="6591300" cy="4400550"/>
          </a:xfrm>
          <a:prstGeom prst="rect">
            <a:avLst/>
          </a:prstGeom>
        </p:spPr>
      </p:pic>
    </p:spTree>
    <p:extLst>
      <p:ext uri="{BB962C8B-B14F-4D97-AF65-F5344CB8AC3E}">
        <p14:creationId xmlns="" xmlns:p14="http://schemas.microsoft.com/office/powerpoint/2010/main" val="3710689821"/>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07BB1F-7326-47C7-9C4E-F546EA0712F8}"/>
              </a:ext>
            </a:extLst>
          </p:cNvPr>
          <p:cNvSpPr>
            <a:spLocks noGrp="1"/>
          </p:cNvSpPr>
          <p:nvPr>
            <p:ph type="title"/>
          </p:nvPr>
        </p:nvSpPr>
        <p:spPr>
          <a:xfrm>
            <a:off x="971600" y="332656"/>
            <a:ext cx="7200900" cy="809527"/>
          </a:xfrm>
        </p:spPr>
        <p:txBody>
          <a:bodyPr/>
          <a:lstStyle/>
          <a:p>
            <a:r>
              <a:rPr lang="en-MY" dirty="0"/>
              <a:t>Alternative HR Structure</a:t>
            </a:r>
          </a:p>
        </p:txBody>
      </p:sp>
      <p:sp>
        <p:nvSpPr>
          <p:cNvPr id="3" name="Content Placeholder 2">
            <a:extLst>
              <a:ext uri="{FF2B5EF4-FFF2-40B4-BE49-F238E27FC236}">
                <a16:creationId xmlns="" xmlns:a16="http://schemas.microsoft.com/office/drawing/2014/main" id="{25604683-F617-4DDC-885F-EC7CE4AD2E3B}"/>
              </a:ext>
            </a:extLst>
          </p:cNvPr>
          <p:cNvSpPr>
            <a:spLocks noGrp="1"/>
          </p:cNvSpPr>
          <p:nvPr>
            <p:ph idx="1"/>
          </p:nvPr>
        </p:nvSpPr>
        <p:spPr>
          <a:xfrm>
            <a:off x="683568" y="1268760"/>
            <a:ext cx="8206680" cy="4530725"/>
          </a:xfrm>
        </p:spPr>
        <p:txBody>
          <a:bodyPr>
            <a:normAutofit fontScale="92500"/>
          </a:bodyPr>
          <a:lstStyle/>
          <a:p>
            <a:r>
              <a:rPr lang="en-MY" sz="2400" dirty="0"/>
              <a:t>DECENTRALIZED: Administration and decisions made at the local level. Policies and practices vary significantly across field locations. No centralized HR support or administration activities.</a:t>
            </a:r>
          </a:p>
          <a:p>
            <a:endParaRPr lang="en-MY" sz="2400" dirty="0"/>
          </a:p>
          <a:p>
            <a:r>
              <a:rPr lang="en-MY" sz="2400" dirty="0"/>
              <a:t>HYBRID: Half centralized, half decentralized HR structure, decisions, policy deployment, and administration.</a:t>
            </a:r>
          </a:p>
          <a:p>
            <a:endParaRPr lang="en-MY" sz="2400" dirty="0"/>
          </a:p>
          <a:p>
            <a:r>
              <a:rPr lang="en-MY" sz="2400" dirty="0"/>
              <a:t>CENTRALIZED: Administration and decisions are centralized. Policies and practices do not vary across field locations. Fully centralized HR support or administration activities</a:t>
            </a:r>
          </a:p>
        </p:txBody>
      </p:sp>
    </p:spTree>
    <p:extLst>
      <p:ext uri="{BB962C8B-B14F-4D97-AF65-F5344CB8AC3E}">
        <p14:creationId xmlns="" xmlns:p14="http://schemas.microsoft.com/office/powerpoint/2010/main" val="266815203"/>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7237D1-2E8D-40E5-96B5-69572F22E822}"/>
              </a:ext>
            </a:extLst>
          </p:cNvPr>
          <p:cNvSpPr>
            <a:spLocks noGrp="1"/>
          </p:cNvSpPr>
          <p:nvPr>
            <p:ph type="title"/>
          </p:nvPr>
        </p:nvSpPr>
        <p:spPr/>
        <p:txBody>
          <a:bodyPr/>
          <a:lstStyle/>
          <a:p>
            <a:r>
              <a:rPr lang="en-MY" dirty="0"/>
              <a:t>HR Operating Model</a:t>
            </a:r>
          </a:p>
        </p:txBody>
      </p:sp>
      <p:pic>
        <p:nvPicPr>
          <p:cNvPr id="5" name="Picture 4">
            <a:extLst>
              <a:ext uri="{FF2B5EF4-FFF2-40B4-BE49-F238E27FC236}">
                <a16:creationId xmlns="" xmlns:a16="http://schemas.microsoft.com/office/drawing/2014/main" id="{1EFD3127-7B6F-4FC4-9AAC-E13C4E5E8405}"/>
              </a:ext>
            </a:extLst>
          </p:cNvPr>
          <p:cNvPicPr>
            <a:picLocks noChangeAspect="1"/>
          </p:cNvPicPr>
          <p:nvPr/>
        </p:nvPicPr>
        <p:blipFill>
          <a:blip r:embed="rId2" cstate="print"/>
          <a:stretch>
            <a:fillRect/>
          </a:stretch>
        </p:blipFill>
        <p:spPr>
          <a:xfrm>
            <a:off x="914400" y="2060848"/>
            <a:ext cx="7501778" cy="4175919"/>
          </a:xfrm>
          <a:prstGeom prst="rect">
            <a:avLst/>
          </a:prstGeom>
        </p:spPr>
      </p:pic>
    </p:spTree>
    <p:extLst>
      <p:ext uri="{BB962C8B-B14F-4D97-AF65-F5344CB8AC3E}">
        <p14:creationId xmlns="" xmlns:p14="http://schemas.microsoft.com/office/powerpoint/2010/main" val="1901472505"/>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9ADB956-A6D2-4C78-B99B-E7487F8B757A}"/>
              </a:ext>
            </a:extLst>
          </p:cNvPr>
          <p:cNvSpPr>
            <a:spLocks noGrp="1"/>
          </p:cNvSpPr>
          <p:nvPr>
            <p:ph type="title"/>
          </p:nvPr>
        </p:nvSpPr>
        <p:spPr>
          <a:xfrm>
            <a:off x="899592" y="332656"/>
            <a:ext cx="7200900" cy="665511"/>
          </a:xfrm>
        </p:spPr>
        <p:txBody>
          <a:bodyPr/>
          <a:lstStyle/>
          <a:p>
            <a:r>
              <a:rPr lang="en-MY" dirty="0"/>
              <a:t>Benefits of HR Shared Service</a:t>
            </a:r>
          </a:p>
        </p:txBody>
      </p:sp>
      <p:sp>
        <p:nvSpPr>
          <p:cNvPr id="3" name="Content Placeholder 2">
            <a:extLst>
              <a:ext uri="{FF2B5EF4-FFF2-40B4-BE49-F238E27FC236}">
                <a16:creationId xmlns="" xmlns:a16="http://schemas.microsoft.com/office/drawing/2014/main" id="{5D86A136-184D-499F-988F-1A02AF6FDE0C}"/>
              </a:ext>
            </a:extLst>
          </p:cNvPr>
          <p:cNvSpPr>
            <a:spLocks noGrp="1"/>
          </p:cNvSpPr>
          <p:nvPr>
            <p:ph idx="1"/>
          </p:nvPr>
        </p:nvSpPr>
        <p:spPr>
          <a:xfrm>
            <a:off x="611560" y="1196752"/>
            <a:ext cx="8208912" cy="4565104"/>
          </a:xfrm>
        </p:spPr>
        <p:txBody>
          <a:bodyPr>
            <a:normAutofit fontScale="92500"/>
          </a:bodyPr>
          <a:lstStyle/>
          <a:p>
            <a:pPr marL="0" indent="0">
              <a:buNone/>
            </a:pPr>
            <a:r>
              <a:rPr lang="en-MY" sz="2400" dirty="0"/>
              <a:t>• Cost savings through scale advantages.</a:t>
            </a:r>
          </a:p>
          <a:p>
            <a:pPr marL="0" indent="0">
              <a:buNone/>
            </a:pPr>
            <a:r>
              <a:rPr lang="en-MY" sz="2400" dirty="0"/>
              <a:t>• Allows “one-stop” solutions for the users.</a:t>
            </a:r>
          </a:p>
          <a:p>
            <a:pPr marL="0" indent="0">
              <a:buNone/>
            </a:pPr>
            <a:r>
              <a:rPr lang="en-MY" sz="2400" dirty="0"/>
              <a:t>• Improves international learning and sharing of best practices.</a:t>
            </a:r>
          </a:p>
          <a:p>
            <a:pPr marL="0" indent="0">
              <a:buNone/>
            </a:pPr>
            <a:r>
              <a:rPr lang="en-MY" sz="2400" dirty="0"/>
              <a:t>• More consistent HR service across units.</a:t>
            </a:r>
          </a:p>
          <a:p>
            <a:pPr marL="0" indent="0">
              <a:buNone/>
            </a:pPr>
            <a:r>
              <a:rPr lang="en-MY" sz="2400" dirty="0"/>
              <a:t>• Deeper functional specialization among HR professionals.</a:t>
            </a:r>
          </a:p>
          <a:p>
            <a:pPr marL="0" indent="0">
              <a:buNone/>
            </a:pPr>
            <a:r>
              <a:rPr lang="en-MY" sz="2400" dirty="0"/>
              <a:t>• Greater transparency and follow-up of costs and service levels.</a:t>
            </a:r>
          </a:p>
          <a:p>
            <a:pPr marL="0" indent="0">
              <a:buNone/>
            </a:pPr>
            <a:r>
              <a:rPr lang="en-MY" sz="2400" dirty="0"/>
              <a:t>• Allows other parts of the global HR function to focus more on business support and process and content development.</a:t>
            </a:r>
          </a:p>
        </p:txBody>
      </p:sp>
    </p:spTree>
    <p:extLst>
      <p:ext uri="{BB962C8B-B14F-4D97-AF65-F5344CB8AC3E}">
        <p14:creationId xmlns="" xmlns:p14="http://schemas.microsoft.com/office/powerpoint/2010/main" val="1333330802"/>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110408890"/>
              </p:ext>
            </p:extLst>
          </p:nvPr>
        </p:nvGraphicFramePr>
        <p:xfrm>
          <a:off x="500034" y="642918"/>
          <a:ext cx="8243966" cy="5090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335701951"/>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BD8856-0FD5-4E9A-8F96-747B5AB8E031}"/>
              </a:ext>
            </a:extLst>
          </p:cNvPr>
          <p:cNvSpPr>
            <a:spLocks noGrp="1"/>
          </p:cNvSpPr>
          <p:nvPr>
            <p:ph type="title"/>
          </p:nvPr>
        </p:nvSpPr>
        <p:spPr>
          <a:xfrm>
            <a:off x="928662" y="285728"/>
            <a:ext cx="7200900" cy="646131"/>
          </a:xfrm>
        </p:spPr>
        <p:txBody>
          <a:bodyPr/>
          <a:lstStyle/>
          <a:p>
            <a:r>
              <a:rPr lang="en-MY" dirty="0"/>
              <a:t>HR Competencies</a:t>
            </a:r>
          </a:p>
        </p:txBody>
      </p:sp>
      <p:sp>
        <p:nvSpPr>
          <p:cNvPr id="3" name="Content Placeholder 2">
            <a:extLst>
              <a:ext uri="{FF2B5EF4-FFF2-40B4-BE49-F238E27FC236}">
                <a16:creationId xmlns="" xmlns:a16="http://schemas.microsoft.com/office/drawing/2014/main" id="{BF31D81E-9BFF-4580-B552-E8CC33BDDFA6}"/>
              </a:ext>
            </a:extLst>
          </p:cNvPr>
          <p:cNvSpPr>
            <a:spLocks noGrp="1"/>
          </p:cNvSpPr>
          <p:nvPr>
            <p:ph idx="1"/>
          </p:nvPr>
        </p:nvSpPr>
        <p:spPr>
          <a:xfrm>
            <a:off x="500034" y="1214422"/>
            <a:ext cx="8072494" cy="4714908"/>
          </a:xfrm>
        </p:spPr>
        <p:txBody>
          <a:bodyPr>
            <a:normAutofit/>
          </a:bodyPr>
          <a:lstStyle/>
          <a:p>
            <a:r>
              <a:rPr lang="en-MY" sz="2800" dirty="0"/>
              <a:t>HR competencies include knowledge, ability, and values, which defines what is expected from those who work in HR and forms the basis for assessment and improvement in the quality of HR professionals. </a:t>
            </a:r>
          </a:p>
          <a:p>
            <a:r>
              <a:rPr lang="en-MY" sz="2800" dirty="0"/>
              <a:t>Dave Ulrich and Wayne Brockbank from the RBL Group and the Ross School of Business at the University of Michigan conducted the Human Resource Competency Study (HRCS) to generate nine competencies through which HR professionals deliver business value.</a:t>
            </a:r>
          </a:p>
        </p:txBody>
      </p:sp>
    </p:spTree>
    <p:extLst>
      <p:ext uri="{BB962C8B-B14F-4D97-AF65-F5344CB8AC3E}">
        <p14:creationId xmlns="" xmlns:p14="http://schemas.microsoft.com/office/powerpoint/2010/main" val="1874488672"/>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AC935E-7318-4CDA-B5D5-8FCD56EC4A99}"/>
              </a:ext>
            </a:extLst>
          </p:cNvPr>
          <p:cNvSpPr>
            <a:spLocks noGrp="1"/>
          </p:cNvSpPr>
          <p:nvPr>
            <p:ph type="title"/>
          </p:nvPr>
        </p:nvSpPr>
        <p:spPr/>
        <p:txBody>
          <a:bodyPr/>
          <a:lstStyle/>
          <a:p>
            <a:r>
              <a:rPr lang="en-MY" dirty="0"/>
              <a:t>2012 HR competency model</a:t>
            </a:r>
          </a:p>
        </p:txBody>
      </p:sp>
      <p:pic>
        <p:nvPicPr>
          <p:cNvPr id="5" name="Picture 4">
            <a:extLst>
              <a:ext uri="{FF2B5EF4-FFF2-40B4-BE49-F238E27FC236}">
                <a16:creationId xmlns="" xmlns:a16="http://schemas.microsoft.com/office/drawing/2014/main" id="{0ECF1733-70C5-45B1-A1FF-D21BC1C5D125}"/>
              </a:ext>
            </a:extLst>
          </p:cNvPr>
          <p:cNvPicPr>
            <a:picLocks noChangeAspect="1"/>
          </p:cNvPicPr>
          <p:nvPr/>
        </p:nvPicPr>
        <p:blipFill>
          <a:blip r:embed="rId2" cstate="print"/>
          <a:stretch>
            <a:fillRect/>
          </a:stretch>
        </p:blipFill>
        <p:spPr>
          <a:xfrm>
            <a:off x="1979712" y="1909356"/>
            <a:ext cx="4782946" cy="4642271"/>
          </a:xfrm>
          <a:prstGeom prst="rect">
            <a:avLst/>
          </a:prstGeom>
        </p:spPr>
      </p:pic>
    </p:spTree>
    <p:extLst>
      <p:ext uri="{BB962C8B-B14F-4D97-AF65-F5344CB8AC3E}">
        <p14:creationId xmlns="" xmlns:p14="http://schemas.microsoft.com/office/powerpoint/2010/main" val="3106463600"/>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0CB41E-F416-494F-8F5A-D2137176B9BA}"/>
              </a:ext>
            </a:extLst>
          </p:cNvPr>
          <p:cNvSpPr>
            <a:spLocks noGrp="1"/>
          </p:cNvSpPr>
          <p:nvPr>
            <p:ph type="title"/>
          </p:nvPr>
        </p:nvSpPr>
        <p:spPr/>
        <p:txBody>
          <a:bodyPr/>
          <a:lstStyle/>
          <a:p>
            <a:r>
              <a:rPr lang="en-MY" dirty="0"/>
              <a:t>HR Competencies</a:t>
            </a:r>
          </a:p>
        </p:txBody>
      </p:sp>
      <p:pic>
        <p:nvPicPr>
          <p:cNvPr id="4" name="image102.png">
            <a:extLst>
              <a:ext uri="{FF2B5EF4-FFF2-40B4-BE49-F238E27FC236}">
                <a16:creationId xmlns="" xmlns:a16="http://schemas.microsoft.com/office/drawing/2014/main" id="{A4FA7997-21FB-4453-85C8-8CAC2ACD752F}"/>
              </a:ext>
            </a:extLst>
          </p:cNvPr>
          <p:cNvPicPr/>
          <p:nvPr/>
        </p:nvPicPr>
        <p:blipFill>
          <a:blip r:embed="rId2" cstate="print"/>
          <a:stretch>
            <a:fillRect/>
          </a:stretch>
        </p:blipFill>
        <p:spPr>
          <a:xfrm>
            <a:off x="1475656" y="2047533"/>
            <a:ext cx="6624736" cy="4532654"/>
          </a:xfrm>
          <a:prstGeom prst="rect">
            <a:avLst/>
          </a:prstGeom>
        </p:spPr>
      </p:pic>
    </p:spTree>
    <p:extLst>
      <p:ext uri="{BB962C8B-B14F-4D97-AF65-F5344CB8AC3E}">
        <p14:creationId xmlns="" xmlns:p14="http://schemas.microsoft.com/office/powerpoint/2010/main" val="1903197524"/>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8CE8C7-DAEB-47A9-B5B9-E6F5DA9D98F6}"/>
              </a:ext>
            </a:extLst>
          </p:cNvPr>
          <p:cNvSpPr>
            <a:spLocks noGrp="1"/>
          </p:cNvSpPr>
          <p:nvPr>
            <p:ph type="title"/>
          </p:nvPr>
        </p:nvSpPr>
        <p:spPr>
          <a:xfrm>
            <a:off x="1043608" y="476672"/>
            <a:ext cx="7200900" cy="665511"/>
          </a:xfrm>
        </p:spPr>
        <p:txBody>
          <a:bodyPr/>
          <a:lstStyle/>
          <a:p>
            <a:r>
              <a:rPr lang="en-MY" dirty="0"/>
              <a:t>Organisation Enablers</a:t>
            </a:r>
          </a:p>
        </p:txBody>
      </p:sp>
      <p:sp>
        <p:nvSpPr>
          <p:cNvPr id="3" name="Content Placeholder 2">
            <a:extLst>
              <a:ext uri="{FF2B5EF4-FFF2-40B4-BE49-F238E27FC236}">
                <a16:creationId xmlns="" xmlns:a16="http://schemas.microsoft.com/office/drawing/2014/main" id="{98662778-219C-4D1B-824C-22AF12C6C1EA}"/>
              </a:ext>
            </a:extLst>
          </p:cNvPr>
          <p:cNvSpPr>
            <a:spLocks noGrp="1"/>
          </p:cNvSpPr>
          <p:nvPr>
            <p:ph idx="1"/>
          </p:nvPr>
        </p:nvSpPr>
        <p:spPr>
          <a:xfrm>
            <a:off x="683568" y="1412776"/>
            <a:ext cx="8001000" cy="4530725"/>
          </a:xfrm>
        </p:spPr>
        <p:txBody>
          <a:bodyPr>
            <a:normAutofit lnSpcReduction="10000"/>
          </a:bodyPr>
          <a:lstStyle/>
          <a:p>
            <a:r>
              <a:rPr lang="en-MY" sz="2600" b="1" dirty="0"/>
              <a:t>Culture and change champion </a:t>
            </a:r>
            <a:r>
              <a:rPr lang="en-MY" sz="2600" dirty="0"/>
              <a:t>- Able to make change happen and manage organizational culture.</a:t>
            </a:r>
          </a:p>
          <a:p>
            <a:endParaRPr lang="en-MY" sz="2600" dirty="0"/>
          </a:p>
          <a:p>
            <a:r>
              <a:rPr lang="en-MY" sz="2600" b="1" dirty="0"/>
              <a:t>Human capital curator </a:t>
            </a:r>
            <a:r>
              <a:rPr lang="en-MY" sz="2600" dirty="0"/>
              <a:t>- Able to manage the flow of talent by developing people and leaders, driving individual performance and building technical talent.</a:t>
            </a:r>
          </a:p>
          <a:p>
            <a:endParaRPr lang="en-MY" sz="2600" dirty="0"/>
          </a:p>
          <a:p>
            <a:r>
              <a:rPr lang="en-MY" sz="2600" b="1" dirty="0"/>
              <a:t>Total reward steward </a:t>
            </a:r>
            <a:r>
              <a:rPr lang="en-MY" sz="2600" dirty="0"/>
              <a:t>- Able to manage employee well-being through financial and non-financial rewards.</a:t>
            </a:r>
          </a:p>
        </p:txBody>
      </p:sp>
    </p:spTree>
    <p:extLst>
      <p:ext uri="{BB962C8B-B14F-4D97-AF65-F5344CB8AC3E}">
        <p14:creationId xmlns="" xmlns:p14="http://schemas.microsoft.com/office/powerpoint/2010/main" val="1109150792"/>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A72E38-1935-4690-BB17-082FF67E4915}"/>
              </a:ext>
            </a:extLst>
          </p:cNvPr>
          <p:cNvSpPr>
            <a:spLocks noGrp="1"/>
          </p:cNvSpPr>
          <p:nvPr>
            <p:ph type="title"/>
          </p:nvPr>
        </p:nvSpPr>
        <p:spPr>
          <a:xfrm>
            <a:off x="1043608" y="476672"/>
            <a:ext cx="7200900" cy="809527"/>
          </a:xfrm>
        </p:spPr>
        <p:txBody>
          <a:bodyPr/>
          <a:lstStyle/>
          <a:p>
            <a:r>
              <a:rPr lang="en-MY" dirty="0"/>
              <a:t>Core Competencies</a:t>
            </a:r>
          </a:p>
        </p:txBody>
      </p:sp>
      <p:sp>
        <p:nvSpPr>
          <p:cNvPr id="3" name="Content Placeholder 2">
            <a:extLst>
              <a:ext uri="{FF2B5EF4-FFF2-40B4-BE49-F238E27FC236}">
                <a16:creationId xmlns="" xmlns:a16="http://schemas.microsoft.com/office/drawing/2014/main" id="{FAD788D8-8864-4FD2-939A-C31922116536}"/>
              </a:ext>
            </a:extLst>
          </p:cNvPr>
          <p:cNvSpPr>
            <a:spLocks noGrp="1"/>
          </p:cNvSpPr>
          <p:nvPr>
            <p:ph idx="1"/>
          </p:nvPr>
        </p:nvSpPr>
        <p:spPr/>
        <p:txBody>
          <a:bodyPr/>
          <a:lstStyle/>
          <a:p>
            <a:r>
              <a:rPr lang="en-MY" b="1" dirty="0"/>
              <a:t>Strategic positioner </a:t>
            </a:r>
            <a:r>
              <a:rPr lang="en-MY" dirty="0"/>
              <a:t>- Able to position a business to win its market.</a:t>
            </a:r>
          </a:p>
          <a:p>
            <a:endParaRPr lang="en-MY" dirty="0"/>
          </a:p>
          <a:p>
            <a:r>
              <a:rPr lang="en-MY" b="1" dirty="0"/>
              <a:t>Credible activist </a:t>
            </a:r>
            <a:r>
              <a:rPr lang="en-MY" dirty="0"/>
              <a:t>- Able to build relationships of trust by having a proactive point of view.</a:t>
            </a:r>
          </a:p>
          <a:p>
            <a:endParaRPr lang="en-MY" dirty="0"/>
          </a:p>
          <a:p>
            <a:r>
              <a:rPr lang="en-MY" b="1" dirty="0"/>
              <a:t>Paradox navigator </a:t>
            </a:r>
            <a:r>
              <a:rPr lang="en-MY" dirty="0"/>
              <a:t>- Able to manage tensions inherent in business (including long- term and short-term tensions, and top-down and bottom-up tensions.)</a:t>
            </a:r>
          </a:p>
          <a:p>
            <a:endParaRPr lang="en-MY" dirty="0"/>
          </a:p>
        </p:txBody>
      </p:sp>
    </p:spTree>
    <p:extLst>
      <p:ext uri="{BB962C8B-B14F-4D97-AF65-F5344CB8AC3E}">
        <p14:creationId xmlns="" xmlns:p14="http://schemas.microsoft.com/office/powerpoint/2010/main" val="1412460664"/>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4AFA13-05A2-489E-9267-62F903184373}"/>
              </a:ext>
            </a:extLst>
          </p:cNvPr>
          <p:cNvSpPr>
            <a:spLocks noGrp="1"/>
          </p:cNvSpPr>
          <p:nvPr>
            <p:ph type="title"/>
          </p:nvPr>
        </p:nvSpPr>
        <p:spPr/>
        <p:txBody>
          <a:bodyPr/>
          <a:lstStyle/>
          <a:p>
            <a:r>
              <a:rPr lang="en-MY" dirty="0"/>
              <a:t>Delivery Enablers</a:t>
            </a:r>
          </a:p>
        </p:txBody>
      </p:sp>
      <p:sp>
        <p:nvSpPr>
          <p:cNvPr id="3" name="Content Placeholder 2">
            <a:extLst>
              <a:ext uri="{FF2B5EF4-FFF2-40B4-BE49-F238E27FC236}">
                <a16:creationId xmlns="" xmlns:a16="http://schemas.microsoft.com/office/drawing/2014/main" id="{979FA7AD-FB9E-4087-B2CF-3BAC4DF37080}"/>
              </a:ext>
            </a:extLst>
          </p:cNvPr>
          <p:cNvSpPr>
            <a:spLocks noGrp="1"/>
          </p:cNvSpPr>
          <p:nvPr>
            <p:ph idx="1"/>
          </p:nvPr>
        </p:nvSpPr>
        <p:spPr/>
        <p:txBody>
          <a:bodyPr/>
          <a:lstStyle/>
          <a:p>
            <a:r>
              <a:rPr lang="en-MY" b="1" dirty="0"/>
              <a:t>Technology and media integrator </a:t>
            </a:r>
            <a:r>
              <a:rPr lang="en-MY" dirty="0"/>
              <a:t>- uses technology and social media to create and drive high-performing organizations.</a:t>
            </a:r>
          </a:p>
          <a:p>
            <a:endParaRPr lang="en-MY" dirty="0"/>
          </a:p>
          <a:p>
            <a:r>
              <a:rPr lang="en-MY" b="1" dirty="0"/>
              <a:t>Analytics designer and interpreter </a:t>
            </a:r>
            <a:r>
              <a:rPr lang="en-MY" dirty="0"/>
              <a:t>- uses analytics to improve decision making.</a:t>
            </a:r>
          </a:p>
          <a:p>
            <a:endParaRPr lang="en-MY" dirty="0"/>
          </a:p>
          <a:p>
            <a:r>
              <a:rPr lang="en-MY" b="1" dirty="0"/>
              <a:t>Compliance manager </a:t>
            </a:r>
            <a:r>
              <a:rPr lang="en-MY" dirty="0"/>
              <a:t>- manages the processes related to compliance by following regulatory guidelines.</a:t>
            </a:r>
          </a:p>
          <a:p>
            <a:endParaRPr lang="en-MY" dirty="0"/>
          </a:p>
        </p:txBody>
      </p:sp>
    </p:spTree>
    <p:extLst>
      <p:ext uri="{BB962C8B-B14F-4D97-AF65-F5344CB8AC3E}">
        <p14:creationId xmlns="" xmlns:p14="http://schemas.microsoft.com/office/powerpoint/2010/main" val="1828315036"/>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2296972245"/>
              </p:ext>
            </p:extLst>
          </p:nvPr>
        </p:nvGraphicFramePr>
        <p:xfrm>
          <a:off x="714348" y="714356"/>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14612396"/>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2217CE1-7EFC-4EFB-9315-3B42D3053C89}"/>
              </a:ext>
            </a:extLst>
          </p:cNvPr>
          <p:cNvSpPr>
            <a:spLocks noGrp="1"/>
          </p:cNvSpPr>
          <p:nvPr>
            <p:ph type="title"/>
          </p:nvPr>
        </p:nvSpPr>
        <p:spPr/>
        <p:txBody>
          <a:bodyPr/>
          <a:lstStyle/>
          <a:p>
            <a:r>
              <a:rPr lang="en-MY" dirty="0"/>
              <a:t>Star Technique</a:t>
            </a:r>
          </a:p>
        </p:txBody>
      </p:sp>
      <p:pic>
        <p:nvPicPr>
          <p:cNvPr id="5" name="Picture 4">
            <a:extLst>
              <a:ext uri="{FF2B5EF4-FFF2-40B4-BE49-F238E27FC236}">
                <a16:creationId xmlns="" xmlns:a16="http://schemas.microsoft.com/office/drawing/2014/main" id="{D37FAD47-4224-47AB-8965-E4EA303B52E5}"/>
              </a:ext>
            </a:extLst>
          </p:cNvPr>
          <p:cNvPicPr>
            <a:picLocks noChangeAspect="1"/>
          </p:cNvPicPr>
          <p:nvPr/>
        </p:nvPicPr>
        <p:blipFill>
          <a:blip r:embed="rId2" cstate="print"/>
          <a:stretch>
            <a:fillRect/>
          </a:stretch>
        </p:blipFill>
        <p:spPr>
          <a:xfrm>
            <a:off x="781050" y="2348880"/>
            <a:ext cx="7581900" cy="3714750"/>
          </a:xfrm>
          <a:prstGeom prst="rect">
            <a:avLst/>
          </a:prstGeom>
        </p:spPr>
      </p:pic>
    </p:spTree>
    <p:extLst>
      <p:ext uri="{BB962C8B-B14F-4D97-AF65-F5344CB8AC3E}">
        <p14:creationId xmlns="" xmlns:p14="http://schemas.microsoft.com/office/powerpoint/2010/main" val="1932480048"/>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 xmlns:p14="http://schemas.microsoft.com/office/powerpoint/2010/main" val="2080624282"/>
              </p:ext>
            </p:extLst>
          </p:nvPr>
        </p:nvGraphicFramePr>
        <p:xfrm>
          <a:off x="571472" y="85723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191844539"/>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00D38E-5F54-4972-B4E9-3AD8B65810B3}"/>
              </a:ext>
            </a:extLst>
          </p:cNvPr>
          <p:cNvSpPr>
            <a:spLocks noGrp="1"/>
          </p:cNvSpPr>
          <p:nvPr>
            <p:ph type="title"/>
          </p:nvPr>
        </p:nvSpPr>
        <p:spPr>
          <a:xfrm>
            <a:off x="971600" y="332656"/>
            <a:ext cx="7200900" cy="737519"/>
          </a:xfrm>
        </p:spPr>
        <p:txBody>
          <a:bodyPr/>
          <a:lstStyle/>
          <a:p>
            <a:r>
              <a:rPr lang="en-MY" dirty="0"/>
              <a:t>HR and CSR</a:t>
            </a:r>
          </a:p>
        </p:txBody>
      </p:sp>
      <p:sp>
        <p:nvSpPr>
          <p:cNvPr id="3" name="Content Placeholder 2">
            <a:extLst>
              <a:ext uri="{FF2B5EF4-FFF2-40B4-BE49-F238E27FC236}">
                <a16:creationId xmlns="" xmlns:a16="http://schemas.microsoft.com/office/drawing/2014/main" id="{AFB02181-4035-44DB-87C1-75F9C27F876A}"/>
              </a:ext>
            </a:extLst>
          </p:cNvPr>
          <p:cNvSpPr>
            <a:spLocks noGrp="1"/>
          </p:cNvSpPr>
          <p:nvPr>
            <p:ph idx="1"/>
          </p:nvPr>
        </p:nvSpPr>
        <p:spPr>
          <a:xfrm>
            <a:off x="899592" y="1484784"/>
            <a:ext cx="7200900" cy="3809999"/>
          </a:xfrm>
        </p:spPr>
        <p:txBody>
          <a:bodyPr>
            <a:normAutofit/>
          </a:bodyPr>
          <a:lstStyle/>
          <a:p>
            <a:r>
              <a:rPr lang="en-MY" sz="2400"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 xmlns:p14="http://schemas.microsoft.com/office/powerpoint/2010/main" val="2006689839"/>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5A778A-AE6F-42B6-8B58-8E36BCDF8FF9}"/>
              </a:ext>
            </a:extLst>
          </p:cNvPr>
          <p:cNvSpPr>
            <a:spLocks noGrp="1"/>
          </p:cNvSpPr>
          <p:nvPr>
            <p:ph type="title"/>
          </p:nvPr>
        </p:nvSpPr>
        <p:spPr>
          <a:xfrm>
            <a:off x="1043608" y="476672"/>
            <a:ext cx="7200900" cy="737519"/>
          </a:xfrm>
        </p:spPr>
        <p:txBody>
          <a:bodyPr/>
          <a:lstStyle/>
          <a:p>
            <a:r>
              <a:rPr lang="en-MY" dirty="0"/>
              <a:t>Sustainability</a:t>
            </a:r>
          </a:p>
        </p:txBody>
      </p:sp>
      <p:sp>
        <p:nvSpPr>
          <p:cNvPr id="3" name="Content Placeholder 2">
            <a:extLst>
              <a:ext uri="{FF2B5EF4-FFF2-40B4-BE49-F238E27FC236}">
                <a16:creationId xmlns="" xmlns:a16="http://schemas.microsoft.com/office/drawing/2014/main" id="{898BF1F9-D003-41B5-A4A1-1D90D64AE727}"/>
              </a:ext>
            </a:extLst>
          </p:cNvPr>
          <p:cNvSpPr>
            <a:spLocks noGrp="1"/>
          </p:cNvSpPr>
          <p:nvPr>
            <p:ph idx="1"/>
          </p:nvPr>
        </p:nvSpPr>
        <p:spPr>
          <a:xfrm>
            <a:off x="685800" y="1556792"/>
            <a:ext cx="8001000" cy="4530725"/>
          </a:xfrm>
        </p:spPr>
        <p:txBody>
          <a:bodyPr>
            <a:normAutofit/>
          </a:bodyPr>
          <a:lstStyle/>
          <a:p>
            <a:r>
              <a:rPr lang="en-MY" sz="2400" dirty="0"/>
              <a:t>The HR team primarily represents employees as a stakeholder group, playing a critical part in forming “green teams” and encouraging employee engagement on environmental and other issues.</a:t>
            </a:r>
          </a:p>
          <a:p>
            <a:endParaRPr lang="en-MY" sz="2400" dirty="0"/>
          </a:p>
          <a:p>
            <a:r>
              <a:rPr lang="en-MY" sz="2400" dirty="0"/>
              <a:t>HR can manage the CSR plan implementation and monitor its adoption proactively, while documenting (and celebrating) its success throughout the company. </a:t>
            </a:r>
          </a:p>
        </p:txBody>
      </p:sp>
    </p:spTree>
    <p:extLst>
      <p:ext uri="{BB962C8B-B14F-4D97-AF65-F5344CB8AC3E}">
        <p14:creationId xmlns="" xmlns:p14="http://schemas.microsoft.com/office/powerpoint/2010/main" val="3586125015"/>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 xmlns:a16="http://schemas.microsoft.com/office/drawing/2014/main" id="{DB76632A-8617-4F05-A707-0177F7E11498}"/>
              </a:ext>
            </a:extLst>
          </p:cNvPr>
          <p:cNvSpPr>
            <a:spLocks noGrp="1"/>
          </p:cNvSpPr>
          <p:nvPr>
            <p:ph idx="1"/>
          </p:nvPr>
        </p:nvSpPr>
        <p:spPr/>
        <p:txBody>
          <a:bodyPr/>
          <a:lstStyle/>
          <a:p>
            <a:r>
              <a:rPr lang="en-MY" sz="2800" dirty="0"/>
              <a:t>Human Rights</a:t>
            </a:r>
          </a:p>
          <a:p>
            <a:pPr marL="971550" lvl="1" indent="-514350">
              <a:buFont typeface="+mj-lt"/>
              <a:buAutoNum type="arabicPeriod"/>
            </a:pPr>
            <a:r>
              <a:rPr lang="en-MY" sz="2400" dirty="0"/>
              <a:t>Businesses should support and respect the protection of internationally proclaimed human rights; </a:t>
            </a:r>
          </a:p>
          <a:p>
            <a:pPr marL="971550" lvl="1" indent="-514350">
              <a:buFont typeface="+mj-lt"/>
              <a:buAutoNum type="arabicPeriod"/>
            </a:pPr>
            <a:endParaRPr lang="en-MY" sz="2400" dirty="0"/>
          </a:p>
          <a:p>
            <a:pPr marL="971550" lvl="1" indent="-514350">
              <a:buFont typeface="+mj-lt"/>
              <a:buAutoNum type="arabicPeriod"/>
            </a:pPr>
            <a:r>
              <a:rPr lang="en-MY" sz="2400" dirty="0"/>
              <a:t>Make sure that they are not complicit in human rights abuses.</a:t>
            </a:r>
          </a:p>
          <a:p>
            <a:pPr lvl="1"/>
            <a:endParaRPr lang="en-MY" dirty="0"/>
          </a:p>
        </p:txBody>
      </p:sp>
    </p:spTree>
    <p:extLst>
      <p:ext uri="{BB962C8B-B14F-4D97-AF65-F5344CB8AC3E}">
        <p14:creationId xmlns="" xmlns:p14="http://schemas.microsoft.com/office/powerpoint/2010/main" val="1203487409"/>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 xmlns:a16="http://schemas.microsoft.com/office/drawing/2014/main" id="{32BE9918-C994-4AE7-B48A-8C81932CE65B}"/>
              </a:ext>
            </a:extLst>
          </p:cNvPr>
          <p:cNvSpPr>
            <a:spLocks noGrp="1"/>
          </p:cNvSpPr>
          <p:nvPr>
            <p:ph idx="1"/>
          </p:nvPr>
        </p:nvSpPr>
        <p:spPr/>
        <p:txBody>
          <a:bodyPr/>
          <a:lstStyle/>
          <a:p>
            <a:r>
              <a:rPr lang="en-MY" sz="2800" dirty="0" err="1"/>
              <a:t>Labor</a:t>
            </a:r>
            <a:r>
              <a:rPr lang="en-MY" sz="2800" dirty="0"/>
              <a:t> </a:t>
            </a:r>
          </a:p>
          <a:p>
            <a:pPr marL="971550" lvl="1" indent="-514350">
              <a:buFont typeface="+mj-lt"/>
              <a:buAutoNum type="arabicPeriod" startAt="3"/>
            </a:pPr>
            <a:r>
              <a:rPr lang="en-MY" sz="2400" dirty="0"/>
              <a:t>Businesses should uphold the freedom of association and the effective recognition of the right to collective bargaining</a:t>
            </a:r>
          </a:p>
          <a:p>
            <a:pPr marL="971550" lvl="1" indent="-514350">
              <a:buFont typeface="+mj-lt"/>
              <a:buAutoNum type="arabicPeriod" startAt="3"/>
            </a:pPr>
            <a:r>
              <a:rPr lang="en-MY" sz="2400" dirty="0"/>
              <a:t>Elimination of all forms of forced and compulsory </a:t>
            </a:r>
            <a:r>
              <a:rPr lang="en-MY" sz="2400" dirty="0" err="1"/>
              <a:t>labor</a:t>
            </a:r>
            <a:r>
              <a:rPr lang="en-MY" sz="2400" dirty="0"/>
              <a:t>.</a:t>
            </a:r>
          </a:p>
          <a:p>
            <a:pPr marL="971550" lvl="1" indent="-514350">
              <a:buFont typeface="+mj-lt"/>
              <a:buAutoNum type="arabicPeriod" startAt="3"/>
            </a:pPr>
            <a:r>
              <a:rPr lang="en-MY" sz="2400" dirty="0"/>
              <a:t>The effective abolition of child </a:t>
            </a:r>
            <a:r>
              <a:rPr lang="en-MY" sz="2400" dirty="0" err="1"/>
              <a:t>labor</a:t>
            </a:r>
            <a:r>
              <a:rPr lang="en-MY" sz="2400" dirty="0"/>
              <a:t>.</a:t>
            </a:r>
          </a:p>
          <a:p>
            <a:pPr marL="971550" lvl="1" indent="-514350">
              <a:buFont typeface="+mj-lt"/>
              <a:buAutoNum type="arabicPeriod" startAt="3"/>
            </a:pPr>
            <a:r>
              <a:rPr lang="en-MY" sz="2400"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 xmlns:p14="http://schemas.microsoft.com/office/powerpoint/2010/main" val="3873382072"/>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AD0534-5614-4491-9262-E9A7362FDFD0}"/>
              </a:ext>
            </a:extLst>
          </p:cNvPr>
          <p:cNvSpPr>
            <a:spLocks noGrp="1"/>
          </p:cNvSpPr>
          <p:nvPr>
            <p:ph type="title"/>
          </p:nvPr>
        </p:nvSpPr>
        <p:spPr>
          <a:xfrm>
            <a:off x="971600" y="188640"/>
            <a:ext cx="7200900" cy="1142385"/>
          </a:xfrm>
        </p:spPr>
        <p:txBody>
          <a:bodyPr/>
          <a:lstStyle/>
          <a:p>
            <a:r>
              <a:rPr lang="en-MY" dirty="0"/>
              <a:t>Ten Principles of the UN Global Compact</a:t>
            </a:r>
          </a:p>
        </p:txBody>
      </p:sp>
      <p:sp>
        <p:nvSpPr>
          <p:cNvPr id="3" name="Content Placeholder 2">
            <a:extLst>
              <a:ext uri="{FF2B5EF4-FFF2-40B4-BE49-F238E27FC236}">
                <a16:creationId xmlns="" xmlns:a16="http://schemas.microsoft.com/office/drawing/2014/main" id="{A980B9D2-C3F0-4709-8148-C649FAC3A6A4}"/>
              </a:ext>
            </a:extLst>
          </p:cNvPr>
          <p:cNvSpPr>
            <a:spLocks noGrp="1"/>
          </p:cNvSpPr>
          <p:nvPr>
            <p:ph idx="1"/>
          </p:nvPr>
        </p:nvSpPr>
        <p:spPr>
          <a:xfrm>
            <a:off x="755576" y="1340768"/>
            <a:ext cx="7632848" cy="4536504"/>
          </a:xfrm>
        </p:spPr>
        <p:txBody>
          <a:bodyPr>
            <a:normAutofit/>
          </a:bodyPr>
          <a:lstStyle/>
          <a:p>
            <a:r>
              <a:rPr lang="en-MY" sz="2600" dirty="0"/>
              <a:t>Environment</a:t>
            </a:r>
          </a:p>
          <a:p>
            <a:pPr marL="971550" lvl="1" indent="-514350">
              <a:buFont typeface="+mj-lt"/>
              <a:buAutoNum type="arabicPeriod" startAt="7"/>
            </a:pPr>
            <a:r>
              <a:rPr lang="en-MY" sz="2200" dirty="0"/>
              <a:t>Businesses should support a precautionary approach to environmental challenges</a:t>
            </a:r>
          </a:p>
          <a:p>
            <a:pPr marL="971550" lvl="1" indent="-514350">
              <a:buFont typeface="+mj-lt"/>
              <a:buAutoNum type="arabicPeriod" startAt="7"/>
            </a:pPr>
            <a:r>
              <a:rPr lang="en-MY" sz="2200" dirty="0"/>
              <a:t>Undertake initiatives to promote greater environmental responsibility.</a:t>
            </a:r>
          </a:p>
          <a:p>
            <a:pPr marL="971550" lvl="1" indent="-514350">
              <a:buFont typeface="+mj-lt"/>
              <a:buAutoNum type="arabicPeriod" startAt="7"/>
            </a:pPr>
            <a:r>
              <a:rPr lang="en-MY" sz="2200" dirty="0"/>
              <a:t>Encourage the development and diffusion of environmentally friendly technologies.</a:t>
            </a:r>
          </a:p>
          <a:p>
            <a:pPr lvl="1"/>
            <a:endParaRPr lang="en-MY" sz="2200" dirty="0"/>
          </a:p>
          <a:p>
            <a:r>
              <a:rPr lang="en-MY" sz="2600" dirty="0"/>
              <a:t>Anti-Corruption</a:t>
            </a:r>
          </a:p>
          <a:p>
            <a:pPr marL="971550" lvl="1" indent="-514350">
              <a:buFont typeface="+mj-lt"/>
              <a:buAutoNum type="arabicPeriod" startAt="10"/>
            </a:pPr>
            <a:r>
              <a:rPr lang="en-MY" sz="2200" dirty="0"/>
              <a:t>Businesses should work against corruption in all its forms, including extortion and bribery.</a:t>
            </a:r>
          </a:p>
          <a:p>
            <a:pPr lvl="1"/>
            <a:endParaRPr lang="en-MY" dirty="0"/>
          </a:p>
        </p:txBody>
      </p:sp>
    </p:spTree>
    <p:extLst>
      <p:ext uri="{BB962C8B-B14F-4D97-AF65-F5344CB8AC3E}">
        <p14:creationId xmlns="" xmlns:p14="http://schemas.microsoft.com/office/powerpoint/2010/main" val="4093601235"/>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 xmlns:a16="http://schemas.microsoft.com/office/drawing/2014/main"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 xmlns:p14="http://schemas.microsoft.com/office/powerpoint/2010/main" val="3364578528"/>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2211</TotalTime>
  <Words>2147</Words>
  <Application>Microsoft Office PowerPoint</Application>
  <PresentationFormat>On-screen Show (4:3)</PresentationFormat>
  <Paragraphs>246</Paragraphs>
  <Slides>59</Slides>
  <Notes>0</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Diamond Grid 16x9</vt:lpstr>
      <vt:lpstr>BUSINESS LEADERSHIP VII</vt:lpstr>
      <vt:lpstr>Slide 2</vt:lpstr>
      <vt:lpstr>Marketing Mix</vt:lpstr>
      <vt:lpstr>Marketing Mix</vt:lpstr>
      <vt:lpstr>4P’s of Marketing</vt:lpstr>
      <vt:lpstr>Example of 4P’s of Marketing</vt:lpstr>
      <vt:lpstr>HR and Marketing</vt:lpstr>
      <vt:lpstr>Slide 8</vt:lpstr>
      <vt:lpstr>Operation Management</vt:lpstr>
      <vt:lpstr>Operations Management</vt:lpstr>
      <vt:lpstr>Operations Management</vt:lpstr>
      <vt:lpstr>HR and Operation Management</vt:lpstr>
      <vt:lpstr>Slide 13</vt:lpstr>
      <vt:lpstr>Research &amp; Development (R&amp;D)</vt:lpstr>
      <vt:lpstr>HRM and R&amp;D</vt:lpstr>
      <vt:lpstr>Question # 8</vt:lpstr>
      <vt:lpstr>Answer # 8</vt:lpstr>
      <vt:lpstr>Slide 18</vt:lpstr>
      <vt:lpstr>Mergers and Acquisitions </vt:lpstr>
      <vt:lpstr>Hostile Takeover</vt:lpstr>
      <vt:lpstr>Joint Ventures</vt:lpstr>
      <vt:lpstr>Key HRM Issues</vt:lpstr>
      <vt:lpstr>Global M&amp;A </vt:lpstr>
      <vt:lpstr>M&amp;A Strategies</vt:lpstr>
      <vt:lpstr>Overcapacity M&amp;A</vt:lpstr>
      <vt:lpstr>Geographic roll-up M&amp;A</vt:lpstr>
      <vt:lpstr>Product or market extension M&amp;A</vt:lpstr>
      <vt:lpstr>M&amp;A as a substitute for R&amp;D</vt:lpstr>
      <vt:lpstr>Industry convergence M&amp;A</vt:lpstr>
      <vt:lpstr>Phases of Merger</vt:lpstr>
      <vt:lpstr>M&amp;A Process</vt:lpstr>
      <vt:lpstr>HR Due Diligence</vt:lpstr>
      <vt:lpstr>Slide 33</vt:lpstr>
      <vt:lpstr>Merging Cultures</vt:lpstr>
      <vt:lpstr>Assimilation</vt:lpstr>
      <vt:lpstr>Deculturation</vt:lpstr>
      <vt:lpstr>Integration</vt:lpstr>
      <vt:lpstr>Separation</vt:lpstr>
      <vt:lpstr>Slide 39</vt:lpstr>
      <vt:lpstr>Alignment of Business Organization and HR Organization</vt:lpstr>
      <vt:lpstr>Alternative HR Structure</vt:lpstr>
      <vt:lpstr>HR Operating Model</vt:lpstr>
      <vt:lpstr>Benefits of HR Shared Service</vt:lpstr>
      <vt:lpstr>Slide 44</vt:lpstr>
      <vt:lpstr>HR Competencies</vt:lpstr>
      <vt:lpstr>2012 HR competency model</vt:lpstr>
      <vt:lpstr>HR Competencies</vt:lpstr>
      <vt:lpstr>Organisation Enablers</vt:lpstr>
      <vt:lpstr>Core Competencies</vt:lpstr>
      <vt:lpstr>Delivery Enablers</vt:lpstr>
      <vt:lpstr>Slide 51</vt:lpstr>
      <vt:lpstr>Star Technique</vt:lpstr>
      <vt:lpstr>Slide 53</vt:lpstr>
      <vt:lpstr>HR and CSR</vt:lpstr>
      <vt:lpstr>Sustainability</vt:lpstr>
      <vt:lpstr>Ten Principles of the UN Global Compact</vt:lpstr>
      <vt:lpstr>Ten Principles of the UN Global Compact</vt:lpstr>
      <vt:lpstr>Ten Principles of the UN Global Compact</vt:lpstr>
      <vt:lpstr>Slide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101</cp:revision>
  <cp:lastPrinted>1601-01-01T00:00:00Z</cp:lastPrinted>
  <dcterms:created xsi:type="dcterms:W3CDTF">2020-07-09T15:12:46Z</dcterms:created>
  <dcterms:modified xsi:type="dcterms:W3CDTF">2022-09-11T17:19:27Z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