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36"/>
  </p:notesMasterIdLst>
  <p:handoutMasterIdLst>
    <p:handoutMasterId r:id="rId37"/>
  </p:handoutMasterIdLst>
  <p:sldIdLst>
    <p:sldId id="256" r:id="rId2"/>
    <p:sldId id="462" r:id="rId3"/>
    <p:sldId id="294" r:id="rId4"/>
    <p:sldId id="304" r:id="rId5"/>
    <p:sldId id="305" r:id="rId6"/>
    <p:sldId id="303" r:id="rId7"/>
    <p:sldId id="489" r:id="rId8"/>
    <p:sldId id="485" r:id="rId9"/>
    <p:sldId id="486" r:id="rId10"/>
    <p:sldId id="487" r:id="rId11"/>
    <p:sldId id="488" r:id="rId12"/>
    <p:sldId id="490" r:id="rId13"/>
    <p:sldId id="491" r:id="rId14"/>
    <p:sldId id="492" r:id="rId15"/>
    <p:sldId id="493" r:id="rId16"/>
    <p:sldId id="316" r:id="rId17"/>
    <p:sldId id="334" r:id="rId18"/>
    <p:sldId id="343" r:id="rId19"/>
    <p:sldId id="315" r:id="rId20"/>
    <p:sldId id="317" r:id="rId21"/>
    <p:sldId id="474" r:id="rId22"/>
    <p:sldId id="318" r:id="rId23"/>
    <p:sldId id="475" r:id="rId24"/>
    <p:sldId id="476" r:id="rId25"/>
    <p:sldId id="477" r:id="rId26"/>
    <p:sldId id="478" r:id="rId27"/>
    <p:sldId id="479" r:id="rId28"/>
    <p:sldId id="344" r:id="rId29"/>
    <p:sldId id="345" r:id="rId30"/>
    <p:sldId id="346" r:id="rId31"/>
    <p:sldId id="347" r:id="rId32"/>
    <p:sldId id="348" r:id="rId33"/>
    <p:sldId id="349" r:id="rId34"/>
    <p:sldId id="321" r:id="rId35"/>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dgm:spPr>
        <a:solidFill>
          <a:schemeClr val="tx1">
            <a:lumMod val="50000"/>
            <a:lumOff val="50000"/>
          </a:schemeClr>
        </a:solidFill>
      </dgm:spPr>
      <dgm:t>
        <a:bodyPr/>
        <a:lstStyle/>
        <a:p>
          <a:r>
            <a:rPr lang="en-MY" dirty="0">
              <a:solidFill>
                <a:schemeClr val="bg1"/>
              </a:solidFill>
            </a:rPr>
            <a:t>Mergers and Acquisition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dgm:spPr>
        <a:solidFill>
          <a:schemeClr val="accent1">
            <a:lumMod val="40000"/>
            <a:lumOff val="60000"/>
          </a:schemeClr>
        </a:solidFill>
      </dgm:spPr>
      <dgm:t>
        <a:bodyPr/>
        <a:lstStyle/>
        <a:p>
          <a:r>
            <a:rPr lang="en-MY" dirty="0">
              <a:solidFill>
                <a:schemeClr val="tx1"/>
              </a:solidFill>
            </a:rPr>
            <a:t>Merging Cultures</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dgm:spPr>
        <a:solidFill>
          <a:schemeClr val="accent1">
            <a:lumMod val="40000"/>
            <a:lumOff val="60000"/>
          </a:schemeClr>
        </a:solidFill>
      </dgm:spPr>
      <dgm:t>
        <a:bodyPr/>
        <a:lstStyle/>
        <a:p>
          <a:r>
            <a:rPr lang="en-MY" dirty="0">
              <a:solidFill>
                <a:schemeClr val="tx1"/>
              </a:solidFill>
            </a:rPr>
            <a:t>HR Competency 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dgm:spPr>
        <a:solidFill>
          <a:schemeClr val="accent1">
            <a:lumMod val="40000"/>
            <a:lumOff val="60000"/>
          </a:schemeClr>
        </a:solidFill>
      </dgm:spPr>
      <dgm:t>
        <a:bodyPr/>
        <a:lstStyle/>
        <a:p>
          <a:r>
            <a:rPr lang="en-MY" dirty="0">
              <a:solidFill>
                <a:schemeClr val="tx1"/>
              </a:solidFill>
            </a:rPr>
            <a:t>Star Technique</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dgm:spPr>
        <a:solidFill>
          <a:schemeClr val="accent1">
            <a:lumMod val="40000"/>
            <a:lumOff val="60000"/>
          </a:schemeClr>
        </a:solidFill>
      </dgm:spPr>
      <dgm:t>
        <a:bodyPr/>
        <a:lstStyle/>
        <a:p>
          <a:r>
            <a:rPr lang="en-MY" dirty="0">
              <a:solidFill>
                <a:schemeClr val="tx1"/>
              </a:solidFill>
            </a:rPr>
            <a:t>HR and CSR</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9B0D2C3E-33DB-4083-909C-C0999CE06016}">
      <dgm:prSet phldrT="[Text]"/>
      <dgm:spPr>
        <a:solidFill>
          <a:schemeClr val="accent1">
            <a:lumMod val="40000"/>
            <a:lumOff val="60000"/>
          </a:schemeClr>
        </a:solidFill>
      </dgm:spPr>
      <dgm:t>
        <a:bodyPr/>
        <a:lstStyle/>
        <a:p>
          <a:r>
            <a:rPr lang="en-MY" dirty="0">
              <a:solidFill>
                <a:schemeClr val="tx1"/>
              </a:solidFill>
            </a:rPr>
            <a:t>Outsourcing Process</a:t>
          </a:r>
        </a:p>
      </dgm:t>
    </dgm:pt>
    <dgm:pt modelId="{87610EBD-CACA-49E7-B209-38918A556B69}" type="parTrans" cxnId="{3C92B0A0-0376-4924-8286-AC33110357FE}">
      <dgm:prSet/>
      <dgm:spPr/>
      <dgm:t>
        <a:bodyPr/>
        <a:lstStyle/>
        <a:p>
          <a:endParaRPr lang="en-MY"/>
        </a:p>
      </dgm:t>
    </dgm:pt>
    <dgm:pt modelId="{0E959FCF-9E5C-4BA5-8F7F-0BF119A258E9}" type="sibTrans" cxnId="{3C92B0A0-0376-4924-8286-AC33110357FE}">
      <dgm:prSet/>
      <dgm:spPr/>
      <dgm:t>
        <a:bodyPr/>
        <a:lstStyle/>
        <a:p>
          <a:endParaRPr lang="en-MY"/>
        </a:p>
      </dgm:t>
    </dgm:pt>
    <dgm:pt modelId="{E5EF136F-65BC-440D-A019-C0F886E2577C}">
      <dgm:prSet phldrT="[Text]"/>
      <dgm:spPr>
        <a:solidFill>
          <a:schemeClr val="accent1">
            <a:lumMod val="40000"/>
            <a:lumOff val="60000"/>
          </a:schemeClr>
        </a:solidFill>
      </dgm:spPr>
      <dgm:t>
        <a:bodyPr/>
        <a:lstStyle/>
        <a:p>
          <a:r>
            <a:rPr lang="en-MY" dirty="0">
              <a:solidFill>
                <a:schemeClr val="tx1"/>
              </a:solidFill>
            </a:rPr>
            <a:t>HR Roles and Responsibilities</a:t>
          </a:r>
        </a:p>
      </dgm:t>
    </dgm:pt>
    <dgm:pt modelId="{2E2C8467-2C24-4F52-9084-9115E17A23F9}" type="parTrans" cxnId="{87D43582-1B0F-4406-958A-C65726658694}">
      <dgm:prSet/>
      <dgm:spPr/>
      <dgm:t>
        <a:bodyPr/>
        <a:lstStyle/>
        <a:p>
          <a:endParaRPr lang="en-MY"/>
        </a:p>
      </dgm:t>
    </dgm:pt>
    <dgm:pt modelId="{F717F93E-8D7A-4248-BFC8-0D05C869C8B3}" type="sibTrans" cxnId="{87D43582-1B0F-4406-958A-C65726658694}">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pt>
    <dgm:pt modelId="{FEE47416-7ADC-4F04-B888-18152B43E14E}" type="pres">
      <dgm:prSet presAssocID="{5BCFEC87-2571-489B-891D-0E70E9F09AD4}" presName="parentText" presStyleLbl="node1" presStyleIdx="0" presStyleCnt="7" custLinFactNeighborY="93412">
        <dgm:presLayoutVars>
          <dgm:chMax val="0"/>
          <dgm:bulletEnabled val="1"/>
        </dgm:presLayoutVars>
      </dgm:prSet>
      <dgm:spPr/>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7">
        <dgm:presLayoutVars>
          <dgm:chMax val="0"/>
          <dgm:bulletEnabled val="1"/>
        </dgm:presLayoutVars>
      </dgm:prSet>
      <dgm:spPr/>
    </dgm:pt>
    <dgm:pt modelId="{B38E9941-A3A6-4796-8072-ADCD44E1774C}" type="pres">
      <dgm:prSet presAssocID="{31A1769C-2C00-4F7C-951A-5A04AB5BA6E5}" presName="spacer" presStyleCnt="0"/>
      <dgm:spPr/>
    </dgm:pt>
    <dgm:pt modelId="{4295595F-D20B-405E-8AB4-688E1DEC2787}" type="pres">
      <dgm:prSet presAssocID="{9B0D2C3E-33DB-4083-909C-C0999CE06016}" presName="parentText" presStyleLbl="node1" presStyleIdx="2" presStyleCnt="7">
        <dgm:presLayoutVars>
          <dgm:chMax val="0"/>
          <dgm:bulletEnabled val="1"/>
        </dgm:presLayoutVars>
      </dgm:prSet>
      <dgm:spPr/>
    </dgm:pt>
    <dgm:pt modelId="{6793D6C1-11C4-4549-AA87-8A72272FF6B1}" type="pres">
      <dgm:prSet presAssocID="{0E959FCF-9E5C-4BA5-8F7F-0BF119A258E9}" presName="spacer" presStyleCnt="0"/>
      <dgm:spPr/>
    </dgm:pt>
    <dgm:pt modelId="{37044683-296D-4928-A19D-1A7547B9EB23}" type="pres">
      <dgm:prSet presAssocID="{E103F50F-1A90-416B-9E61-819078A87576}" presName="parentText" presStyleLbl="node1" presStyleIdx="3" presStyleCnt="7">
        <dgm:presLayoutVars>
          <dgm:chMax val="0"/>
          <dgm:bulletEnabled val="1"/>
        </dgm:presLayoutVars>
      </dgm:prSet>
      <dgm:spPr/>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4" presStyleCnt="7" custLinFactNeighborY="-43800">
        <dgm:presLayoutVars>
          <dgm:chMax val="0"/>
          <dgm:bulletEnabled val="1"/>
        </dgm:presLayoutVars>
      </dgm:prSet>
      <dgm:spPr/>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5" presStyleCnt="7">
        <dgm:presLayoutVars>
          <dgm:chMax val="0"/>
          <dgm:bulletEnabled val="1"/>
        </dgm:presLayoutVars>
      </dgm:prSet>
      <dgm:spPr/>
    </dgm:pt>
    <dgm:pt modelId="{F4C439AD-BC66-42C3-9105-C5B50C42525C}" type="pres">
      <dgm:prSet presAssocID="{B073C0A7-BBBA-4CC1-A7B4-ED449CA76FC9}" presName="spacer" presStyleCnt="0"/>
      <dgm:spPr/>
    </dgm:pt>
    <dgm:pt modelId="{BB581282-D2E9-4881-BBB5-D7AE975D856F}" type="pres">
      <dgm:prSet presAssocID="{E5EF136F-65BC-440D-A019-C0F886E2577C}" presName="parentText" presStyleLbl="node1" presStyleIdx="6" presStyleCnt="7">
        <dgm:presLayoutVars>
          <dgm:chMax val="0"/>
          <dgm:bulletEnabled val="1"/>
        </dgm:presLayoutVars>
      </dgm:prSet>
      <dgm:spPr/>
    </dgm:pt>
  </dgm:ptLst>
  <dgm:cxnLst>
    <dgm:cxn modelId="{D6332F11-733A-4E32-91D1-48728F4299BC}" srcId="{4B0BF9B7-7B7A-4A7C-A05B-B1BE1B648CE9}" destId="{FC7DEB54-D495-4BD2-8325-E7464C2459C5}" srcOrd="5" destOrd="0" parTransId="{9D2FBCD5-0C0E-4C79-ACEE-655AD2CB786C}" sibTransId="{B073C0A7-BBBA-4CC1-A7B4-ED449CA76FC9}"/>
    <dgm:cxn modelId="{5113ED49-B21E-40BA-BE03-FE988968BC78}" type="presOf" srcId="{5BC77895-9CE9-4054-B933-25BDDF9C1F4C}" destId="{C257A4DF-BA63-4CF7-ABE1-B114FC9563C2}" srcOrd="0" destOrd="0" presId="urn:microsoft.com/office/officeart/2005/8/layout/vList2"/>
    <dgm:cxn modelId="{20182E53-7CA5-4AE7-98EE-1A9933079A59}" type="presOf" srcId="{E5EF136F-65BC-440D-A019-C0F886E2577C}" destId="{BB581282-D2E9-4881-BBB5-D7AE975D856F}" srcOrd="0" destOrd="0" presId="urn:microsoft.com/office/officeart/2005/8/layout/vList2"/>
    <dgm:cxn modelId="{B64A3257-923B-4F4F-8CC9-4C7291F5F9AF}" type="presOf" srcId="{4B0BF9B7-7B7A-4A7C-A05B-B1BE1B648CE9}" destId="{A17B7EE2-1D78-4802-A42E-D5C47A93A332}" srcOrd="0" destOrd="0" presId="urn:microsoft.com/office/officeart/2005/8/layout/vList2"/>
    <dgm:cxn modelId="{2C057758-1685-40B1-85F0-97E4C25690F0}" type="presOf" srcId="{5BCFEC87-2571-489B-891D-0E70E9F09AD4}" destId="{FEE47416-7ADC-4F04-B888-18152B43E14E}" srcOrd="0" destOrd="0" presId="urn:microsoft.com/office/officeart/2005/8/layout/vList2"/>
    <dgm:cxn modelId="{806CAA7F-8446-4C3F-AEC4-A3E85D3D3935}" srcId="{4B0BF9B7-7B7A-4A7C-A05B-B1BE1B648CE9}" destId="{E103F50F-1A90-416B-9E61-819078A87576}" srcOrd="3" destOrd="0" parTransId="{2EB38C58-B93F-4404-BE14-031AB2A19497}" sibTransId="{1A8EFFAA-9C5F-4126-B3FA-F7CEBBA88C68}"/>
    <dgm:cxn modelId="{87D43582-1B0F-4406-958A-C65726658694}" srcId="{4B0BF9B7-7B7A-4A7C-A05B-B1BE1B648CE9}" destId="{E5EF136F-65BC-440D-A019-C0F886E2577C}" srcOrd="6" destOrd="0" parTransId="{2E2C8467-2C24-4F52-9084-9115E17A23F9}" sibTransId="{F717F93E-8D7A-4248-BFC8-0D05C869C8B3}"/>
    <dgm:cxn modelId="{B7BCF887-C3F6-434A-9058-56454B516989}" type="presOf" srcId="{E103F50F-1A90-416B-9E61-819078A87576}" destId="{37044683-296D-4928-A19D-1A7547B9EB23}" srcOrd="0" destOrd="0" presId="urn:microsoft.com/office/officeart/2005/8/layout/vList2"/>
    <dgm:cxn modelId="{3C92B0A0-0376-4924-8286-AC33110357FE}" srcId="{4B0BF9B7-7B7A-4A7C-A05B-B1BE1B648CE9}" destId="{9B0D2C3E-33DB-4083-909C-C0999CE06016}" srcOrd="2" destOrd="0" parTransId="{87610EBD-CACA-49E7-B209-38918A556B69}" sibTransId="{0E959FCF-9E5C-4BA5-8F7F-0BF119A258E9}"/>
    <dgm:cxn modelId="{54F683BD-7D14-4ED5-A29D-2E12F1E3516C}" srcId="{4B0BF9B7-7B7A-4A7C-A05B-B1BE1B648CE9}" destId="{0240E6BA-A916-4076-9EA5-E14A9617F930}" srcOrd="4" destOrd="0" parTransId="{FCD4DBE2-B78C-4C9B-AD8A-2AE48AC68966}" sibTransId="{5F944036-454F-428C-A017-94E62845979A}"/>
    <dgm:cxn modelId="{6613A2C2-F0C5-4725-91A6-9F48F23E2592}" srcId="{4B0BF9B7-7B7A-4A7C-A05B-B1BE1B648CE9}" destId="{5BCFEC87-2571-489B-891D-0E70E9F09AD4}" srcOrd="0" destOrd="0" parTransId="{D053B18D-AC5C-487F-A279-38D5B622285F}" sibTransId="{922FD871-7B30-4786-A696-4D6E20953EBF}"/>
    <dgm:cxn modelId="{2F968CCD-7A7A-4F6C-B814-3B92103E8DCF}" type="presOf" srcId="{9B0D2C3E-33DB-4083-909C-C0999CE06016}" destId="{4295595F-D20B-405E-8AB4-688E1DEC2787}" srcOrd="0" destOrd="0" presId="urn:microsoft.com/office/officeart/2005/8/layout/vList2"/>
    <dgm:cxn modelId="{C417DAD6-A198-4052-94EF-5FC2628A67EB}" srcId="{4B0BF9B7-7B7A-4A7C-A05B-B1BE1B648CE9}" destId="{5BC77895-9CE9-4054-B933-25BDDF9C1F4C}" srcOrd="1" destOrd="0" parTransId="{D3FCBDAE-D5A3-4B5D-ABD9-7974AAAA1040}" sibTransId="{31A1769C-2C00-4F7C-951A-5A04AB5BA6E5}"/>
    <dgm:cxn modelId="{76E3D0D9-F997-457D-A44C-CD1425F02CAA}" type="presOf" srcId="{0240E6BA-A916-4076-9EA5-E14A9617F930}" destId="{35B7FA0E-A7C6-469B-9CC6-2694F8ACFFCE}" srcOrd="0" destOrd="0" presId="urn:microsoft.com/office/officeart/2005/8/layout/vList2"/>
    <dgm:cxn modelId="{96F5FCFF-9D26-4F71-915F-3C290AEE4FBF}" type="presOf" srcId="{FC7DEB54-D495-4BD2-8325-E7464C2459C5}" destId="{C2D199EF-EC9A-4C6D-8BD7-CC11CB57AA65}" srcOrd="0" destOrd="0" presId="urn:microsoft.com/office/officeart/2005/8/layout/vList2"/>
    <dgm:cxn modelId="{BA9DFDEE-E9BC-475A-8FB0-C56649606FC4}" type="presParOf" srcId="{A17B7EE2-1D78-4802-A42E-D5C47A93A332}" destId="{FEE47416-7ADC-4F04-B888-18152B43E14E}" srcOrd="0" destOrd="0" presId="urn:microsoft.com/office/officeart/2005/8/layout/vList2"/>
    <dgm:cxn modelId="{6E8A2052-0C33-440F-A67B-607E964E06EC}" type="presParOf" srcId="{A17B7EE2-1D78-4802-A42E-D5C47A93A332}" destId="{4C71D70E-D4E8-40C9-B61A-A6DF24ED5625}" srcOrd="1" destOrd="0" presId="urn:microsoft.com/office/officeart/2005/8/layout/vList2"/>
    <dgm:cxn modelId="{443FF499-4C77-4928-AD7C-32F3C0D711AE}" type="presParOf" srcId="{A17B7EE2-1D78-4802-A42E-D5C47A93A332}" destId="{C257A4DF-BA63-4CF7-ABE1-B114FC9563C2}" srcOrd="2" destOrd="0" presId="urn:microsoft.com/office/officeart/2005/8/layout/vList2"/>
    <dgm:cxn modelId="{5A8FFC56-0E4B-4D6C-A4BF-5F59BB56BFA3}" type="presParOf" srcId="{A17B7EE2-1D78-4802-A42E-D5C47A93A332}" destId="{B38E9941-A3A6-4796-8072-ADCD44E1774C}" srcOrd="3" destOrd="0" presId="urn:microsoft.com/office/officeart/2005/8/layout/vList2"/>
    <dgm:cxn modelId="{6BFECC9A-1A4F-4699-B14B-8134B9BD7C3A}" type="presParOf" srcId="{A17B7EE2-1D78-4802-A42E-D5C47A93A332}" destId="{4295595F-D20B-405E-8AB4-688E1DEC2787}" srcOrd="4" destOrd="0" presId="urn:microsoft.com/office/officeart/2005/8/layout/vList2"/>
    <dgm:cxn modelId="{97738F71-A465-41FD-8470-3ACA70383516}" type="presParOf" srcId="{A17B7EE2-1D78-4802-A42E-D5C47A93A332}" destId="{6793D6C1-11C4-4549-AA87-8A72272FF6B1}" srcOrd="5" destOrd="0" presId="urn:microsoft.com/office/officeart/2005/8/layout/vList2"/>
    <dgm:cxn modelId="{2D2E1BF1-A68F-49E4-841D-29BF4CCAC495}" type="presParOf" srcId="{A17B7EE2-1D78-4802-A42E-D5C47A93A332}" destId="{37044683-296D-4928-A19D-1A7547B9EB23}" srcOrd="6" destOrd="0" presId="urn:microsoft.com/office/officeart/2005/8/layout/vList2"/>
    <dgm:cxn modelId="{860B1B4D-4BBC-43B7-8205-D3328D4F2143}" type="presParOf" srcId="{A17B7EE2-1D78-4802-A42E-D5C47A93A332}" destId="{A8DC0224-C23C-470A-9860-43CF041DAA78}" srcOrd="7" destOrd="0" presId="urn:microsoft.com/office/officeart/2005/8/layout/vList2"/>
    <dgm:cxn modelId="{D6A3BF4A-5D80-4E0D-9D8B-12A8285A1400}" type="presParOf" srcId="{A17B7EE2-1D78-4802-A42E-D5C47A93A332}" destId="{35B7FA0E-A7C6-469B-9CC6-2694F8ACFFCE}" srcOrd="8" destOrd="0" presId="urn:microsoft.com/office/officeart/2005/8/layout/vList2"/>
    <dgm:cxn modelId="{0283BCE6-DEF3-478E-A0F2-30BCF98107A4}" type="presParOf" srcId="{A17B7EE2-1D78-4802-A42E-D5C47A93A332}" destId="{74DBFF6F-C3F3-4B08-807D-9792880EAF31}" srcOrd="9" destOrd="0" presId="urn:microsoft.com/office/officeart/2005/8/layout/vList2"/>
    <dgm:cxn modelId="{670524AE-5E75-415E-8BE3-71613E5E78E2}" type="presParOf" srcId="{A17B7EE2-1D78-4802-A42E-D5C47A93A332}" destId="{C2D199EF-EC9A-4C6D-8BD7-CC11CB57AA65}" srcOrd="10" destOrd="0" presId="urn:microsoft.com/office/officeart/2005/8/layout/vList2"/>
    <dgm:cxn modelId="{F3942AB7-EDBB-4BA5-8C79-1CFE81800C7F}" type="presParOf" srcId="{A17B7EE2-1D78-4802-A42E-D5C47A93A332}" destId="{F4C439AD-BC66-42C3-9105-C5B50C42525C}" srcOrd="11" destOrd="0" presId="urn:microsoft.com/office/officeart/2005/8/layout/vList2"/>
    <dgm:cxn modelId="{78D82B51-D9AE-46D5-AF95-15985E389A4F}" type="presParOf" srcId="{A17B7EE2-1D78-4802-A42E-D5C47A93A332}" destId="{BB581282-D2E9-4881-BBB5-D7AE975D856F}"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Mergers and Acquisition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FFFFE1"/>
              </a:solidFill>
              <a:latin typeface="Arial"/>
              <a:ea typeface="+mn-ea"/>
              <a:cs typeface="+mn-cs"/>
            </a:rPr>
            <a:t>Merging Cultures</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dgm:spPr>
        <a:solidFill>
          <a:schemeClr val="accent1">
            <a:lumMod val="40000"/>
            <a:lumOff val="60000"/>
          </a:schemeClr>
        </a:solidFill>
      </dgm:spPr>
      <dgm:t>
        <a:bodyPr/>
        <a:lstStyle/>
        <a:p>
          <a:r>
            <a:rPr lang="en-MY" dirty="0">
              <a:solidFill>
                <a:schemeClr val="tx1"/>
              </a:solidFill>
            </a:rPr>
            <a:t>HR Competency 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dgm:spPr>
        <a:solidFill>
          <a:schemeClr val="accent1">
            <a:lumMod val="40000"/>
            <a:lumOff val="60000"/>
          </a:schemeClr>
        </a:solidFill>
      </dgm:spPr>
      <dgm:t>
        <a:bodyPr/>
        <a:lstStyle/>
        <a:p>
          <a:r>
            <a:rPr lang="en-MY" dirty="0">
              <a:solidFill>
                <a:schemeClr val="tx1"/>
              </a:solidFill>
            </a:rPr>
            <a:t>Star Technique</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dgm:spPr>
        <a:solidFill>
          <a:schemeClr val="accent1">
            <a:lumMod val="40000"/>
            <a:lumOff val="60000"/>
          </a:schemeClr>
        </a:solidFill>
      </dgm:spPr>
      <dgm:t>
        <a:bodyPr/>
        <a:lstStyle/>
        <a:p>
          <a:r>
            <a:rPr lang="en-MY" dirty="0">
              <a:solidFill>
                <a:schemeClr val="tx1"/>
              </a:solidFill>
            </a:rPr>
            <a:t>HR and CSR</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9B0D2C3E-33DB-4083-909C-C0999CE06016}">
      <dgm:prSet phldrT="[Text]"/>
      <dgm:spPr>
        <a:solidFill>
          <a:schemeClr val="accent1">
            <a:lumMod val="40000"/>
            <a:lumOff val="60000"/>
          </a:schemeClr>
        </a:solidFill>
      </dgm:spPr>
      <dgm:t>
        <a:bodyPr/>
        <a:lstStyle/>
        <a:p>
          <a:r>
            <a:rPr lang="en-MY" dirty="0">
              <a:solidFill>
                <a:schemeClr val="tx1"/>
              </a:solidFill>
            </a:rPr>
            <a:t>Outsourcing Process</a:t>
          </a:r>
        </a:p>
      </dgm:t>
    </dgm:pt>
    <dgm:pt modelId="{87610EBD-CACA-49E7-B209-38918A556B69}" type="parTrans" cxnId="{3C92B0A0-0376-4924-8286-AC33110357FE}">
      <dgm:prSet/>
      <dgm:spPr/>
      <dgm:t>
        <a:bodyPr/>
        <a:lstStyle/>
        <a:p>
          <a:endParaRPr lang="en-MY"/>
        </a:p>
      </dgm:t>
    </dgm:pt>
    <dgm:pt modelId="{0E959FCF-9E5C-4BA5-8F7F-0BF119A258E9}" type="sibTrans" cxnId="{3C92B0A0-0376-4924-8286-AC33110357FE}">
      <dgm:prSet/>
      <dgm:spPr/>
      <dgm:t>
        <a:bodyPr/>
        <a:lstStyle/>
        <a:p>
          <a:endParaRPr lang="en-MY"/>
        </a:p>
      </dgm:t>
    </dgm:pt>
    <dgm:pt modelId="{E5EF136F-65BC-440D-A019-C0F886E2577C}">
      <dgm:prSet phldrT="[Text]"/>
      <dgm:spPr>
        <a:solidFill>
          <a:schemeClr val="accent1">
            <a:lumMod val="40000"/>
            <a:lumOff val="60000"/>
          </a:schemeClr>
        </a:solidFill>
      </dgm:spPr>
      <dgm:t>
        <a:bodyPr/>
        <a:lstStyle/>
        <a:p>
          <a:r>
            <a:rPr lang="en-MY" dirty="0">
              <a:solidFill>
                <a:schemeClr val="tx1"/>
              </a:solidFill>
            </a:rPr>
            <a:t>HR Roles and Responsibilities</a:t>
          </a:r>
        </a:p>
      </dgm:t>
    </dgm:pt>
    <dgm:pt modelId="{2E2C8467-2C24-4F52-9084-9115E17A23F9}" type="parTrans" cxnId="{87D43582-1B0F-4406-958A-C65726658694}">
      <dgm:prSet/>
      <dgm:spPr/>
    </dgm:pt>
    <dgm:pt modelId="{F717F93E-8D7A-4248-BFC8-0D05C869C8B3}" type="sibTrans" cxnId="{87D43582-1B0F-4406-958A-C65726658694}">
      <dgm:prSet/>
      <dgm:spPr/>
    </dgm:pt>
    <dgm:pt modelId="{03ADE487-B8DB-4FEB-BDBE-7281BBA61A5E}">
      <dgm:prSet phldrT="[Text]"/>
      <dgm:spPr>
        <a:solidFill>
          <a:schemeClr val="accent1">
            <a:lumMod val="40000"/>
            <a:lumOff val="60000"/>
          </a:schemeClr>
        </a:solidFill>
      </dgm:spPr>
      <dgm:t>
        <a:bodyPr/>
        <a:lstStyle/>
        <a:p>
          <a:r>
            <a:rPr lang="en-MY" dirty="0">
              <a:solidFill>
                <a:schemeClr val="tx1"/>
              </a:solidFill>
            </a:rPr>
            <a:t>Ten Strategic Tips</a:t>
          </a:r>
        </a:p>
      </dgm:t>
    </dgm:pt>
    <dgm:pt modelId="{C72F1232-D915-4400-ADD2-8949D3E864EC}" type="parTrans" cxnId="{E73D4A41-3075-40C9-9EF8-BA09AA73A73C}">
      <dgm:prSet/>
      <dgm:spPr/>
    </dgm:pt>
    <dgm:pt modelId="{6B173864-B603-4D03-8622-12D36B90DC25}" type="sibTrans" cxnId="{E73D4A41-3075-40C9-9EF8-BA09AA73A73C}">
      <dgm:prSet/>
      <dgm:spPr/>
    </dgm:pt>
    <dgm:pt modelId="{A17B7EE2-1D78-4802-A42E-D5C47A93A332}" type="pres">
      <dgm:prSet presAssocID="{4B0BF9B7-7B7A-4A7C-A05B-B1BE1B648CE9}" presName="linear" presStyleCnt="0">
        <dgm:presLayoutVars>
          <dgm:animLvl val="lvl"/>
          <dgm:resizeHandles val="exact"/>
        </dgm:presLayoutVars>
      </dgm:prSet>
      <dgm:spPr/>
    </dgm:pt>
    <dgm:pt modelId="{FEE47416-7ADC-4F04-B888-18152B43E14E}" type="pres">
      <dgm:prSet presAssocID="{5BCFEC87-2571-489B-891D-0E70E9F09AD4}" presName="parentText" presStyleLbl="node1" presStyleIdx="0" presStyleCnt="8" custLinFactNeighborY="93412">
        <dgm:presLayoutVars>
          <dgm:chMax val="0"/>
          <dgm:bulletEnabled val="1"/>
        </dgm:presLayoutVars>
      </dgm:prSet>
      <dgm:spPr>
        <a:xfrm>
          <a:off x="0" y="118485"/>
          <a:ext cx="7772400" cy="514800"/>
        </a:xfrm>
        <a:prstGeom prst="roundRect">
          <a:avLst/>
        </a:prstGeom>
      </dgm:spPr>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8">
        <dgm:presLayoutVars>
          <dgm:chMax val="0"/>
          <dgm:bulletEnabled val="1"/>
        </dgm:presLayoutVars>
      </dgm:prSet>
      <dgm:spPr>
        <a:xfrm>
          <a:off x="0" y="637459"/>
          <a:ext cx="7772400" cy="514800"/>
        </a:xfrm>
        <a:prstGeom prst="roundRect">
          <a:avLst/>
        </a:prstGeom>
      </dgm:spPr>
    </dgm:pt>
    <dgm:pt modelId="{B38E9941-A3A6-4796-8072-ADCD44E1774C}" type="pres">
      <dgm:prSet presAssocID="{31A1769C-2C00-4F7C-951A-5A04AB5BA6E5}" presName="spacer" presStyleCnt="0"/>
      <dgm:spPr/>
    </dgm:pt>
    <dgm:pt modelId="{4295595F-D20B-405E-8AB4-688E1DEC2787}" type="pres">
      <dgm:prSet presAssocID="{9B0D2C3E-33DB-4083-909C-C0999CE06016}" presName="parentText" presStyleLbl="node1" presStyleIdx="2" presStyleCnt="8" custLinFactNeighborY="-3516">
        <dgm:presLayoutVars>
          <dgm:chMax val="0"/>
          <dgm:bulletEnabled val="1"/>
        </dgm:presLayoutVars>
      </dgm:prSet>
      <dgm:spPr/>
    </dgm:pt>
    <dgm:pt modelId="{6793D6C1-11C4-4549-AA87-8A72272FF6B1}" type="pres">
      <dgm:prSet presAssocID="{0E959FCF-9E5C-4BA5-8F7F-0BF119A258E9}" presName="spacer" presStyleCnt="0"/>
      <dgm:spPr/>
    </dgm:pt>
    <dgm:pt modelId="{37044683-296D-4928-A19D-1A7547B9EB23}" type="pres">
      <dgm:prSet presAssocID="{E103F50F-1A90-416B-9E61-819078A87576}" presName="parentText" presStyleLbl="node1" presStyleIdx="3" presStyleCnt="8">
        <dgm:presLayoutVars>
          <dgm:chMax val="0"/>
          <dgm:bulletEnabled val="1"/>
        </dgm:presLayoutVars>
      </dgm:prSet>
      <dgm:spPr/>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4" presStyleCnt="8" custLinFactNeighborY="-43800">
        <dgm:presLayoutVars>
          <dgm:chMax val="0"/>
          <dgm:bulletEnabled val="1"/>
        </dgm:presLayoutVars>
      </dgm:prSet>
      <dgm:spPr/>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5" presStyleCnt="8">
        <dgm:presLayoutVars>
          <dgm:chMax val="0"/>
          <dgm:bulletEnabled val="1"/>
        </dgm:presLayoutVars>
      </dgm:prSet>
      <dgm:spPr/>
    </dgm:pt>
    <dgm:pt modelId="{F4C439AD-BC66-42C3-9105-C5B50C42525C}" type="pres">
      <dgm:prSet presAssocID="{B073C0A7-BBBA-4CC1-A7B4-ED449CA76FC9}" presName="spacer" presStyleCnt="0"/>
      <dgm:spPr/>
    </dgm:pt>
    <dgm:pt modelId="{BB581282-D2E9-4881-BBB5-D7AE975D856F}" type="pres">
      <dgm:prSet presAssocID="{E5EF136F-65BC-440D-A019-C0F886E2577C}" presName="parentText" presStyleLbl="node1" presStyleIdx="6" presStyleCnt="8">
        <dgm:presLayoutVars>
          <dgm:chMax val="0"/>
          <dgm:bulletEnabled val="1"/>
        </dgm:presLayoutVars>
      </dgm:prSet>
      <dgm:spPr/>
    </dgm:pt>
    <dgm:pt modelId="{6F6278EF-C83F-48EB-8747-CEA05E0D31AB}" type="pres">
      <dgm:prSet presAssocID="{F717F93E-8D7A-4248-BFC8-0D05C869C8B3}" presName="spacer" presStyleCnt="0"/>
      <dgm:spPr/>
    </dgm:pt>
    <dgm:pt modelId="{744F5314-BBC8-475B-8F88-35EB3CA23196}" type="pres">
      <dgm:prSet presAssocID="{03ADE487-B8DB-4FEB-BDBE-7281BBA61A5E}" presName="parentText" presStyleLbl="node1" presStyleIdx="7" presStyleCnt="8">
        <dgm:presLayoutVars>
          <dgm:chMax val="0"/>
          <dgm:bulletEnabled val="1"/>
        </dgm:presLayoutVars>
      </dgm:prSet>
      <dgm:spPr/>
    </dgm:pt>
  </dgm:ptLst>
  <dgm:cxnLst>
    <dgm:cxn modelId="{D6332F11-733A-4E32-91D1-48728F4299BC}" srcId="{4B0BF9B7-7B7A-4A7C-A05B-B1BE1B648CE9}" destId="{FC7DEB54-D495-4BD2-8325-E7464C2459C5}" srcOrd="5" destOrd="0" parTransId="{9D2FBCD5-0C0E-4C79-ACEE-655AD2CB786C}" sibTransId="{B073C0A7-BBBA-4CC1-A7B4-ED449CA76FC9}"/>
    <dgm:cxn modelId="{E73D4A41-3075-40C9-9EF8-BA09AA73A73C}" srcId="{4B0BF9B7-7B7A-4A7C-A05B-B1BE1B648CE9}" destId="{03ADE487-B8DB-4FEB-BDBE-7281BBA61A5E}" srcOrd="7" destOrd="0" parTransId="{C72F1232-D915-4400-ADD2-8949D3E864EC}" sibTransId="{6B173864-B603-4D03-8622-12D36B90DC25}"/>
    <dgm:cxn modelId="{5113ED49-B21E-40BA-BE03-FE988968BC78}" type="presOf" srcId="{5BC77895-9CE9-4054-B933-25BDDF9C1F4C}" destId="{C257A4DF-BA63-4CF7-ABE1-B114FC9563C2}" srcOrd="0" destOrd="0" presId="urn:microsoft.com/office/officeart/2005/8/layout/vList2"/>
    <dgm:cxn modelId="{20182E53-7CA5-4AE7-98EE-1A9933079A59}" type="presOf" srcId="{E5EF136F-65BC-440D-A019-C0F886E2577C}" destId="{BB581282-D2E9-4881-BBB5-D7AE975D856F}" srcOrd="0" destOrd="0" presId="urn:microsoft.com/office/officeart/2005/8/layout/vList2"/>
    <dgm:cxn modelId="{B64A3257-923B-4F4F-8CC9-4C7291F5F9AF}" type="presOf" srcId="{4B0BF9B7-7B7A-4A7C-A05B-B1BE1B648CE9}" destId="{A17B7EE2-1D78-4802-A42E-D5C47A93A332}" srcOrd="0" destOrd="0" presId="urn:microsoft.com/office/officeart/2005/8/layout/vList2"/>
    <dgm:cxn modelId="{2C057758-1685-40B1-85F0-97E4C25690F0}" type="presOf" srcId="{5BCFEC87-2571-489B-891D-0E70E9F09AD4}" destId="{FEE47416-7ADC-4F04-B888-18152B43E14E}" srcOrd="0" destOrd="0" presId="urn:microsoft.com/office/officeart/2005/8/layout/vList2"/>
    <dgm:cxn modelId="{806CAA7F-8446-4C3F-AEC4-A3E85D3D3935}" srcId="{4B0BF9B7-7B7A-4A7C-A05B-B1BE1B648CE9}" destId="{E103F50F-1A90-416B-9E61-819078A87576}" srcOrd="3" destOrd="0" parTransId="{2EB38C58-B93F-4404-BE14-031AB2A19497}" sibTransId="{1A8EFFAA-9C5F-4126-B3FA-F7CEBBA88C68}"/>
    <dgm:cxn modelId="{87D43582-1B0F-4406-958A-C65726658694}" srcId="{4B0BF9B7-7B7A-4A7C-A05B-B1BE1B648CE9}" destId="{E5EF136F-65BC-440D-A019-C0F886E2577C}" srcOrd="6" destOrd="0" parTransId="{2E2C8467-2C24-4F52-9084-9115E17A23F9}" sibTransId="{F717F93E-8D7A-4248-BFC8-0D05C869C8B3}"/>
    <dgm:cxn modelId="{B7BCF887-C3F6-434A-9058-56454B516989}" type="presOf" srcId="{E103F50F-1A90-416B-9E61-819078A87576}" destId="{37044683-296D-4928-A19D-1A7547B9EB23}" srcOrd="0" destOrd="0" presId="urn:microsoft.com/office/officeart/2005/8/layout/vList2"/>
    <dgm:cxn modelId="{3C92B0A0-0376-4924-8286-AC33110357FE}" srcId="{4B0BF9B7-7B7A-4A7C-A05B-B1BE1B648CE9}" destId="{9B0D2C3E-33DB-4083-909C-C0999CE06016}" srcOrd="2" destOrd="0" parTransId="{87610EBD-CACA-49E7-B209-38918A556B69}" sibTransId="{0E959FCF-9E5C-4BA5-8F7F-0BF119A258E9}"/>
    <dgm:cxn modelId="{54F683BD-7D14-4ED5-A29D-2E12F1E3516C}" srcId="{4B0BF9B7-7B7A-4A7C-A05B-B1BE1B648CE9}" destId="{0240E6BA-A916-4076-9EA5-E14A9617F930}" srcOrd="4" destOrd="0" parTransId="{FCD4DBE2-B78C-4C9B-AD8A-2AE48AC68966}" sibTransId="{5F944036-454F-428C-A017-94E62845979A}"/>
    <dgm:cxn modelId="{6613A2C2-F0C5-4725-91A6-9F48F23E2592}" srcId="{4B0BF9B7-7B7A-4A7C-A05B-B1BE1B648CE9}" destId="{5BCFEC87-2571-489B-891D-0E70E9F09AD4}" srcOrd="0" destOrd="0" parTransId="{D053B18D-AC5C-487F-A279-38D5B622285F}" sibTransId="{922FD871-7B30-4786-A696-4D6E20953EBF}"/>
    <dgm:cxn modelId="{2F968CCD-7A7A-4F6C-B814-3B92103E8DCF}" type="presOf" srcId="{9B0D2C3E-33DB-4083-909C-C0999CE06016}" destId="{4295595F-D20B-405E-8AB4-688E1DEC2787}" srcOrd="0" destOrd="0" presId="urn:microsoft.com/office/officeart/2005/8/layout/vList2"/>
    <dgm:cxn modelId="{C417DAD6-A198-4052-94EF-5FC2628A67EB}" srcId="{4B0BF9B7-7B7A-4A7C-A05B-B1BE1B648CE9}" destId="{5BC77895-9CE9-4054-B933-25BDDF9C1F4C}" srcOrd="1" destOrd="0" parTransId="{D3FCBDAE-D5A3-4B5D-ABD9-7974AAAA1040}" sibTransId="{31A1769C-2C00-4F7C-951A-5A04AB5BA6E5}"/>
    <dgm:cxn modelId="{76E3D0D9-F997-457D-A44C-CD1425F02CAA}" type="presOf" srcId="{0240E6BA-A916-4076-9EA5-E14A9617F930}" destId="{35B7FA0E-A7C6-469B-9CC6-2694F8ACFFCE}" srcOrd="0" destOrd="0" presId="urn:microsoft.com/office/officeart/2005/8/layout/vList2"/>
    <dgm:cxn modelId="{3935F9F9-43DD-45DA-9EF1-67E2C2D274AA}" type="presOf" srcId="{03ADE487-B8DB-4FEB-BDBE-7281BBA61A5E}" destId="{744F5314-BBC8-475B-8F88-35EB3CA23196}" srcOrd="0" destOrd="0" presId="urn:microsoft.com/office/officeart/2005/8/layout/vList2"/>
    <dgm:cxn modelId="{96F5FCFF-9D26-4F71-915F-3C290AEE4FBF}" type="presOf" srcId="{FC7DEB54-D495-4BD2-8325-E7464C2459C5}" destId="{C2D199EF-EC9A-4C6D-8BD7-CC11CB57AA65}" srcOrd="0" destOrd="0" presId="urn:microsoft.com/office/officeart/2005/8/layout/vList2"/>
    <dgm:cxn modelId="{BA9DFDEE-E9BC-475A-8FB0-C56649606FC4}" type="presParOf" srcId="{A17B7EE2-1D78-4802-A42E-D5C47A93A332}" destId="{FEE47416-7ADC-4F04-B888-18152B43E14E}" srcOrd="0" destOrd="0" presId="urn:microsoft.com/office/officeart/2005/8/layout/vList2"/>
    <dgm:cxn modelId="{6E8A2052-0C33-440F-A67B-607E964E06EC}" type="presParOf" srcId="{A17B7EE2-1D78-4802-A42E-D5C47A93A332}" destId="{4C71D70E-D4E8-40C9-B61A-A6DF24ED5625}" srcOrd="1" destOrd="0" presId="urn:microsoft.com/office/officeart/2005/8/layout/vList2"/>
    <dgm:cxn modelId="{443FF499-4C77-4928-AD7C-32F3C0D711AE}" type="presParOf" srcId="{A17B7EE2-1D78-4802-A42E-D5C47A93A332}" destId="{C257A4DF-BA63-4CF7-ABE1-B114FC9563C2}" srcOrd="2" destOrd="0" presId="urn:microsoft.com/office/officeart/2005/8/layout/vList2"/>
    <dgm:cxn modelId="{5A8FFC56-0E4B-4D6C-A4BF-5F59BB56BFA3}" type="presParOf" srcId="{A17B7EE2-1D78-4802-A42E-D5C47A93A332}" destId="{B38E9941-A3A6-4796-8072-ADCD44E1774C}" srcOrd="3" destOrd="0" presId="urn:microsoft.com/office/officeart/2005/8/layout/vList2"/>
    <dgm:cxn modelId="{6BFECC9A-1A4F-4699-B14B-8134B9BD7C3A}" type="presParOf" srcId="{A17B7EE2-1D78-4802-A42E-D5C47A93A332}" destId="{4295595F-D20B-405E-8AB4-688E1DEC2787}" srcOrd="4" destOrd="0" presId="urn:microsoft.com/office/officeart/2005/8/layout/vList2"/>
    <dgm:cxn modelId="{97738F71-A465-41FD-8470-3ACA70383516}" type="presParOf" srcId="{A17B7EE2-1D78-4802-A42E-D5C47A93A332}" destId="{6793D6C1-11C4-4549-AA87-8A72272FF6B1}" srcOrd="5" destOrd="0" presId="urn:microsoft.com/office/officeart/2005/8/layout/vList2"/>
    <dgm:cxn modelId="{2D2E1BF1-A68F-49E4-841D-29BF4CCAC495}" type="presParOf" srcId="{A17B7EE2-1D78-4802-A42E-D5C47A93A332}" destId="{37044683-296D-4928-A19D-1A7547B9EB23}" srcOrd="6" destOrd="0" presId="urn:microsoft.com/office/officeart/2005/8/layout/vList2"/>
    <dgm:cxn modelId="{860B1B4D-4BBC-43B7-8205-D3328D4F2143}" type="presParOf" srcId="{A17B7EE2-1D78-4802-A42E-D5C47A93A332}" destId="{A8DC0224-C23C-470A-9860-43CF041DAA78}" srcOrd="7" destOrd="0" presId="urn:microsoft.com/office/officeart/2005/8/layout/vList2"/>
    <dgm:cxn modelId="{D6A3BF4A-5D80-4E0D-9D8B-12A8285A1400}" type="presParOf" srcId="{A17B7EE2-1D78-4802-A42E-D5C47A93A332}" destId="{35B7FA0E-A7C6-469B-9CC6-2694F8ACFFCE}" srcOrd="8" destOrd="0" presId="urn:microsoft.com/office/officeart/2005/8/layout/vList2"/>
    <dgm:cxn modelId="{0283BCE6-DEF3-478E-A0F2-30BCF98107A4}" type="presParOf" srcId="{A17B7EE2-1D78-4802-A42E-D5C47A93A332}" destId="{74DBFF6F-C3F3-4B08-807D-9792880EAF31}" srcOrd="9" destOrd="0" presId="urn:microsoft.com/office/officeart/2005/8/layout/vList2"/>
    <dgm:cxn modelId="{670524AE-5E75-415E-8BE3-71613E5E78E2}" type="presParOf" srcId="{A17B7EE2-1D78-4802-A42E-D5C47A93A332}" destId="{C2D199EF-EC9A-4C6D-8BD7-CC11CB57AA65}" srcOrd="10" destOrd="0" presId="urn:microsoft.com/office/officeart/2005/8/layout/vList2"/>
    <dgm:cxn modelId="{F3942AB7-EDBB-4BA5-8C79-1CFE81800C7F}" type="presParOf" srcId="{A17B7EE2-1D78-4802-A42E-D5C47A93A332}" destId="{F4C439AD-BC66-42C3-9105-C5B50C42525C}" srcOrd="11" destOrd="0" presId="urn:microsoft.com/office/officeart/2005/8/layout/vList2"/>
    <dgm:cxn modelId="{78D82B51-D9AE-46D5-AF95-15985E389A4F}" type="presParOf" srcId="{A17B7EE2-1D78-4802-A42E-D5C47A93A332}" destId="{BB581282-D2E9-4881-BBB5-D7AE975D856F}" srcOrd="12" destOrd="0" presId="urn:microsoft.com/office/officeart/2005/8/layout/vList2"/>
    <dgm:cxn modelId="{C4A7F539-D9AB-443D-900E-69BA6812C5DE}" type="presParOf" srcId="{A17B7EE2-1D78-4802-A42E-D5C47A93A332}" destId="{6F6278EF-C83F-48EB-8747-CEA05E0D31AB}" srcOrd="13" destOrd="0" presId="urn:microsoft.com/office/officeart/2005/8/layout/vList2"/>
    <dgm:cxn modelId="{885C6278-3A82-4D83-A6E6-C5E8CACDB473}" type="presParOf" srcId="{A17B7EE2-1D78-4802-A42E-D5C47A93A332}" destId="{744F5314-BBC8-475B-8F88-35EB3CA23196}" srcOrd="1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Mergers and Acquisition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Merging Cultures</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dgm:spPr>
        <a:solidFill>
          <a:schemeClr val="accent1">
            <a:lumMod val="40000"/>
            <a:lumOff val="60000"/>
          </a:schemeClr>
        </a:solidFill>
      </dgm:spPr>
      <dgm:t>
        <a:bodyPr/>
        <a:lstStyle/>
        <a:p>
          <a:r>
            <a:rPr lang="en-MY" dirty="0">
              <a:solidFill>
                <a:schemeClr val="tx1"/>
              </a:solidFill>
            </a:rPr>
            <a:t>HR Competency 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dgm:spPr>
        <a:solidFill>
          <a:schemeClr val="accent1">
            <a:lumMod val="40000"/>
            <a:lumOff val="60000"/>
          </a:schemeClr>
        </a:solidFill>
      </dgm:spPr>
      <dgm:t>
        <a:bodyPr/>
        <a:lstStyle/>
        <a:p>
          <a:r>
            <a:rPr lang="en-MY" dirty="0">
              <a:solidFill>
                <a:schemeClr val="tx1"/>
              </a:solidFill>
            </a:rPr>
            <a:t>Star Technique</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dgm:spPr>
        <a:solidFill>
          <a:schemeClr val="accent1">
            <a:lumMod val="40000"/>
            <a:lumOff val="60000"/>
          </a:schemeClr>
        </a:solidFill>
      </dgm:spPr>
      <dgm:t>
        <a:bodyPr/>
        <a:lstStyle/>
        <a:p>
          <a:r>
            <a:rPr lang="en-MY" dirty="0">
              <a:solidFill>
                <a:schemeClr val="tx1"/>
              </a:solidFill>
            </a:rPr>
            <a:t>HR and CSR</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9B0D2C3E-33DB-4083-909C-C0999CE06016}">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FFFFE1"/>
              </a:solidFill>
              <a:latin typeface="Arial"/>
              <a:ea typeface="+mn-ea"/>
              <a:cs typeface="+mn-cs"/>
            </a:rPr>
            <a:t>Outsourcing Process</a:t>
          </a:r>
        </a:p>
      </dgm:t>
    </dgm:pt>
    <dgm:pt modelId="{87610EBD-CACA-49E7-B209-38918A556B69}" type="parTrans" cxnId="{3C92B0A0-0376-4924-8286-AC33110357FE}">
      <dgm:prSet/>
      <dgm:spPr/>
      <dgm:t>
        <a:bodyPr/>
        <a:lstStyle/>
        <a:p>
          <a:endParaRPr lang="en-MY"/>
        </a:p>
      </dgm:t>
    </dgm:pt>
    <dgm:pt modelId="{0E959FCF-9E5C-4BA5-8F7F-0BF119A258E9}" type="sibTrans" cxnId="{3C92B0A0-0376-4924-8286-AC33110357FE}">
      <dgm:prSet/>
      <dgm:spPr/>
      <dgm:t>
        <a:bodyPr/>
        <a:lstStyle/>
        <a:p>
          <a:endParaRPr lang="en-MY"/>
        </a:p>
      </dgm:t>
    </dgm:pt>
    <dgm:pt modelId="{E5EF136F-65BC-440D-A019-C0F886E2577C}">
      <dgm:prSet phldrT="[Text]"/>
      <dgm:spPr>
        <a:solidFill>
          <a:schemeClr val="accent1">
            <a:lumMod val="40000"/>
            <a:lumOff val="60000"/>
          </a:schemeClr>
        </a:solidFill>
      </dgm:spPr>
      <dgm:t>
        <a:bodyPr/>
        <a:lstStyle/>
        <a:p>
          <a:r>
            <a:rPr lang="en-MY" dirty="0">
              <a:solidFill>
                <a:schemeClr val="tx1"/>
              </a:solidFill>
            </a:rPr>
            <a:t>HR Roles and Responsibilities</a:t>
          </a:r>
        </a:p>
      </dgm:t>
    </dgm:pt>
    <dgm:pt modelId="{2E2C8467-2C24-4F52-9084-9115E17A23F9}" type="parTrans" cxnId="{87D43582-1B0F-4406-958A-C65726658694}">
      <dgm:prSet/>
      <dgm:spPr/>
    </dgm:pt>
    <dgm:pt modelId="{F717F93E-8D7A-4248-BFC8-0D05C869C8B3}" type="sibTrans" cxnId="{87D43582-1B0F-4406-958A-C65726658694}">
      <dgm:prSet/>
      <dgm:spPr/>
    </dgm:pt>
    <dgm:pt modelId="{03ADE487-B8DB-4FEB-BDBE-7281BBA61A5E}">
      <dgm:prSet phldrT="[Text]"/>
      <dgm:spPr>
        <a:solidFill>
          <a:schemeClr val="accent1">
            <a:lumMod val="40000"/>
            <a:lumOff val="60000"/>
          </a:schemeClr>
        </a:solidFill>
      </dgm:spPr>
      <dgm:t>
        <a:bodyPr/>
        <a:lstStyle/>
        <a:p>
          <a:r>
            <a:rPr lang="en-MY" dirty="0">
              <a:solidFill>
                <a:schemeClr val="tx1"/>
              </a:solidFill>
            </a:rPr>
            <a:t>Ten Strategic Tips</a:t>
          </a:r>
        </a:p>
      </dgm:t>
    </dgm:pt>
    <dgm:pt modelId="{C72F1232-D915-4400-ADD2-8949D3E864EC}" type="parTrans" cxnId="{E73D4A41-3075-40C9-9EF8-BA09AA73A73C}">
      <dgm:prSet/>
      <dgm:spPr/>
    </dgm:pt>
    <dgm:pt modelId="{6B173864-B603-4D03-8622-12D36B90DC25}" type="sibTrans" cxnId="{E73D4A41-3075-40C9-9EF8-BA09AA73A73C}">
      <dgm:prSet/>
      <dgm:spPr/>
    </dgm:pt>
    <dgm:pt modelId="{A17B7EE2-1D78-4802-A42E-D5C47A93A332}" type="pres">
      <dgm:prSet presAssocID="{4B0BF9B7-7B7A-4A7C-A05B-B1BE1B648CE9}" presName="linear" presStyleCnt="0">
        <dgm:presLayoutVars>
          <dgm:animLvl val="lvl"/>
          <dgm:resizeHandles val="exact"/>
        </dgm:presLayoutVars>
      </dgm:prSet>
      <dgm:spPr/>
    </dgm:pt>
    <dgm:pt modelId="{FEE47416-7ADC-4F04-B888-18152B43E14E}" type="pres">
      <dgm:prSet presAssocID="{5BCFEC87-2571-489B-891D-0E70E9F09AD4}" presName="parentText" presStyleLbl="node1" presStyleIdx="0" presStyleCnt="8" custLinFactNeighborY="93412">
        <dgm:presLayoutVars>
          <dgm:chMax val="0"/>
          <dgm:bulletEnabled val="1"/>
        </dgm:presLayoutVars>
      </dgm:prSet>
      <dgm:spPr>
        <a:xfrm>
          <a:off x="0" y="118485"/>
          <a:ext cx="7772400" cy="514800"/>
        </a:xfrm>
        <a:prstGeom prst="roundRect">
          <a:avLst/>
        </a:prstGeom>
      </dgm:spPr>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8" custLinFactNeighborY="16750">
        <dgm:presLayoutVars>
          <dgm:chMax val="0"/>
          <dgm:bulletEnabled val="1"/>
        </dgm:presLayoutVars>
      </dgm:prSet>
      <dgm:spPr>
        <a:xfrm>
          <a:off x="0" y="648072"/>
          <a:ext cx="7772400" cy="514800"/>
        </a:xfrm>
        <a:prstGeom prst="roundRect">
          <a:avLst/>
        </a:prstGeom>
      </dgm:spPr>
    </dgm:pt>
    <dgm:pt modelId="{B38E9941-A3A6-4796-8072-ADCD44E1774C}" type="pres">
      <dgm:prSet presAssocID="{31A1769C-2C00-4F7C-951A-5A04AB5BA6E5}" presName="spacer" presStyleCnt="0"/>
      <dgm:spPr/>
    </dgm:pt>
    <dgm:pt modelId="{4295595F-D20B-405E-8AB4-688E1DEC2787}" type="pres">
      <dgm:prSet presAssocID="{9B0D2C3E-33DB-4083-909C-C0999CE06016}" presName="parentText" presStyleLbl="node1" presStyleIdx="2" presStyleCnt="8" custLinFactNeighborY="-3516">
        <dgm:presLayoutVars>
          <dgm:chMax val="0"/>
          <dgm:bulletEnabled val="1"/>
        </dgm:presLayoutVars>
      </dgm:prSet>
      <dgm:spPr>
        <a:xfrm>
          <a:off x="0" y="1213392"/>
          <a:ext cx="7772400" cy="514800"/>
        </a:xfrm>
        <a:prstGeom prst="roundRect">
          <a:avLst/>
        </a:prstGeom>
      </dgm:spPr>
    </dgm:pt>
    <dgm:pt modelId="{6793D6C1-11C4-4549-AA87-8A72272FF6B1}" type="pres">
      <dgm:prSet presAssocID="{0E959FCF-9E5C-4BA5-8F7F-0BF119A258E9}" presName="spacer" presStyleCnt="0"/>
      <dgm:spPr/>
    </dgm:pt>
    <dgm:pt modelId="{37044683-296D-4928-A19D-1A7547B9EB23}" type="pres">
      <dgm:prSet presAssocID="{E103F50F-1A90-416B-9E61-819078A87576}" presName="parentText" presStyleLbl="node1" presStyleIdx="3" presStyleCnt="8">
        <dgm:presLayoutVars>
          <dgm:chMax val="0"/>
          <dgm:bulletEnabled val="1"/>
        </dgm:presLayoutVars>
      </dgm:prSet>
      <dgm:spPr/>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4" presStyleCnt="8" custLinFactNeighborY="-43800">
        <dgm:presLayoutVars>
          <dgm:chMax val="0"/>
          <dgm:bulletEnabled val="1"/>
        </dgm:presLayoutVars>
      </dgm:prSet>
      <dgm:spPr/>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5" presStyleCnt="8">
        <dgm:presLayoutVars>
          <dgm:chMax val="0"/>
          <dgm:bulletEnabled val="1"/>
        </dgm:presLayoutVars>
      </dgm:prSet>
      <dgm:spPr/>
    </dgm:pt>
    <dgm:pt modelId="{F4C439AD-BC66-42C3-9105-C5B50C42525C}" type="pres">
      <dgm:prSet presAssocID="{B073C0A7-BBBA-4CC1-A7B4-ED449CA76FC9}" presName="spacer" presStyleCnt="0"/>
      <dgm:spPr/>
    </dgm:pt>
    <dgm:pt modelId="{BB581282-D2E9-4881-BBB5-D7AE975D856F}" type="pres">
      <dgm:prSet presAssocID="{E5EF136F-65BC-440D-A019-C0F886E2577C}" presName="parentText" presStyleLbl="node1" presStyleIdx="6" presStyleCnt="8">
        <dgm:presLayoutVars>
          <dgm:chMax val="0"/>
          <dgm:bulletEnabled val="1"/>
        </dgm:presLayoutVars>
      </dgm:prSet>
      <dgm:spPr/>
    </dgm:pt>
    <dgm:pt modelId="{6F6278EF-C83F-48EB-8747-CEA05E0D31AB}" type="pres">
      <dgm:prSet presAssocID="{F717F93E-8D7A-4248-BFC8-0D05C869C8B3}" presName="spacer" presStyleCnt="0"/>
      <dgm:spPr/>
    </dgm:pt>
    <dgm:pt modelId="{744F5314-BBC8-475B-8F88-35EB3CA23196}" type="pres">
      <dgm:prSet presAssocID="{03ADE487-B8DB-4FEB-BDBE-7281BBA61A5E}" presName="parentText" presStyleLbl="node1" presStyleIdx="7" presStyleCnt="8">
        <dgm:presLayoutVars>
          <dgm:chMax val="0"/>
          <dgm:bulletEnabled val="1"/>
        </dgm:presLayoutVars>
      </dgm:prSet>
      <dgm:spPr/>
    </dgm:pt>
  </dgm:ptLst>
  <dgm:cxnLst>
    <dgm:cxn modelId="{D6332F11-733A-4E32-91D1-48728F4299BC}" srcId="{4B0BF9B7-7B7A-4A7C-A05B-B1BE1B648CE9}" destId="{FC7DEB54-D495-4BD2-8325-E7464C2459C5}" srcOrd="5" destOrd="0" parTransId="{9D2FBCD5-0C0E-4C79-ACEE-655AD2CB786C}" sibTransId="{B073C0A7-BBBA-4CC1-A7B4-ED449CA76FC9}"/>
    <dgm:cxn modelId="{E73D4A41-3075-40C9-9EF8-BA09AA73A73C}" srcId="{4B0BF9B7-7B7A-4A7C-A05B-B1BE1B648CE9}" destId="{03ADE487-B8DB-4FEB-BDBE-7281BBA61A5E}" srcOrd="7" destOrd="0" parTransId="{C72F1232-D915-4400-ADD2-8949D3E864EC}" sibTransId="{6B173864-B603-4D03-8622-12D36B90DC25}"/>
    <dgm:cxn modelId="{5113ED49-B21E-40BA-BE03-FE988968BC78}" type="presOf" srcId="{5BC77895-9CE9-4054-B933-25BDDF9C1F4C}" destId="{C257A4DF-BA63-4CF7-ABE1-B114FC9563C2}" srcOrd="0" destOrd="0" presId="urn:microsoft.com/office/officeart/2005/8/layout/vList2"/>
    <dgm:cxn modelId="{20182E53-7CA5-4AE7-98EE-1A9933079A59}" type="presOf" srcId="{E5EF136F-65BC-440D-A019-C0F886E2577C}" destId="{BB581282-D2E9-4881-BBB5-D7AE975D856F}" srcOrd="0" destOrd="0" presId="urn:microsoft.com/office/officeart/2005/8/layout/vList2"/>
    <dgm:cxn modelId="{B64A3257-923B-4F4F-8CC9-4C7291F5F9AF}" type="presOf" srcId="{4B0BF9B7-7B7A-4A7C-A05B-B1BE1B648CE9}" destId="{A17B7EE2-1D78-4802-A42E-D5C47A93A332}" srcOrd="0" destOrd="0" presId="urn:microsoft.com/office/officeart/2005/8/layout/vList2"/>
    <dgm:cxn modelId="{2C057758-1685-40B1-85F0-97E4C25690F0}" type="presOf" srcId="{5BCFEC87-2571-489B-891D-0E70E9F09AD4}" destId="{FEE47416-7ADC-4F04-B888-18152B43E14E}" srcOrd="0" destOrd="0" presId="urn:microsoft.com/office/officeart/2005/8/layout/vList2"/>
    <dgm:cxn modelId="{806CAA7F-8446-4C3F-AEC4-A3E85D3D3935}" srcId="{4B0BF9B7-7B7A-4A7C-A05B-B1BE1B648CE9}" destId="{E103F50F-1A90-416B-9E61-819078A87576}" srcOrd="3" destOrd="0" parTransId="{2EB38C58-B93F-4404-BE14-031AB2A19497}" sibTransId="{1A8EFFAA-9C5F-4126-B3FA-F7CEBBA88C68}"/>
    <dgm:cxn modelId="{87D43582-1B0F-4406-958A-C65726658694}" srcId="{4B0BF9B7-7B7A-4A7C-A05B-B1BE1B648CE9}" destId="{E5EF136F-65BC-440D-A019-C0F886E2577C}" srcOrd="6" destOrd="0" parTransId="{2E2C8467-2C24-4F52-9084-9115E17A23F9}" sibTransId="{F717F93E-8D7A-4248-BFC8-0D05C869C8B3}"/>
    <dgm:cxn modelId="{B7BCF887-C3F6-434A-9058-56454B516989}" type="presOf" srcId="{E103F50F-1A90-416B-9E61-819078A87576}" destId="{37044683-296D-4928-A19D-1A7547B9EB23}" srcOrd="0" destOrd="0" presId="urn:microsoft.com/office/officeart/2005/8/layout/vList2"/>
    <dgm:cxn modelId="{3C92B0A0-0376-4924-8286-AC33110357FE}" srcId="{4B0BF9B7-7B7A-4A7C-A05B-B1BE1B648CE9}" destId="{9B0D2C3E-33DB-4083-909C-C0999CE06016}" srcOrd="2" destOrd="0" parTransId="{87610EBD-CACA-49E7-B209-38918A556B69}" sibTransId="{0E959FCF-9E5C-4BA5-8F7F-0BF119A258E9}"/>
    <dgm:cxn modelId="{54F683BD-7D14-4ED5-A29D-2E12F1E3516C}" srcId="{4B0BF9B7-7B7A-4A7C-A05B-B1BE1B648CE9}" destId="{0240E6BA-A916-4076-9EA5-E14A9617F930}" srcOrd="4" destOrd="0" parTransId="{FCD4DBE2-B78C-4C9B-AD8A-2AE48AC68966}" sibTransId="{5F944036-454F-428C-A017-94E62845979A}"/>
    <dgm:cxn modelId="{6613A2C2-F0C5-4725-91A6-9F48F23E2592}" srcId="{4B0BF9B7-7B7A-4A7C-A05B-B1BE1B648CE9}" destId="{5BCFEC87-2571-489B-891D-0E70E9F09AD4}" srcOrd="0" destOrd="0" parTransId="{D053B18D-AC5C-487F-A279-38D5B622285F}" sibTransId="{922FD871-7B30-4786-A696-4D6E20953EBF}"/>
    <dgm:cxn modelId="{2F968CCD-7A7A-4F6C-B814-3B92103E8DCF}" type="presOf" srcId="{9B0D2C3E-33DB-4083-909C-C0999CE06016}" destId="{4295595F-D20B-405E-8AB4-688E1DEC2787}" srcOrd="0" destOrd="0" presId="urn:microsoft.com/office/officeart/2005/8/layout/vList2"/>
    <dgm:cxn modelId="{C417DAD6-A198-4052-94EF-5FC2628A67EB}" srcId="{4B0BF9B7-7B7A-4A7C-A05B-B1BE1B648CE9}" destId="{5BC77895-9CE9-4054-B933-25BDDF9C1F4C}" srcOrd="1" destOrd="0" parTransId="{D3FCBDAE-D5A3-4B5D-ABD9-7974AAAA1040}" sibTransId="{31A1769C-2C00-4F7C-951A-5A04AB5BA6E5}"/>
    <dgm:cxn modelId="{76E3D0D9-F997-457D-A44C-CD1425F02CAA}" type="presOf" srcId="{0240E6BA-A916-4076-9EA5-E14A9617F930}" destId="{35B7FA0E-A7C6-469B-9CC6-2694F8ACFFCE}" srcOrd="0" destOrd="0" presId="urn:microsoft.com/office/officeart/2005/8/layout/vList2"/>
    <dgm:cxn modelId="{3935F9F9-43DD-45DA-9EF1-67E2C2D274AA}" type="presOf" srcId="{03ADE487-B8DB-4FEB-BDBE-7281BBA61A5E}" destId="{744F5314-BBC8-475B-8F88-35EB3CA23196}" srcOrd="0" destOrd="0" presId="urn:microsoft.com/office/officeart/2005/8/layout/vList2"/>
    <dgm:cxn modelId="{96F5FCFF-9D26-4F71-915F-3C290AEE4FBF}" type="presOf" srcId="{FC7DEB54-D495-4BD2-8325-E7464C2459C5}" destId="{C2D199EF-EC9A-4C6D-8BD7-CC11CB57AA65}" srcOrd="0" destOrd="0" presId="urn:microsoft.com/office/officeart/2005/8/layout/vList2"/>
    <dgm:cxn modelId="{BA9DFDEE-E9BC-475A-8FB0-C56649606FC4}" type="presParOf" srcId="{A17B7EE2-1D78-4802-A42E-D5C47A93A332}" destId="{FEE47416-7ADC-4F04-B888-18152B43E14E}" srcOrd="0" destOrd="0" presId="urn:microsoft.com/office/officeart/2005/8/layout/vList2"/>
    <dgm:cxn modelId="{6E8A2052-0C33-440F-A67B-607E964E06EC}" type="presParOf" srcId="{A17B7EE2-1D78-4802-A42E-D5C47A93A332}" destId="{4C71D70E-D4E8-40C9-B61A-A6DF24ED5625}" srcOrd="1" destOrd="0" presId="urn:microsoft.com/office/officeart/2005/8/layout/vList2"/>
    <dgm:cxn modelId="{443FF499-4C77-4928-AD7C-32F3C0D711AE}" type="presParOf" srcId="{A17B7EE2-1D78-4802-A42E-D5C47A93A332}" destId="{C257A4DF-BA63-4CF7-ABE1-B114FC9563C2}" srcOrd="2" destOrd="0" presId="urn:microsoft.com/office/officeart/2005/8/layout/vList2"/>
    <dgm:cxn modelId="{5A8FFC56-0E4B-4D6C-A4BF-5F59BB56BFA3}" type="presParOf" srcId="{A17B7EE2-1D78-4802-A42E-D5C47A93A332}" destId="{B38E9941-A3A6-4796-8072-ADCD44E1774C}" srcOrd="3" destOrd="0" presId="urn:microsoft.com/office/officeart/2005/8/layout/vList2"/>
    <dgm:cxn modelId="{6BFECC9A-1A4F-4699-B14B-8134B9BD7C3A}" type="presParOf" srcId="{A17B7EE2-1D78-4802-A42E-D5C47A93A332}" destId="{4295595F-D20B-405E-8AB4-688E1DEC2787}" srcOrd="4" destOrd="0" presId="urn:microsoft.com/office/officeart/2005/8/layout/vList2"/>
    <dgm:cxn modelId="{97738F71-A465-41FD-8470-3ACA70383516}" type="presParOf" srcId="{A17B7EE2-1D78-4802-A42E-D5C47A93A332}" destId="{6793D6C1-11C4-4549-AA87-8A72272FF6B1}" srcOrd="5" destOrd="0" presId="urn:microsoft.com/office/officeart/2005/8/layout/vList2"/>
    <dgm:cxn modelId="{2D2E1BF1-A68F-49E4-841D-29BF4CCAC495}" type="presParOf" srcId="{A17B7EE2-1D78-4802-A42E-D5C47A93A332}" destId="{37044683-296D-4928-A19D-1A7547B9EB23}" srcOrd="6" destOrd="0" presId="urn:microsoft.com/office/officeart/2005/8/layout/vList2"/>
    <dgm:cxn modelId="{860B1B4D-4BBC-43B7-8205-D3328D4F2143}" type="presParOf" srcId="{A17B7EE2-1D78-4802-A42E-D5C47A93A332}" destId="{A8DC0224-C23C-470A-9860-43CF041DAA78}" srcOrd="7" destOrd="0" presId="urn:microsoft.com/office/officeart/2005/8/layout/vList2"/>
    <dgm:cxn modelId="{D6A3BF4A-5D80-4E0D-9D8B-12A8285A1400}" type="presParOf" srcId="{A17B7EE2-1D78-4802-A42E-D5C47A93A332}" destId="{35B7FA0E-A7C6-469B-9CC6-2694F8ACFFCE}" srcOrd="8" destOrd="0" presId="urn:microsoft.com/office/officeart/2005/8/layout/vList2"/>
    <dgm:cxn modelId="{0283BCE6-DEF3-478E-A0F2-30BCF98107A4}" type="presParOf" srcId="{A17B7EE2-1D78-4802-A42E-D5C47A93A332}" destId="{74DBFF6F-C3F3-4B08-807D-9792880EAF31}" srcOrd="9" destOrd="0" presId="urn:microsoft.com/office/officeart/2005/8/layout/vList2"/>
    <dgm:cxn modelId="{670524AE-5E75-415E-8BE3-71613E5E78E2}" type="presParOf" srcId="{A17B7EE2-1D78-4802-A42E-D5C47A93A332}" destId="{C2D199EF-EC9A-4C6D-8BD7-CC11CB57AA65}" srcOrd="10" destOrd="0" presId="urn:microsoft.com/office/officeart/2005/8/layout/vList2"/>
    <dgm:cxn modelId="{F3942AB7-EDBB-4BA5-8C79-1CFE81800C7F}" type="presParOf" srcId="{A17B7EE2-1D78-4802-A42E-D5C47A93A332}" destId="{F4C439AD-BC66-42C3-9105-C5B50C42525C}" srcOrd="11" destOrd="0" presId="urn:microsoft.com/office/officeart/2005/8/layout/vList2"/>
    <dgm:cxn modelId="{78D82B51-D9AE-46D5-AF95-15985E389A4F}" type="presParOf" srcId="{A17B7EE2-1D78-4802-A42E-D5C47A93A332}" destId="{BB581282-D2E9-4881-BBB5-D7AE975D856F}" srcOrd="12" destOrd="0" presId="urn:microsoft.com/office/officeart/2005/8/layout/vList2"/>
    <dgm:cxn modelId="{C4A7F539-D9AB-443D-900E-69BA6812C5DE}" type="presParOf" srcId="{A17B7EE2-1D78-4802-A42E-D5C47A93A332}" destId="{6F6278EF-C83F-48EB-8747-CEA05E0D31AB}" srcOrd="13" destOrd="0" presId="urn:microsoft.com/office/officeart/2005/8/layout/vList2"/>
    <dgm:cxn modelId="{885C6278-3A82-4D83-A6E6-C5E8CACDB473}" type="presParOf" srcId="{A17B7EE2-1D78-4802-A42E-D5C47A93A332}" destId="{744F5314-BBC8-475B-8F88-35EB3CA23196}" srcOrd="1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E47416-7ADC-4F04-B888-18152B43E14E}">
      <dsp:nvSpPr>
        <dsp:cNvPr id="0" name=""/>
        <dsp:cNvSpPr/>
      </dsp:nvSpPr>
      <dsp:spPr>
        <a:xfrm>
          <a:off x="0" y="144016"/>
          <a:ext cx="7772400" cy="585000"/>
        </a:xfrm>
        <a:prstGeom prst="roundRect">
          <a:avLst/>
        </a:prstGeom>
        <a:solidFill>
          <a:schemeClr val="tx1">
            <a:lumMod val="50000"/>
            <a:lumOff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bg1"/>
              </a:solidFill>
            </a:rPr>
            <a:t>Mergers and Acquisition</a:t>
          </a:r>
        </a:p>
      </dsp:txBody>
      <dsp:txXfrm>
        <a:off x="28557" y="172573"/>
        <a:ext cx="7715286" cy="527886"/>
      </dsp:txXfrm>
    </dsp:sp>
    <dsp:sp modelId="{C257A4DF-BA63-4CF7-ABE1-B114FC9563C2}">
      <dsp:nvSpPr>
        <dsp:cNvPr id="0" name=""/>
        <dsp:cNvSpPr/>
      </dsp:nvSpPr>
      <dsp:spPr>
        <a:xfrm>
          <a:off x="0" y="733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Merging Cultures</a:t>
          </a:r>
        </a:p>
      </dsp:txBody>
      <dsp:txXfrm>
        <a:off x="28557" y="762317"/>
        <a:ext cx="7715286" cy="527886"/>
      </dsp:txXfrm>
    </dsp:sp>
    <dsp:sp modelId="{4295595F-D20B-405E-8AB4-688E1DEC2787}">
      <dsp:nvSpPr>
        <dsp:cNvPr id="0" name=""/>
        <dsp:cNvSpPr/>
      </dsp:nvSpPr>
      <dsp:spPr>
        <a:xfrm>
          <a:off x="0" y="1390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Outsourcing Process</a:t>
          </a:r>
        </a:p>
      </dsp:txBody>
      <dsp:txXfrm>
        <a:off x="28557" y="1419317"/>
        <a:ext cx="7715286" cy="527886"/>
      </dsp:txXfrm>
    </dsp:sp>
    <dsp:sp modelId="{37044683-296D-4928-A19D-1A7547B9EB23}">
      <dsp:nvSpPr>
        <dsp:cNvPr id="0" name=""/>
        <dsp:cNvSpPr/>
      </dsp:nvSpPr>
      <dsp:spPr>
        <a:xfrm>
          <a:off x="0" y="2047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HR Competency Model</a:t>
          </a:r>
        </a:p>
      </dsp:txBody>
      <dsp:txXfrm>
        <a:off x="28557" y="2076317"/>
        <a:ext cx="7715286" cy="527886"/>
      </dsp:txXfrm>
    </dsp:sp>
    <dsp:sp modelId="{35B7FA0E-A7C6-469B-9CC6-2694F8ACFFCE}">
      <dsp:nvSpPr>
        <dsp:cNvPr id="0" name=""/>
        <dsp:cNvSpPr/>
      </dsp:nvSpPr>
      <dsp:spPr>
        <a:xfrm>
          <a:off x="0" y="2673224"/>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Star Technique</a:t>
          </a:r>
        </a:p>
      </dsp:txBody>
      <dsp:txXfrm>
        <a:off x="28557" y="2701781"/>
        <a:ext cx="7715286" cy="527886"/>
      </dsp:txXfrm>
    </dsp:sp>
    <dsp:sp modelId="{C2D199EF-EC9A-4C6D-8BD7-CC11CB57AA65}">
      <dsp:nvSpPr>
        <dsp:cNvPr id="0" name=""/>
        <dsp:cNvSpPr/>
      </dsp:nvSpPr>
      <dsp:spPr>
        <a:xfrm>
          <a:off x="0" y="3361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HR and CSR</a:t>
          </a:r>
        </a:p>
      </dsp:txBody>
      <dsp:txXfrm>
        <a:off x="28557" y="3390317"/>
        <a:ext cx="7715286" cy="527886"/>
      </dsp:txXfrm>
    </dsp:sp>
    <dsp:sp modelId="{BB581282-D2E9-4881-BBB5-D7AE975D856F}">
      <dsp:nvSpPr>
        <dsp:cNvPr id="0" name=""/>
        <dsp:cNvSpPr/>
      </dsp:nvSpPr>
      <dsp:spPr>
        <a:xfrm>
          <a:off x="0" y="4018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HR Roles and Responsibilities</a:t>
          </a:r>
        </a:p>
      </dsp:txBody>
      <dsp:txXfrm>
        <a:off x="28557" y="4047317"/>
        <a:ext cx="7715286" cy="52788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E47416-7ADC-4F04-B888-18152B43E14E}">
      <dsp:nvSpPr>
        <dsp:cNvPr id="0" name=""/>
        <dsp:cNvSpPr/>
      </dsp:nvSpPr>
      <dsp:spPr>
        <a:xfrm>
          <a:off x="0" y="118485"/>
          <a:ext cx="7772400" cy="51480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Mergers and Acquisition</a:t>
          </a:r>
        </a:p>
      </dsp:txBody>
      <dsp:txXfrm>
        <a:off x="25130" y="143615"/>
        <a:ext cx="7722140" cy="464540"/>
      </dsp:txXfrm>
    </dsp:sp>
    <dsp:sp modelId="{C257A4DF-BA63-4CF7-ABE1-B114FC9563C2}">
      <dsp:nvSpPr>
        <dsp:cNvPr id="0" name=""/>
        <dsp:cNvSpPr/>
      </dsp:nvSpPr>
      <dsp:spPr>
        <a:xfrm>
          <a:off x="0" y="637459"/>
          <a:ext cx="7772400" cy="51480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FFFFE1"/>
              </a:solidFill>
              <a:latin typeface="Arial"/>
              <a:ea typeface="+mn-ea"/>
              <a:cs typeface="+mn-cs"/>
            </a:rPr>
            <a:t>Merging Cultures</a:t>
          </a:r>
        </a:p>
      </dsp:txBody>
      <dsp:txXfrm>
        <a:off x="25130" y="662589"/>
        <a:ext cx="7722140" cy="464540"/>
      </dsp:txXfrm>
    </dsp:sp>
    <dsp:sp modelId="{4295595F-D20B-405E-8AB4-688E1DEC2787}">
      <dsp:nvSpPr>
        <dsp:cNvPr id="0" name=""/>
        <dsp:cNvSpPr/>
      </dsp:nvSpPr>
      <dsp:spPr>
        <a:xfrm>
          <a:off x="0" y="1213392"/>
          <a:ext cx="7772400" cy="5148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chemeClr val="tx1"/>
              </a:solidFill>
            </a:rPr>
            <a:t>Outsourcing Process</a:t>
          </a:r>
        </a:p>
      </dsp:txBody>
      <dsp:txXfrm>
        <a:off x="25130" y="1238522"/>
        <a:ext cx="7722140" cy="464540"/>
      </dsp:txXfrm>
    </dsp:sp>
    <dsp:sp modelId="{37044683-296D-4928-A19D-1A7547B9EB23}">
      <dsp:nvSpPr>
        <dsp:cNvPr id="0" name=""/>
        <dsp:cNvSpPr/>
      </dsp:nvSpPr>
      <dsp:spPr>
        <a:xfrm>
          <a:off x="0" y="1793780"/>
          <a:ext cx="7772400" cy="5148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chemeClr val="tx1"/>
              </a:solidFill>
            </a:rPr>
            <a:t>HR Competency Model</a:t>
          </a:r>
        </a:p>
      </dsp:txBody>
      <dsp:txXfrm>
        <a:off x="25130" y="1818910"/>
        <a:ext cx="7722140" cy="464540"/>
      </dsp:txXfrm>
    </dsp:sp>
    <dsp:sp modelId="{35B7FA0E-A7C6-469B-9CC6-2694F8ACFFCE}">
      <dsp:nvSpPr>
        <dsp:cNvPr id="0" name=""/>
        <dsp:cNvSpPr/>
      </dsp:nvSpPr>
      <dsp:spPr>
        <a:xfrm>
          <a:off x="0" y="2344188"/>
          <a:ext cx="7772400" cy="5148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chemeClr val="tx1"/>
              </a:solidFill>
            </a:rPr>
            <a:t>Star Technique</a:t>
          </a:r>
        </a:p>
      </dsp:txBody>
      <dsp:txXfrm>
        <a:off x="25130" y="2369318"/>
        <a:ext cx="7722140" cy="464540"/>
      </dsp:txXfrm>
    </dsp:sp>
    <dsp:sp modelId="{C2D199EF-EC9A-4C6D-8BD7-CC11CB57AA65}">
      <dsp:nvSpPr>
        <dsp:cNvPr id="0" name=""/>
        <dsp:cNvSpPr/>
      </dsp:nvSpPr>
      <dsp:spPr>
        <a:xfrm>
          <a:off x="0" y="2950100"/>
          <a:ext cx="7772400" cy="5148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chemeClr val="tx1"/>
              </a:solidFill>
            </a:rPr>
            <a:t>HR and CSR</a:t>
          </a:r>
        </a:p>
      </dsp:txBody>
      <dsp:txXfrm>
        <a:off x="25130" y="2975230"/>
        <a:ext cx="7722140" cy="464540"/>
      </dsp:txXfrm>
    </dsp:sp>
    <dsp:sp modelId="{BB581282-D2E9-4881-BBB5-D7AE975D856F}">
      <dsp:nvSpPr>
        <dsp:cNvPr id="0" name=""/>
        <dsp:cNvSpPr/>
      </dsp:nvSpPr>
      <dsp:spPr>
        <a:xfrm>
          <a:off x="0" y="3528260"/>
          <a:ext cx="7772400" cy="5148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chemeClr val="tx1"/>
              </a:solidFill>
            </a:rPr>
            <a:t>HR Roles and Responsibilities</a:t>
          </a:r>
        </a:p>
      </dsp:txBody>
      <dsp:txXfrm>
        <a:off x="25130" y="3553390"/>
        <a:ext cx="7722140" cy="464540"/>
      </dsp:txXfrm>
    </dsp:sp>
    <dsp:sp modelId="{744F5314-BBC8-475B-8F88-35EB3CA23196}">
      <dsp:nvSpPr>
        <dsp:cNvPr id="0" name=""/>
        <dsp:cNvSpPr/>
      </dsp:nvSpPr>
      <dsp:spPr>
        <a:xfrm>
          <a:off x="0" y="4106420"/>
          <a:ext cx="7772400" cy="5148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chemeClr val="tx1"/>
              </a:solidFill>
            </a:rPr>
            <a:t>Ten Strategic Tips</a:t>
          </a:r>
        </a:p>
      </dsp:txBody>
      <dsp:txXfrm>
        <a:off x="25130" y="4131550"/>
        <a:ext cx="7722140" cy="46454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E47416-7ADC-4F04-B888-18152B43E14E}">
      <dsp:nvSpPr>
        <dsp:cNvPr id="0" name=""/>
        <dsp:cNvSpPr/>
      </dsp:nvSpPr>
      <dsp:spPr>
        <a:xfrm>
          <a:off x="0" y="118485"/>
          <a:ext cx="7772400" cy="51480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Mergers and Acquisition</a:t>
          </a:r>
        </a:p>
      </dsp:txBody>
      <dsp:txXfrm>
        <a:off x="25130" y="143615"/>
        <a:ext cx="7722140" cy="464540"/>
      </dsp:txXfrm>
    </dsp:sp>
    <dsp:sp modelId="{C257A4DF-BA63-4CF7-ABE1-B114FC9563C2}">
      <dsp:nvSpPr>
        <dsp:cNvPr id="0" name=""/>
        <dsp:cNvSpPr/>
      </dsp:nvSpPr>
      <dsp:spPr>
        <a:xfrm>
          <a:off x="0" y="648072"/>
          <a:ext cx="7772400" cy="51480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Merging Cultures</a:t>
          </a:r>
        </a:p>
      </dsp:txBody>
      <dsp:txXfrm>
        <a:off x="25130" y="673202"/>
        <a:ext cx="7722140" cy="464540"/>
      </dsp:txXfrm>
    </dsp:sp>
    <dsp:sp modelId="{4295595F-D20B-405E-8AB4-688E1DEC2787}">
      <dsp:nvSpPr>
        <dsp:cNvPr id="0" name=""/>
        <dsp:cNvSpPr/>
      </dsp:nvSpPr>
      <dsp:spPr>
        <a:xfrm>
          <a:off x="0" y="1213392"/>
          <a:ext cx="7772400" cy="51480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FFFFE1"/>
              </a:solidFill>
              <a:latin typeface="Arial"/>
              <a:ea typeface="+mn-ea"/>
              <a:cs typeface="+mn-cs"/>
            </a:rPr>
            <a:t>Outsourcing Process</a:t>
          </a:r>
        </a:p>
      </dsp:txBody>
      <dsp:txXfrm>
        <a:off x="25130" y="1238522"/>
        <a:ext cx="7722140" cy="464540"/>
      </dsp:txXfrm>
    </dsp:sp>
    <dsp:sp modelId="{37044683-296D-4928-A19D-1A7547B9EB23}">
      <dsp:nvSpPr>
        <dsp:cNvPr id="0" name=""/>
        <dsp:cNvSpPr/>
      </dsp:nvSpPr>
      <dsp:spPr>
        <a:xfrm>
          <a:off x="0" y="1793780"/>
          <a:ext cx="7772400" cy="5148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chemeClr val="tx1"/>
              </a:solidFill>
            </a:rPr>
            <a:t>HR Competency Model</a:t>
          </a:r>
        </a:p>
      </dsp:txBody>
      <dsp:txXfrm>
        <a:off x="25130" y="1818910"/>
        <a:ext cx="7722140" cy="464540"/>
      </dsp:txXfrm>
    </dsp:sp>
    <dsp:sp modelId="{35B7FA0E-A7C6-469B-9CC6-2694F8ACFFCE}">
      <dsp:nvSpPr>
        <dsp:cNvPr id="0" name=""/>
        <dsp:cNvSpPr/>
      </dsp:nvSpPr>
      <dsp:spPr>
        <a:xfrm>
          <a:off x="0" y="2344188"/>
          <a:ext cx="7772400" cy="5148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chemeClr val="tx1"/>
              </a:solidFill>
            </a:rPr>
            <a:t>Star Technique</a:t>
          </a:r>
        </a:p>
      </dsp:txBody>
      <dsp:txXfrm>
        <a:off x="25130" y="2369318"/>
        <a:ext cx="7722140" cy="464540"/>
      </dsp:txXfrm>
    </dsp:sp>
    <dsp:sp modelId="{C2D199EF-EC9A-4C6D-8BD7-CC11CB57AA65}">
      <dsp:nvSpPr>
        <dsp:cNvPr id="0" name=""/>
        <dsp:cNvSpPr/>
      </dsp:nvSpPr>
      <dsp:spPr>
        <a:xfrm>
          <a:off x="0" y="2950100"/>
          <a:ext cx="7772400" cy="5148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chemeClr val="tx1"/>
              </a:solidFill>
            </a:rPr>
            <a:t>HR and CSR</a:t>
          </a:r>
        </a:p>
      </dsp:txBody>
      <dsp:txXfrm>
        <a:off x="25130" y="2975230"/>
        <a:ext cx="7722140" cy="464540"/>
      </dsp:txXfrm>
    </dsp:sp>
    <dsp:sp modelId="{BB581282-D2E9-4881-BBB5-D7AE975D856F}">
      <dsp:nvSpPr>
        <dsp:cNvPr id="0" name=""/>
        <dsp:cNvSpPr/>
      </dsp:nvSpPr>
      <dsp:spPr>
        <a:xfrm>
          <a:off x="0" y="3528260"/>
          <a:ext cx="7772400" cy="5148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chemeClr val="tx1"/>
              </a:solidFill>
            </a:rPr>
            <a:t>HR Roles and Responsibilities</a:t>
          </a:r>
        </a:p>
      </dsp:txBody>
      <dsp:txXfrm>
        <a:off x="25130" y="3553390"/>
        <a:ext cx="7722140" cy="464540"/>
      </dsp:txXfrm>
    </dsp:sp>
    <dsp:sp modelId="{744F5314-BBC8-475B-8F88-35EB3CA23196}">
      <dsp:nvSpPr>
        <dsp:cNvPr id="0" name=""/>
        <dsp:cNvSpPr/>
      </dsp:nvSpPr>
      <dsp:spPr>
        <a:xfrm>
          <a:off x="0" y="4106420"/>
          <a:ext cx="7772400" cy="5148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chemeClr val="tx1"/>
              </a:solidFill>
            </a:rPr>
            <a:t>Ten Strategic Tips</a:t>
          </a:r>
        </a:p>
      </dsp:txBody>
      <dsp:txXfrm>
        <a:off x="25130" y="4131550"/>
        <a:ext cx="7722140" cy="46454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BUSINESS LEADERSHIP VII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AFCBE-7F83-4E2A-95AF-D61853B524DD}"/>
              </a:ext>
            </a:extLst>
          </p:cNvPr>
          <p:cNvSpPr>
            <a:spLocks noGrp="1"/>
          </p:cNvSpPr>
          <p:nvPr>
            <p:ph type="title"/>
          </p:nvPr>
        </p:nvSpPr>
        <p:spPr>
          <a:xfrm>
            <a:off x="914400" y="221542"/>
            <a:ext cx="7772400" cy="1143000"/>
          </a:xfrm>
        </p:spPr>
        <p:txBody>
          <a:bodyPr/>
          <a:lstStyle/>
          <a:p>
            <a:r>
              <a:rPr lang="en-MY" dirty="0"/>
              <a:t>Strategic Human Resources</a:t>
            </a:r>
          </a:p>
        </p:txBody>
      </p:sp>
      <p:graphicFrame>
        <p:nvGraphicFramePr>
          <p:cNvPr id="4" name="Diagram 3">
            <a:extLst>
              <a:ext uri="{FF2B5EF4-FFF2-40B4-BE49-F238E27FC236}">
                <a16:creationId xmlns:a16="http://schemas.microsoft.com/office/drawing/2014/main" id="{944ADDC8-0359-4D88-B2DD-01121B5F91EA}"/>
              </a:ext>
            </a:extLst>
          </p:cNvPr>
          <p:cNvGraphicFramePr/>
          <p:nvPr>
            <p:extLst>
              <p:ext uri="{D42A27DB-BD31-4B8C-83A1-F6EECF244321}">
                <p14:modId xmlns:p14="http://schemas.microsoft.com/office/powerpoint/2010/main" val="1704693395"/>
              </p:ext>
            </p:extLst>
          </p:nvPr>
        </p:nvGraphicFramePr>
        <p:xfrm>
          <a:off x="914400" y="1700808"/>
          <a:ext cx="7772400"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741907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045F8E-8D2A-4F8D-BB5A-C6F5EC40F473}"/>
              </a:ext>
            </a:extLst>
          </p:cNvPr>
          <p:cNvSpPr>
            <a:spLocks noGrp="1"/>
          </p:cNvSpPr>
          <p:nvPr>
            <p:ph type="title"/>
          </p:nvPr>
        </p:nvSpPr>
        <p:spPr/>
        <p:txBody>
          <a:bodyPr/>
          <a:lstStyle/>
          <a:p>
            <a:r>
              <a:rPr lang="en-MY" dirty="0"/>
              <a:t>Mergers and Acquisitions </a:t>
            </a:r>
          </a:p>
        </p:txBody>
      </p:sp>
      <p:sp>
        <p:nvSpPr>
          <p:cNvPr id="3" name="Content Placeholder 2">
            <a:extLst>
              <a:ext uri="{FF2B5EF4-FFF2-40B4-BE49-F238E27FC236}">
                <a16:creationId xmlns:a16="http://schemas.microsoft.com/office/drawing/2014/main" id="{2406349D-CCDF-45F0-8405-56C19D1E24CB}"/>
              </a:ext>
            </a:extLst>
          </p:cNvPr>
          <p:cNvSpPr>
            <a:spLocks noGrp="1"/>
          </p:cNvSpPr>
          <p:nvPr>
            <p:ph idx="1"/>
          </p:nvPr>
        </p:nvSpPr>
        <p:spPr/>
        <p:txBody>
          <a:bodyPr/>
          <a:lstStyle/>
          <a:p>
            <a:pPr marL="0" indent="0">
              <a:buNone/>
            </a:pPr>
            <a:r>
              <a:rPr lang="en-MY" dirty="0"/>
              <a:t>Mergers and acquisitions (M&amp;A) is the dominant mode of growth for firms seeking competitive advantage in an increasingly complex and global business economy. </a:t>
            </a:r>
          </a:p>
        </p:txBody>
      </p:sp>
    </p:spTree>
    <p:extLst>
      <p:ext uri="{BB962C8B-B14F-4D97-AF65-F5344CB8AC3E}">
        <p14:creationId xmlns:p14="http://schemas.microsoft.com/office/powerpoint/2010/main" val="17600083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2ACBA4-73B9-4267-A791-25A3B07EF743}"/>
              </a:ext>
            </a:extLst>
          </p:cNvPr>
          <p:cNvSpPr>
            <a:spLocks noGrp="1"/>
          </p:cNvSpPr>
          <p:nvPr>
            <p:ph type="title"/>
          </p:nvPr>
        </p:nvSpPr>
        <p:spPr/>
        <p:txBody>
          <a:bodyPr/>
          <a:lstStyle/>
          <a:p>
            <a:r>
              <a:rPr lang="en-MY" dirty="0"/>
              <a:t>Merger, </a:t>
            </a:r>
            <a:r>
              <a:rPr lang="en-MY" dirty="0" err="1"/>
              <a:t>Acquistion</a:t>
            </a:r>
            <a:r>
              <a:rPr lang="en-MY" dirty="0"/>
              <a:t> and Takeover</a:t>
            </a:r>
          </a:p>
        </p:txBody>
      </p:sp>
      <p:pic>
        <p:nvPicPr>
          <p:cNvPr id="5" name="Picture 4">
            <a:extLst>
              <a:ext uri="{FF2B5EF4-FFF2-40B4-BE49-F238E27FC236}">
                <a16:creationId xmlns:a16="http://schemas.microsoft.com/office/drawing/2014/main" id="{143E6A3F-C543-416B-AFAF-E13823BA6F1D}"/>
              </a:ext>
            </a:extLst>
          </p:cNvPr>
          <p:cNvPicPr>
            <a:picLocks noChangeAspect="1"/>
          </p:cNvPicPr>
          <p:nvPr/>
        </p:nvPicPr>
        <p:blipFill>
          <a:blip r:embed="rId2"/>
          <a:stretch>
            <a:fillRect/>
          </a:stretch>
        </p:blipFill>
        <p:spPr>
          <a:xfrm>
            <a:off x="1426207" y="1916832"/>
            <a:ext cx="6291585" cy="4253053"/>
          </a:xfrm>
          <a:prstGeom prst="rect">
            <a:avLst/>
          </a:prstGeom>
        </p:spPr>
      </p:pic>
    </p:spTree>
    <p:extLst>
      <p:ext uri="{BB962C8B-B14F-4D97-AF65-F5344CB8AC3E}">
        <p14:creationId xmlns:p14="http://schemas.microsoft.com/office/powerpoint/2010/main" val="28250160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58E30-FFED-4CD6-BF9E-62D9F35A6B40}"/>
              </a:ext>
            </a:extLst>
          </p:cNvPr>
          <p:cNvSpPr>
            <a:spLocks noGrp="1"/>
          </p:cNvSpPr>
          <p:nvPr>
            <p:ph type="title"/>
          </p:nvPr>
        </p:nvSpPr>
        <p:spPr/>
        <p:txBody>
          <a:bodyPr/>
          <a:lstStyle/>
          <a:p>
            <a:r>
              <a:rPr lang="en-MY" dirty="0"/>
              <a:t>Motives of Mergers and Acquisition</a:t>
            </a:r>
          </a:p>
        </p:txBody>
      </p:sp>
      <p:pic>
        <p:nvPicPr>
          <p:cNvPr id="5" name="Picture 4">
            <a:extLst>
              <a:ext uri="{FF2B5EF4-FFF2-40B4-BE49-F238E27FC236}">
                <a16:creationId xmlns:a16="http://schemas.microsoft.com/office/drawing/2014/main" id="{2364BE74-2770-4CFB-B212-320F83A73024}"/>
              </a:ext>
            </a:extLst>
          </p:cNvPr>
          <p:cNvPicPr>
            <a:picLocks noChangeAspect="1"/>
          </p:cNvPicPr>
          <p:nvPr/>
        </p:nvPicPr>
        <p:blipFill>
          <a:blip r:embed="rId2"/>
          <a:stretch>
            <a:fillRect/>
          </a:stretch>
        </p:blipFill>
        <p:spPr>
          <a:xfrm>
            <a:off x="914400" y="1904999"/>
            <a:ext cx="6969968" cy="4827684"/>
          </a:xfrm>
          <a:prstGeom prst="rect">
            <a:avLst/>
          </a:prstGeom>
        </p:spPr>
      </p:pic>
    </p:spTree>
    <p:extLst>
      <p:ext uri="{BB962C8B-B14F-4D97-AF65-F5344CB8AC3E}">
        <p14:creationId xmlns:p14="http://schemas.microsoft.com/office/powerpoint/2010/main" val="9334497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231F86-5072-46DC-BB7F-FEEAB8BA56D8}"/>
              </a:ext>
            </a:extLst>
          </p:cNvPr>
          <p:cNvSpPr>
            <a:spLocks noGrp="1"/>
          </p:cNvSpPr>
          <p:nvPr>
            <p:ph type="title"/>
          </p:nvPr>
        </p:nvSpPr>
        <p:spPr/>
        <p:txBody>
          <a:bodyPr/>
          <a:lstStyle/>
          <a:p>
            <a:r>
              <a:rPr lang="en-MY" dirty="0"/>
              <a:t>Global M&amp;A </a:t>
            </a:r>
          </a:p>
        </p:txBody>
      </p:sp>
      <p:pic>
        <p:nvPicPr>
          <p:cNvPr id="5" name="Picture 4">
            <a:extLst>
              <a:ext uri="{FF2B5EF4-FFF2-40B4-BE49-F238E27FC236}">
                <a16:creationId xmlns:a16="http://schemas.microsoft.com/office/drawing/2014/main" id="{547F20C6-6323-4BA5-A0DA-AA921B4213CC}"/>
              </a:ext>
            </a:extLst>
          </p:cNvPr>
          <p:cNvPicPr>
            <a:picLocks noChangeAspect="1"/>
          </p:cNvPicPr>
          <p:nvPr/>
        </p:nvPicPr>
        <p:blipFill>
          <a:blip r:embed="rId2"/>
          <a:stretch>
            <a:fillRect/>
          </a:stretch>
        </p:blipFill>
        <p:spPr>
          <a:xfrm>
            <a:off x="893302" y="1700808"/>
            <a:ext cx="7355800" cy="4536504"/>
          </a:xfrm>
          <a:prstGeom prst="rect">
            <a:avLst/>
          </a:prstGeom>
        </p:spPr>
      </p:pic>
    </p:spTree>
    <p:extLst>
      <p:ext uri="{BB962C8B-B14F-4D97-AF65-F5344CB8AC3E}">
        <p14:creationId xmlns:p14="http://schemas.microsoft.com/office/powerpoint/2010/main" val="30068051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0B75DD-9B38-4681-8347-9E9443EE9BAC}"/>
              </a:ext>
            </a:extLst>
          </p:cNvPr>
          <p:cNvSpPr>
            <a:spLocks noGrp="1"/>
          </p:cNvSpPr>
          <p:nvPr>
            <p:ph type="title"/>
          </p:nvPr>
        </p:nvSpPr>
        <p:spPr/>
        <p:txBody>
          <a:bodyPr/>
          <a:lstStyle/>
          <a:p>
            <a:r>
              <a:rPr lang="en-MY" dirty="0"/>
              <a:t>M&amp;A Strategies</a:t>
            </a:r>
          </a:p>
        </p:txBody>
      </p:sp>
      <p:sp>
        <p:nvSpPr>
          <p:cNvPr id="3" name="Content Placeholder 2">
            <a:extLst>
              <a:ext uri="{FF2B5EF4-FFF2-40B4-BE49-F238E27FC236}">
                <a16:creationId xmlns:a16="http://schemas.microsoft.com/office/drawing/2014/main" id="{D354C796-A312-45EE-9274-C684D595184F}"/>
              </a:ext>
            </a:extLst>
          </p:cNvPr>
          <p:cNvSpPr>
            <a:spLocks noGrp="1"/>
          </p:cNvSpPr>
          <p:nvPr>
            <p:ph idx="1"/>
          </p:nvPr>
        </p:nvSpPr>
        <p:spPr/>
        <p:txBody>
          <a:bodyPr/>
          <a:lstStyle/>
          <a:p>
            <a:pPr marL="514350" indent="-514350">
              <a:buFont typeface="+mj-lt"/>
              <a:buAutoNum type="arabicPeriod"/>
            </a:pPr>
            <a:r>
              <a:rPr lang="en-MY" dirty="0"/>
              <a:t>Overcapacity M&amp;A</a:t>
            </a:r>
          </a:p>
          <a:p>
            <a:pPr marL="514350" indent="-514350">
              <a:buFont typeface="+mj-lt"/>
              <a:buAutoNum type="arabicPeriod"/>
            </a:pPr>
            <a:r>
              <a:rPr lang="en-MY" dirty="0"/>
              <a:t>Geographic roll-up M&amp;A</a:t>
            </a:r>
          </a:p>
          <a:p>
            <a:pPr marL="514350" indent="-514350">
              <a:buFont typeface="+mj-lt"/>
              <a:buAutoNum type="arabicPeriod"/>
            </a:pPr>
            <a:r>
              <a:rPr lang="en-MY" dirty="0"/>
              <a:t>Product or Market extension M&amp;A</a:t>
            </a:r>
          </a:p>
          <a:p>
            <a:pPr marL="514350" indent="-514350">
              <a:buFont typeface="+mj-lt"/>
              <a:buAutoNum type="arabicPeriod"/>
            </a:pPr>
            <a:r>
              <a:rPr lang="en-MY" dirty="0"/>
              <a:t>M&amp;A as substitute of R&amp;D</a:t>
            </a:r>
          </a:p>
          <a:p>
            <a:pPr marL="514350" indent="-514350">
              <a:buFont typeface="+mj-lt"/>
              <a:buAutoNum type="arabicPeriod"/>
            </a:pPr>
            <a:r>
              <a:rPr lang="en-MY" dirty="0"/>
              <a:t>Industry Convergence M&amp;A</a:t>
            </a:r>
          </a:p>
          <a:p>
            <a:endParaRPr lang="en-MY" dirty="0"/>
          </a:p>
          <a:p>
            <a:endParaRPr lang="en-MY" dirty="0"/>
          </a:p>
          <a:p>
            <a:pPr marL="0" indent="0">
              <a:buNone/>
            </a:pPr>
            <a:r>
              <a:rPr lang="en-MY" i="1" dirty="0"/>
              <a:t>Not All M&amp;As Are Alike and That Matters </a:t>
            </a:r>
            <a:r>
              <a:rPr lang="en-MY" dirty="0"/>
              <a:t>by Joseph L. Bower (HBR Article)</a:t>
            </a:r>
          </a:p>
        </p:txBody>
      </p:sp>
    </p:spTree>
    <p:extLst>
      <p:ext uri="{BB962C8B-B14F-4D97-AF65-F5344CB8AC3E}">
        <p14:creationId xmlns:p14="http://schemas.microsoft.com/office/powerpoint/2010/main" val="28334929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62254A-6724-40AE-8DC1-8DEB5001DA86}"/>
              </a:ext>
            </a:extLst>
          </p:cNvPr>
          <p:cNvSpPr>
            <a:spLocks noGrp="1"/>
          </p:cNvSpPr>
          <p:nvPr>
            <p:ph type="title"/>
          </p:nvPr>
        </p:nvSpPr>
        <p:spPr/>
        <p:txBody>
          <a:bodyPr/>
          <a:lstStyle/>
          <a:p>
            <a:r>
              <a:rPr lang="en-MY" dirty="0"/>
              <a:t>Overcapacity M&amp;A</a:t>
            </a:r>
          </a:p>
        </p:txBody>
      </p:sp>
      <p:sp>
        <p:nvSpPr>
          <p:cNvPr id="3" name="Content Placeholder 2">
            <a:extLst>
              <a:ext uri="{FF2B5EF4-FFF2-40B4-BE49-F238E27FC236}">
                <a16:creationId xmlns:a16="http://schemas.microsoft.com/office/drawing/2014/main" id="{AE487CD6-5ADF-4BD3-B6CB-A6081783CB5C}"/>
              </a:ext>
            </a:extLst>
          </p:cNvPr>
          <p:cNvSpPr>
            <a:spLocks noGrp="1"/>
          </p:cNvSpPr>
          <p:nvPr>
            <p:ph idx="1"/>
          </p:nvPr>
        </p:nvSpPr>
        <p:spPr>
          <a:xfrm>
            <a:off x="685800" y="1556792"/>
            <a:ext cx="7772400" cy="4530725"/>
          </a:xfrm>
        </p:spPr>
        <p:txBody>
          <a:bodyPr/>
          <a:lstStyle/>
          <a:p>
            <a:pPr marL="0" indent="0">
              <a:buNone/>
            </a:pPr>
            <a:r>
              <a:rPr lang="en-MY" dirty="0"/>
              <a:t> It occurs when an acquiring company seeks to eliminate excess capacity to create a more efficient corporation. In effect, the acquiring company’s strategic goal is to achieve economies of scale in order to gain market share, doing so in part by eliminating human resources</a:t>
            </a:r>
          </a:p>
          <a:p>
            <a:pPr marL="0" indent="0">
              <a:buNone/>
            </a:pPr>
            <a:endParaRPr lang="en-MY" dirty="0"/>
          </a:p>
          <a:p>
            <a:pPr marL="0" indent="0">
              <a:buNone/>
            </a:pPr>
            <a:r>
              <a:rPr lang="en-MY" dirty="0"/>
              <a:t>For example :</a:t>
            </a:r>
          </a:p>
          <a:p>
            <a:pPr marL="0" indent="0">
              <a:buNone/>
            </a:pPr>
            <a:r>
              <a:rPr lang="en-MY" dirty="0"/>
              <a:t>1. British Petroleum’s acquisition of Amoco</a:t>
            </a:r>
          </a:p>
          <a:p>
            <a:pPr marL="0" indent="0">
              <a:buNone/>
            </a:pPr>
            <a:r>
              <a:rPr lang="en-MY" dirty="0"/>
              <a:t>2. Daimler’s acquisition of Chrysler</a:t>
            </a:r>
          </a:p>
          <a:p>
            <a:pPr marL="0" indent="0">
              <a:buNone/>
            </a:pPr>
            <a:endParaRPr lang="en-MY" dirty="0"/>
          </a:p>
          <a:p>
            <a:pPr marL="0" indent="0">
              <a:buNone/>
            </a:pPr>
            <a:endParaRPr lang="en-MY" dirty="0"/>
          </a:p>
          <a:p>
            <a:pPr marL="0" indent="0">
              <a:buNone/>
            </a:pPr>
            <a:endParaRPr lang="en-MY" dirty="0"/>
          </a:p>
        </p:txBody>
      </p:sp>
    </p:spTree>
    <p:extLst>
      <p:ext uri="{BB962C8B-B14F-4D97-AF65-F5344CB8AC3E}">
        <p14:creationId xmlns:p14="http://schemas.microsoft.com/office/powerpoint/2010/main" val="36650804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5861DF-D279-4236-8091-17B9C5EAEF98}"/>
              </a:ext>
            </a:extLst>
          </p:cNvPr>
          <p:cNvSpPr>
            <a:spLocks noGrp="1"/>
          </p:cNvSpPr>
          <p:nvPr>
            <p:ph type="title"/>
          </p:nvPr>
        </p:nvSpPr>
        <p:spPr/>
        <p:txBody>
          <a:bodyPr/>
          <a:lstStyle/>
          <a:p>
            <a:r>
              <a:rPr lang="en-MY" dirty="0"/>
              <a:t>Geographic roll-up M&amp;A</a:t>
            </a:r>
          </a:p>
        </p:txBody>
      </p:sp>
      <p:sp>
        <p:nvSpPr>
          <p:cNvPr id="3" name="Content Placeholder 2">
            <a:extLst>
              <a:ext uri="{FF2B5EF4-FFF2-40B4-BE49-F238E27FC236}">
                <a16:creationId xmlns:a16="http://schemas.microsoft.com/office/drawing/2014/main" id="{7AB718F9-2169-4A43-9197-D2BBB3A963BC}"/>
              </a:ext>
            </a:extLst>
          </p:cNvPr>
          <p:cNvSpPr>
            <a:spLocks noGrp="1"/>
          </p:cNvSpPr>
          <p:nvPr>
            <p:ph idx="1"/>
          </p:nvPr>
        </p:nvSpPr>
        <p:spPr/>
        <p:txBody>
          <a:bodyPr/>
          <a:lstStyle/>
          <a:p>
            <a:pPr marL="0" indent="0">
              <a:buNone/>
            </a:pPr>
            <a:r>
              <a:rPr lang="en-MY" dirty="0"/>
              <a:t>It takes place when companies seek to expand geographically, often with operating units remaining at the local level. In many instances, large companies acquire smaller companies that they try to keep intact and therefore these firms tend to retain local managers. These types of M&amp;As are common in the banking sector</a:t>
            </a:r>
          </a:p>
        </p:txBody>
      </p:sp>
    </p:spTree>
    <p:extLst>
      <p:ext uri="{BB962C8B-B14F-4D97-AF65-F5344CB8AC3E}">
        <p14:creationId xmlns:p14="http://schemas.microsoft.com/office/powerpoint/2010/main" val="15924647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972A02-C459-46A6-A3A2-446799C753B9}"/>
              </a:ext>
            </a:extLst>
          </p:cNvPr>
          <p:cNvSpPr>
            <a:spLocks noGrp="1"/>
          </p:cNvSpPr>
          <p:nvPr>
            <p:ph type="title"/>
          </p:nvPr>
        </p:nvSpPr>
        <p:spPr/>
        <p:txBody>
          <a:bodyPr/>
          <a:lstStyle/>
          <a:p>
            <a:r>
              <a:rPr lang="en-MY" dirty="0"/>
              <a:t>Product or market extension M&amp;A</a:t>
            </a:r>
          </a:p>
        </p:txBody>
      </p:sp>
      <p:sp>
        <p:nvSpPr>
          <p:cNvPr id="3" name="Content Placeholder 2">
            <a:extLst>
              <a:ext uri="{FF2B5EF4-FFF2-40B4-BE49-F238E27FC236}">
                <a16:creationId xmlns:a16="http://schemas.microsoft.com/office/drawing/2014/main" id="{4BBFAE5C-3AA2-40D2-859D-8C018ACF47F7}"/>
              </a:ext>
            </a:extLst>
          </p:cNvPr>
          <p:cNvSpPr>
            <a:spLocks noGrp="1"/>
          </p:cNvSpPr>
          <p:nvPr>
            <p:ph idx="1"/>
          </p:nvPr>
        </p:nvSpPr>
        <p:spPr/>
        <p:txBody>
          <a:bodyPr/>
          <a:lstStyle/>
          <a:p>
            <a:pPr marL="0" indent="0">
              <a:buNone/>
            </a:pPr>
            <a:r>
              <a:rPr lang="en-MY" sz="2400" dirty="0"/>
              <a:t>It involves expanding product lines or expanding geographically across borders. This type of M&amp;A occurs when the acquiring and acquired companies are functionally related in production and/or distribution but sell products that do not compete directly with one another, or when a company seeks to diversify geographically, such as when two companies manufacture the same product, yet sell it in different markets. In effect, in this type of M&amp;A, firms seek to achieve long-term strategic goals by investing in less saturated markets – often doing so to obtain economies of scale necessary for global competition.</a:t>
            </a:r>
          </a:p>
        </p:txBody>
      </p:sp>
    </p:spTree>
    <p:extLst>
      <p:ext uri="{BB962C8B-B14F-4D97-AF65-F5344CB8AC3E}">
        <p14:creationId xmlns:p14="http://schemas.microsoft.com/office/powerpoint/2010/main" val="37830832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CE2317-6E5F-444F-993D-3C6A76E558BF}"/>
              </a:ext>
            </a:extLst>
          </p:cNvPr>
          <p:cNvSpPr>
            <a:spLocks noGrp="1"/>
          </p:cNvSpPr>
          <p:nvPr>
            <p:ph type="title"/>
          </p:nvPr>
        </p:nvSpPr>
        <p:spPr/>
        <p:txBody>
          <a:bodyPr/>
          <a:lstStyle/>
          <a:p>
            <a:r>
              <a:rPr lang="pt-BR" dirty="0"/>
              <a:t>M&amp;A as a substitute for R&amp;D</a:t>
            </a:r>
            <a:endParaRPr lang="en-MY" dirty="0"/>
          </a:p>
        </p:txBody>
      </p:sp>
      <p:sp>
        <p:nvSpPr>
          <p:cNvPr id="3" name="Content Placeholder 2">
            <a:extLst>
              <a:ext uri="{FF2B5EF4-FFF2-40B4-BE49-F238E27FC236}">
                <a16:creationId xmlns:a16="http://schemas.microsoft.com/office/drawing/2014/main" id="{132B0F0A-2416-4200-9026-E35CD238FF69}"/>
              </a:ext>
            </a:extLst>
          </p:cNvPr>
          <p:cNvSpPr>
            <a:spLocks noGrp="1"/>
          </p:cNvSpPr>
          <p:nvPr>
            <p:ph idx="1"/>
          </p:nvPr>
        </p:nvSpPr>
        <p:spPr/>
        <p:txBody>
          <a:bodyPr/>
          <a:lstStyle/>
          <a:p>
            <a:pPr marL="0" indent="0">
              <a:buNone/>
            </a:pPr>
            <a:r>
              <a:rPr lang="en-MY" dirty="0"/>
              <a:t>It occurs when acquisitions are used as a means of gaining access to new R&amp;D knowledge or technological capabilities by acquiring innovative firms rather than producing the knowledge in-house. Acquiring firms in this type of M&amp;A tend to be larger than the acquired firm, and sometimes have significant practical merger</a:t>
            </a:r>
          </a:p>
        </p:txBody>
      </p:sp>
    </p:spTree>
    <p:extLst>
      <p:ext uri="{BB962C8B-B14F-4D97-AF65-F5344CB8AC3E}">
        <p14:creationId xmlns:p14="http://schemas.microsoft.com/office/powerpoint/2010/main" val="34895575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A3306A-C4CA-4B03-BD73-814D0F23F564}"/>
              </a:ext>
            </a:extLst>
          </p:cNvPr>
          <p:cNvSpPr>
            <a:spLocks noGrp="1"/>
          </p:cNvSpPr>
          <p:nvPr>
            <p:ph type="title"/>
          </p:nvPr>
        </p:nvSpPr>
        <p:spPr/>
        <p:txBody>
          <a:bodyPr/>
          <a:lstStyle/>
          <a:p>
            <a:r>
              <a:rPr lang="en-MY" dirty="0"/>
              <a:t>Industry convergence M&amp;A</a:t>
            </a:r>
          </a:p>
        </p:txBody>
      </p:sp>
      <p:sp>
        <p:nvSpPr>
          <p:cNvPr id="3" name="Content Placeholder 2">
            <a:extLst>
              <a:ext uri="{FF2B5EF4-FFF2-40B4-BE49-F238E27FC236}">
                <a16:creationId xmlns:a16="http://schemas.microsoft.com/office/drawing/2014/main" id="{B804E0B6-D8BA-473A-965D-E5A603274437}"/>
              </a:ext>
            </a:extLst>
          </p:cNvPr>
          <p:cNvSpPr>
            <a:spLocks noGrp="1"/>
          </p:cNvSpPr>
          <p:nvPr>
            <p:ph idx="1"/>
          </p:nvPr>
        </p:nvSpPr>
        <p:spPr/>
        <p:txBody>
          <a:bodyPr/>
          <a:lstStyle/>
          <a:p>
            <a:r>
              <a:rPr lang="en-MY" dirty="0"/>
              <a:t>It involves creating a new industry from existing industries whose boundaries are eroding. </a:t>
            </a:r>
          </a:p>
          <a:p>
            <a:endParaRPr lang="en-MY" dirty="0"/>
          </a:p>
          <a:p>
            <a:r>
              <a:rPr lang="en-MY" dirty="0"/>
              <a:t>An enterprise can get larger by merging with other competing enterprises or integrating related but separate activities in the value chain. There are two dimensions in which an enterprise can integrate, the horizontal and the vertical</a:t>
            </a:r>
          </a:p>
        </p:txBody>
      </p:sp>
    </p:spTree>
    <p:extLst>
      <p:ext uri="{BB962C8B-B14F-4D97-AF65-F5344CB8AC3E}">
        <p14:creationId xmlns:p14="http://schemas.microsoft.com/office/powerpoint/2010/main" val="21262746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8AA16-34B5-4DBD-910F-B8572275D6EB}"/>
              </a:ext>
            </a:extLst>
          </p:cNvPr>
          <p:cNvSpPr>
            <a:spLocks noGrp="1"/>
          </p:cNvSpPr>
          <p:nvPr>
            <p:ph type="title"/>
          </p:nvPr>
        </p:nvSpPr>
        <p:spPr/>
        <p:txBody>
          <a:bodyPr/>
          <a:lstStyle/>
          <a:p>
            <a:r>
              <a:rPr lang="en-MY" dirty="0"/>
              <a:t>Horizontal Integration</a:t>
            </a:r>
          </a:p>
        </p:txBody>
      </p:sp>
      <p:sp>
        <p:nvSpPr>
          <p:cNvPr id="3" name="Content Placeholder 2">
            <a:extLst>
              <a:ext uri="{FF2B5EF4-FFF2-40B4-BE49-F238E27FC236}">
                <a16:creationId xmlns:a16="http://schemas.microsoft.com/office/drawing/2014/main" id="{B6050A66-8C19-4096-8655-09548FB0E67D}"/>
              </a:ext>
            </a:extLst>
          </p:cNvPr>
          <p:cNvSpPr>
            <a:spLocks noGrp="1"/>
          </p:cNvSpPr>
          <p:nvPr>
            <p:ph idx="1"/>
          </p:nvPr>
        </p:nvSpPr>
        <p:spPr/>
        <p:txBody>
          <a:bodyPr/>
          <a:lstStyle/>
          <a:p>
            <a:r>
              <a:rPr lang="en-MY" dirty="0"/>
              <a:t>The acquisition of additional business activities that are at the same level of the value chain in similar or different industries.</a:t>
            </a:r>
          </a:p>
          <a:p>
            <a:pPr marL="0" indent="0">
              <a:buNone/>
            </a:pPr>
            <a:r>
              <a:rPr lang="en-MY" dirty="0"/>
              <a:t> </a:t>
            </a:r>
          </a:p>
          <a:p>
            <a:r>
              <a:rPr lang="en-MY" dirty="0"/>
              <a:t>This can be achieved by internal or external expansion. Because the different firms are involved in the same stage of production, horizontal integration allows them to share resources at that level. </a:t>
            </a:r>
          </a:p>
        </p:txBody>
      </p:sp>
    </p:spTree>
    <p:extLst>
      <p:ext uri="{BB962C8B-B14F-4D97-AF65-F5344CB8AC3E}">
        <p14:creationId xmlns:p14="http://schemas.microsoft.com/office/powerpoint/2010/main" val="10659957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857B2E-02C8-45BA-BB3A-03ECA15F8E45}"/>
              </a:ext>
            </a:extLst>
          </p:cNvPr>
          <p:cNvSpPr>
            <a:spLocks noGrp="1"/>
          </p:cNvSpPr>
          <p:nvPr>
            <p:ph type="title"/>
          </p:nvPr>
        </p:nvSpPr>
        <p:spPr/>
        <p:txBody>
          <a:bodyPr/>
          <a:lstStyle/>
          <a:p>
            <a:r>
              <a:rPr lang="en-MY" dirty="0"/>
              <a:t>Vertical Integration</a:t>
            </a:r>
          </a:p>
        </p:txBody>
      </p:sp>
      <p:sp>
        <p:nvSpPr>
          <p:cNvPr id="3" name="Content Placeholder 2">
            <a:extLst>
              <a:ext uri="{FF2B5EF4-FFF2-40B4-BE49-F238E27FC236}">
                <a16:creationId xmlns:a16="http://schemas.microsoft.com/office/drawing/2014/main" id="{9410BD09-36AF-4D33-889D-1EBCE3892628}"/>
              </a:ext>
            </a:extLst>
          </p:cNvPr>
          <p:cNvSpPr>
            <a:spLocks noGrp="1"/>
          </p:cNvSpPr>
          <p:nvPr>
            <p:ph idx="1"/>
          </p:nvPr>
        </p:nvSpPr>
        <p:spPr/>
        <p:txBody>
          <a:bodyPr/>
          <a:lstStyle/>
          <a:p>
            <a:r>
              <a:rPr lang="en-MY" dirty="0"/>
              <a:t>Vertical mergers often take place between a manufacturer and a supplier, typically, in an attempt to increase efficiency and gain business.</a:t>
            </a:r>
          </a:p>
          <a:p>
            <a:endParaRPr lang="en-MY" dirty="0"/>
          </a:p>
          <a:p>
            <a:r>
              <a:rPr lang="en-MY" dirty="0"/>
              <a:t>Each company produces similar services or goods. The vertical merger is a way for each company to capitalize on efficiency in terms of business profits and expansions</a:t>
            </a:r>
          </a:p>
        </p:txBody>
      </p:sp>
    </p:spTree>
    <p:extLst>
      <p:ext uri="{BB962C8B-B14F-4D97-AF65-F5344CB8AC3E}">
        <p14:creationId xmlns:p14="http://schemas.microsoft.com/office/powerpoint/2010/main" val="4782401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D819B-7719-4EA3-A85B-4A5CB5F610BD}"/>
              </a:ext>
            </a:extLst>
          </p:cNvPr>
          <p:cNvSpPr>
            <a:spLocks noGrp="1"/>
          </p:cNvSpPr>
          <p:nvPr>
            <p:ph type="title"/>
          </p:nvPr>
        </p:nvSpPr>
        <p:spPr/>
        <p:txBody>
          <a:bodyPr/>
          <a:lstStyle/>
          <a:p>
            <a:r>
              <a:rPr lang="en-MY" dirty="0"/>
              <a:t>Horizontal vs Vertical Integration</a:t>
            </a:r>
          </a:p>
        </p:txBody>
      </p:sp>
      <p:sp>
        <p:nvSpPr>
          <p:cNvPr id="3" name="Content Placeholder 2">
            <a:extLst>
              <a:ext uri="{FF2B5EF4-FFF2-40B4-BE49-F238E27FC236}">
                <a16:creationId xmlns:a16="http://schemas.microsoft.com/office/drawing/2014/main" id="{2E0E38AC-72E7-490A-AF81-266A73A1CBF5}"/>
              </a:ext>
            </a:extLst>
          </p:cNvPr>
          <p:cNvSpPr>
            <a:spLocks noGrp="1"/>
          </p:cNvSpPr>
          <p:nvPr>
            <p:ph idx="1"/>
          </p:nvPr>
        </p:nvSpPr>
        <p:spPr>
          <a:xfrm>
            <a:off x="539552" y="1628800"/>
            <a:ext cx="8280920" cy="4530725"/>
          </a:xfrm>
        </p:spPr>
        <p:txBody>
          <a:bodyPr/>
          <a:lstStyle/>
          <a:p>
            <a:r>
              <a:rPr lang="en-MY" sz="2600" dirty="0"/>
              <a:t>Vertical mergers take place between a manufacturer and a supplier, whereas horizontal mergers take place when one company acquires a competitor. </a:t>
            </a:r>
          </a:p>
          <a:p>
            <a:endParaRPr lang="en-MY" sz="2600" dirty="0"/>
          </a:p>
          <a:p>
            <a:r>
              <a:rPr lang="en-MY" sz="2600" dirty="0"/>
              <a:t>Vertical mergers hope to increase shared market value while increasing profits, expanding business, and cutting costs. Meanwhile, horizontal mergers aim to reduce competition by acquiring large competitors, which in turn expands the company’s product range and increases revenue</a:t>
            </a:r>
          </a:p>
        </p:txBody>
      </p:sp>
    </p:spTree>
    <p:extLst>
      <p:ext uri="{BB962C8B-B14F-4D97-AF65-F5344CB8AC3E}">
        <p14:creationId xmlns:p14="http://schemas.microsoft.com/office/powerpoint/2010/main" val="19972697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83AAAE-9561-428E-899E-2E4867F668A4}"/>
              </a:ext>
            </a:extLst>
          </p:cNvPr>
          <p:cNvSpPr>
            <a:spLocks noGrp="1"/>
          </p:cNvSpPr>
          <p:nvPr>
            <p:ph type="title"/>
          </p:nvPr>
        </p:nvSpPr>
        <p:spPr/>
        <p:txBody>
          <a:bodyPr/>
          <a:lstStyle/>
          <a:p>
            <a:r>
              <a:rPr lang="en-MY" dirty="0"/>
              <a:t>Phases of Merger</a:t>
            </a:r>
          </a:p>
        </p:txBody>
      </p:sp>
      <p:pic>
        <p:nvPicPr>
          <p:cNvPr id="5" name="Picture 4">
            <a:extLst>
              <a:ext uri="{FF2B5EF4-FFF2-40B4-BE49-F238E27FC236}">
                <a16:creationId xmlns:a16="http://schemas.microsoft.com/office/drawing/2014/main" id="{9D64C857-5586-41A2-BE30-3C8B37E04941}"/>
              </a:ext>
            </a:extLst>
          </p:cNvPr>
          <p:cNvPicPr>
            <a:picLocks noChangeAspect="1"/>
          </p:cNvPicPr>
          <p:nvPr/>
        </p:nvPicPr>
        <p:blipFill>
          <a:blip r:embed="rId2"/>
          <a:stretch>
            <a:fillRect/>
          </a:stretch>
        </p:blipFill>
        <p:spPr>
          <a:xfrm>
            <a:off x="1043607" y="1700808"/>
            <a:ext cx="7663383" cy="4248472"/>
          </a:xfrm>
          <a:prstGeom prst="rect">
            <a:avLst/>
          </a:prstGeom>
        </p:spPr>
      </p:pic>
    </p:spTree>
    <p:extLst>
      <p:ext uri="{BB962C8B-B14F-4D97-AF65-F5344CB8AC3E}">
        <p14:creationId xmlns:p14="http://schemas.microsoft.com/office/powerpoint/2010/main" val="1417270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5EAB1E-CF70-4881-A00B-7D752C7B59D3}"/>
              </a:ext>
            </a:extLst>
          </p:cNvPr>
          <p:cNvSpPr>
            <a:spLocks noGrp="1"/>
          </p:cNvSpPr>
          <p:nvPr>
            <p:ph type="title"/>
          </p:nvPr>
        </p:nvSpPr>
        <p:spPr/>
        <p:txBody>
          <a:bodyPr/>
          <a:lstStyle/>
          <a:p>
            <a:r>
              <a:rPr lang="en-MY" dirty="0"/>
              <a:t>Hostile Takeover</a:t>
            </a:r>
          </a:p>
        </p:txBody>
      </p:sp>
      <p:sp>
        <p:nvSpPr>
          <p:cNvPr id="3" name="Content Placeholder 2">
            <a:extLst>
              <a:ext uri="{FF2B5EF4-FFF2-40B4-BE49-F238E27FC236}">
                <a16:creationId xmlns:a16="http://schemas.microsoft.com/office/drawing/2014/main" id="{E35AD712-6893-4165-AB51-9F1BEA8E1EA4}"/>
              </a:ext>
            </a:extLst>
          </p:cNvPr>
          <p:cNvSpPr>
            <a:spLocks noGrp="1"/>
          </p:cNvSpPr>
          <p:nvPr>
            <p:ph idx="1"/>
          </p:nvPr>
        </p:nvSpPr>
        <p:spPr/>
        <p:txBody>
          <a:bodyPr/>
          <a:lstStyle/>
          <a:p>
            <a:pPr marL="0" indent="0">
              <a:buNone/>
            </a:pPr>
            <a:r>
              <a:rPr lang="en-MY" dirty="0"/>
              <a:t>When one company takes over another company and the second company which was acquired is fighting and resisting the first company.</a:t>
            </a:r>
          </a:p>
          <a:p>
            <a:pPr marL="0" indent="0">
              <a:buNone/>
            </a:pPr>
            <a:endParaRPr lang="en-MY" dirty="0"/>
          </a:p>
          <a:p>
            <a:pPr marL="0" indent="0">
              <a:buNone/>
            </a:pPr>
            <a:r>
              <a:rPr lang="en-MY" dirty="0"/>
              <a:t>Example : AOL and Time Warner,</a:t>
            </a:r>
          </a:p>
          <a:p>
            <a:pPr marL="0" indent="0">
              <a:buNone/>
            </a:pPr>
            <a:r>
              <a:rPr lang="en-MY" dirty="0"/>
              <a:t>L&amp;T and Mindtree</a:t>
            </a:r>
          </a:p>
        </p:txBody>
      </p:sp>
    </p:spTree>
    <p:extLst>
      <p:ext uri="{BB962C8B-B14F-4D97-AF65-F5344CB8AC3E}">
        <p14:creationId xmlns:p14="http://schemas.microsoft.com/office/powerpoint/2010/main" val="10391825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C8C5F9-060F-48CB-BFF3-B64F8CE7954B}"/>
              </a:ext>
            </a:extLst>
          </p:cNvPr>
          <p:cNvSpPr>
            <a:spLocks noGrp="1"/>
          </p:cNvSpPr>
          <p:nvPr>
            <p:ph type="title"/>
          </p:nvPr>
        </p:nvSpPr>
        <p:spPr/>
        <p:txBody>
          <a:bodyPr/>
          <a:lstStyle/>
          <a:p>
            <a:r>
              <a:rPr lang="en-MY" dirty="0"/>
              <a:t>Joint Ventures</a:t>
            </a:r>
          </a:p>
        </p:txBody>
      </p:sp>
      <p:sp>
        <p:nvSpPr>
          <p:cNvPr id="3" name="Content Placeholder 2">
            <a:extLst>
              <a:ext uri="{FF2B5EF4-FFF2-40B4-BE49-F238E27FC236}">
                <a16:creationId xmlns:a16="http://schemas.microsoft.com/office/drawing/2014/main" id="{EF8A8C14-2EDA-4AC8-8370-EF32A9784476}"/>
              </a:ext>
            </a:extLst>
          </p:cNvPr>
          <p:cNvSpPr>
            <a:spLocks noGrp="1"/>
          </p:cNvSpPr>
          <p:nvPr>
            <p:ph idx="1"/>
          </p:nvPr>
        </p:nvSpPr>
        <p:spPr>
          <a:xfrm>
            <a:off x="914400" y="1600200"/>
            <a:ext cx="7978080" cy="4979987"/>
          </a:xfrm>
        </p:spPr>
        <p:txBody>
          <a:bodyPr/>
          <a:lstStyle/>
          <a:p>
            <a:r>
              <a:rPr lang="en-MY" sz="2400" dirty="0"/>
              <a:t>The companies decide to partner up together or work together on a project</a:t>
            </a:r>
          </a:p>
          <a:p>
            <a:endParaRPr lang="en-MY" sz="2400" dirty="0"/>
          </a:p>
          <a:p>
            <a:r>
              <a:rPr lang="en-MY" sz="2400" dirty="0"/>
              <a:t>Neither of them are selling stock to one another.</a:t>
            </a:r>
          </a:p>
          <a:p>
            <a:endParaRPr lang="en-MY" sz="2400" dirty="0"/>
          </a:p>
          <a:p>
            <a:r>
              <a:rPr lang="en-MY" sz="2400" dirty="0"/>
              <a:t>They are not permanent partners owning each other like M&amp;A.</a:t>
            </a:r>
          </a:p>
          <a:p>
            <a:endParaRPr lang="en-MY" sz="2400" dirty="0"/>
          </a:p>
          <a:p>
            <a:r>
              <a:rPr lang="en-MY" sz="2400" dirty="0"/>
              <a:t>They may share revenue, they may share costs for that project.</a:t>
            </a:r>
          </a:p>
          <a:p>
            <a:endParaRPr lang="en-MY" sz="2400" dirty="0"/>
          </a:p>
          <a:p>
            <a:r>
              <a:rPr lang="en-MY" sz="2400" dirty="0"/>
              <a:t>They are not losing their individual corporate identities</a:t>
            </a:r>
          </a:p>
        </p:txBody>
      </p:sp>
    </p:spTree>
    <p:extLst>
      <p:ext uri="{BB962C8B-B14F-4D97-AF65-F5344CB8AC3E}">
        <p14:creationId xmlns:p14="http://schemas.microsoft.com/office/powerpoint/2010/main" val="10334199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5FBB05-DD24-414A-BA28-E6C7D1DB5F82}"/>
              </a:ext>
            </a:extLst>
          </p:cNvPr>
          <p:cNvSpPr>
            <a:spLocks noGrp="1"/>
          </p:cNvSpPr>
          <p:nvPr>
            <p:ph type="title"/>
          </p:nvPr>
        </p:nvSpPr>
        <p:spPr/>
        <p:txBody>
          <a:bodyPr/>
          <a:lstStyle/>
          <a:p>
            <a:r>
              <a:rPr lang="en-MY" dirty="0"/>
              <a:t>M&amp;A Process</a:t>
            </a:r>
          </a:p>
        </p:txBody>
      </p:sp>
      <p:pic>
        <p:nvPicPr>
          <p:cNvPr id="5" name="Picture 4">
            <a:extLst>
              <a:ext uri="{FF2B5EF4-FFF2-40B4-BE49-F238E27FC236}">
                <a16:creationId xmlns:a16="http://schemas.microsoft.com/office/drawing/2014/main" id="{F5E9DCF0-940D-4188-BD7D-3BBC7A3FF8BD}"/>
              </a:ext>
            </a:extLst>
          </p:cNvPr>
          <p:cNvPicPr>
            <a:picLocks noChangeAspect="1"/>
          </p:cNvPicPr>
          <p:nvPr/>
        </p:nvPicPr>
        <p:blipFill>
          <a:blip r:embed="rId2"/>
          <a:stretch>
            <a:fillRect/>
          </a:stretch>
        </p:blipFill>
        <p:spPr>
          <a:xfrm>
            <a:off x="1133887" y="1772816"/>
            <a:ext cx="7554043" cy="4392488"/>
          </a:xfrm>
          <a:prstGeom prst="rect">
            <a:avLst/>
          </a:prstGeom>
        </p:spPr>
      </p:pic>
    </p:spTree>
    <p:extLst>
      <p:ext uri="{BB962C8B-B14F-4D97-AF65-F5344CB8AC3E}">
        <p14:creationId xmlns:p14="http://schemas.microsoft.com/office/powerpoint/2010/main" val="38747077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B71F49-1C00-4953-A1D6-B6CFA09299D0}"/>
              </a:ext>
            </a:extLst>
          </p:cNvPr>
          <p:cNvSpPr>
            <a:spLocks noGrp="1"/>
          </p:cNvSpPr>
          <p:nvPr>
            <p:ph type="title"/>
          </p:nvPr>
        </p:nvSpPr>
        <p:spPr/>
        <p:txBody>
          <a:bodyPr/>
          <a:lstStyle/>
          <a:p>
            <a:r>
              <a:rPr lang="en-MY" dirty="0"/>
              <a:t>HR Due Diligence</a:t>
            </a:r>
          </a:p>
        </p:txBody>
      </p:sp>
      <p:pic>
        <p:nvPicPr>
          <p:cNvPr id="5" name="Picture 4">
            <a:extLst>
              <a:ext uri="{FF2B5EF4-FFF2-40B4-BE49-F238E27FC236}">
                <a16:creationId xmlns:a16="http://schemas.microsoft.com/office/drawing/2014/main" id="{1BFC85C8-A40F-4B7D-A2ED-DFF9C8FD34A6}"/>
              </a:ext>
            </a:extLst>
          </p:cNvPr>
          <p:cNvPicPr>
            <a:picLocks noChangeAspect="1"/>
          </p:cNvPicPr>
          <p:nvPr/>
        </p:nvPicPr>
        <p:blipFill>
          <a:blip r:embed="rId2"/>
          <a:stretch>
            <a:fillRect/>
          </a:stretch>
        </p:blipFill>
        <p:spPr>
          <a:xfrm>
            <a:off x="1048072" y="1772816"/>
            <a:ext cx="6439222" cy="4325477"/>
          </a:xfrm>
          <a:prstGeom prst="rect">
            <a:avLst/>
          </a:prstGeom>
        </p:spPr>
      </p:pic>
    </p:spTree>
    <p:extLst>
      <p:ext uri="{BB962C8B-B14F-4D97-AF65-F5344CB8AC3E}">
        <p14:creationId xmlns:p14="http://schemas.microsoft.com/office/powerpoint/2010/main" val="21178516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AFCBE-7F83-4E2A-95AF-D61853B524DD}"/>
              </a:ext>
            </a:extLst>
          </p:cNvPr>
          <p:cNvSpPr>
            <a:spLocks noGrp="1"/>
          </p:cNvSpPr>
          <p:nvPr>
            <p:ph type="title"/>
          </p:nvPr>
        </p:nvSpPr>
        <p:spPr>
          <a:xfrm>
            <a:off x="914400" y="221542"/>
            <a:ext cx="7772400" cy="1143000"/>
          </a:xfrm>
        </p:spPr>
        <p:txBody>
          <a:bodyPr/>
          <a:lstStyle/>
          <a:p>
            <a:r>
              <a:rPr lang="en-MY" dirty="0"/>
              <a:t>Strategic Human Resources</a:t>
            </a:r>
          </a:p>
        </p:txBody>
      </p:sp>
      <p:graphicFrame>
        <p:nvGraphicFramePr>
          <p:cNvPr id="4" name="Diagram 3">
            <a:extLst>
              <a:ext uri="{FF2B5EF4-FFF2-40B4-BE49-F238E27FC236}">
                <a16:creationId xmlns:a16="http://schemas.microsoft.com/office/drawing/2014/main" id="{944ADDC8-0359-4D88-B2DD-01121B5F91EA}"/>
              </a:ext>
            </a:extLst>
          </p:cNvPr>
          <p:cNvGraphicFramePr/>
          <p:nvPr>
            <p:extLst>
              <p:ext uri="{D42A27DB-BD31-4B8C-83A1-F6EECF244321}">
                <p14:modId xmlns:p14="http://schemas.microsoft.com/office/powerpoint/2010/main" val="3475006763"/>
              </p:ext>
            </p:extLst>
          </p:nvPr>
        </p:nvGraphicFramePr>
        <p:xfrm>
          <a:off x="914400" y="1700808"/>
          <a:ext cx="7772400"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627106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734628-9A78-46A9-9668-8E1399186323}"/>
              </a:ext>
            </a:extLst>
          </p:cNvPr>
          <p:cNvSpPr>
            <a:spLocks noGrp="1"/>
          </p:cNvSpPr>
          <p:nvPr>
            <p:ph type="title"/>
          </p:nvPr>
        </p:nvSpPr>
        <p:spPr/>
        <p:txBody>
          <a:bodyPr/>
          <a:lstStyle/>
          <a:p>
            <a:r>
              <a:rPr lang="en-MY" dirty="0"/>
              <a:t>Merging Cultures</a:t>
            </a:r>
          </a:p>
        </p:txBody>
      </p:sp>
      <p:pic>
        <p:nvPicPr>
          <p:cNvPr id="5" name="Picture 4">
            <a:extLst>
              <a:ext uri="{FF2B5EF4-FFF2-40B4-BE49-F238E27FC236}">
                <a16:creationId xmlns:a16="http://schemas.microsoft.com/office/drawing/2014/main" id="{F8DC0069-FE7C-44E6-B168-184365041946}"/>
              </a:ext>
            </a:extLst>
          </p:cNvPr>
          <p:cNvPicPr>
            <a:picLocks noChangeAspect="1"/>
          </p:cNvPicPr>
          <p:nvPr/>
        </p:nvPicPr>
        <p:blipFill>
          <a:blip r:embed="rId2"/>
          <a:stretch>
            <a:fillRect/>
          </a:stretch>
        </p:blipFill>
        <p:spPr>
          <a:xfrm>
            <a:off x="898416" y="1844824"/>
            <a:ext cx="8122096" cy="4313204"/>
          </a:xfrm>
          <a:prstGeom prst="rect">
            <a:avLst/>
          </a:prstGeom>
        </p:spPr>
      </p:pic>
    </p:spTree>
    <p:extLst>
      <p:ext uri="{BB962C8B-B14F-4D97-AF65-F5344CB8AC3E}">
        <p14:creationId xmlns:p14="http://schemas.microsoft.com/office/powerpoint/2010/main" val="21466636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1A1BFD-3D86-425C-B951-C52EE64B6EBB}"/>
              </a:ext>
            </a:extLst>
          </p:cNvPr>
          <p:cNvSpPr>
            <a:spLocks noGrp="1"/>
          </p:cNvSpPr>
          <p:nvPr>
            <p:ph type="title"/>
          </p:nvPr>
        </p:nvSpPr>
        <p:spPr/>
        <p:txBody>
          <a:bodyPr/>
          <a:lstStyle/>
          <a:p>
            <a:r>
              <a:rPr lang="en-MY" dirty="0"/>
              <a:t>Assimilation</a:t>
            </a:r>
          </a:p>
        </p:txBody>
      </p:sp>
      <p:sp>
        <p:nvSpPr>
          <p:cNvPr id="3" name="Content Placeholder 2">
            <a:extLst>
              <a:ext uri="{FF2B5EF4-FFF2-40B4-BE49-F238E27FC236}">
                <a16:creationId xmlns:a16="http://schemas.microsoft.com/office/drawing/2014/main" id="{3F69C704-E03D-474E-AF51-4271D1CC6069}"/>
              </a:ext>
            </a:extLst>
          </p:cNvPr>
          <p:cNvSpPr>
            <a:spLocks noGrp="1"/>
          </p:cNvSpPr>
          <p:nvPr>
            <p:ph idx="1"/>
          </p:nvPr>
        </p:nvSpPr>
        <p:spPr>
          <a:xfrm>
            <a:off x="685800" y="1556792"/>
            <a:ext cx="8001000" cy="4530725"/>
          </a:xfrm>
        </p:spPr>
        <p:txBody>
          <a:bodyPr/>
          <a:lstStyle/>
          <a:p>
            <a:r>
              <a:rPr lang="en-MY" dirty="0"/>
              <a:t>Assimilation occurs when employees at the acquired company willingly embrace the cultural values of the acquiring organization. </a:t>
            </a:r>
          </a:p>
          <a:p>
            <a:r>
              <a:rPr lang="en-MY" dirty="0"/>
              <a:t>This tends to occur when the acquired company has a weak culture that is dysfunctional, whereas the acquiring company’s culture is strong and focused on clearly defined values.</a:t>
            </a:r>
          </a:p>
          <a:p>
            <a:r>
              <a:rPr lang="en-MY" dirty="0"/>
              <a:t> Culture clash is rare with assimilation</a:t>
            </a:r>
          </a:p>
        </p:txBody>
      </p:sp>
    </p:spTree>
    <p:extLst>
      <p:ext uri="{BB962C8B-B14F-4D97-AF65-F5344CB8AC3E}">
        <p14:creationId xmlns:p14="http://schemas.microsoft.com/office/powerpoint/2010/main" val="29496648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05CA08-BA39-4E92-BF9C-2025369EB8CF}"/>
              </a:ext>
            </a:extLst>
          </p:cNvPr>
          <p:cNvSpPr>
            <a:spLocks noGrp="1"/>
          </p:cNvSpPr>
          <p:nvPr>
            <p:ph type="title"/>
          </p:nvPr>
        </p:nvSpPr>
        <p:spPr/>
        <p:txBody>
          <a:bodyPr/>
          <a:lstStyle/>
          <a:p>
            <a:r>
              <a:rPr lang="en-MY" dirty="0"/>
              <a:t>Deculturation</a:t>
            </a:r>
          </a:p>
        </p:txBody>
      </p:sp>
      <p:sp>
        <p:nvSpPr>
          <p:cNvPr id="3" name="Content Placeholder 2">
            <a:extLst>
              <a:ext uri="{FF2B5EF4-FFF2-40B4-BE49-F238E27FC236}">
                <a16:creationId xmlns:a16="http://schemas.microsoft.com/office/drawing/2014/main" id="{170BEB53-CE93-436B-B880-937DB9E11919}"/>
              </a:ext>
            </a:extLst>
          </p:cNvPr>
          <p:cNvSpPr>
            <a:spLocks noGrp="1"/>
          </p:cNvSpPr>
          <p:nvPr>
            <p:ph idx="1"/>
          </p:nvPr>
        </p:nvSpPr>
        <p:spPr/>
        <p:txBody>
          <a:bodyPr/>
          <a:lstStyle/>
          <a:p>
            <a:r>
              <a:rPr lang="en-MY" dirty="0"/>
              <a:t>The acquiring firm strips away artifacts and reward systems that support the old culture.</a:t>
            </a:r>
          </a:p>
          <a:p>
            <a:endParaRPr lang="en-MY" dirty="0"/>
          </a:p>
          <a:p>
            <a:r>
              <a:rPr lang="en-MY" dirty="0"/>
              <a:t>People who cannot adopt the acquiring company’s culture are often terminated.</a:t>
            </a:r>
          </a:p>
          <a:p>
            <a:endParaRPr lang="en-MY" dirty="0"/>
          </a:p>
          <a:p>
            <a:r>
              <a:rPr lang="en-MY" dirty="0"/>
              <a:t>Deculturation may be necessary when the acquired firm’s culture doesn’t work but employees aren’t convinced of this</a:t>
            </a:r>
          </a:p>
        </p:txBody>
      </p:sp>
    </p:spTree>
    <p:extLst>
      <p:ext uri="{BB962C8B-B14F-4D97-AF65-F5344CB8AC3E}">
        <p14:creationId xmlns:p14="http://schemas.microsoft.com/office/powerpoint/2010/main" val="20889504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4EB2F0-51AE-4343-B531-2D0639F2000C}"/>
              </a:ext>
            </a:extLst>
          </p:cNvPr>
          <p:cNvSpPr>
            <a:spLocks noGrp="1"/>
          </p:cNvSpPr>
          <p:nvPr>
            <p:ph type="title"/>
          </p:nvPr>
        </p:nvSpPr>
        <p:spPr/>
        <p:txBody>
          <a:bodyPr/>
          <a:lstStyle/>
          <a:p>
            <a:r>
              <a:rPr lang="en-MY" dirty="0"/>
              <a:t>Integration</a:t>
            </a:r>
          </a:p>
        </p:txBody>
      </p:sp>
      <p:sp>
        <p:nvSpPr>
          <p:cNvPr id="3" name="Content Placeholder 2">
            <a:extLst>
              <a:ext uri="{FF2B5EF4-FFF2-40B4-BE49-F238E27FC236}">
                <a16:creationId xmlns:a16="http://schemas.microsoft.com/office/drawing/2014/main" id="{B2F9FFCE-04C5-4E5A-9E15-735093F254C4}"/>
              </a:ext>
            </a:extLst>
          </p:cNvPr>
          <p:cNvSpPr>
            <a:spLocks noGrp="1"/>
          </p:cNvSpPr>
          <p:nvPr>
            <p:ph idx="1"/>
          </p:nvPr>
        </p:nvSpPr>
        <p:spPr/>
        <p:txBody>
          <a:bodyPr/>
          <a:lstStyle/>
          <a:p>
            <a:r>
              <a:rPr lang="en-MY" dirty="0"/>
              <a:t>Integration involves combining two or more cultures into a new composite culture that preserves the best features of the previous cultures.</a:t>
            </a:r>
          </a:p>
          <a:p>
            <a:r>
              <a:rPr lang="en-MY" dirty="0"/>
              <a:t> Integration is most effective when the companies have relatively weak cultures or when their cultures include several overlapping values</a:t>
            </a:r>
          </a:p>
          <a:p>
            <a:r>
              <a:rPr lang="en-MY" dirty="0"/>
              <a:t>Integration is slow and potentially risky, because there are many forces preserving the existing cultures.</a:t>
            </a:r>
          </a:p>
        </p:txBody>
      </p:sp>
    </p:spTree>
    <p:extLst>
      <p:ext uri="{BB962C8B-B14F-4D97-AF65-F5344CB8AC3E}">
        <p14:creationId xmlns:p14="http://schemas.microsoft.com/office/powerpoint/2010/main" val="93758246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AAAD00-447B-45BD-9CA5-DFFF1ED9C337}"/>
              </a:ext>
            </a:extLst>
          </p:cNvPr>
          <p:cNvSpPr>
            <a:spLocks noGrp="1"/>
          </p:cNvSpPr>
          <p:nvPr>
            <p:ph type="title"/>
          </p:nvPr>
        </p:nvSpPr>
        <p:spPr/>
        <p:txBody>
          <a:bodyPr/>
          <a:lstStyle/>
          <a:p>
            <a:r>
              <a:rPr lang="en-MY" dirty="0"/>
              <a:t>Separation</a:t>
            </a:r>
          </a:p>
        </p:txBody>
      </p:sp>
      <p:sp>
        <p:nvSpPr>
          <p:cNvPr id="3" name="Content Placeholder 2">
            <a:extLst>
              <a:ext uri="{FF2B5EF4-FFF2-40B4-BE49-F238E27FC236}">
                <a16:creationId xmlns:a16="http://schemas.microsoft.com/office/drawing/2014/main" id="{A1938C1E-AA09-4358-BF38-040104C04D86}"/>
              </a:ext>
            </a:extLst>
          </p:cNvPr>
          <p:cNvSpPr>
            <a:spLocks noGrp="1"/>
          </p:cNvSpPr>
          <p:nvPr>
            <p:ph idx="1"/>
          </p:nvPr>
        </p:nvSpPr>
        <p:spPr/>
        <p:txBody>
          <a:bodyPr/>
          <a:lstStyle/>
          <a:p>
            <a:r>
              <a:rPr lang="en-MY" dirty="0"/>
              <a:t>A separation strategy occurs where the merging companies agree to remain distinct entities with minimal exchange of culture or organizational practices.</a:t>
            </a:r>
          </a:p>
          <a:p>
            <a:endParaRPr lang="en-MY" dirty="0"/>
          </a:p>
          <a:p>
            <a:r>
              <a:rPr lang="en-MY" dirty="0"/>
              <a:t> Separation is most appropriate when the two merging companies are in unrelated industries because the most appropriate cultural values tend to differ by industry.</a:t>
            </a:r>
          </a:p>
        </p:txBody>
      </p:sp>
    </p:spTree>
    <p:extLst>
      <p:ext uri="{BB962C8B-B14F-4D97-AF65-F5344CB8AC3E}">
        <p14:creationId xmlns:p14="http://schemas.microsoft.com/office/powerpoint/2010/main" val="369644492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AFCBE-7F83-4E2A-95AF-D61853B524DD}"/>
              </a:ext>
            </a:extLst>
          </p:cNvPr>
          <p:cNvSpPr>
            <a:spLocks noGrp="1"/>
          </p:cNvSpPr>
          <p:nvPr>
            <p:ph type="title"/>
          </p:nvPr>
        </p:nvSpPr>
        <p:spPr>
          <a:xfrm>
            <a:off x="914400" y="221542"/>
            <a:ext cx="7772400" cy="1143000"/>
          </a:xfrm>
        </p:spPr>
        <p:txBody>
          <a:bodyPr/>
          <a:lstStyle/>
          <a:p>
            <a:r>
              <a:rPr lang="en-MY" dirty="0"/>
              <a:t>Strategic Human Resources</a:t>
            </a:r>
          </a:p>
        </p:txBody>
      </p:sp>
      <p:graphicFrame>
        <p:nvGraphicFramePr>
          <p:cNvPr id="4" name="Diagram 3">
            <a:extLst>
              <a:ext uri="{FF2B5EF4-FFF2-40B4-BE49-F238E27FC236}">
                <a16:creationId xmlns:a16="http://schemas.microsoft.com/office/drawing/2014/main" id="{944ADDC8-0359-4D88-B2DD-01121B5F91EA}"/>
              </a:ext>
            </a:extLst>
          </p:cNvPr>
          <p:cNvGraphicFramePr/>
          <p:nvPr>
            <p:extLst>
              <p:ext uri="{D42A27DB-BD31-4B8C-83A1-F6EECF244321}">
                <p14:modId xmlns:p14="http://schemas.microsoft.com/office/powerpoint/2010/main" val="255282857"/>
              </p:ext>
            </p:extLst>
          </p:nvPr>
        </p:nvGraphicFramePr>
        <p:xfrm>
          <a:off x="914400" y="1700808"/>
          <a:ext cx="7772400"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3570195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C24A07-D8B6-4682-9EBC-4F88558F5AE9}"/>
              </a:ext>
            </a:extLst>
          </p:cNvPr>
          <p:cNvSpPr>
            <a:spLocks noGrp="1"/>
          </p:cNvSpPr>
          <p:nvPr>
            <p:ph type="title"/>
          </p:nvPr>
        </p:nvSpPr>
        <p:spPr/>
        <p:txBody>
          <a:bodyPr/>
          <a:lstStyle/>
          <a:p>
            <a:r>
              <a:rPr lang="en-MY" dirty="0"/>
              <a:t>Outsourcing Process</a:t>
            </a:r>
          </a:p>
        </p:txBody>
      </p:sp>
      <p:pic>
        <p:nvPicPr>
          <p:cNvPr id="7" name="Picture 6">
            <a:extLst>
              <a:ext uri="{FF2B5EF4-FFF2-40B4-BE49-F238E27FC236}">
                <a16:creationId xmlns:a16="http://schemas.microsoft.com/office/drawing/2014/main" id="{3C33901B-8A0E-4BA0-BD07-42A3819BBAA6}"/>
              </a:ext>
            </a:extLst>
          </p:cNvPr>
          <p:cNvPicPr>
            <a:picLocks noChangeAspect="1"/>
          </p:cNvPicPr>
          <p:nvPr/>
        </p:nvPicPr>
        <p:blipFill>
          <a:blip r:embed="rId2"/>
          <a:stretch>
            <a:fillRect/>
          </a:stretch>
        </p:blipFill>
        <p:spPr>
          <a:xfrm>
            <a:off x="831974" y="1772816"/>
            <a:ext cx="7881539" cy="3543077"/>
          </a:xfrm>
          <a:prstGeom prst="rect">
            <a:avLst/>
          </a:prstGeom>
        </p:spPr>
      </p:pic>
    </p:spTree>
    <p:extLst>
      <p:ext uri="{BB962C8B-B14F-4D97-AF65-F5344CB8AC3E}">
        <p14:creationId xmlns:p14="http://schemas.microsoft.com/office/powerpoint/2010/main" val="122728655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6BA9DB-6AFE-43B6-BBAD-A00C900ACA23}"/>
              </a:ext>
            </a:extLst>
          </p:cNvPr>
          <p:cNvSpPr>
            <a:spLocks noGrp="1"/>
          </p:cNvSpPr>
          <p:nvPr>
            <p:ph type="title"/>
          </p:nvPr>
        </p:nvSpPr>
        <p:spPr/>
        <p:txBody>
          <a:bodyPr/>
          <a:lstStyle/>
          <a:p>
            <a:r>
              <a:rPr lang="en-MY" dirty="0"/>
              <a:t>Outsourcing Process</a:t>
            </a:r>
          </a:p>
        </p:txBody>
      </p:sp>
      <p:sp>
        <p:nvSpPr>
          <p:cNvPr id="3" name="Content Placeholder 2">
            <a:extLst>
              <a:ext uri="{FF2B5EF4-FFF2-40B4-BE49-F238E27FC236}">
                <a16:creationId xmlns:a16="http://schemas.microsoft.com/office/drawing/2014/main" id="{5B00E35D-0E17-4562-B716-97026D3D511F}"/>
              </a:ext>
            </a:extLst>
          </p:cNvPr>
          <p:cNvSpPr>
            <a:spLocks noGrp="1"/>
          </p:cNvSpPr>
          <p:nvPr>
            <p:ph idx="1"/>
          </p:nvPr>
        </p:nvSpPr>
        <p:spPr/>
        <p:txBody>
          <a:bodyPr/>
          <a:lstStyle/>
          <a:p>
            <a:pPr marL="514350" indent="-514350">
              <a:buFont typeface="+mj-lt"/>
              <a:buAutoNum type="arabicPeriod"/>
            </a:pPr>
            <a:r>
              <a:rPr lang="en-MY" b="1" dirty="0" err="1"/>
              <a:t>Analyze</a:t>
            </a:r>
            <a:r>
              <a:rPr lang="en-MY" b="1" dirty="0"/>
              <a:t> needs and objectives </a:t>
            </a:r>
            <a:r>
              <a:rPr lang="en-MY" dirty="0"/>
              <a:t>: A thoughtful needs analysis is the most critical stage in which project goals and expectations of the potential third-party contractor are defined.</a:t>
            </a:r>
          </a:p>
          <a:p>
            <a:pPr marL="514350" indent="-514350">
              <a:buFont typeface="+mj-lt"/>
              <a:buAutoNum type="arabicPeriod"/>
            </a:pPr>
            <a:endParaRPr lang="en-MY" dirty="0"/>
          </a:p>
          <a:p>
            <a:pPr marL="514350" indent="-514350">
              <a:buFont typeface="+mj-lt"/>
              <a:buAutoNum type="arabicPeriod"/>
            </a:pPr>
            <a:r>
              <a:rPr lang="en-MY" b="1" dirty="0"/>
              <a:t>Plan the budget </a:t>
            </a:r>
            <a:r>
              <a:rPr lang="en-MY" dirty="0"/>
              <a:t>: Know what can be spent for the outsourced service and what it costs to provide that service ill-house. This information provides a look at the expected financial return on investment.</a:t>
            </a:r>
          </a:p>
        </p:txBody>
      </p:sp>
    </p:spTree>
    <p:extLst>
      <p:ext uri="{BB962C8B-B14F-4D97-AF65-F5344CB8AC3E}">
        <p14:creationId xmlns:p14="http://schemas.microsoft.com/office/powerpoint/2010/main" val="359601024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CD8525-F05E-4B56-8924-52458ABB1971}"/>
              </a:ext>
            </a:extLst>
          </p:cNvPr>
          <p:cNvSpPr>
            <a:spLocks noGrp="1"/>
          </p:cNvSpPr>
          <p:nvPr>
            <p:ph type="title"/>
          </p:nvPr>
        </p:nvSpPr>
        <p:spPr/>
        <p:txBody>
          <a:bodyPr/>
          <a:lstStyle/>
          <a:p>
            <a:r>
              <a:rPr lang="en-MY" dirty="0"/>
              <a:t>Outsourcing Process</a:t>
            </a:r>
          </a:p>
        </p:txBody>
      </p:sp>
      <p:sp>
        <p:nvSpPr>
          <p:cNvPr id="3" name="Content Placeholder 2">
            <a:extLst>
              <a:ext uri="{FF2B5EF4-FFF2-40B4-BE49-F238E27FC236}">
                <a16:creationId xmlns:a16="http://schemas.microsoft.com/office/drawing/2014/main" id="{34F15E84-37C3-4FED-866A-64B35099B404}"/>
              </a:ext>
            </a:extLst>
          </p:cNvPr>
          <p:cNvSpPr>
            <a:spLocks noGrp="1"/>
          </p:cNvSpPr>
          <p:nvPr>
            <p:ph idx="1"/>
          </p:nvPr>
        </p:nvSpPr>
        <p:spPr/>
        <p:txBody>
          <a:bodyPr/>
          <a:lstStyle/>
          <a:p>
            <a:pPr marL="514350" indent="-514350">
              <a:buFont typeface="+mj-lt"/>
              <a:buAutoNum type="arabicPeriod" startAt="3"/>
            </a:pPr>
            <a:r>
              <a:rPr lang="en-MY" sz="2400" b="1" dirty="0"/>
              <a:t>Develop request for proposal (RFP) </a:t>
            </a:r>
            <a:r>
              <a:rPr lang="en-MY" sz="2400" dirty="0"/>
              <a:t>: An RFP is a written request asking contractors to propose solutions and prices that fit the customer's requirements. The purpose of all RFP is not only to ensure that responses actually meet HR's needs but also to ensure some consistency among responses so that the responses may be more easily compared.</a:t>
            </a:r>
          </a:p>
          <a:p>
            <a:pPr marL="514350" indent="-514350">
              <a:buFont typeface="+mj-lt"/>
              <a:buAutoNum type="arabicPeriod" startAt="3"/>
            </a:pPr>
            <a:endParaRPr lang="en-MY" sz="2400" dirty="0"/>
          </a:p>
          <a:p>
            <a:pPr marL="514350" indent="-514350">
              <a:buFont typeface="+mj-lt"/>
              <a:buAutoNum type="arabicPeriod" startAt="3"/>
            </a:pPr>
            <a:r>
              <a:rPr lang="en-MY" sz="2400" b="1" dirty="0"/>
              <a:t>Forward RFPs to potential vendors </a:t>
            </a:r>
            <a:r>
              <a:rPr lang="en-MY" sz="2400" dirty="0"/>
              <a:t>: Instructions on the manner and date for submission should be included in this request.</a:t>
            </a:r>
          </a:p>
        </p:txBody>
      </p:sp>
    </p:spTree>
    <p:extLst>
      <p:ext uri="{BB962C8B-B14F-4D97-AF65-F5344CB8AC3E}">
        <p14:creationId xmlns:p14="http://schemas.microsoft.com/office/powerpoint/2010/main" val="210880130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746E38-4B90-4EAA-8382-93C00CB551BD}"/>
              </a:ext>
            </a:extLst>
          </p:cNvPr>
          <p:cNvSpPr>
            <a:spLocks noGrp="1"/>
          </p:cNvSpPr>
          <p:nvPr>
            <p:ph type="title"/>
          </p:nvPr>
        </p:nvSpPr>
        <p:spPr/>
        <p:txBody>
          <a:bodyPr/>
          <a:lstStyle/>
          <a:p>
            <a:r>
              <a:rPr lang="en-MY" dirty="0"/>
              <a:t>Outsourcing Process</a:t>
            </a:r>
          </a:p>
        </p:txBody>
      </p:sp>
      <p:sp>
        <p:nvSpPr>
          <p:cNvPr id="3" name="Content Placeholder 2">
            <a:extLst>
              <a:ext uri="{FF2B5EF4-FFF2-40B4-BE49-F238E27FC236}">
                <a16:creationId xmlns:a16="http://schemas.microsoft.com/office/drawing/2014/main" id="{7F9725D8-B966-4A16-B998-B07A000BE231}"/>
              </a:ext>
            </a:extLst>
          </p:cNvPr>
          <p:cNvSpPr>
            <a:spLocks noGrp="1"/>
          </p:cNvSpPr>
          <p:nvPr>
            <p:ph idx="1"/>
          </p:nvPr>
        </p:nvSpPr>
        <p:spPr/>
        <p:txBody>
          <a:bodyPr/>
          <a:lstStyle/>
          <a:p>
            <a:pPr marL="514350" indent="-514350">
              <a:buFont typeface="+mj-lt"/>
              <a:buAutoNum type="arabicPeriod" startAt="5"/>
            </a:pPr>
            <a:r>
              <a:rPr lang="en-MY" b="1" dirty="0"/>
              <a:t>Evaluate vendors </a:t>
            </a:r>
            <a:r>
              <a:rPr lang="en-MY" dirty="0"/>
              <a:t>: These variables differ based on the organization's size, priorities, and industry. For procuring HRIS, their ability to meet specifications, customization options, and price should be considered.</a:t>
            </a:r>
          </a:p>
          <a:p>
            <a:pPr marL="514350" indent="-514350">
              <a:buFont typeface="+mj-lt"/>
              <a:buAutoNum type="arabicPeriod" startAt="5"/>
            </a:pPr>
            <a:endParaRPr lang="en-MY" dirty="0"/>
          </a:p>
          <a:p>
            <a:pPr marL="514350" indent="-514350">
              <a:buFont typeface="+mj-lt"/>
              <a:buAutoNum type="arabicPeriod" startAt="5"/>
            </a:pPr>
            <a:r>
              <a:rPr lang="en-MY" b="1" dirty="0"/>
              <a:t>Choose vendor </a:t>
            </a:r>
            <a:r>
              <a:rPr lang="en-MY" dirty="0"/>
              <a:t>: Get the names of possible contractors, state contractor licensing, ask to see their certificates for insurance, and assess their business longevity.</a:t>
            </a:r>
          </a:p>
          <a:p>
            <a:pPr marL="514350" indent="-514350">
              <a:buFont typeface="+mj-lt"/>
              <a:buAutoNum type="arabicPeriod" startAt="5"/>
            </a:pPr>
            <a:endParaRPr lang="en-MY" dirty="0"/>
          </a:p>
        </p:txBody>
      </p:sp>
    </p:spTree>
    <p:extLst>
      <p:ext uri="{BB962C8B-B14F-4D97-AF65-F5344CB8AC3E}">
        <p14:creationId xmlns:p14="http://schemas.microsoft.com/office/powerpoint/2010/main" val="401756965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C1E355-ADBF-4DC3-AB1D-B3B4BEFC8DE5}"/>
              </a:ext>
            </a:extLst>
          </p:cNvPr>
          <p:cNvSpPr>
            <a:spLocks noGrp="1"/>
          </p:cNvSpPr>
          <p:nvPr>
            <p:ph type="title"/>
          </p:nvPr>
        </p:nvSpPr>
        <p:spPr/>
        <p:txBody>
          <a:bodyPr/>
          <a:lstStyle/>
          <a:p>
            <a:r>
              <a:rPr lang="en-MY" dirty="0"/>
              <a:t>Outsourcing Process</a:t>
            </a:r>
          </a:p>
        </p:txBody>
      </p:sp>
      <p:sp>
        <p:nvSpPr>
          <p:cNvPr id="3" name="Content Placeholder 2">
            <a:extLst>
              <a:ext uri="{FF2B5EF4-FFF2-40B4-BE49-F238E27FC236}">
                <a16:creationId xmlns:a16="http://schemas.microsoft.com/office/drawing/2014/main" id="{EC08CBD2-BFEB-4C62-AA24-02454B40AE02}"/>
              </a:ext>
            </a:extLst>
          </p:cNvPr>
          <p:cNvSpPr>
            <a:spLocks noGrp="1"/>
          </p:cNvSpPr>
          <p:nvPr>
            <p:ph idx="1"/>
          </p:nvPr>
        </p:nvSpPr>
        <p:spPr>
          <a:xfrm>
            <a:off x="685800" y="1556792"/>
            <a:ext cx="8278688" cy="4530725"/>
          </a:xfrm>
        </p:spPr>
        <p:txBody>
          <a:bodyPr/>
          <a:lstStyle/>
          <a:p>
            <a:pPr marL="514350" indent="-514350">
              <a:buFont typeface="+mj-lt"/>
              <a:buAutoNum type="arabicPeriod" startAt="7"/>
            </a:pPr>
            <a:r>
              <a:rPr lang="en-MY" sz="2200" b="1" dirty="0"/>
              <a:t>Set up contract </a:t>
            </a:r>
            <a:r>
              <a:rPr lang="en-MY" sz="2200" dirty="0"/>
              <a:t>: This written contract will describe not only the key deliverables of the project but will include additional information such as implementation time frames, payment terms, performance standards, training expectations, and upgrade costs and responsibilities.</a:t>
            </a:r>
          </a:p>
          <a:p>
            <a:pPr marL="514350" indent="-514350">
              <a:buFont typeface="+mj-lt"/>
              <a:buAutoNum type="arabicPeriod" startAt="7"/>
            </a:pPr>
            <a:endParaRPr lang="en-MY" sz="2200" dirty="0"/>
          </a:p>
          <a:p>
            <a:pPr marL="514350" indent="-514350">
              <a:buFont typeface="+mj-lt"/>
              <a:buAutoNum type="arabicPeriod" startAt="7"/>
            </a:pPr>
            <a:r>
              <a:rPr lang="en-MY" sz="2200" b="1" dirty="0"/>
              <a:t>Develop and execute project plan </a:t>
            </a:r>
            <a:r>
              <a:rPr lang="en-MY" sz="2200" dirty="0"/>
              <a:t>: Conduct an initial project planning meeting to review and refine implementation targets in the project schedule. Outsourcing may curtail loss of morale, and therefore it is important to have an employee briefing when an outsourcing partner is announced. This enables employee questions to be answered, and it provides the business rationale for the outsourcing decision in a consistent manner for all employees.</a:t>
            </a:r>
          </a:p>
        </p:txBody>
      </p:sp>
    </p:spTree>
    <p:extLst>
      <p:ext uri="{BB962C8B-B14F-4D97-AF65-F5344CB8AC3E}">
        <p14:creationId xmlns:p14="http://schemas.microsoft.com/office/powerpoint/2010/main" val="293690817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F48270-221D-4CAD-A8FF-80844AC5D4C3}"/>
              </a:ext>
            </a:extLst>
          </p:cNvPr>
          <p:cNvSpPr>
            <a:spLocks noGrp="1"/>
          </p:cNvSpPr>
          <p:nvPr>
            <p:ph type="title"/>
          </p:nvPr>
        </p:nvSpPr>
        <p:spPr/>
        <p:txBody>
          <a:bodyPr/>
          <a:lstStyle/>
          <a:p>
            <a:r>
              <a:rPr lang="en-MY" dirty="0"/>
              <a:t>Outsourcing Process</a:t>
            </a:r>
          </a:p>
        </p:txBody>
      </p:sp>
      <p:sp>
        <p:nvSpPr>
          <p:cNvPr id="3" name="Content Placeholder 2">
            <a:extLst>
              <a:ext uri="{FF2B5EF4-FFF2-40B4-BE49-F238E27FC236}">
                <a16:creationId xmlns:a16="http://schemas.microsoft.com/office/drawing/2014/main" id="{FB18137E-A964-40B1-920E-201E0DF2ABEB}"/>
              </a:ext>
            </a:extLst>
          </p:cNvPr>
          <p:cNvSpPr>
            <a:spLocks noGrp="1"/>
          </p:cNvSpPr>
          <p:nvPr>
            <p:ph idx="1"/>
          </p:nvPr>
        </p:nvSpPr>
        <p:spPr/>
        <p:txBody>
          <a:bodyPr/>
          <a:lstStyle/>
          <a:p>
            <a:pPr marL="514350" indent="-514350">
              <a:buFont typeface="+mj-lt"/>
              <a:buAutoNum type="arabicPeriod" startAt="9"/>
            </a:pPr>
            <a:r>
              <a:rPr lang="en-MY" b="1" dirty="0"/>
              <a:t>Measure project performance </a:t>
            </a:r>
            <a:r>
              <a:rPr lang="en-MY" dirty="0"/>
              <a:t>:  All payment terms are -usually settled and the contractor could ask for an evaluation of its services.</a:t>
            </a:r>
          </a:p>
          <a:p>
            <a:pPr marL="514350" indent="-514350">
              <a:buFont typeface="+mj-lt"/>
              <a:buAutoNum type="arabicPeriod" startAt="9"/>
            </a:pPr>
            <a:endParaRPr lang="en-MY" dirty="0"/>
          </a:p>
          <a:p>
            <a:pPr marL="514350" indent="-514350">
              <a:buFont typeface="+mj-lt"/>
              <a:buAutoNum type="arabicPeriod" startAt="9"/>
            </a:pPr>
            <a:r>
              <a:rPr lang="en-MY" b="1" dirty="0"/>
              <a:t>Restructure</a:t>
            </a:r>
            <a:r>
              <a:rPr lang="en-MY" dirty="0"/>
              <a:t> </a:t>
            </a:r>
            <a:r>
              <a:rPr lang="en-MY" b="1" dirty="0"/>
              <a:t>Outsourced Organization </a:t>
            </a:r>
            <a:r>
              <a:rPr lang="en-MY" dirty="0"/>
              <a:t>(if applicable) : It challenges management to build a more flexible organization structured around core competencies and long-term relationships.</a:t>
            </a:r>
          </a:p>
          <a:p>
            <a:pPr marL="514350" indent="-514350">
              <a:buFont typeface="+mj-lt"/>
              <a:buAutoNum type="arabicPeriod" startAt="9"/>
            </a:pPr>
            <a:endParaRPr lang="en-MY" dirty="0"/>
          </a:p>
        </p:txBody>
      </p:sp>
    </p:spTree>
    <p:extLst>
      <p:ext uri="{BB962C8B-B14F-4D97-AF65-F5344CB8AC3E}">
        <p14:creationId xmlns:p14="http://schemas.microsoft.com/office/powerpoint/2010/main" val="25665720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7FC05D-F7A4-449C-94A5-34ECDC58E7CB}"/>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9E0D46F2-DE49-4B95-99CE-89BE4B29ACB3}"/>
              </a:ext>
            </a:extLst>
          </p:cNvPr>
          <p:cNvSpPr>
            <a:spLocks noGrp="1"/>
          </p:cNvSpPr>
          <p:nvPr>
            <p:ph idx="1"/>
          </p:nvPr>
        </p:nvSpPr>
        <p:spPr/>
        <p:txBody>
          <a:bodyPr/>
          <a:lstStyle/>
          <a:p>
            <a:pPr marL="0" indent="0">
              <a:buNone/>
            </a:pPr>
            <a:r>
              <a:rPr lang="en-MY" sz="4800" dirty="0"/>
              <a:t>Questions</a:t>
            </a:r>
          </a:p>
        </p:txBody>
      </p:sp>
    </p:spTree>
    <p:extLst>
      <p:ext uri="{BB962C8B-B14F-4D97-AF65-F5344CB8AC3E}">
        <p14:creationId xmlns:p14="http://schemas.microsoft.com/office/powerpoint/2010/main" val="3364578528"/>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1860</TotalTime>
  <Words>1430</Words>
  <Application>Microsoft Office PowerPoint</Application>
  <PresentationFormat>On-screen Show (4:3)</PresentationFormat>
  <Paragraphs>130</Paragraphs>
  <Slides>34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34</vt:i4>
      </vt:variant>
    </vt:vector>
  </HeadingPairs>
  <TitlesOfParts>
    <vt:vector size="38" baseType="lpstr">
      <vt:lpstr>Arial</vt:lpstr>
      <vt:lpstr>Times New Roman</vt:lpstr>
      <vt:lpstr>Wingdings</vt:lpstr>
      <vt:lpstr>Office Theme</vt:lpstr>
      <vt:lpstr>BUSINESS LEADERSHIP VII</vt:lpstr>
      <vt:lpstr>Strategic Human Resources</vt:lpstr>
      <vt:lpstr>Mergers and Acquisitions </vt:lpstr>
      <vt:lpstr>Merger, Acquistion and Takeover</vt:lpstr>
      <vt:lpstr>Motives of Mergers and Acquisition</vt:lpstr>
      <vt:lpstr>Global M&amp;A </vt:lpstr>
      <vt:lpstr>M&amp;A Strategies</vt:lpstr>
      <vt:lpstr>Overcapacity M&amp;A</vt:lpstr>
      <vt:lpstr>Geographic roll-up M&amp;A</vt:lpstr>
      <vt:lpstr>Product or market extension M&amp;A</vt:lpstr>
      <vt:lpstr>M&amp;A as a substitute for R&amp;D</vt:lpstr>
      <vt:lpstr>Industry convergence M&amp;A</vt:lpstr>
      <vt:lpstr>Horizontal Integration</vt:lpstr>
      <vt:lpstr>Vertical Integration</vt:lpstr>
      <vt:lpstr>Horizontal vs Vertical Integration</vt:lpstr>
      <vt:lpstr>Phases of Merger</vt:lpstr>
      <vt:lpstr>Hostile Takeover</vt:lpstr>
      <vt:lpstr>Joint Ventures</vt:lpstr>
      <vt:lpstr>M&amp;A Process</vt:lpstr>
      <vt:lpstr>HR Due Diligence</vt:lpstr>
      <vt:lpstr>Strategic Human Resources</vt:lpstr>
      <vt:lpstr>Merging Cultures</vt:lpstr>
      <vt:lpstr>Assimilation</vt:lpstr>
      <vt:lpstr>Deculturation</vt:lpstr>
      <vt:lpstr>Integration</vt:lpstr>
      <vt:lpstr>Separation</vt:lpstr>
      <vt:lpstr>Strategic Human Resources</vt:lpstr>
      <vt:lpstr>Outsourcing Process</vt:lpstr>
      <vt:lpstr>Outsourcing Process</vt:lpstr>
      <vt:lpstr>Outsourcing Process</vt:lpstr>
      <vt:lpstr>Outsourcing Process</vt:lpstr>
      <vt:lpstr>Outsourcing Process</vt:lpstr>
      <vt:lpstr>Outsourcing Process</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65</cp:revision>
  <cp:lastPrinted>1601-01-01T00:00:00Z</cp:lastPrinted>
  <dcterms:created xsi:type="dcterms:W3CDTF">2020-07-09T15:12:46Z</dcterms:created>
  <dcterms:modified xsi:type="dcterms:W3CDTF">2021-07-12T16:00:13Z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