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86"/>
  </p:notesMasterIdLst>
  <p:handoutMasterIdLst>
    <p:handoutMasterId r:id="rId87"/>
  </p:handoutMasterIdLst>
  <p:sldIdLst>
    <p:sldId id="256" r:id="rId2"/>
    <p:sldId id="455" r:id="rId3"/>
    <p:sldId id="372" r:id="rId4"/>
    <p:sldId id="505" r:id="rId5"/>
    <p:sldId id="373" r:id="rId6"/>
    <p:sldId id="375" r:id="rId7"/>
    <p:sldId id="374" r:id="rId8"/>
    <p:sldId id="283" r:id="rId9"/>
    <p:sldId id="391" r:id="rId10"/>
    <p:sldId id="392" r:id="rId11"/>
    <p:sldId id="512" r:id="rId12"/>
    <p:sldId id="404" r:id="rId13"/>
    <p:sldId id="513" r:id="rId14"/>
    <p:sldId id="514" r:id="rId15"/>
    <p:sldId id="515" r:id="rId16"/>
    <p:sldId id="516" r:id="rId17"/>
    <p:sldId id="517" r:id="rId18"/>
    <p:sldId id="518" r:id="rId19"/>
    <p:sldId id="405" r:id="rId20"/>
    <p:sldId id="519" r:id="rId21"/>
    <p:sldId id="406" r:id="rId22"/>
    <p:sldId id="407" r:id="rId23"/>
    <p:sldId id="408" r:id="rId24"/>
    <p:sldId id="409" r:id="rId25"/>
    <p:sldId id="487" r:id="rId26"/>
    <p:sldId id="410" r:id="rId27"/>
    <p:sldId id="488" r:id="rId28"/>
    <p:sldId id="411" r:id="rId29"/>
    <p:sldId id="413" r:id="rId30"/>
    <p:sldId id="414" r:id="rId31"/>
    <p:sldId id="412" r:id="rId32"/>
    <p:sldId id="416" r:id="rId33"/>
    <p:sldId id="417" r:id="rId34"/>
    <p:sldId id="489" r:id="rId35"/>
    <p:sldId id="490" r:id="rId36"/>
    <p:sldId id="491" r:id="rId37"/>
    <p:sldId id="258" r:id="rId38"/>
    <p:sldId id="260" r:id="rId39"/>
    <p:sldId id="458" r:id="rId40"/>
    <p:sldId id="264" r:id="rId41"/>
    <p:sldId id="377" r:id="rId42"/>
    <p:sldId id="506" r:id="rId43"/>
    <p:sldId id="507" r:id="rId44"/>
    <p:sldId id="508" r:id="rId45"/>
    <p:sldId id="381" r:id="rId46"/>
    <p:sldId id="459" r:id="rId47"/>
    <p:sldId id="265" r:id="rId48"/>
    <p:sldId id="382" r:id="rId49"/>
    <p:sldId id="383" r:id="rId50"/>
    <p:sldId id="384" r:id="rId51"/>
    <p:sldId id="385" r:id="rId52"/>
    <p:sldId id="462" r:id="rId53"/>
    <p:sldId id="425" r:id="rId54"/>
    <p:sldId id="268" r:id="rId55"/>
    <p:sldId id="437" r:id="rId56"/>
    <p:sldId id="438" r:id="rId57"/>
    <p:sldId id="439" r:id="rId58"/>
    <p:sldId id="472" r:id="rId59"/>
    <p:sldId id="430" r:id="rId60"/>
    <p:sldId id="431" r:id="rId61"/>
    <p:sldId id="432" r:id="rId62"/>
    <p:sldId id="433" r:id="rId63"/>
    <p:sldId id="434" r:id="rId64"/>
    <p:sldId id="440" r:id="rId65"/>
    <p:sldId id="445" r:id="rId66"/>
    <p:sldId id="446" r:id="rId67"/>
    <p:sldId id="456" r:id="rId68"/>
    <p:sldId id="457" r:id="rId69"/>
    <p:sldId id="463" r:id="rId70"/>
    <p:sldId id="447" r:id="rId71"/>
    <p:sldId id="448" r:id="rId72"/>
    <p:sldId id="262" r:id="rId73"/>
    <p:sldId id="449" r:id="rId74"/>
    <p:sldId id="450" r:id="rId75"/>
    <p:sldId id="451" r:id="rId76"/>
    <p:sldId id="452" r:id="rId77"/>
    <p:sldId id="471" r:id="rId78"/>
    <p:sldId id="435" r:id="rId79"/>
    <p:sldId id="436" r:id="rId80"/>
    <p:sldId id="441" r:id="rId81"/>
    <p:sldId id="442" r:id="rId82"/>
    <p:sldId id="443" r:id="rId83"/>
    <p:sldId id="444" r:id="rId84"/>
    <p:sldId id="541" r:id="rId8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44ACB356-FB7E-4E7E-B612-22743910557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8EE62D4B-DB4A-4507-B6FB-5CC2E988B1D8}" type="parTrans" cxnId="{D2F8D9E1-3D91-4BA7-9DD4-039B136B5926}">
      <dgm:prSet/>
      <dgm:spPr/>
      <dgm:t>
        <a:bodyPr/>
        <a:lstStyle/>
        <a:p>
          <a:endParaRPr lang="en-MY"/>
        </a:p>
      </dgm:t>
    </dgm:pt>
    <dgm:pt modelId="{CEBF6AF7-B2CF-417B-8421-80B7713EE3C8}" type="sibTrans" cxnId="{D2F8D9E1-3D91-4BA7-9DD4-039B136B5926}">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20679">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00"/>
          <a:ext cx="7162564" cy="707427"/>
        </a:xfrm>
        <a:prstGeom prst="roundRect">
          <a:avLst/>
        </a:prstGeom>
      </dgm:spPr>
    </dgm:pt>
    <dgm:pt modelId="{130EF046-02F9-4526-B16D-075FE651A93E}" type="pres">
      <dgm:prSet presAssocID="{B4C2AAE5-D99A-459F-BDEC-4FFC3545C099}" presName="spacer" presStyleCnt="0"/>
      <dgm:spPr/>
    </dgm:pt>
    <dgm:pt modelId="{398966B8-5BC2-42BF-9BA1-CA62D6A4070D}" type="pres">
      <dgm:prSet presAssocID="{44ACB356-FB7E-4E7E-B612-227439105579}" presName="parentText" presStyleLbl="node1" presStyleIdx="3" presStyleCnt="8">
        <dgm:presLayoutVars>
          <dgm:chMax val="0"/>
          <dgm:bulletEnabled val="1"/>
        </dgm:presLayoutVars>
      </dgm:prSet>
      <dgm:spPr>
        <a:xfrm>
          <a:off x="0" y="2165756"/>
          <a:ext cx="7162564" cy="707427"/>
        </a:xfrm>
        <a:prstGeom prst="roundRect">
          <a:avLst/>
        </a:prstGeom>
      </dgm:spPr>
    </dgm:pt>
    <dgm:pt modelId="{D18B9632-AF6B-428F-9E51-012CDF385F05}" type="pres">
      <dgm:prSet presAssocID="{CEBF6AF7-B2CF-417B-8421-80B7713EE3C8}"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5DEC54A4-6766-448A-B7EB-B38FD2990FE8}" type="presOf" srcId="{44ACB356-FB7E-4E7E-B612-227439105579}" destId="{398966B8-5BC2-42BF-9BA1-CA62D6A4070D}"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D2F8D9E1-3D91-4BA7-9DD4-039B136B5926}" srcId="{703D4D02-5513-427D-B6E9-B2E187EE0C3A}" destId="{44ACB356-FB7E-4E7E-B612-227439105579}" srcOrd="3" destOrd="0" parTransId="{8EE62D4B-DB4A-4507-B6FB-5CC2E988B1D8}" sibTransId="{CEBF6AF7-B2CF-417B-8421-80B7713EE3C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7910614B-CEBA-4897-963E-5616942726E4}" type="presParOf" srcId="{CC8763B3-4621-4666-B669-3C5BA2A30DBE}" destId="{398966B8-5BC2-42BF-9BA1-CA62D6A4070D}" srcOrd="6" destOrd="0" presId="urn:microsoft.com/office/officeart/2005/8/layout/vList2"/>
    <dgm:cxn modelId="{97A9AF55-8A5F-4539-A785-36D0A599CE62}" type="presParOf" srcId="{CC8763B3-4621-4666-B669-3C5BA2A30DBE}" destId="{D18B9632-AF6B-428F-9E51-012CDF385F05}"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44ACB356-FB7E-4E7E-B612-22743910557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Budgeting</a:t>
          </a:r>
        </a:p>
      </dgm:t>
    </dgm:pt>
    <dgm:pt modelId="{8EE62D4B-DB4A-4507-B6FB-5CC2E988B1D8}" type="parTrans" cxnId="{D2F8D9E1-3D91-4BA7-9DD4-039B136B5926}">
      <dgm:prSet/>
      <dgm:spPr/>
      <dgm:t>
        <a:bodyPr/>
        <a:lstStyle/>
        <a:p>
          <a:endParaRPr lang="en-MY"/>
        </a:p>
      </dgm:t>
    </dgm:pt>
    <dgm:pt modelId="{CEBF6AF7-B2CF-417B-8421-80B7713EE3C8}" type="sibTrans" cxnId="{D2F8D9E1-3D91-4BA7-9DD4-039B136B5926}">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1441299"/>
          <a:ext cx="7162564" cy="707427"/>
        </a:xfrm>
        <a:prstGeom prst="roundRect">
          <a:avLst/>
        </a:prstGeom>
      </dgm:spPr>
    </dgm:pt>
    <dgm:pt modelId="{130EF046-02F9-4526-B16D-075FE651A93E}" type="pres">
      <dgm:prSet presAssocID="{B4C2AAE5-D99A-459F-BDEC-4FFC3545C099}" presName="spacer" presStyleCnt="0"/>
      <dgm:spPr/>
    </dgm:pt>
    <dgm:pt modelId="{398966B8-5BC2-42BF-9BA1-CA62D6A4070D}" type="pres">
      <dgm:prSet presAssocID="{44ACB356-FB7E-4E7E-B612-227439105579}" presName="parentText" presStyleLbl="node1" presStyleIdx="3" presStyleCnt="8">
        <dgm:presLayoutVars>
          <dgm:chMax val="0"/>
          <dgm:bulletEnabled val="1"/>
        </dgm:presLayoutVars>
      </dgm:prSet>
      <dgm:spPr/>
    </dgm:pt>
    <dgm:pt modelId="{D18B9632-AF6B-428F-9E51-012CDF385F05}" type="pres">
      <dgm:prSet presAssocID="{CEBF6AF7-B2CF-417B-8421-80B7713EE3C8}"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5DEC54A4-6766-448A-B7EB-B38FD2990FE8}" type="presOf" srcId="{44ACB356-FB7E-4E7E-B612-227439105579}" destId="{398966B8-5BC2-42BF-9BA1-CA62D6A4070D}"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D2F8D9E1-3D91-4BA7-9DD4-039B136B5926}" srcId="{703D4D02-5513-427D-B6E9-B2E187EE0C3A}" destId="{44ACB356-FB7E-4E7E-B612-227439105579}" srcOrd="3" destOrd="0" parTransId="{8EE62D4B-DB4A-4507-B6FB-5CC2E988B1D8}" sibTransId="{CEBF6AF7-B2CF-417B-8421-80B7713EE3C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7910614B-CEBA-4897-963E-5616942726E4}" type="presParOf" srcId="{CC8763B3-4621-4666-B669-3C5BA2A30DBE}" destId="{398966B8-5BC2-42BF-9BA1-CA62D6A4070D}" srcOrd="6" destOrd="0" presId="urn:microsoft.com/office/officeart/2005/8/layout/vList2"/>
    <dgm:cxn modelId="{97A9AF55-8A5F-4539-A785-36D0A599CE62}" type="presParOf" srcId="{CC8763B3-4621-4666-B669-3C5BA2A30DBE}" destId="{D18B9632-AF6B-428F-9E51-012CDF385F05}"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888C1F74-F802-4509-90F1-AFBB0EAE3E5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EB3B06D6-7C25-4396-A6E6-E0CAEF8398CF}" type="parTrans" cxnId="{762B90D2-5283-450C-9334-58B73A05E7C8}">
      <dgm:prSet/>
      <dgm:spPr/>
      <dgm:t>
        <a:bodyPr/>
        <a:lstStyle/>
        <a:p>
          <a:endParaRPr lang="en-MY"/>
        </a:p>
      </dgm:t>
    </dgm:pt>
    <dgm:pt modelId="{AB6C06EA-CDC2-4E11-AEBC-5DE38F00B319}" type="sibTrans" cxnId="{762B90D2-5283-450C-9334-58B73A05E7C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7A274B75-BCC9-4B81-A824-DFA56E6A2F3F}" type="pres">
      <dgm:prSet presAssocID="{888C1F74-F802-4509-90F1-AFBB0EAE3E57}" presName="parentText" presStyleLbl="node1" presStyleIdx="3" presStyleCnt="8">
        <dgm:presLayoutVars>
          <dgm:chMax val="0"/>
          <dgm:bulletEnabled val="1"/>
        </dgm:presLayoutVars>
      </dgm:prSet>
      <dgm:spPr/>
    </dgm:pt>
    <dgm:pt modelId="{6A18E9EA-6247-4C5E-8150-9736FC4014FE}" type="pres">
      <dgm:prSet presAssocID="{AB6C06EA-CDC2-4E11-AEBC-5DE38F00B319}"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456"/>
          <a:ext cx="7162564" cy="707427"/>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DE7B8761-743E-4716-92DD-0B9D10AD2D1A}" type="presOf" srcId="{888C1F74-F802-4509-90F1-AFBB0EAE3E57}" destId="{7A274B75-BCC9-4B81-A824-DFA56E6A2F3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762B90D2-5283-450C-9334-58B73A05E7C8}" srcId="{703D4D02-5513-427D-B6E9-B2E187EE0C3A}" destId="{888C1F74-F802-4509-90F1-AFBB0EAE3E57}" srcOrd="3" destOrd="0" parTransId="{EB3B06D6-7C25-4396-A6E6-E0CAEF8398CF}" sibTransId="{AB6C06EA-CDC2-4E11-AEBC-5DE38F00B319}"/>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1749EFC3-7427-48C1-B223-089DF66731B6}" type="presParOf" srcId="{CC8763B3-4621-4666-B669-3C5BA2A30DBE}" destId="{7A274B75-BCC9-4B81-A824-DFA56E6A2F3F}" srcOrd="6" destOrd="0" presId="urn:microsoft.com/office/officeart/2005/8/layout/vList2"/>
    <dgm:cxn modelId="{9A74CBA7-E77F-4E3A-AC43-7BAA0DE64B38}" type="presParOf" srcId="{CC8763B3-4621-4666-B669-3C5BA2A30DBE}" destId="{6A18E9EA-6247-4C5E-8150-9736FC4014F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ADAF1A01-5341-48F9-8315-3A9554A8C38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E4F85302-7591-4D15-A09A-8CAD0710F065}" type="parTrans" cxnId="{DABAEC25-1977-40CB-B830-81D7B8FE823B}">
      <dgm:prSet/>
      <dgm:spPr/>
    </dgm:pt>
    <dgm:pt modelId="{D22F8934-BA89-46AA-B9B4-CC0C9FB96E40}" type="sibTrans" cxnId="{DABAEC25-1977-40CB-B830-81D7B8FE823B}">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1E669610-8FC2-45B8-9B88-AA39EB12EF8C}" type="pres">
      <dgm:prSet presAssocID="{ADAF1A01-5341-48F9-8315-3A9554A8C384}" presName="parentText" presStyleLbl="node1" presStyleIdx="3" presStyleCnt="8">
        <dgm:presLayoutVars>
          <dgm:chMax val="0"/>
          <dgm:bulletEnabled val="1"/>
        </dgm:presLayoutVars>
      </dgm:prSet>
      <dgm:spPr/>
    </dgm:pt>
    <dgm:pt modelId="{CC0E4B32-CE61-4C54-8DE0-02495542ECC2}" type="pres">
      <dgm:prSet presAssocID="{D22F8934-BA89-46AA-B9B4-CC0C9FB96E40}"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9157"/>
          <a:ext cx="7162564" cy="707427"/>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9CDA3F14-0AC8-4AFE-B46A-068E82C7BC1B}" type="presOf" srcId="{ADAF1A01-5341-48F9-8315-3A9554A8C384}" destId="{1E669610-8FC2-45B8-9B88-AA39EB12EF8C}" srcOrd="0" destOrd="0" presId="urn:microsoft.com/office/officeart/2005/8/layout/vList2"/>
    <dgm:cxn modelId="{DABAEC25-1977-40CB-B830-81D7B8FE823B}" srcId="{703D4D02-5513-427D-B6E9-B2E187EE0C3A}" destId="{ADAF1A01-5341-48F9-8315-3A9554A8C384}" srcOrd="3" destOrd="0" parTransId="{E4F85302-7591-4D15-A09A-8CAD0710F065}" sibTransId="{D22F8934-BA89-46AA-B9B4-CC0C9FB96E40}"/>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D5BD4F85-3C0B-4CF0-AB75-3EA95689D015}" type="presParOf" srcId="{CC8763B3-4621-4666-B669-3C5BA2A30DBE}" destId="{1E669610-8FC2-45B8-9B88-AA39EB12EF8C}" srcOrd="6" destOrd="0" presId="urn:microsoft.com/office/officeart/2005/8/layout/vList2"/>
    <dgm:cxn modelId="{A2F8D2ED-3D5F-4A32-8837-6C49E0C90593}" type="presParOf" srcId="{CC8763B3-4621-4666-B669-3C5BA2A30DBE}" destId="{CC0E4B32-CE61-4C54-8DE0-02495542ECC2}"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FA7FC8F1-6622-4253-ABA4-D64F347B556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17B70FED-0D4F-4650-85B8-69AC4E4DC100}" type="parTrans" cxnId="{55E29309-6CAE-4108-B601-1E8119431E93}">
      <dgm:prSet/>
      <dgm:spPr/>
    </dgm:pt>
    <dgm:pt modelId="{151E8AFD-2243-43E8-9CEF-69C9B22FC69D}" type="sibTrans" cxnId="{55E29309-6CAE-4108-B601-1E8119431E93}">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2DDA9630-29E0-497B-878F-4487C0DC6D0A}" type="pres">
      <dgm:prSet presAssocID="{FA7FC8F1-6622-4253-ABA4-D64F347B5561}" presName="parentText" presStyleLbl="node1" presStyleIdx="3" presStyleCnt="8">
        <dgm:presLayoutVars>
          <dgm:chMax val="0"/>
          <dgm:bulletEnabled val="1"/>
        </dgm:presLayoutVars>
      </dgm:prSet>
      <dgm:spPr/>
    </dgm:pt>
    <dgm:pt modelId="{440EFB6A-6F2A-45AD-88C1-7833FAAD81BD}" type="pres">
      <dgm:prSet presAssocID="{151E8AFD-2243-43E8-9CEF-69C9B22FC69D}"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8435"/>
          <a:ext cx="7162564" cy="707949"/>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a:xfrm>
          <a:off x="0" y="4330858"/>
          <a:ext cx="7162564" cy="707427"/>
        </a:xfrm>
        <a:prstGeom prst="roundRect">
          <a:avLst/>
        </a:prstGeom>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55E29309-6CAE-4108-B601-1E8119431E93}" srcId="{703D4D02-5513-427D-B6E9-B2E187EE0C3A}" destId="{FA7FC8F1-6622-4253-ABA4-D64F347B5561}" srcOrd="3" destOrd="0" parTransId="{17B70FED-0D4F-4650-85B8-69AC4E4DC100}" sibTransId="{151E8AFD-2243-43E8-9CEF-69C9B22FC69D}"/>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ED261D86-50DD-404E-A825-CD01E12218FF}" type="presOf" srcId="{FA7FC8F1-6622-4253-ABA4-D64F347B5561}" destId="{2DDA9630-29E0-497B-878F-4487C0DC6D0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59B33B97-2A4B-4DE4-B9FE-BBCA30681207}" type="presParOf" srcId="{CC8763B3-4621-4666-B669-3C5BA2A30DBE}" destId="{2DDA9630-29E0-497B-878F-4487C0DC6D0A}" srcOrd="6" destOrd="0" presId="urn:microsoft.com/office/officeart/2005/8/layout/vList2"/>
    <dgm:cxn modelId="{3F2B47F9-1A7F-4B15-8822-89E0C0D80DA0}" type="presParOf" srcId="{CC8763B3-4621-4666-B669-3C5BA2A30DBE}" destId="{440EFB6A-6F2A-45AD-88C1-7833FAAD81BD}"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12DF0A5D-5546-462E-9928-8F481ADB88B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4F792F8B-B66A-416B-A537-AE8366532530}" type="parTrans" cxnId="{6BF17BC2-B16C-47D7-8D2D-F3D9C9625339}">
      <dgm:prSet/>
      <dgm:spPr/>
    </dgm:pt>
    <dgm:pt modelId="{D546C534-2128-4CAE-ACDB-069A90903E2A}" type="sibTrans" cxnId="{6BF17BC2-B16C-47D7-8D2D-F3D9C9625339}">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X="472" custLinFactNeighborY="37996">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AD8AA1B4-EEDD-4C69-94F3-D0F0A1CEEF71}" type="pres">
      <dgm:prSet presAssocID="{12DF0A5D-5546-462E-9928-8F481ADB88B3}" presName="parentText" presStyleLbl="node1" presStyleIdx="3" presStyleCnt="8">
        <dgm:presLayoutVars>
          <dgm:chMax val="0"/>
          <dgm:bulletEnabled val="1"/>
        </dgm:presLayoutVars>
      </dgm:prSet>
      <dgm:spPr/>
    </dgm:pt>
    <dgm:pt modelId="{81815035-203C-42F5-9236-2D8ECF90196A}" type="pres">
      <dgm:prSet presAssocID="{D546C534-2128-4CAE-ACDB-069A90903E2A}"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8435"/>
          <a:ext cx="7162564" cy="707949"/>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a:xfrm>
          <a:off x="0" y="4329829"/>
          <a:ext cx="7162564" cy="707949"/>
        </a:xfrm>
        <a:prstGeom prst="roundRect">
          <a:avLst/>
        </a:prstGeom>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a:xfrm>
          <a:off x="0" y="5052558"/>
          <a:ext cx="7162564" cy="707427"/>
        </a:xfrm>
        <a:prstGeom prst="roundRect">
          <a:avLst/>
        </a:prstGeom>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6BF17BC2-B16C-47D7-8D2D-F3D9C9625339}" srcId="{703D4D02-5513-427D-B6E9-B2E187EE0C3A}" destId="{12DF0A5D-5546-462E-9928-8F481ADB88B3}" srcOrd="3" destOrd="0" parTransId="{4F792F8B-B66A-416B-A537-AE8366532530}" sibTransId="{D546C534-2128-4CAE-ACDB-069A90903E2A}"/>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238C07DB-2016-478E-9E0D-BE321C36A916}" type="presOf" srcId="{12DF0A5D-5546-462E-9928-8F481ADB88B3}" destId="{AD8AA1B4-EEDD-4C69-94F3-D0F0A1CEEF71}"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5E353E3C-2898-4703-B7A7-7DD134CA3167}" type="presParOf" srcId="{CC8763B3-4621-4666-B669-3C5BA2A30DBE}" destId="{AD8AA1B4-EEDD-4C69-94F3-D0F0A1CEEF71}" srcOrd="6" destOrd="0" presId="urn:microsoft.com/office/officeart/2005/8/layout/vList2"/>
    <dgm:cxn modelId="{247AD6CC-3159-4C27-AD87-E558B00FA9A2}" type="presParOf" srcId="{CC8763B3-4621-4666-B669-3C5BA2A30DBE}" destId="{81815035-203C-42F5-9236-2D8ECF90196A}"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tx1">
            <a:lumMod val="50000"/>
            <a:lumOff val="50000"/>
          </a:schemeClr>
        </a:solidFill>
      </dgm:spPr>
      <dgm:t>
        <a:bodyPr/>
        <a:lstStyle/>
        <a:p>
          <a:r>
            <a:rPr lang="en-MY" dirty="0">
              <a:solidFill>
                <a:schemeClr val="bg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tx1">
            <a:lumMod val="50000"/>
            <a:lumOff val="50000"/>
          </a:schemeClr>
        </a:solidFill>
      </dgm:spPr>
      <dgm:t>
        <a:bodyPr/>
        <a:lstStyle/>
        <a:p>
          <a:r>
            <a:rPr lang="en-MY" dirty="0">
              <a:solidFill>
                <a:schemeClr val="bg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68600">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20714"/>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5306"/>
        <a:ext cx="7093380" cy="639442"/>
      </dsp:txXfrm>
    </dsp:sp>
    <dsp:sp modelId="{C30047F0-DB09-4604-AC54-FC0221E4A689}">
      <dsp:nvSpPr>
        <dsp:cNvPr id="0" name=""/>
        <dsp:cNvSpPr/>
      </dsp:nvSpPr>
      <dsp:spPr>
        <a:xfrm>
          <a:off x="0" y="1441971"/>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MBO</a:t>
          </a:r>
        </a:p>
      </dsp:txBody>
      <dsp:txXfrm>
        <a:off x="34592" y="1476563"/>
        <a:ext cx="7093380" cy="639442"/>
      </dsp:txXfrm>
    </dsp:sp>
    <dsp:sp modelId="{398966B8-5BC2-42BF-9BA1-CA62D6A4070D}">
      <dsp:nvSpPr>
        <dsp:cNvPr id="0" name=""/>
        <dsp:cNvSpPr/>
      </dsp:nvSpPr>
      <dsp:spPr>
        <a:xfrm>
          <a:off x="0" y="2165463"/>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1949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4088"/>
        <a:ext cx="7093380" cy="639442"/>
      </dsp:txXfrm>
    </dsp:sp>
    <dsp:sp modelId="{C30047F0-DB09-4604-AC54-FC0221E4A689}">
      <dsp:nvSpPr>
        <dsp:cNvPr id="0" name=""/>
        <dsp:cNvSpPr/>
      </dsp:nvSpPr>
      <dsp:spPr>
        <a:xfrm>
          <a:off x="0" y="1441971"/>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1476563"/>
        <a:ext cx="7093380" cy="639442"/>
      </dsp:txXfrm>
    </dsp:sp>
    <dsp:sp modelId="{398966B8-5BC2-42BF-9BA1-CA62D6A4070D}">
      <dsp:nvSpPr>
        <dsp:cNvPr id="0" name=""/>
        <dsp:cNvSpPr/>
      </dsp:nvSpPr>
      <dsp:spPr>
        <a:xfrm>
          <a:off x="0" y="2165463"/>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1949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4088"/>
        <a:ext cx="7093380" cy="639442"/>
      </dsp:txXfrm>
    </dsp:sp>
    <dsp:sp modelId="{C30047F0-DB09-4604-AC54-FC0221E4A689}">
      <dsp:nvSpPr>
        <dsp:cNvPr id="0" name=""/>
        <dsp:cNvSpPr/>
      </dsp:nvSpPr>
      <dsp:spPr>
        <a:xfrm>
          <a:off x="0" y="1441971"/>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1476563"/>
        <a:ext cx="7093380" cy="639442"/>
      </dsp:txXfrm>
    </dsp:sp>
    <dsp:sp modelId="{7A274B75-BCC9-4B81-A824-DFA56E6A2F3F}">
      <dsp:nvSpPr>
        <dsp:cNvPr id="0" name=""/>
        <dsp:cNvSpPr/>
      </dsp:nvSpPr>
      <dsp:spPr>
        <a:xfrm>
          <a:off x="0" y="2165463"/>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1949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4088"/>
        <a:ext cx="7093380" cy="639442"/>
      </dsp:txXfrm>
    </dsp:sp>
    <dsp:sp modelId="{C30047F0-DB09-4604-AC54-FC0221E4A689}">
      <dsp:nvSpPr>
        <dsp:cNvPr id="0" name=""/>
        <dsp:cNvSpPr/>
      </dsp:nvSpPr>
      <dsp:spPr>
        <a:xfrm>
          <a:off x="0" y="1441971"/>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1476563"/>
        <a:ext cx="7093380" cy="639442"/>
      </dsp:txXfrm>
    </dsp:sp>
    <dsp:sp modelId="{1E669610-8FC2-45B8-9B88-AA39EB12EF8C}">
      <dsp:nvSpPr>
        <dsp:cNvPr id="0" name=""/>
        <dsp:cNvSpPr/>
      </dsp:nvSpPr>
      <dsp:spPr>
        <a:xfrm>
          <a:off x="0" y="2165463"/>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1949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4088"/>
        <a:ext cx="7093380" cy="639442"/>
      </dsp:txXfrm>
    </dsp:sp>
    <dsp:sp modelId="{C30047F0-DB09-4604-AC54-FC0221E4A689}">
      <dsp:nvSpPr>
        <dsp:cNvPr id="0" name=""/>
        <dsp:cNvSpPr/>
      </dsp:nvSpPr>
      <dsp:spPr>
        <a:xfrm>
          <a:off x="0" y="1441971"/>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1476563"/>
        <a:ext cx="7093380" cy="639442"/>
      </dsp:txXfrm>
    </dsp:sp>
    <dsp:sp modelId="{2DDA9630-29E0-497B-878F-4487C0DC6D0A}">
      <dsp:nvSpPr>
        <dsp:cNvPr id="0" name=""/>
        <dsp:cNvSpPr/>
      </dsp:nvSpPr>
      <dsp:spPr>
        <a:xfrm>
          <a:off x="0" y="2165463"/>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1949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4088"/>
        <a:ext cx="7093380" cy="639442"/>
      </dsp:txXfrm>
    </dsp:sp>
    <dsp:sp modelId="{C30047F0-DB09-4604-AC54-FC0221E4A689}">
      <dsp:nvSpPr>
        <dsp:cNvPr id="0" name=""/>
        <dsp:cNvSpPr/>
      </dsp:nvSpPr>
      <dsp:spPr>
        <a:xfrm>
          <a:off x="0" y="1449111"/>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1483703"/>
        <a:ext cx="7093380" cy="639442"/>
      </dsp:txXfrm>
    </dsp:sp>
    <dsp:sp modelId="{AD8AA1B4-EEDD-4C69-94F3-D0F0A1CEEF71}">
      <dsp:nvSpPr>
        <dsp:cNvPr id="0" name=""/>
        <dsp:cNvSpPr/>
      </dsp:nvSpPr>
      <dsp:spPr>
        <a:xfrm>
          <a:off x="0" y="2165463"/>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HR in Strategy Planning</a:t>
          </a:r>
        </a:p>
      </dsp:txBody>
      <dsp:txXfrm>
        <a:off x="34592" y="5084400"/>
        <a:ext cx="7093380" cy="63944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bg1"/>
              </a:solidFill>
            </a:rPr>
            <a:t>Supply Chain</a:t>
          </a:r>
        </a:p>
      </dsp:txBody>
      <dsp:txXfrm>
        <a:off x="28557" y="172573"/>
        <a:ext cx="7715286" cy="527886"/>
      </dsp:txXfrm>
    </dsp:sp>
    <dsp:sp modelId="{C257A4DF-BA63-4CF7-ABE1-B114FC9563C2}">
      <dsp:nvSpPr>
        <dsp:cNvPr id="0" name=""/>
        <dsp:cNvSpPr/>
      </dsp:nvSpPr>
      <dsp:spPr>
        <a:xfrm>
          <a:off x="0" y="733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762317"/>
        <a:ext cx="7715286" cy="527886"/>
      </dsp:txXfrm>
    </dsp:sp>
    <dsp:sp modelId="{37044683-296D-4928-A19D-1A7547B9EB23}">
      <dsp:nvSpPr>
        <dsp:cNvPr id="0" name=""/>
        <dsp:cNvSpPr/>
      </dsp:nvSpPr>
      <dsp:spPr>
        <a:xfrm>
          <a:off x="0" y="1390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 Model</a:t>
          </a:r>
        </a:p>
      </dsp:txBody>
      <dsp:txXfrm>
        <a:off x="28557" y="1419317"/>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83152"/>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bg1"/>
              </a:solidFill>
            </a:rPr>
            <a:t>Value Chain</a:t>
          </a:r>
        </a:p>
      </dsp:txBody>
      <dsp:txXfrm>
        <a:off x="28557" y="811709"/>
        <a:ext cx="7715286" cy="527886"/>
      </dsp:txXfrm>
    </dsp:sp>
    <dsp:sp modelId="{37044683-296D-4928-A19D-1A7547B9EB23}">
      <dsp:nvSpPr>
        <dsp:cNvPr id="0" name=""/>
        <dsp:cNvSpPr/>
      </dsp:nvSpPr>
      <dsp:spPr>
        <a:xfrm>
          <a:off x="0" y="1435692"/>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 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2197429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11</a:t>
            </a:fld>
            <a:endParaRPr lang="en-MY" altLang="en-US"/>
          </a:p>
        </p:txBody>
      </p:sp>
    </p:spTree>
    <p:extLst>
      <p:ext uri="{BB962C8B-B14F-4D97-AF65-F5344CB8AC3E}">
        <p14:creationId xmlns:p14="http://schemas.microsoft.com/office/powerpoint/2010/main" val="1143733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25</a:t>
            </a:fld>
            <a:endParaRPr lang="en-MY" altLang="en-US"/>
          </a:p>
        </p:txBody>
      </p:sp>
    </p:spTree>
    <p:extLst>
      <p:ext uri="{BB962C8B-B14F-4D97-AF65-F5344CB8AC3E}">
        <p14:creationId xmlns:p14="http://schemas.microsoft.com/office/powerpoint/2010/main" val="20020289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36</a:t>
            </a:fld>
            <a:endParaRPr lang="en-MY" altLang="en-US"/>
          </a:p>
        </p:txBody>
      </p:sp>
    </p:spTree>
    <p:extLst>
      <p:ext uri="{BB962C8B-B14F-4D97-AF65-F5344CB8AC3E}">
        <p14:creationId xmlns:p14="http://schemas.microsoft.com/office/powerpoint/2010/main" val="34658847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39</a:t>
            </a:fld>
            <a:endParaRPr lang="en-MY" altLang="en-US"/>
          </a:p>
        </p:txBody>
      </p:sp>
    </p:spTree>
    <p:extLst>
      <p:ext uri="{BB962C8B-B14F-4D97-AF65-F5344CB8AC3E}">
        <p14:creationId xmlns:p14="http://schemas.microsoft.com/office/powerpoint/2010/main" val="25229205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46</a:t>
            </a:fld>
            <a:endParaRPr lang="en-MY" altLang="en-US"/>
          </a:p>
        </p:txBody>
      </p:sp>
    </p:spTree>
    <p:extLst>
      <p:ext uri="{BB962C8B-B14F-4D97-AF65-F5344CB8AC3E}">
        <p14:creationId xmlns:p14="http://schemas.microsoft.com/office/powerpoint/2010/main" val="27854184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73E8E5E8-B888-82D8-6E91-80291A2902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45802" y="6216667"/>
            <a:ext cx="1194273" cy="501084"/>
          </a:xfrm>
          <a:prstGeom prst="rect">
            <a:avLst/>
          </a:prstGeom>
        </p:spPr>
      </p:pic>
    </p:spTree>
    <p:extLst>
      <p:ext uri="{BB962C8B-B14F-4D97-AF65-F5344CB8AC3E}">
        <p14:creationId xmlns:p14="http://schemas.microsoft.com/office/powerpoint/2010/main" val="3527517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sz="2400"/>
            </a:lvl1pPr>
            <a:lvl2pPr>
              <a:defRPr sz="24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a16="http://schemas.microsoft.com/office/drawing/2014/main" id="{37C6489D-B032-69A4-967E-D9F109B376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56822" y="6354146"/>
            <a:ext cx="1044849" cy="438390"/>
          </a:xfrm>
          <a:prstGeom prst="rect">
            <a:avLst/>
          </a:prstGeom>
        </p:spPr>
      </p:pic>
    </p:spTree>
    <p:extLst>
      <p:ext uri="{BB962C8B-B14F-4D97-AF65-F5344CB8AC3E}">
        <p14:creationId xmlns:p14="http://schemas.microsoft.com/office/powerpoint/2010/main" val="3575781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val="396758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val="568438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val="1025608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val="3444024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val="3523372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3668584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val="3632578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val="1751451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827584" y="620688"/>
            <a:ext cx="7203233" cy="3383280"/>
          </a:xfrm>
        </p:spPr>
        <p:txBody>
          <a:bodyPr/>
          <a:lstStyle/>
          <a:p>
            <a:r>
              <a:rPr lang="en-MY" dirty="0"/>
              <a:t>BUSINESS LEADERSHIP </a:t>
            </a:r>
            <a:r>
              <a:rPr lang="en-MY"/>
              <a:t>- VI</a:t>
            </a:r>
            <a:endParaRPr lang="en-MY" dirty="0"/>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24893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96350-220D-423B-9418-A028B102CEAF}"/>
              </a:ext>
            </a:extLst>
          </p:cNvPr>
          <p:cNvSpPr>
            <a:spLocks noGrp="1"/>
          </p:cNvSpPr>
          <p:nvPr>
            <p:ph type="title"/>
          </p:nvPr>
        </p:nvSpPr>
        <p:spPr>
          <a:xfrm>
            <a:off x="753740" y="221703"/>
            <a:ext cx="7200900" cy="665511"/>
          </a:xfrm>
        </p:spPr>
        <p:txBody>
          <a:bodyPr/>
          <a:lstStyle/>
          <a:p>
            <a:r>
              <a:rPr lang="en-MY" dirty="0"/>
              <a:t>Management by Objectives (MBO)</a:t>
            </a:r>
          </a:p>
        </p:txBody>
      </p:sp>
      <p:sp>
        <p:nvSpPr>
          <p:cNvPr id="3" name="Content Placeholder 2">
            <a:extLst>
              <a:ext uri="{FF2B5EF4-FFF2-40B4-BE49-F238E27FC236}">
                <a16:creationId xmlns:a16="http://schemas.microsoft.com/office/drawing/2014/main" id="{8229FA23-3E65-48D4-8E1B-EE1F50E3E5CA}"/>
              </a:ext>
            </a:extLst>
          </p:cNvPr>
          <p:cNvSpPr>
            <a:spLocks noGrp="1"/>
          </p:cNvSpPr>
          <p:nvPr>
            <p:ph idx="1"/>
          </p:nvPr>
        </p:nvSpPr>
        <p:spPr>
          <a:xfrm>
            <a:off x="611560" y="1268760"/>
            <a:ext cx="7848872" cy="4680520"/>
          </a:xfrm>
        </p:spPr>
        <p:txBody>
          <a:bodyPr>
            <a:normAutofit fontScale="92500" lnSpcReduction="20000"/>
          </a:bodyPr>
          <a:lstStyle/>
          <a:p>
            <a:r>
              <a:rPr lang="en-MY" sz="2600" dirty="0"/>
              <a:t>Management by objectives (MBO) is a strategic management model that aims to improve the performance of an organization by clearly defining objectives that are agreed to by both management and employees. </a:t>
            </a:r>
          </a:p>
          <a:p>
            <a:endParaRPr lang="en-MY" sz="2600" dirty="0"/>
          </a:p>
          <a:p>
            <a:r>
              <a:rPr lang="en-MY" sz="2600" dirty="0"/>
              <a:t>According to the theory, having a say in goal setting and action plans encourages participation and commitment among employees, as well as aligning objectives across the organization.</a:t>
            </a:r>
          </a:p>
          <a:p>
            <a:endParaRPr lang="en-MY" sz="2600" dirty="0"/>
          </a:p>
          <a:p>
            <a:r>
              <a:rPr lang="en-MY" sz="2600" dirty="0"/>
              <a:t>The term was first outlined by management guru Peter Drucker in his 1954 book, </a:t>
            </a:r>
            <a:r>
              <a:rPr lang="en-MY" sz="2600" i="1" dirty="0"/>
              <a:t>The Practice of Management</a:t>
            </a:r>
            <a:r>
              <a:rPr lang="en-MY" sz="2600" dirty="0"/>
              <a:t>.</a:t>
            </a:r>
          </a:p>
          <a:p>
            <a:endParaRPr lang="en-MY" sz="2400" dirty="0"/>
          </a:p>
        </p:txBody>
      </p:sp>
    </p:spTree>
    <p:extLst>
      <p:ext uri="{BB962C8B-B14F-4D97-AF65-F5344CB8AC3E}">
        <p14:creationId xmlns:p14="http://schemas.microsoft.com/office/powerpoint/2010/main" val="624231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F60BA-31B1-4789-9BB9-597C090ECA6F}"/>
              </a:ext>
            </a:extLst>
          </p:cNvPr>
          <p:cNvSpPr>
            <a:spLocks noGrp="1"/>
          </p:cNvSpPr>
          <p:nvPr>
            <p:ph type="title"/>
          </p:nvPr>
        </p:nvSpPr>
        <p:spPr/>
        <p:txBody>
          <a:bodyPr/>
          <a:lstStyle/>
          <a:p>
            <a:r>
              <a:rPr lang="en-MY" dirty="0"/>
              <a:t>Management by Objectives</a:t>
            </a:r>
          </a:p>
        </p:txBody>
      </p:sp>
      <p:pic>
        <p:nvPicPr>
          <p:cNvPr id="5" name="Picture 4">
            <a:extLst>
              <a:ext uri="{FF2B5EF4-FFF2-40B4-BE49-F238E27FC236}">
                <a16:creationId xmlns:a16="http://schemas.microsoft.com/office/drawing/2014/main" id="{C54D83C4-0EA9-4C44-8EE5-65258979698D}"/>
              </a:ext>
            </a:extLst>
          </p:cNvPr>
          <p:cNvPicPr>
            <a:picLocks noChangeAspect="1"/>
          </p:cNvPicPr>
          <p:nvPr/>
        </p:nvPicPr>
        <p:blipFill>
          <a:blip r:embed="rId2"/>
          <a:stretch>
            <a:fillRect/>
          </a:stretch>
        </p:blipFill>
        <p:spPr>
          <a:xfrm>
            <a:off x="1403648" y="1772816"/>
            <a:ext cx="4572000" cy="4572000"/>
          </a:xfrm>
          <a:prstGeom prst="rect">
            <a:avLst/>
          </a:prstGeom>
        </p:spPr>
      </p:pic>
    </p:spTree>
    <p:extLst>
      <p:ext uri="{BB962C8B-B14F-4D97-AF65-F5344CB8AC3E}">
        <p14:creationId xmlns:p14="http://schemas.microsoft.com/office/powerpoint/2010/main" val="201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CDEBD-9921-4AE9-AB9F-101D05035EB3}"/>
              </a:ext>
            </a:extLst>
          </p:cNvPr>
          <p:cNvSpPr>
            <a:spLocks noGrp="1"/>
          </p:cNvSpPr>
          <p:nvPr>
            <p:ph type="title"/>
          </p:nvPr>
        </p:nvSpPr>
        <p:spPr>
          <a:xfrm>
            <a:off x="948888" y="332656"/>
            <a:ext cx="7200900" cy="579440"/>
          </a:xfrm>
        </p:spPr>
        <p:txBody>
          <a:bodyPr>
            <a:normAutofit/>
          </a:bodyPr>
          <a:lstStyle/>
          <a:p>
            <a:r>
              <a:rPr lang="en-MY" sz="2800" dirty="0"/>
              <a:t>Steps in MBO Process</a:t>
            </a:r>
          </a:p>
        </p:txBody>
      </p:sp>
      <p:sp>
        <p:nvSpPr>
          <p:cNvPr id="3" name="Content Placeholder 2">
            <a:extLst>
              <a:ext uri="{FF2B5EF4-FFF2-40B4-BE49-F238E27FC236}">
                <a16:creationId xmlns:a16="http://schemas.microsoft.com/office/drawing/2014/main" id="{45B09CBF-0D70-49ED-B3EF-1C760403D417}"/>
              </a:ext>
            </a:extLst>
          </p:cNvPr>
          <p:cNvSpPr>
            <a:spLocks noGrp="1"/>
          </p:cNvSpPr>
          <p:nvPr>
            <p:ph idx="1"/>
          </p:nvPr>
        </p:nvSpPr>
        <p:spPr>
          <a:xfrm>
            <a:off x="918836" y="1524000"/>
            <a:ext cx="7200900" cy="3809999"/>
          </a:xfrm>
        </p:spPr>
        <p:txBody>
          <a:bodyPr/>
          <a:lstStyle/>
          <a:p>
            <a:r>
              <a:rPr lang="en-MY" sz="2400" dirty="0"/>
              <a:t>The first step is to either determine or revise organizational objectives for the entire company. This broad overview should be derived from the firm's mission and vision.</a:t>
            </a:r>
          </a:p>
          <a:p>
            <a:endParaRPr lang="en-MY" sz="2400" dirty="0"/>
          </a:p>
          <a:p>
            <a:r>
              <a:rPr lang="en-MY" sz="2400" dirty="0"/>
              <a:t>The second step is to translate the organizational objectives to employees. Drucker used the acronym SMART (specific, measurable, acceptable, realistic, time-bound) to express the concept.</a:t>
            </a:r>
          </a:p>
          <a:p>
            <a:endParaRPr lang="en-MY" dirty="0"/>
          </a:p>
          <a:p>
            <a:endParaRPr lang="en-MY" dirty="0"/>
          </a:p>
        </p:txBody>
      </p:sp>
    </p:spTree>
    <p:extLst>
      <p:ext uri="{BB962C8B-B14F-4D97-AF65-F5344CB8AC3E}">
        <p14:creationId xmlns:p14="http://schemas.microsoft.com/office/powerpoint/2010/main" val="427445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287FD-559D-430B-A19B-E6C1C0F2C6BF}"/>
              </a:ext>
            </a:extLst>
          </p:cNvPr>
          <p:cNvSpPr>
            <a:spLocks noGrp="1"/>
          </p:cNvSpPr>
          <p:nvPr>
            <p:ph type="title"/>
          </p:nvPr>
        </p:nvSpPr>
        <p:spPr>
          <a:xfrm>
            <a:off x="971550" y="487359"/>
            <a:ext cx="7200900" cy="579440"/>
          </a:xfrm>
        </p:spPr>
        <p:txBody>
          <a:bodyPr>
            <a:normAutofit/>
          </a:bodyPr>
          <a:lstStyle/>
          <a:p>
            <a:r>
              <a:rPr lang="en-MY" sz="2800" dirty="0"/>
              <a:t>Steps in MBO Process</a:t>
            </a:r>
          </a:p>
        </p:txBody>
      </p:sp>
      <p:sp>
        <p:nvSpPr>
          <p:cNvPr id="3" name="Content Placeholder 2">
            <a:extLst>
              <a:ext uri="{FF2B5EF4-FFF2-40B4-BE49-F238E27FC236}">
                <a16:creationId xmlns:a16="http://schemas.microsoft.com/office/drawing/2014/main" id="{083982FA-6A5F-4F6F-884E-A6C692616E21}"/>
              </a:ext>
            </a:extLst>
          </p:cNvPr>
          <p:cNvSpPr>
            <a:spLocks noGrp="1"/>
          </p:cNvSpPr>
          <p:nvPr>
            <p:ph idx="1"/>
          </p:nvPr>
        </p:nvSpPr>
        <p:spPr/>
        <p:txBody>
          <a:bodyPr/>
          <a:lstStyle/>
          <a:p>
            <a:r>
              <a:rPr lang="en-MY" sz="2400" dirty="0"/>
              <a:t>Step three is stimulating the participation of employees in setting individual objectives. After the organization's objectives are shared with employees, from the top to the bottom, employees should be encouraged to help set their own objectives to achieve these larger organizational objectives. This gives employees greater motivation since they have greater empowerment.</a:t>
            </a:r>
          </a:p>
          <a:p>
            <a:endParaRPr lang="en-MY" dirty="0"/>
          </a:p>
        </p:txBody>
      </p:sp>
    </p:spTree>
    <p:extLst>
      <p:ext uri="{BB962C8B-B14F-4D97-AF65-F5344CB8AC3E}">
        <p14:creationId xmlns:p14="http://schemas.microsoft.com/office/powerpoint/2010/main" val="2971376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977B7-E94C-4019-9878-0D3D4EBE9198}"/>
              </a:ext>
            </a:extLst>
          </p:cNvPr>
          <p:cNvSpPr>
            <a:spLocks noGrp="1"/>
          </p:cNvSpPr>
          <p:nvPr>
            <p:ph type="title"/>
          </p:nvPr>
        </p:nvSpPr>
        <p:spPr>
          <a:xfrm>
            <a:off x="971550" y="260648"/>
            <a:ext cx="7200900" cy="579440"/>
          </a:xfrm>
        </p:spPr>
        <p:txBody>
          <a:bodyPr>
            <a:normAutofit/>
          </a:bodyPr>
          <a:lstStyle/>
          <a:p>
            <a:r>
              <a:rPr lang="en-MY" sz="2800" dirty="0"/>
              <a:t>Steps in MBO Process</a:t>
            </a:r>
          </a:p>
        </p:txBody>
      </p:sp>
      <p:sp>
        <p:nvSpPr>
          <p:cNvPr id="3" name="Content Placeholder 2">
            <a:extLst>
              <a:ext uri="{FF2B5EF4-FFF2-40B4-BE49-F238E27FC236}">
                <a16:creationId xmlns:a16="http://schemas.microsoft.com/office/drawing/2014/main" id="{A98CD2A8-200D-42E8-819A-2EC90CEE10CA}"/>
              </a:ext>
            </a:extLst>
          </p:cNvPr>
          <p:cNvSpPr>
            <a:spLocks noGrp="1"/>
          </p:cNvSpPr>
          <p:nvPr>
            <p:ph idx="1"/>
          </p:nvPr>
        </p:nvSpPr>
        <p:spPr>
          <a:xfrm>
            <a:off x="938871" y="1340768"/>
            <a:ext cx="7200900" cy="3809999"/>
          </a:xfrm>
        </p:spPr>
        <p:txBody>
          <a:bodyPr/>
          <a:lstStyle/>
          <a:p>
            <a:r>
              <a:rPr lang="en-MY" sz="2400" dirty="0"/>
              <a:t>Step four involves monitoring the progress of employees. In step two, a key component of the objectives was that they are measurable in order for employees and managers to determine how well they are met.</a:t>
            </a:r>
          </a:p>
          <a:p>
            <a:endParaRPr lang="en-MY" sz="2400" dirty="0"/>
          </a:p>
          <a:p>
            <a:r>
              <a:rPr lang="en-MY" sz="2400" dirty="0"/>
              <a:t>The fifth step is to evaluate and reward employee progress. This step includes honest feedback on what was achieved and not achieved for each employee</a:t>
            </a:r>
          </a:p>
          <a:p>
            <a:endParaRPr lang="en-MY" dirty="0"/>
          </a:p>
        </p:txBody>
      </p:sp>
    </p:spTree>
    <p:extLst>
      <p:ext uri="{BB962C8B-B14F-4D97-AF65-F5344CB8AC3E}">
        <p14:creationId xmlns:p14="http://schemas.microsoft.com/office/powerpoint/2010/main" val="1389251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3A01B-6D3A-4D2D-86FD-2332B1FE0CEE}"/>
              </a:ext>
            </a:extLst>
          </p:cNvPr>
          <p:cNvSpPr>
            <a:spLocks noGrp="1"/>
          </p:cNvSpPr>
          <p:nvPr>
            <p:ph type="title"/>
          </p:nvPr>
        </p:nvSpPr>
        <p:spPr/>
        <p:txBody>
          <a:bodyPr/>
          <a:lstStyle/>
          <a:p>
            <a:r>
              <a:rPr lang="en-MY" dirty="0"/>
              <a:t>SMART Goals</a:t>
            </a:r>
          </a:p>
        </p:txBody>
      </p:sp>
      <p:pic>
        <p:nvPicPr>
          <p:cNvPr id="5" name="Picture 4">
            <a:extLst>
              <a:ext uri="{FF2B5EF4-FFF2-40B4-BE49-F238E27FC236}">
                <a16:creationId xmlns:a16="http://schemas.microsoft.com/office/drawing/2014/main" id="{2A589180-7760-4FF0-84B9-5E96AFE387A7}"/>
              </a:ext>
            </a:extLst>
          </p:cNvPr>
          <p:cNvPicPr>
            <a:picLocks noChangeAspect="1"/>
          </p:cNvPicPr>
          <p:nvPr/>
        </p:nvPicPr>
        <p:blipFill>
          <a:blip r:embed="rId2"/>
          <a:stretch>
            <a:fillRect/>
          </a:stretch>
        </p:blipFill>
        <p:spPr>
          <a:xfrm>
            <a:off x="942782" y="1661799"/>
            <a:ext cx="6393904" cy="4918388"/>
          </a:xfrm>
          <a:prstGeom prst="rect">
            <a:avLst/>
          </a:prstGeom>
        </p:spPr>
      </p:pic>
    </p:spTree>
    <p:extLst>
      <p:ext uri="{BB962C8B-B14F-4D97-AF65-F5344CB8AC3E}">
        <p14:creationId xmlns:p14="http://schemas.microsoft.com/office/powerpoint/2010/main" val="166683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0012-8030-45A7-94EC-F8698A4FA94A}"/>
              </a:ext>
            </a:extLst>
          </p:cNvPr>
          <p:cNvSpPr>
            <a:spLocks noGrp="1"/>
          </p:cNvSpPr>
          <p:nvPr>
            <p:ph type="title"/>
          </p:nvPr>
        </p:nvSpPr>
        <p:spPr>
          <a:xfrm>
            <a:off x="945796" y="188640"/>
            <a:ext cx="7200900" cy="737519"/>
          </a:xfrm>
        </p:spPr>
        <p:txBody>
          <a:bodyPr/>
          <a:lstStyle/>
          <a:p>
            <a:r>
              <a:rPr lang="en-MY" dirty="0"/>
              <a:t>Question # </a:t>
            </a:r>
          </a:p>
        </p:txBody>
      </p:sp>
      <p:sp>
        <p:nvSpPr>
          <p:cNvPr id="3" name="Content Placeholder 2">
            <a:extLst>
              <a:ext uri="{FF2B5EF4-FFF2-40B4-BE49-F238E27FC236}">
                <a16:creationId xmlns:a16="http://schemas.microsoft.com/office/drawing/2014/main" id="{CBBACB0D-0DFB-49E4-AEE9-F63ADC6C48A5}"/>
              </a:ext>
            </a:extLst>
          </p:cNvPr>
          <p:cNvSpPr>
            <a:spLocks noGrp="1"/>
          </p:cNvSpPr>
          <p:nvPr>
            <p:ph idx="1"/>
          </p:nvPr>
        </p:nvSpPr>
        <p:spPr>
          <a:xfrm>
            <a:off x="683568" y="1052736"/>
            <a:ext cx="7632848" cy="4680520"/>
          </a:xfrm>
        </p:spPr>
        <p:txBody>
          <a:bodyPr>
            <a:normAutofit fontScale="92500" lnSpcReduction="10000"/>
          </a:bodyPr>
          <a:lstStyle/>
          <a:p>
            <a:pPr marL="0" indent="0">
              <a:buNone/>
            </a:pPr>
            <a:r>
              <a:rPr lang="en-MY" sz="2600" dirty="0"/>
              <a:t>The manager of the marketing department established a goal for his staff that directed them to double unique web traffic to the website within 90 days. If they accomplish this goal, the department will evenly split a bonus among them. The manager is most likely</a:t>
            </a:r>
          </a:p>
          <a:p>
            <a:pPr marL="0" indent="0">
              <a:buNone/>
            </a:pPr>
            <a:r>
              <a:rPr lang="en-MY" sz="2600" dirty="0"/>
              <a:t>using which performance management technique?</a:t>
            </a:r>
          </a:p>
          <a:p>
            <a:pPr marL="0" indent="0">
              <a:buNone/>
            </a:pPr>
            <a:endParaRPr lang="en-MY" sz="2600" dirty="0"/>
          </a:p>
          <a:p>
            <a:pPr marL="514350" indent="-514350">
              <a:buFont typeface="+mj-lt"/>
              <a:buAutoNum type="alphaUcPeriod"/>
            </a:pPr>
            <a:r>
              <a:rPr lang="en-MY" sz="2600" dirty="0"/>
              <a:t>SMART</a:t>
            </a:r>
          </a:p>
          <a:p>
            <a:pPr marL="514350" indent="-514350">
              <a:buFont typeface="+mj-lt"/>
              <a:buAutoNum type="alphaUcPeriod"/>
            </a:pPr>
            <a:r>
              <a:rPr lang="en-MY" sz="2600" dirty="0"/>
              <a:t>MBO</a:t>
            </a:r>
          </a:p>
          <a:p>
            <a:pPr marL="514350" indent="-514350">
              <a:buFont typeface="+mj-lt"/>
              <a:buAutoNum type="alphaUcPeriod"/>
            </a:pPr>
            <a:r>
              <a:rPr lang="en-MY" sz="2600" dirty="0"/>
              <a:t>360</a:t>
            </a:r>
          </a:p>
          <a:p>
            <a:pPr marL="514350" indent="-514350">
              <a:buFont typeface="+mj-lt"/>
              <a:buAutoNum type="alphaUcPeriod"/>
            </a:pPr>
            <a:r>
              <a:rPr lang="en-MY" sz="2600" dirty="0"/>
              <a:t>Forced distribution</a:t>
            </a:r>
          </a:p>
          <a:p>
            <a:pPr marL="514350" indent="-514350">
              <a:buFont typeface="+mj-lt"/>
              <a:buAutoNum type="alphaUcPeriod"/>
            </a:pPr>
            <a:endParaRPr lang="en-MY" sz="2400" dirty="0"/>
          </a:p>
        </p:txBody>
      </p:sp>
    </p:spTree>
    <p:extLst>
      <p:ext uri="{BB962C8B-B14F-4D97-AF65-F5344CB8AC3E}">
        <p14:creationId xmlns:p14="http://schemas.microsoft.com/office/powerpoint/2010/main" val="1875932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5747B-FD56-4B35-93B4-EC69CB5EC605}"/>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a16="http://schemas.microsoft.com/office/drawing/2014/main" id="{4177ECE2-C27C-4B67-9DFF-BA8150E148EF}"/>
              </a:ext>
            </a:extLst>
          </p:cNvPr>
          <p:cNvSpPr>
            <a:spLocks noGrp="1"/>
          </p:cNvSpPr>
          <p:nvPr>
            <p:ph idx="1"/>
          </p:nvPr>
        </p:nvSpPr>
        <p:spPr/>
        <p:txBody>
          <a:bodyPr>
            <a:normAutofit/>
          </a:bodyPr>
          <a:lstStyle/>
          <a:p>
            <a:r>
              <a:rPr lang="en-MY" sz="2400" dirty="0"/>
              <a:t>Option B</a:t>
            </a:r>
          </a:p>
        </p:txBody>
      </p:sp>
    </p:spTree>
    <p:extLst>
      <p:ext uri="{BB962C8B-B14F-4D97-AF65-F5344CB8AC3E}">
        <p14:creationId xmlns:p14="http://schemas.microsoft.com/office/powerpoint/2010/main" val="4184035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29557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7802D-7A82-44E4-A8CB-644499135DFB}"/>
              </a:ext>
            </a:extLst>
          </p:cNvPr>
          <p:cNvSpPr>
            <a:spLocks noGrp="1"/>
          </p:cNvSpPr>
          <p:nvPr>
            <p:ph type="title"/>
          </p:nvPr>
        </p:nvSpPr>
        <p:spPr>
          <a:xfrm>
            <a:off x="922501" y="205580"/>
            <a:ext cx="7200900" cy="521495"/>
          </a:xfrm>
        </p:spPr>
        <p:txBody>
          <a:bodyPr>
            <a:normAutofit/>
          </a:bodyPr>
          <a:lstStyle/>
          <a:p>
            <a:r>
              <a:rPr lang="en-MY" sz="2800" dirty="0"/>
              <a:t>Budgeting</a:t>
            </a:r>
          </a:p>
        </p:txBody>
      </p:sp>
      <p:sp>
        <p:nvSpPr>
          <p:cNvPr id="3" name="Content Placeholder 2">
            <a:extLst>
              <a:ext uri="{FF2B5EF4-FFF2-40B4-BE49-F238E27FC236}">
                <a16:creationId xmlns:a16="http://schemas.microsoft.com/office/drawing/2014/main" id="{21A19EA8-0A0D-4C5E-8287-074E3C495BCD}"/>
              </a:ext>
            </a:extLst>
          </p:cNvPr>
          <p:cNvSpPr>
            <a:spLocks noGrp="1"/>
          </p:cNvSpPr>
          <p:nvPr>
            <p:ph idx="1"/>
          </p:nvPr>
        </p:nvSpPr>
        <p:spPr>
          <a:xfrm>
            <a:off x="755576" y="980728"/>
            <a:ext cx="7632848" cy="4530725"/>
          </a:xfrm>
        </p:spPr>
        <p:txBody>
          <a:bodyPr>
            <a:normAutofit/>
          </a:bodyPr>
          <a:lstStyle/>
          <a:p>
            <a:pPr marL="0" indent="0">
              <a:buNone/>
            </a:pPr>
            <a:r>
              <a:rPr lang="en-MY" sz="2400" dirty="0"/>
              <a:t>Budgeting is a essential management activities in implementing strategy. It can be used to know</a:t>
            </a:r>
          </a:p>
          <a:p>
            <a:r>
              <a:rPr lang="en-MY" sz="2400" dirty="0"/>
              <a:t>Activities that are behind schedule; </a:t>
            </a:r>
          </a:p>
          <a:p>
            <a:r>
              <a:rPr lang="en-MY" sz="2400" dirty="0"/>
              <a:t>Activities that are not achieving the success </a:t>
            </a:r>
          </a:p>
          <a:p>
            <a:r>
              <a:rPr lang="en-MY" sz="2400" dirty="0"/>
              <a:t>Allocation or redistribution of resources to put plans back on track.</a:t>
            </a:r>
          </a:p>
          <a:p>
            <a:pPr marL="0" indent="0">
              <a:buNone/>
            </a:pPr>
            <a:endParaRPr lang="en-MY" sz="2400" dirty="0"/>
          </a:p>
          <a:p>
            <a:pPr marL="0" indent="0">
              <a:buNone/>
            </a:pPr>
            <a:r>
              <a:rPr lang="en-MY" sz="2400" dirty="0"/>
              <a:t>A budget is a plan that contains a quantitative statement of expected results.</a:t>
            </a:r>
          </a:p>
        </p:txBody>
      </p:sp>
    </p:spTree>
    <p:extLst>
      <p:ext uri="{BB962C8B-B14F-4D97-AF65-F5344CB8AC3E}">
        <p14:creationId xmlns:p14="http://schemas.microsoft.com/office/powerpoint/2010/main" val="3489950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1C8AA-B692-4FB0-BC52-F786CF5C18AA}"/>
              </a:ext>
            </a:extLst>
          </p:cNvPr>
          <p:cNvSpPr>
            <a:spLocks noGrp="1"/>
          </p:cNvSpPr>
          <p:nvPr>
            <p:ph type="title"/>
          </p:nvPr>
        </p:nvSpPr>
        <p:spPr/>
        <p:txBody>
          <a:bodyPr/>
          <a:lstStyle/>
          <a:p>
            <a:r>
              <a:rPr lang="en-MY" dirty="0"/>
              <a:t>Planning and Budgeting Process</a:t>
            </a:r>
          </a:p>
        </p:txBody>
      </p:sp>
      <p:pic>
        <p:nvPicPr>
          <p:cNvPr id="5" name="Picture 4">
            <a:extLst>
              <a:ext uri="{FF2B5EF4-FFF2-40B4-BE49-F238E27FC236}">
                <a16:creationId xmlns:a16="http://schemas.microsoft.com/office/drawing/2014/main" id="{2CDE9269-12EA-4867-8E1D-28D3B7FCA77B}"/>
              </a:ext>
            </a:extLst>
          </p:cNvPr>
          <p:cNvPicPr>
            <a:picLocks noChangeAspect="1"/>
          </p:cNvPicPr>
          <p:nvPr/>
        </p:nvPicPr>
        <p:blipFill>
          <a:blip r:embed="rId2"/>
          <a:stretch>
            <a:fillRect/>
          </a:stretch>
        </p:blipFill>
        <p:spPr>
          <a:xfrm>
            <a:off x="640080" y="1844824"/>
            <a:ext cx="8321040" cy="4206240"/>
          </a:xfrm>
          <a:prstGeom prst="rect">
            <a:avLst/>
          </a:prstGeom>
        </p:spPr>
      </p:pic>
    </p:spTree>
    <p:extLst>
      <p:ext uri="{BB962C8B-B14F-4D97-AF65-F5344CB8AC3E}">
        <p14:creationId xmlns:p14="http://schemas.microsoft.com/office/powerpoint/2010/main" val="2871149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3C4CD-E447-4A4B-B34E-C5FAFB718AAF}"/>
              </a:ext>
            </a:extLst>
          </p:cNvPr>
          <p:cNvSpPr>
            <a:spLocks noGrp="1"/>
          </p:cNvSpPr>
          <p:nvPr>
            <p:ph type="title"/>
          </p:nvPr>
        </p:nvSpPr>
        <p:spPr/>
        <p:txBody>
          <a:bodyPr/>
          <a:lstStyle/>
          <a:p>
            <a:r>
              <a:rPr lang="en-MY" dirty="0"/>
              <a:t>Budgeting Process</a:t>
            </a:r>
          </a:p>
        </p:txBody>
      </p:sp>
      <p:pic>
        <p:nvPicPr>
          <p:cNvPr id="5" name="Picture 4">
            <a:extLst>
              <a:ext uri="{FF2B5EF4-FFF2-40B4-BE49-F238E27FC236}">
                <a16:creationId xmlns:a16="http://schemas.microsoft.com/office/drawing/2014/main" id="{846E08E8-67AD-4A86-B013-CDFB6C9DA91C}"/>
              </a:ext>
            </a:extLst>
          </p:cNvPr>
          <p:cNvPicPr>
            <a:picLocks noChangeAspect="1"/>
          </p:cNvPicPr>
          <p:nvPr/>
        </p:nvPicPr>
        <p:blipFill>
          <a:blip r:embed="rId2"/>
          <a:stretch>
            <a:fillRect/>
          </a:stretch>
        </p:blipFill>
        <p:spPr>
          <a:xfrm>
            <a:off x="1259632" y="2276872"/>
            <a:ext cx="7167503" cy="3000350"/>
          </a:xfrm>
          <a:prstGeom prst="rect">
            <a:avLst/>
          </a:prstGeom>
        </p:spPr>
      </p:pic>
    </p:spTree>
    <p:extLst>
      <p:ext uri="{BB962C8B-B14F-4D97-AF65-F5344CB8AC3E}">
        <p14:creationId xmlns:p14="http://schemas.microsoft.com/office/powerpoint/2010/main" val="947552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97F07-512E-49AD-8B4A-7EEFDF88AA46}"/>
              </a:ext>
            </a:extLst>
          </p:cNvPr>
          <p:cNvSpPr>
            <a:spLocks noGrp="1"/>
          </p:cNvSpPr>
          <p:nvPr>
            <p:ph type="title"/>
          </p:nvPr>
        </p:nvSpPr>
        <p:spPr>
          <a:xfrm>
            <a:off x="971550" y="329280"/>
            <a:ext cx="7200900" cy="737519"/>
          </a:xfrm>
        </p:spPr>
        <p:txBody>
          <a:bodyPr>
            <a:normAutofit/>
          </a:bodyPr>
          <a:lstStyle/>
          <a:p>
            <a:r>
              <a:rPr lang="en-MY" sz="2800" dirty="0"/>
              <a:t>Master Budget</a:t>
            </a:r>
          </a:p>
        </p:txBody>
      </p:sp>
      <p:sp>
        <p:nvSpPr>
          <p:cNvPr id="3" name="Content Placeholder 2">
            <a:extLst>
              <a:ext uri="{FF2B5EF4-FFF2-40B4-BE49-F238E27FC236}">
                <a16:creationId xmlns:a16="http://schemas.microsoft.com/office/drawing/2014/main" id="{4C814E8B-9BD8-4B8E-A2D8-26E4C1C50049}"/>
              </a:ext>
            </a:extLst>
          </p:cNvPr>
          <p:cNvSpPr>
            <a:spLocks noGrp="1"/>
          </p:cNvSpPr>
          <p:nvPr>
            <p:ph idx="1"/>
          </p:nvPr>
        </p:nvSpPr>
        <p:spPr>
          <a:xfrm>
            <a:off x="611560" y="1524000"/>
            <a:ext cx="7704856" cy="4353272"/>
          </a:xfrm>
        </p:spPr>
        <p:txBody>
          <a:bodyPr>
            <a:normAutofit/>
          </a:bodyPr>
          <a:lstStyle/>
          <a:p>
            <a:pPr marL="0" indent="0">
              <a:buNone/>
            </a:pPr>
            <a:r>
              <a:rPr lang="en-MY" sz="2400" dirty="0"/>
              <a:t>The master budget, also called the comprehensive budget or annual profit plan, encompasses the organization’s operating and financial plans for a specified period</a:t>
            </a:r>
          </a:p>
          <a:p>
            <a:pPr marL="0" indent="0">
              <a:buNone/>
            </a:pPr>
            <a:endParaRPr lang="en-MY" sz="2400" dirty="0"/>
          </a:p>
          <a:p>
            <a:pPr marL="0" indent="0">
              <a:buNone/>
            </a:pPr>
            <a:r>
              <a:rPr lang="en-MY" sz="2400" dirty="0"/>
              <a:t>Consists of three principal parts :</a:t>
            </a:r>
          </a:p>
          <a:p>
            <a:pPr lvl="1"/>
            <a:r>
              <a:rPr lang="en-MY" sz="2400" dirty="0"/>
              <a:t>Operating budget.</a:t>
            </a:r>
          </a:p>
          <a:p>
            <a:pPr lvl="1"/>
            <a:r>
              <a:rPr lang="en-MY" sz="2400" dirty="0"/>
              <a:t>Cash budget </a:t>
            </a:r>
          </a:p>
          <a:p>
            <a:pPr lvl="1"/>
            <a:r>
              <a:rPr lang="en-MY" sz="2400" dirty="0"/>
              <a:t>Capital expenditure budget </a:t>
            </a:r>
          </a:p>
        </p:txBody>
      </p:sp>
    </p:spTree>
    <p:extLst>
      <p:ext uri="{BB962C8B-B14F-4D97-AF65-F5344CB8AC3E}">
        <p14:creationId xmlns:p14="http://schemas.microsoft.com/office/powerpoint/2010/main" val="1247428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BAFF8-70C6-4AAA-97FD-63E00415E122}"/>
              </a:ext>
            </a:extLst>
          </p:cNvPr>
          <p:cNvSpPr>
            <a:spLocks noGrp="1"/>
          </p:cNvSpPr>
          <p:nvPr>
            <p:ph type="title"/>
          </p:nvPr>
        </p:nvSpPr>
        <p:spPr>
          <a:xfrm>
            <a:off x="971550" y="487359"/>
            <a:ext cx="7200900" cy="579440"/>
          </a:xfrm>
        </p:spPr>
        <p:txBody>
          <a:bodyPr>
            <a:normAutofit/>
          </a:bodyPr>
          <a:lstStyle/>
          <a:p>
            <a:r>
              <a:rPr lang="en-MY" sz="2800" dirty="0"/>
              <a:t>Operating Budget</a:t>
            </a:r>
          </a:p>
        </p:txBody>
      </p:sp>
      <p:sp>
        <p:nvSpPr>
          <p:cNvPr id="3" name="Content Placeholder 2">
            <a:extLst>
              <a:ext uri="{FF2B5EF4-FFF2-40B4-BE49-F238E27FC236}">
                <a16:creationId xmlns:a16="http://schemas.microsoft.com/office/drawing/2014/main" id="{873C4D70-4EC5-4200-A950-607999D8B32C}"/>
              </a:ext>
            </a:extLst>
          </p:cNvPr>
          <p:cNvSpPr>
            <a:spLocks noGrp="1"/>
          </p:cNvSpPr>
          <p:nvPr>
            <p:ph idx="1"/>
          </p:nvPr>
        </p:nvSpPr>
        <p:spPr>
          <a:xfrm>
            <a:off x="899592" y="1524000"/>
            <a:ext cx="7200900" cy="3809999"/>
          </a:xfrm>
        </p:spPr>
        <p:txBody>
          <a:bodyPr>
            <a:normAutofit/>
          </a:bodyPr>
          <a:lstStyle/>
          <a:p>
            <a:pPr marL="0" indent="0">
              <a:buNone/>
            </a:pPr>
            <a:r>
              <a:rPr lang="en-MY" sz="2400" dirty="0"/>
              <a:t>Revenues and associated expenses in day-to-day operations are budgeted in detail and are divided into major categories such as revenues, salaries, benefits, and non-salary expenses</a:t>
            </a:r>
          </a:p>
        </p:txBody>
      </p:sp>
    </p:spTree>
    <p:extLst>
      <p:ext uri="{BB962C8B-B14F-4D97-AF65-F5344CB8AC3E}">
        <p14:creationId xmlns:p14="http://schemas.microsoft.com/office/powerpoint/2010/main" val="3733792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38296-952E-4ADB-BEE8-6F69803AF3AA}"/>
              </a:ext>
            </a:extLst>
          </p:cNvPr>
          <p:cNvSpPr>
            <a:spLocks noGrp="1"/>
          </p:cNvSpPr>
          <p:nvPr>
            <p:ph type="title"/>
          </p:nvPr>
        </p:nvSpPr>
        <p:spPr>
          <a:xfrm>
            <a:off x="945796" y="329280"/>
            <a:ext cx="7200900" cy="737519"/>
          </a:xfrm>
        </p:spPr>
        <p:txBody>
          <a:bodyPr>
            <a:normAutofit/>
          </a:bodyPr>
          <a:lstStyle/>
          <a:p>
            <a:r>
              <a:rPr lang="en-MY" sz="2800" dirty="0"/>
              <a:t>Cash Budget</a:t>
            </a:r>
          </a:p>
        </p:txBody>
      </p:sp>
      <p:sp>
        <p:nvSpPr>
          <p:cNvPr id="3" name="Content Placeholder 2">
            <a:extLst>
              <a:ext uri="{FF2B5EF4-FFF2-40B4-BE49-F238E27FC236}">
                <a16:creationId xmlns:a16="http://schemas.microsoft.com/office/drawing/2014/main" id="{12B845FA-1948-4738-BB5C-8118A099F31F}"/>
              </a:ext>
            </a:extLst>
          </p:cNvPr>
          <p:cNvSpPr>
            <a:spLocks noGrp="1"/>
          </p:cNvSpPr>
          <p:nvPr>
            <p:ph idx="1"/>
          </p:nvPr>
        </p:nvSpPr>
        <p:spPr>
          <a:xfrm>
            <a:off x="827584" y="1524000"/>
            <a:ext cx="7200900" cy="3809999"/>
          </a:xfrm>
        </p:spPr>
        <p:txBody>
          <a:bodyPr>
            <a:normAutofit/>
          </a:bodyPr>
          <a:lstStyle/>
          <a:p>
            <a:pPr marL="0" indent="0">
              <a:buNone/>
            </a:pPr>
            <a:r>
              <a:rPr lang="en-MY" sz="2400" dirty="0"/>
              <a:t>Cash budgets tie the other two budgets together and take into account the timing of payments and the timing of receipt of cash from revenues. Cash budgets help management track and manage the company’s cash flow effectively by assessing whether additional capital is required, whether the company needs to raise money, or if there is excess capital.</a:t>
            </a:r>
          </a:p>
        </p:txBody>
      </p:sp>
    </p:spTree>
    <p:extLst>
      <p:ext uri="{BB962C8B-B14F-4D97-AF65-F5344CB8AC3E}">
        <p14:creationId xmlns:p14="http://schemas.microsoft.com/office/powerpoint/2010/main" val="23368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6AC77-D443-4654-92CE-98D83ED52D2E}"/>
              </a:ext>
            </a:extLst>
          </p:cNvPr>
          <p:cNvSpPr>
            <a:spLocks noGrp="1"/>
          </p:cNvSpPr>
          <p:nvPr>
            <p:ph type="title"/>
          </p:nvPr>
        </p:nvSpPr>
        <p:spPr>
          <a:xfrm>
            <a:off x="971550" y="332656"/>
            <a:ext cx="7200900" cy="579440"/>
          </a:xfrm>
        </p:spPr>
        <p:txBody>
          <a:bodyPr>
            <a:normAutofit/>
          </a:bodyPr>
          <a:lstStyle/>
          <a:p>
            <a:r>
              <a:rPr lang="en-MY" sz="2800" dirty="0"/>
              <a:t>Capital Budget</a:t>
            </a:r>
          </a:p>
        </p:txBody>
      </p:sp>
      <p:sp>
        <p:nvSpPr>
          <p:cNvPr id="3" name="Content Placeholder 2">
            <a:extLst>
              <a:ext uri="{FF2B5EF4-FFF2-40B4-BE49-F238E27FC236}">
                <a16:creationId xmlns:a16="http://schemas.microsoft.com/office/drawing/2014/main" id="{769CF4AC-C8FC-4F04-93E2-28058589C4F5}"/>
              </a:ext>
            </a:extLst>
          </p:cNvPr>
          <p:cNvSpPr>
            <a:spLocks noGrp="1"/>
          </p:cNvSpPr>
          <p:nvPr>
            <p:ph idx="1"/>
          </p:nvPr>
        </p:nvSpPr>
        <p:spPr>
          <a:xfrm>
            <a:off x="827584" y="1268760"/>
            <a:ext cx="7200900" cy="3809999"/>
          </a:xfrm>
        </p:spPr>
        <p:txBody>
          <a:bodyPr>
            <a:normAutofit/>
          </a:bodyPr>
          <a:lstStyle/>
          <a:p>
            <a:pPr marL="0" indent="0">
              <a:buNone/>
            </a:pPr>
            <a:r>
              <a:rPr lang="en-MY" sz="2400" dirty="0"/>
              <a:t>Capital budgets are typically requests for purchases of large assets such as property, equipment, or IT systems that create major demands on an organization’s cash flow. The purposes of capital budgets are to allocate funds, control risks in decision-making, and set priorities.</a:t>
            </a:r>
          </a:p>
        </p:txBody>
      </p:sp>
    </p:spTree>
    <p:extLst>
      <p:ext uri="{BB962C8B-B14F-4D97-AF65-F5344CB8AC3E}">
        <p14:creationId xmlns:p14="http://schemas.microsoft.com/office/powerpoint/2010/main" val="1404172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B73D4-51F0-400A-8D5B-C0D488BD80BE}"/>
              </a:ext>
            </a:extLst>
          </p:cNvPr>
          <p:cNvSpPr>
            <a:spLocks noGrp="1"/>
          </p:cNvSpPr>
          <p:nvPr>
            <p:ph type="title"/>
          </p:nvPr>
        </p:nvSpPr>
        <p:spPr>
          <a:xfrm>
            <a:off x="971550" y="150074"/>
            <a:ext cx="7200900" cy="521495"/>
          </a:xfrm>
        </p:spPr>
        <p:txBody>
          <a:bodyPr>
            <a:normAutofit/>
          </a:bodyPr>
          <a:lstStyle/>
          <a:p>
            <a:r>
              <a:rPr lang="en-MY" sz="2800" dirty="0"/>
              <a:t>Format of a Budget</a:t>
            </a:r>
          </a:p>
        </p:txBody>
      </p:sp>
      <p:pic>
        <p:nvPicPr>
          <p:cNvPr id="5" name="Picture 4">
            <a:extLst>
              <a:ext uri="{FF2B5EF4-FFF2-40B4-BE49-F238E27FC236}">
                <a16:creationId xmlns:a16="http://schemas.microsoft.com/office/drawing/2014/main" id="{BE99DE87-06C5-4AE4-846C-3720D635D35E}"/>
              </a:ext>
            </a:extLst>
          </p:cNvPr>
          <p:cNvPicPr>
            <a:picLocks noChangeAspect="1"/>
          </p:cNvPicPr>
          <p:nvPr/>
        </p:nvPicPr>
        <p:blipFill>
          <a:blip r:embed="rId2"/>
          <a:stretch>
            <a:fillRect/>
          </a:stretch>
        </p:blipFill>
        <p:spPr>
          <a:xfrm>
            <a:off x="1619672" y="933254"/>
            <a:ext cx="4680520" cy="4991491"/>
          </a:xfrm>
          <a:prstGeom prst="rect">
            <a:avLst/>
          </a:prstGeom>
        </p:spPr>
      </p:pic>
    </p:spTree>
    <p:extLst>
      <p:ext uri="{BB962C8B-B14F-4D97-AF65-F5344CB8AC3E}">
        <p14:creationId xmlns:p14="http://schemas.microsoft.com/office/powerpoint/2010/main" val="3636411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18D1D-A233-4B7C-881B-E4D7487DF0B6}"/>
              </a:ext>
            </a:extLst>
          </p:cNvPr>
          <p:cNvSpPr>
            <a:spLocks noGrp="1"/>
          </p:cNvSpPr>
          <p:nvPr>
            <p:ph type="title"/>
          </p:nvPr>
        </p:nvSpPr>
        <p:spPr>
          <a:xfrm>
            <a:off x="971550" y="302157"/>
            <a:ext cx="7200900" cy="593503"/>
          </a:xfrm>
        </p:spPr>
        <p:txBody>
          <a:bodyPr>
            <a:normAutofit/>
          </a:bodyPr>
          <a:lstStyle/>
          <a:p>
            <a:r>
              <a:rPr lang="en-MY" sz="2800" dirty="0"/>
              <a:t>Budgeting</a:t>
            </a:r>
          </a:p>
        </p:txBody>
      </p:sp>
      <p:pic>
        <p:nvPicPr>
          <p:cNvPr id="5" name="Picture 4">
            <a:extLst>
              <a:ext uri="{FF2B5EF4-FFF2-40B4-BE49-F238E27FC236}">
                <a16:creationId xmlns:a16="http://schemas.microsoft.com/office/drawing/2014/main" id="{BDAB5D25-01D6-43DA-98F6-EDB42BDB52FB}"/>
              </a:ext>
            </a:extLst>
          </p:cNvPr>
          <p:cNvPicPr>
            <a:picLocks noChangeAspect="1"/>
          </p:cNvPicPr>
          <p:nvPr/>
        </p:nvPicPr>
        <p:blipFill>
          <a:blip r:embed="rId2"/>
          <a:stretch>
            <a:fillRect/>
          </a:stretch>
        </p:blipFill>
        <p:spPr>
          <a:xfrm>
            <a:off x="971550" y="1340768"/>
            <a:ext cx="6934200" cy="4486275"/>
          </a:xfrm>
          <a:prstGeom prst="rect">
            <a:avLst/>
          </a:prstGeom>
        </p:spPr>
      </p:pic>
    </p:spTree>
    <p:extLst>
      <p:ext uri="{BB962C8B-B14F-4D97-AF65-F5344CB8AC3E}">
        <p14:creationId xmlns:p14="http://schemas.microsoft.com/office/powerpoint/2010/main" val="657419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7D52E-5960-4721-B3A5-EA5AF6E92F85}"/>
              </a:ext>
            </a:extLst>
          </p:cNvPr>
          <p:cNvSpPr>
            <a:spLocks noGrp="1"/>
          </p:cNvSpPr>
          <p:nvPr>
            <p:ph type="title"/>
          </p:nvPr>
        </p:nvSpPr>
        <p:spPr>
          <a:xfrm>
            <a:off x="971550" y="260648"/>
            <a:ext cx="7200900" cy="665511"/>
          </a:xfrm>
        </p:spPr>
        <p:txBody>
          <a:bodyPr>
            <a:normAutofit/>
          </a:bodyPr>
          <a:lstStyle/>
          <a:p>
            <a:r>
              <a:rPr lang="en-MY" sz="2800" dirty="0"/>
              <a:t>Zero-based budgeting (ZBB)</a:t>
            </a:r>
          </a:p>
        </p:txBody>
      </p:sp>
      <p:sp>
        <p:nvSpPr>
          <p:cNvPr id="3" name="Content Placeholder 2">
            <a:extLst>
              <a:ext uri="{FF2B5EF4-FFF2-40B4-BE49-F238E27FC236}">
                <a16:creationId xmlns:a16="http://schemas.microsoft.com/office/drawing/2014/main" id="{ABC91B18-43AC-4BE1-9117-2BFE3ED7FAE3}"/>
              </a:ext>
            </a:extLst>
          </p:cNvPr>
          <p:cNvSpPr>
            <a:spLocks noGrp="1"/>
          </p:cNvSpPr>
          <p:nvPr>
            <p:ph idx="1"/>
          </p:nvPr>
        </p:nvSpPr>
        <p:spPr>
          <a:xfrm>
            <a:off x="971550" y="1340768"/>
            <a:ext cx="7200900" cy="3809999"/>
          </a:xfrm>
        </p:spPr>
        <p:txBody>
          <a:bodyPr/>
          <a:lstStyle/>
          <a:p>
            <a:r>
              <a:rPr lang="en-MY" sz="2400" dirty="0"/>
              <a:t>Zero-based budgeting (ZBB) is an approach to making a budget from scratch. The budget is not based on previous budgets. Instead, the budget starts at zero.</a:t>
            </a:r>
          </a:p>
          <a:p>
            <a:endParaRPr lang="en-MY" sz="2400" dirty="0"/>
          </a:p>
          <a:p>
            <a:r>
              <a:rPr lang="en-MY" sz="2400" dirty="0"/>
              <a:t>With zero-based budgeting, there is a need to justify every expense before adding it to the official budget. The goal of zero-based budgeting is to reduce spending by looking at where costs can be cut.</a:t>
            </a:r>
          </a:p>
          <a:p>
            <a:endParaRPr lang="en-MY" dirty="0"/>
          </a:p>
        </p:txBody>
      </p:sp>
    </p:spTree>
    <p:extLst>
      <p:ext uri="{BB962C8B-B14F-4D97-AF65-F5344CB8AC3E}">
        <p14:creationId xmlns:p14="http://schemas.microsoft.com/office/powerpoint/2010/main" val="2542878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B0113-75D4-4FFC-B100-B4C7BEFE1915}"/>
              </a:ext>
            </a:extLst>
          </p:cNvPr>
          <p:cNvSpPr>
            <a:spLocks noGrp="1"/>
          </p:cNvSpPr>
          <p:nvPr>
            <p:ph type="title"/>
          </p:nvPr>
        </p:nvSpPr>
        <p:spPr/>
        <p:txBody>
          <a:bodyPr>
            <a:normAutofit/>
          </a:bodyPr>
          <a:lstStyle/>
          <a:p>
            <a:r>
              <a:rPr lang="en-MY" sz="2800" dirty="0"/>
              <a:t>Activity-based budgeting (ABB)</a:t>
            </a:r>
          </a:p>
        </p:txBody>
      </p:sp>
      <p:sp>
        <p:nvSpPr>
          <p:cNvPr id="3" name="Content Placeholder 2">
            <a:extLst>
              <a:ext uri="{FF2B5EF4-FFF2-40B4-BE49-F238E27FC236}">
                <a16:creationId xmlns:a16="http://schemas.microsoft.com/office/drawing/2014/main" id="{24CB44DE-C182-4B8B-B9DC-68FE2E284CC0}"/>
              </a:ext>
            </a:extLst>
          </p:cNvPr>
          <p:cNvSpPr>
            <a:spLocks noGrp="1"/>
          </p:cNvSpPr>
          <p:nvPr>
            <p:ph idx="1"/>
          </p:nvPr>
        </p:nvSpPr>
        <p:spPr/>
        <p:txBody>
          <a:bodyPr>
            <a:normAutofit lnSpcReduction="10000"/>
          </a:bodyPr>
          <a:lstStyle/>
          <a:p>
            <a:r>
              <a:rPr lang="en-MY" sz="2400" dirty="0"/>
              <a:t>Activity-based budgeting (ABB) is a system that records, researches, and analyses activities that lead to costs for a company.</a:t>
            </a:r>
          </a:p>
          <a:p>
            <a:r>
              <a:rPr lang="en-MY" sz="2400" dirty="0"/>
              <a:t>Every activity in an organization that incurs a cost is scrutinized for potential ways to create efficiencies. Budgets are then developed based on these results.</a:t>
            </a:r>
          </a:p>
          <a:p>
            <a:r>
              <a:rPr lang="en-MY" sz="2400" dirty="0"/>
              <a:t>It is more rigorous than traditional budgeting processes, which tend to merely adjust previous budgets to account for inflation or business development.</a:t>
            </a:r>
          </a:p>
        </p:txBody>
      </p:sp>
    </p:spTree>
    <p:extLst>
      <p:ext uri="{BB962C8B-B14F-4D97-AF65-F5344CB8AC3E}">
        <p14:creationId xmlns:p14="http://schemas.microsoft.com/office/powerpoint/2010/main" val="2863422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DEA5F-40EE-4491-B52E-507722191443}"/>
              </a:ext>
            </a:extLst>
          </p:cNvPr>
          <p:cNvSpPr>
            <a:spLocks noGrp="1"/>
          </p:cNvSpPr>
          <p:nvPr>
            <p:ph type="title"/>
          </p:nvPr>
        </p:nvSpPr>
        <p:spPr/>
        <p:txBody>
          <a:bodyPr>
            <a:normAutofit/>
          </a:bodyPr>
          <a:lstStyle/>
          <a:p>
            <a:r>
              <a:rPr lang="en-MY" sz="2800" dirty="0"/>
              <a:t>Rolling Budget</a:t>
            </a:r>
          </a:p>
        </p:txBody>
      </p:sp>
      <p:sp>
        <p:nvSpPr>
          <p:cNvPr id="3" name="Content Placeholder 2">
            <a:extLst>
              <a:ext uri="{FF2B5EF4-FFF2-40B4-BE49-F238E27FC236}">
                <a16:creationId xmlns:a16="http://schemas.microsoft.com/office/drawing/2014/main" id="{F7CA8B30-46C1-40C0-A778-AF91C4E39D4C}"/>
              </a:ext>
            </a:extLst>
          </p:cNvPr>
          <p:cNvSpPr>
            <a:spLocks noGrp="1"/>
          </p:cNvSpPr>
          <p:nvPr>
            <p:ph idx="1"/>
          </p:nvPr>
        </p:nvSpPr>
        <p:spPr/>
        <p:txBody>
          <a:bodyPr>
            <a:normAutofit/>
          </a:bodyPr>
          <a:lstStyle/>
          <a:p>
            <a:pPr marL="0" indent="0">
              <a:buNone/>
            </a:pPr>
            <a:r>
              <a:rPr lang="en-MY" sz="2400" dirty="0"/>
              <a:t>Rolling simply means continuous. Rolling budget continuously updated by adding further accounting period when the earlier accounting period is completed. The rolling budget has a dynamic approach. Instead of a static budget of 12 months, it rolls forward by a quarter or a month.</a:t>
            </a:r>
          </a:p>
        </p:txBody>
      </p:sp>
    </p:spTree>
    <p:extLst>
      <p:ext uri="{BB962C8B-B14F-4D97-AF65-F5344CB8AC3E}">
        <p14:creationId xmlns:p14="http://schemas.microsoft.com/office/powerpoint/2010/main" val="2977551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328DD-1CF0-409F-B635-2E7F2E867B59}"/>
              </a:ext>
            </a:extLst>
          </p:cNvPr>
          <p:cNvSpPr>
            <a:spLocks noGrp="1"/>
          </p:cNvSpPr>
          <p:nvPr>
            <p:ph type="title"/>
          </p:nvPr>
        </p:nvSpPr>
        <p:spPr>
          <a:xfrm>
            <a:off x="971550" y="358315"/>
            <a:ext cx="7200900" cy="737519"/>
          </a:xfrm>
        </p:spPr>
        <p:txBody>
          <a:bodyPr>
            <a:normAutofit/>
          </a:bodyPr>
          <a:lstStyle/>
          <a:p>
            <a:r>
              <a:rPr lang="en-MY" sz="2800" dirty="0"/>
              <a:t>Static Budget</a:t>
            </a:r>
          </a:p>
        </p:txBody>
      </p:sp>
      <p:sp>
        <p:nvSpPr>
          <p:cNvPr id="3" name="Content Placeholder 2">
            <a:extLst>
              <a:ext uri="{FF2B5EF4-FFF2-40B4-BE49-F238E27FC236}">
                <a16:creationId xmlns:a16="http://schemas.microsoft.com/office/drawing/2014/main" id="{915C787B-CD4B-4785-AE05-1554570BAD3A}"/>
              </a:ext>
            </a:extLst>
          </p:cNvPr>
          <p:cNvSpPr>
            <a:spLocks noGrp="1"/>
          </p:cNvSpPr>
          <p:nvPr>
            <p:ph idx="1"/>
          </p:nvPr>
        </p:nvSpPr>
        <p:spPr>
          <a:xfrm>
            <a:off x="755576" y="1600201"/>
            <a:ext cx="7848872" cy="3917032"/>
          </a:xfrm>
        </p:spPr>
        <p:txBody>
          <a:bodyPr>
            <a:normAutofit/>
          </a:bodyPr>
          <a:lstStyle/>
          <a:p>
            <a:r>
              <a:rPr lang="en-MY" sz="2400" dirty="0"/>
              <a:t>A static budget is a type of budget that anticipates a fixed amount in sales, revenue and expenses. </a:t>
            </a:r>
          </a:p>
          <a:p>
            <a:r>
              <a:rPr lang="en-MY" sz="2400" dirty="0"/>
              <a:t>Static budgets can remain unchanged, or fixed, in a company's financial records regardless of fluctuations in revenue volume. </a:t>
            </a:r>
          </a:p>
          <a:p>
            <a:r>
              <a:rPr lang="en-MY" sz="2400" dirty="0"/>
              <a:t>Using a static budget can allow companies to allocate money to resources that they expect to remain the same throughout the stated period.</a:t>
            </a:r>
          </a:p>
        </p:txBody>
      </p:sp>
    </p:spTree>
    <p:extLst>
      <p:ext uri="{BB962C8B-B14F-4D97-AF65-F5344CB8AC3E}">
        <p14:creationId xmlns:p14="http://schemas.microsoft.com/office/powerpoint/2010/main" val="3426978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81621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921A2-7596-4094-B88A-2097CD334031}"/>
              </a:ext>
            </a:extLst>
          </p:cNvPr>
          <p:cNvSpPr>
            <a:spLocks noGrp="1"/>
          </p:cNvSpPr>
          <p:nvPr>
            <p:ph type="title"/>
          </p:nvPr>
        </p:nvSpPr>
        <p:spPr>
          <a:xfrm>
            <a:off x="683568" y="332656"/>
            <a:ext cx="7200900" cy="579440"/>
          </a:xfrm>
        </p:spPr>
        <p:txBody>
          <a:bodyPr>
            <a:normAutofit/>
          </a:bodyPr>
          <a:lstStyle/>
          <a:p>
            <a:r>
              <a:rPr lang="en-MY" sz="2800" dirty="0"/>
              <a:t>McKinsey 7S Framework</a:t>
            </a:r>
          </a:p>
        </p:txBody>
      </p:sp>
      <p:sp>
        <p:nvSpPr>
          <p:cNvPr id="3" name="Content Placeholder 2">
            <a:extLst>
              <a:ext uri="{FF2B5EF4-FFF2-40B4-BE49-F238E27FC236}">
                <a16:creationId xmlns:a16="http://schemas.microsoft.com/office/drawing/2014/main" id="{0ACD1755-FC05-49D3-B862-4E9498D1A6CE}"/>
              </a:ext>
            </a:extLst>
          </p:cNvPr>
          <p:cNvSpPr>
            <a:spLocks noGrp="1"/>
          </p:cNvSpPr>
          <p:nvPr>
            <p:ph idx="1"/>
          </p:nvPr>
        </p:nvSpPr>
        <p:spPr>
          <a:xfrm>
            <a:off x="827584" y="1412776"/>
            <a:ext cx="7200900" cy="3809999"/>
          </a:xfrm>
        </p:spPr>
        <p:txBody>
          <a:bodyPr>
            <a:normAutofit/>
          </a:bodyPr>
          <a:lstStyle/>
          <a:p>
            <a:r>
              <a:rPr lang="en-MY" sz="2400" dirty="0"/>
              <a:t>The McKinsey 7-S framework was developed by Tom Peters and Robert Waterman at McKinsey &amp; Company. </a:t>
            </a:r>
          </a:p>
          <a:p>
            <a:r>
              <a:rPr lang="en-MY" sz="2400" dirty="0"/>
              <a:t>The 7 Ss are structure, strategy, systems, skills, style, staff and shared values.</a:t>
            </a:r>
          </a:p>
          <a:p>
            <a:r>
              <a:rPr lang="en-MY" sz="2400" dirty="0"/>
              <a:t>The model is based on the theory that, for an organization to perform well, these seven elements need to be aligned and mutually reinforcing</a:t>
            </a:r>
          </a:p>
        </p:txBody>
      </p:sp>
    </p:spTree>
    <p:extLst>
      <p:ext uri="{BB962C8B-B14F-4D97-AF65-F5344CB8AC3E}">
        <p14:creationId xmlns:p14="http://schemas.microsoft.com/office/powerpoint/2010/main" val="4043060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F99E6-4510-4D5A-8306-7EC7D7F68DEF}"/>
              </a:ext>
            </a:extLst>
          </p:cNvPr>
          <p:cNvSpPr>
            <a:spLocks noGrp="1"/>
          </p:cNvSpPr>
          <p:nvPr>
            <p:ph type="title"/>
          </p:nvPr>
        </p:nvSpPr>
        <p:spPr/>
        <p:txBody>
          <a:bodyPr/>
          <a:lstStyle/>
          <a:p>
            <a:r>
              <a:rPr lang="en-MY" dirty="0"/>
              <a:t>McKinsey 7S Framework</a:t>
            </a:r>
          </a:p>
        </p:txBody>
      </p:sp>
      <p:pic>
        <p:nvPicPr>
          <p:cNvPr id="5" name="Picture 4">
            <a:extLst>
              <a:ext uri="{FF2B5EF4-FFF2-40B4-BE49-F238E27FC236}">
                <a16:creationId xmlns:a16="http://schemas.microsoft.com/office/drawing/2014/main" id="{30EE0616-F833-486F-AD5E-9DF76A2C12DB}"/>
              </a:ext>
            </a:extLst>
          </p:cNvPr>
          <p:cNvPicPr>
            <a:picLocks noChangeAspect="1"/>
          </p:cNvPicPr>
          <p:nvPr/>
        </p:nvPicPr>
        <p:blipFill>
          <a:blip r:embed="rId2"/>
          <a:stretch>
            <a:fillRect/>
          </a:stretch>
        </p:blipFill>
        <p:spPr>
          <a:xfrm>
            <a:off x="1187624" y="1836999"/>
            <a:ext cx="5600700" cy="4714875"/>
          </a:xfrm>
          <a:prstGeom prst="rect">
            <a:avLst/>
          </a:prstGeom>
        </p:spPr>
      </p:pic>
    </p:spTree>
    <p:extLst>
      <p:ext uri="{BB962C8B-B14F-4D97-AF65-F5344CB8AC3E}">
        <p14:creationId xmlns:p14="http://schemas.microsoft.com/office/powerpoint/2010/main" val="2916132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C1EB0-20DB-4091-9122-BB47B55B93E4}"/>
              </a:ext>
            </a:extLst>
          </p:cNvPr>
          <p:cNvSpPr>
            <a:spLocks noGrp="1"/>
          </p:cNvSpPr>
          <p:nvPr>
            <p:ph type="title"/>
          </p:nvPr>
        </p:nvSpPr>
        <p:spPr>
          <a:xfrm>
            <a:off x="971550" y="260648"/>
            <a:ext cx="7200900" cy="665511"/>
          </a:xfrm>
        </p:spPr>
        <p:txBody>
          <a:bodyPr>
            <a:normAutofit/>
          </a:bodyPr>
          <a:lstStyle/>
          <a:p>
            <a:r>
              <a:rPr lang="en-MY" sz="2800" dirty="0"/>
              <a:t>McKinsey 7S Framework</a:t>
            </a:r>
          </a:p>
        </p:txBody>
      </p:sp>
      <p:sp>
        <p:nvSpPr>
          <p:cNvPr id="3" name="Content Placeholder 2">
            <a:extLst>
              <a:ext uri="{FF2B5EF4-FFF2-40B4-BE49-F238E27FC236}">
                <a16:creationId xmlns:a16="http://schemas.microsoft.com/office/drawing/2014/main" id="{BAA4D69A-FF72-4B60-845E-0076BFB7D9F8}"/>
              </a:ext>
            </a:extLst>
          </p:cNvPr>
          <p:cNvSpPr>
            <a:spLocks noGrp="1"/>
          </p:cNvSpPr>
          <p:nvPr>
            <p:ph idx="1"/>
          </p:nvPr>
        </p:nvSpPr>
        <p:spPr>
          <a:xfrm>
            <a:off x="755576" y="1412776"/>
            <a:ext cx="7200900" cy="3809999"/>
          </a:xfrm>
        </p:spPr>
        <p:txBody>
          <a:bodyPr>
            <a:normAutofit/>
          </a:bodyPr>
          <a:lstStyle/>
          <a:p>
            <a:r>
              <a:rPr lang="en-MY" sz="2400" dirty="0"/>
              <a:t>The model is most often used as an organizational analysis tool to assess and monitor changes in the internal situation of an organization.</a:t>
            </a:r>
          </a:p>
          <a:p>
            <a:r>
              <a:rPr lang="en-MY" sz="2400" dirty="0"/>
              <a:t>Whatever the type of change – restructuring, new processes, organizational merger, new systems, change of leadership, and so on – the model can be used to understand how the organizational elements are interrelated, and so ensure that the wider impact of changes made in one area is taken into consideration.</a:t>
            </a:r>
          </a:p>
        </p:txBody>
      </p:sp>
    </p:spTree>
    <p:extLst>
      <p:ext uri="{BB962C8B-B14F-4D97-AF65-F5344CB8AC3E}">
        <p14:creationId xmlns:p14="http://schemas.microsoft.com/office/powerpoint/2010/main" val="596474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4CF8A-42EE-42BE-95B9-60AF35D095F2}"/>
              </a:ext>
            </a:extLst>
          </p:cNvPr>
          <p:cNvSpPr>
            <a:spLocks noGrp="1"/>
          </p:cNvSpPr>
          <p:nvPr>
            <p:ph type="title"/>
          </p:nvPr>
        </p:nvSpPr>
        <p:spPr>
          <a:xfrm>
            <a:off x="899592" y="260648"/>
            <a:ext cx="7200900" cy="665511"/>
          </a:xfrm>
        </p:spPr>
        <p:txBody>
          <a:bodyPr>
            <a:normAutofit/>
          </a:bodyPr>
          <a:lstStyle/>
          <a:p>
            <a:r>
              <a:rPr lang="en-MY" sz="2800" dirty="0"/>
              <a:t>Hard S’s</a:t>
            </a:r>
          </a:p>
        </p:txBody>
      </p:sp>
      <p:sp>
        <p:nvSpPr>
          <p:cNvPr id="3" name="Content Placeholder 2">
            <a:extLst>
              <a:ext uri="{FF2B5EF4-FFF2-40B4-BE49-F238E27FC236}">
                <a16:creationId xmlns:a16="http://schemas.microsoft.com/office/drawing/2014/main" id="{631A3E21-9F96-4770-9EAA-3C34DEAF75BD}"/>
              </a:ext>
            </a:extLst>
          </p:cNvPr>
          <p:cNvSpPr>
            <a:spLocks noGrp="1"/>
          </p:cNvSpPr>
          <p:nvPr>
            <p:ph idx="1"/>
          </p:nvPr>
        </p:nvSpPr>
        <p:spPr>
          <a:xfrm>
            <a:off x="683568" y="1664804"/>
            <a:ext cx="7776864" cy="3996444"/>
          </a:xfrm>
        </p:spPr>
        <p:txBody>
          <a:bodyPr>
            <a:normAutofit/>
          </a:bodyPr>
          <a:lstStyle/>
          <a:p>
            <a:r>
              <a:rPr lang="en-MY" sz="2400" b="1" dirty="0"/>
              <a:t>Strategy</a:t>
            </a:r>
            <a:r>
              <a:rPr lang="en-MY" sz="2400" dirty="0"/>
              <a:t> refers to a well-curated business plan that allows the company to formulate a plan of action to achieve a sustainable competitive advantage.</a:t>
            </a:r>
          </a:p>
          <a:p>
            <a:r>
              <a:rPr lang="en-MY" sz="2400" b="1" dirty="0"/>
              <a:t>Structure</a:t>
            </a:r>
            <a:r>
              <a:rPr lang="en-MY" sz="2400" dirty="0"/>
              <a:t> is the way in which a company is organized – chain of command and accountability relationships that form its organizational chart.</a:t>
            </a:r>
          </a:p>
          <a:p>
            <a:r>
              <a:rPr lang="en-MY" sz="2400" b="1" dirty="0"/>
              <a:t>Systems</a:t>
            </a:r>
            <a:r>
              <a:rPr lang="en-MY" sz="2400" dirty="0"/>
              <a:t> entail the business and technical infrastructure of the company that establishes workflows and the chain of decision-making.</a:t>
            </a:r>
          </a:p>
        </p:txBody>
      </p:sp>
    </p:spTree>
    <p:extLst>
      <p:ext uri="{BB962C8B-B14F-4D97-AF65-F5344CB8AC3E}">
        <p14:creationId xmlns:p14="http://schemas.microsoft.com/office/powerpoint/2010/main" val="46490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006DD-B94C-456D-BF17-918D880BAEAD}"/>
              </a:ext>
            </a:extLst>
          </p:cNvPr>
          <p:cNvSpPr>
            <a:spLocks noGrp="1"/>
          </p:cNvSpPr>
          <p:nvPr>
            <p:ph type="title"/>
          </p:nvPr>
        </p:nvSpPr>
        <p:spPr>
          <a:xfrm>
            <a:off x="899592" y="232579"/>
            <a:ext cx="7200900" cy="521495"/>
          </a:xfrm>
        </p:spPr>
        <p:txBody>
          <a:bodyPr>
            <a:normAutofit/>
          </a:bodyPr>
          <a:lstStyle/>
          <a:p>
            <a:r>
              <a:rPr lang="en-MY" sz="2800" dirty="0"/>
              <a:t>Soft S’s</a:t>
            </a:r>
          </a:p>
        </p:txBody>
      </p:sp>
      <p:sp>
        <p:nvSpPr>
          <p:cNvPr id="3" name="Content Placeholder 2">
            <a:extLst>
              <a:ext uri="{FF2B5EF4-FFF2-40B4-BE49-F238E27FC236}">
                <a16:creationId xmlns:a16="http://schemas.microsoft.com/office/drawing/2014/main" id="{B5DDA01B-D647-4776-8134-3F3853001966}"/>
              </a:ext>
            </a:extLst>
          </p:cNvPr>
          <p:cNvSpPr>
            <a:spLocks noGrp="1"/>
          </p:cNvSpPr>
          <p:nvPr>
            <p:ph idx="1"/>
          </p:nvPr>
        </p:nvSpPr>
        <p:spPr>
          <a:xfrm>
            <a:off x="395586" y="1163637"/>
            <a:ext cx="8208912" cy="4530725"/>
          </a:xfrm>
        </p:spPr>
        <p:txBody>
          <a:bodyPr>
            <a:normAutofit fontScale="92500" lnSpcReduction="20000"/>
          </a:bodyPr>
          <a:lstStyle/>
          <a:p>
            <a:r>
              <a:rPr lang="en-MY" sz="2600" b="1" dirty="0"/>
              <a:t>Skills</a:t>
            </a:r>
            <a:r>
              <a:rPr lang="en-MY" sz="2600" dirty="0"/>
              <a:t> form the capabilities and competencies of a company that enables its employees to achieve its objectives.</a:t>
            </a:r>
          </a:p>
          <a:p>
            <a:r>
              <a:rPr lang="en-MY" sz="2600" b="1" dirty="0"/>
              <a:t>Style </a:t>
            </a:r>
            <a:r>
              <a:rPr lang="en-MY" sz="2600" dirty="0"/>
              <a:t>: The attitude of senior employees in a company establishes a code of conduct through their ways of interactions and symbolic decision-making, which forms the management style of its leaders.</a:t>
            </a:r>
          </a:p>
          <a:p>
            <a:r>
              <a:rPr lang="en-MY" sz="2600" b="1" dirty="0"/>
              <a:t>Staff</a:t>
            </a:r>
            <a:r>
              <a:rPr lang="en-MY" sz="2600" dirty="0"/>
              <a:t> involves talent management and all human resources related to company decisions, such as training, recruiting, and rewards systems</a:t>
            </a:r>
          </a:p>
          <a:p>
            <a:r>
              <a:rPr lang="en-MY" sz="2600" b="1" dirty="0"/>
              <a:t>Shared Values </a:t>
            </a:r>
            <a:r>
              <a:rPr lang="en-MY" sz="2600" dirty="0"/>
              <a:t>:The mission, objectives, and values form the foundation of every organization and play an important role in aligning all key elements to maintain an effective organizational design.</a:t>
            </a:r>
          </a:p>
          <a:p>
            <a:endParaRPr lang="en-MY" sz="2400" dirty="0"/>
          </a:p>
        </p:txBody>
      </p:sp>
    </p:spTree>
    <p:extLst>
      <p:ext uri="{BB962C8B-B14F-4D97-AF65-F5344CB8AC3E}">
        <p14:creationId xmlns:p14="http://schemas.microsoft.com/office/powerpoint/2010/main" val="2124410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93D2B-5EEA-4E94-8328-75374A4A0978}"/>
              </a:ext>
            </a:extLst>
          </p:cNvPr>
          <p:cNvSpPr>
            <a:spLocks noGrp="1"/>
          </p:cNvSpPr>
          <p:nvPr>
            <p:ph type="title"/>
          </p:nvPr>
        </p:nvSpPr>
        <p:spPr/>
        <p:txBody>
          <a:bodyPr/>
          <a:lstStyle/>
          <a:p>
            <a:r>
              <a:rPr lang="en-MY" dirty="0"/>
              <a:t>Mc Kinsey 7 S Framework</a:t>
            </a:r>
          </a:p>
        </p:txBody>
      </p:sp>
      <p:pic>
        <p:nvPicPr>
          <p:cNvPr id="5" name="Picture 4">
            <a:extLst>
              <a:ext uri="{FF2B5EF4-FFF2-40B4-BE49-F238E27FC236}">
                <a16:creationId xmlns:a16="http://schemas.microsoft.com/office/drawing/2014/main" id="{5D75B549-AF90-4670-A013-E00158A518B0}"/>
              </a:ext>
            </a:extLst>
          </p:cNvPr>
          <p:cNvPicPr>
            <a:picLocks noChangeAspect="1"/>
          </p:cNvPicPr>
          <p:nvPr/>
        </p:nvPicPr>
        <p:blipFill>
          <a:blip r:embed="rId2"/>
          <a:stretch>
            <a:fillRect/>
          </a:stretch>
        </p:blipFill>
        <p:spPr>
          <a:xfrm>
            <a:off x="962814" y="1916832"/>
            <a:ext cx="7723986" cy="3946178"/>
          </a:xfrm>
          <a:prstGeom prst="rect">
            <a:avLst/>
          </a:prstGeom>
        </p:spPr>
      </p:pic>
    </p:spTree>
    <p:extLst>
      <p:ext uri="{BB962C8B-B14F-4D97-AF65-F5344CB8AC3E}">
        <p14:creationId xmlns:p14="http://schemas.microsoft.com/office/powerpoint/2010/main" val="2654987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61265-1113-4FC7-A313-F634D6DBB0A1}"/>
              </a:ext>
            </a:extLst>
          </p:cNvPr>
          <p:cNvSpPr>
            <a:spLocks noGrp="1"/>
          </p:cNvSpPr>
          <p:nvPr>
            <p:ph type="title"/>
          </p:nvPr>
        </p:nvSpPr>
        <p:spPr>
          <a:xfrm>
            <a:off x="827584" y="277813"/>
            <a:ext cx="7200900" cy="593503"/>
          </a:xfrm>
        </p:spPr>
        <p:txBody>
          <a:bodyPr/>
          <a:lstStyle/>
          <a:p>
            <a:r>
              <a:rPr lang="en-MY" dirty="0"/>
              <a:t>Example of McKinsey 7S</a:t>
            </a:r>
          </a:p>
        </p:txBody>
      </p:sp>
      <p:pic>
        <p:nvPicPr>
          <p:cNvPr id="5" name="Picture 4">
            <a:extLst>
              <a:ext uri="{FF2B5EF4-FFF2-40B4-BE49-F238E27FC236}">
                <a16:creationId xmlns:a16="http://schemas.microsoft.com/office/drawing/2014/main" id="{76F767A3-E53A-4111-A1AF-C9D695CEE96F}"/>
              </a:ext>
            </a:extLst>
          </p:cNvPr>
          <p:cNvPicPr>
            <a:picLocks noChangeAspect="1"/>
          </p:cNvPicPr>
          <p:nvPr/>
        </p:nvPicPr>
        <p:blipFill>
          <a:blip r:embed="rId2"/>
          <a:stretch>
            <a:fillRect/>
          </a:stretch>
        </p:blipFill>
        <p:spPr>
          <a:xfrm>
            <a:off x="1835696" y="2600245"/>
            <a:ext cx="4301813" cy="3475812"/>
          </a:xfrm>
          <a:prstGeom prst="rect">
            <a:avLst/>
          </a:prstGeom>
        </p:spPr>
      </p:pic>
      <p:sp>
        <p:nvSpPr>
          <p:cNvPr id="6" name="TextBox 5">
            <a:extLst>
              <a:ext uri="{FF2B5EF4-FFF2-40B4-BE49-F238E27FC236}">
                <a16:creationId xmlns:a16="http://schemas.microsoft.com/office/drawing/2014/main" id="{F842AF67-8560-4323-9B0B-F24D8EE58C9B}"/>
              </a:ext>
            </a:extLst>
          </p:cNvPr>
          <p:cNvSpPr txBox="1"/>
          <p:nvPr/>
        </p:nvSpPr>
        <p:spPr>
          <a:xfrm>
            <a:off x="683568" y="1085123"/>
            <a:ext cx="7488832" cy="1515122"/>
          </a:xfrm>
          <a:prstGeom prst="rect">
            <a:avLst/>
          </a:prstGeom>
          <a:noFill/>
        </p:spPr>
        <p:txBody>
          <a:bodyPr wrap="square" rtlCol="0">
            <a:spAutoFit/>
          </a:bodyPr>
          <a:lstStyle/>
          <a:p>
            <a:r>
              <a:rPr lang="en-MY" dirty="0">
                <a:solidFill>
                  <a:srgbClr val="333333"/>
                </a:solidFill>
                <a:latin typeface="roboto"/>
              </a:rPr>
              <a:t>A</a:t>
            </a:r>
            <a:r>
              <a:rPr lang="en-MY" b="0" i="0" dirty="0">
                <a:solidFill>
                  <a:srgbClr val="333333"/>
                </a:solidFill>
                <a:effectLst/>
                <a:latin typeface="roboto"/>
              </a:rPr>
              <a:t> small </a:t>
            </a:r>
            <a:r>
              <a:rPr lang="en-MY" b="0" i="0" dirty="0" err="1">
                <a:solidFill>
                  <a:srgbClr val="333333"/>
                </a:solidFill>
                <a:effectLst/>
                <a:latin typeface="roboto"/>
              </a:rPr>
              <a:t>startup</a:t>
            </a:r>
            <a:r>
              <a:rPr lang="en-MY" b="0" i="0" dirty="0">
                <a:solidFill>
                  <a:srgbClr val="333333"/>
                </a:solidFill>
                <a:effectLst/>
                <a:latin typeface="roboto"/>
              </a:rPr>
              <a:t>, which offers services online. The company’s main strategy is to grow its share in the market. The company is new, so its structure is simple and made of a very few managers and bottom level workers, who undertake specific tasks. There are a very few formal systems, mainly because the company doesn’t need many at this time</a:t>
            </a:r>
            <a:endParaRPr lang="en-MY" dirty="0"/>
          </a:p>
        </p:txBody>
      </p:sp>
    </p:spTree>
    <p:extLst>
      <p:ext uri="{BB962C8B-B14F-4D97-AF65-F5344CB8AC3E}">
        <p14:creationId xmlns:p14="http://schemas.microsoft.com/office/powerpoint/2010/main" val="4259774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39EF8-32FB-41BE-B9E8-182D22729A5B}"/>
              </a:ext>
            </a:extLst>
          </p:cNvPr>
          <p:cNvSpPr>
            <a:spLocks noGrp="1"/>
          </p:cNvSpPr>
          <p:nvPr>
            <p:ph type="title"/>
          </p:nvPr>
        </p:nvSpPr>
        <p:spPr>
          <a:xfrm>
            <a:off x="971550" y="398567"/>
            <a:ext cx="7200900" cy="636391"/>
          </a:xfrm>
        </p:spPr>
        <p:txBody>
          <a:bodyPr>
            <a:normAutofit/>
          </a:bodyPr>
          <a:lstStyle/>
          <a:p>
            <a:r>
              <a:rPr lang="en-MY" sz="2800" dirty="0"/>
              <a:t>Example of McKinsey 7S</a:t>
            </a:r>
          </a:p>
        </p:txBody>
      </p:sp>
      <p:pic>
        <p:nvPicPr>
          <p:cNvPr id="5" name="Picture 4">
            <a:extLst>
              <a:ext uri="{FF2B5EF4-FFF2-40B4-BE49-F238E27FC236}">
                <a16:creationId xmlns:a16="http://schemas.microsoft.com/office/drawing/2014/main" id="{02DCFB4B-BE72-4009-8C48-BCF063D4D67B}"/>
              </a:ext>
            </a:extLst>
          </p:cNvPr>
          <p:cNvPicPr>
            <a:picLocks noChangeAspect="1"/>
          </p:cNvPicPr>
          <p:nvPr/>
        </p:nvPicPr>
        <p:blipFill>
          <a:blip r:embed="rId2"/>
          <a:stretch>
            <a:fillRect/>
          </a:stretch>
        </p:blipFill>
        <p:spPr>
          <a:xfrm>
            <a:off x="1475656" y="1490455"/>
            <a:ext cx="6585242" cy="4219352"/>
          </a:xfrm>
          <a:prstGeom prst="rect">
            <a:avLst/>
          </a:prstGeom>
        </p:spPr>
      </p:pic>
      <p:sp>
        <p:nvSpPr>
          <p:cNvPr id="6" name="TextBox 5">
            <a:extLst>
              <a:ext uri="{FF2B5EF4-FFF2-40B4-BE49-F238E27FC236}">
                <a16:creationId xmlns:a16="http://schemas.microsoft.com/office/drawing/2014/main" id="{C4A2097D-D581-4DC8-940D-F8C84E0313F7}"/>
              </a:ext>
            </a:extLst>
          </p:cNvPr>
          <p:cNvSpPr txBox="1"/>
          <p:nvPr/>
        </p:nvSpPr>
        <p:spPr>
          <a:xfrm>
            <a:off x="3131840" y="6165304"/>
            <a:ext cx="4608512" cy="369332"/>
          </a:xfrm>
          <a:prstGeom prst="rect">
            <a:avLst/>
          </a:prstGeom>
          <a:noFill/>
        </p:spPr>
        <p:txBody>
          <a:bodyPr wrap="square" rtlCol="0">
            <a:spAutoFit/>
          </a:bodyPr>
          <a:lstStyle/>
          <a:p>
            <a:r>
              <a:rPr lang="en-MY" dirty="0" err="1"/>
              <a:t>Youtube</a:t>
            </a:r>
            <a:r>
              <a:rPr lang="en-MY" dirty="0"/>
              <a:t> Channel business by individual</a:t>
            </a:r>
          </a:p>
        </p:txBody>
      </p:sp>
    </p:spTree>
    <p:extLst>
      <p:ext uri="{BB962C8B-B14F-4D97-AF65-F5344CB8AC3E}">
        <p14:creationId xmlns:p14="http://schemas.microsoft.com/office/powerpoint/2010/main" val="1886537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38123-E1DE-4DB0-AFC7-4A2D18DBF92C}"/>
              </a:ext>
            </a:extLst>
          </p:cNvPr>
          <p:cNvSpPr>
            <a:spLocks noGrp="1"/>
          </p:cNvSpPr>
          <p:nvPr>
            <p:ph type="title"/>
          </p:nvPr>
        </p:nvSpPr>
        <p:spPr>
          <a:xfrm>
            <a:off x="971550" y="260648"/>
            <a:ext cx="7200900" cy="579440"/>
          </a:xfrm>
        </p:spPr>
        <p:txBody>
          <a:bodyPr>
            <a:normAutofit/>
          </a:bodyPr>
          <a:lstStyle/>
          <a:p>
            <a:r>
              <a:rPr lang="en-MY" sz="2800" dirty="0"/>
              <a:t>Question # 2</a:t>
            </a:r>
          </a:p>
        </p:txBody>
      </p:sp>
      <p:sp>
        <p:nvSpPr>
          <p:cNvPr id="3" name="Content Placeholder 2">
            <a:extLst>
              <a:ext uri="{FF2B5EF4-FFF2-40B4-BE49-F238E27FC236}">
                <a16:creationId xmlns:a16="http://schemas.microsoft.com/office/drawing/2014/main" id="{D8A2185F-2468-4FFE-BFB5-A8CF9941462B}"/>
              </a:ext>
            </a:extLst>
          </p:cNvPr>
          <p:cNvSpPr>
            <a:spLocks noGrp="1"/>
          </p:cNvSpPr>
          <p:nvPr>
            <p:ph idx="1"/>
          </p:nvPr>
        </p:nvSpPr>
        <p:spPr>
          <a:xfrm>
            <a:off x="827584" y="1196752"/>
            <a:ext cx="7200900" cy="3809999"/>
          </a:xfrm>
        </p:spPr>
        <p:txBody>
          <a:bodyPr>
            <a:normAutofit/>
          </a:bodyPr>
          <a:lstStyle/>
          <a:p>
            <a:pPr marL="0" indent="0">
              <a:buNone/>
            </a:pPr>
            <a:r>
              <a:rPr lang="en-MY" sz="2400" dirty="0"/>
              <a:t>Which of the following components of the McKinsey 7-S framework for strategy implementation is most difficult to align with organizational goals?</a:t>
            </a:r>
          </a:p>
          <a:p>
            <a:pPr marL="0" indent="0">
              <a:buNone/>
            </a:pPr>
            <a:r>
              <a:rPr lang="en-MY" sz="2400" dirty="0"/>
              <a:t>a) Strategy</a:t>
            </a:r>
          </a:p>
          <a:p>
            <a:pPr marL="0" indent="0">
              <a:buNone/>
            </a:pPr>
            <a:r>
              <a:rPr lang="en-MY" sz="2400" dirty="0"/>
              <a:t>b) Structure</a:t>
            </a:r>
          </a:p>
          <a:p>
            <a:pPr marL="0" indent="0">
              <a:buNone/>
            </a:pPr>
            <a:r>
              <a:rPr lang="en-MY" sz="2400" dirty="0"/>
              <a:t>c) Style</a:t>
            </a:r>
          </a:p>
          <a:p>
            <a:pPr marL="0" indent="0">
              <a:buNone/>
            </a:pPr>
            <a:r>
              <a:rPr lang="en-MY" sz="2400" dirty="0"/>
              <a:t>d) Systems</a:t>
            </a:r>
          </a:p>
        </p:txBody>
      </p:sp>
    </p:spTree>
    <p:extLst>
      <p:ext uri="{BB962C8B-B14F-4D97-AF65-F5344CB8AC3E}">
        <p14:creationId xmlns:p14="http://schemas.microsoft.com/office/powerpoint/2010/main" val="2975077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72EC0-FC85-4285-9F4C-5D1094DDBE30}"/>
              </a:ext>
            </a:extLst>
          </p:cNvPr>
          <p:cNvSpPr>
            <a:spLocks noGrp="1"/>
          </p:cNvSpPr>
          <p:nvPr>
            <p:ph type="title"/>
          </p:nvPr>
        </p:nvSpPr>
        <p:spPr>
          <a:xfrm>
            <a:off x="827584" y="487359"/>
            <a:ext cx="7200900" cy="579440"/>
          </a:xfrm>
        </p:spPr>
        <p:txBody>
          <a:bodyPr>
            <a:normAutofit/>
          </a:bodyPr>
          <a:lstStyle/>
          <a:p>
            <a:r>
              <a:rPr lang="en-MY" sz="2800" dirty="0"/>
              <a:t>Answer # 2</a:t>
            </a:r>
          </a:p>
        </p:txBody>
      </p:sp>
      <p:sp>
        <p:nvSpPr>
          <p:cNvPr id="3" name="Content Placeholder 2">
            <a:extLst>
              <a:ext uri="{FF2B5EF4-FFF2-40B4-BE49-F238E27FC236}">
                <a16:creationId xmlns:a16="http://schemas.microsoft.com/office/drawing/2014/main" id="{C1A05DEF-C105-4407-83F4-12EE3F7A179E}"/>
              </a:ext>
            </a:extLst>
          </p:cNvPr>
          <p:cNvSpPr>
            <a:spLocks noGrp="1"/>
          </p:cNvSpPr>
          <p:nvPr>
            <p:ph idx="1"/>
          </p:nvPr>
        </p:nvSpPr>
        <p:spPr/>
        <p:txBody>
          <a:bodyPr>
            <a:normAutofit/>
          </a:bodyPr>
          <a:lstStyle/>
          <a:p>
            <a:r>
              <a:rPr lang="en-MY" sz="2400" dirty="0"/>
              <a:t>Option C</a:t>
            </a:r>
          </a:p>
        </p:txBody>
      </p:sp>
    </p:spTree>
    <p:extLst>
      <p:ext uri="{BB962C8B-B14F-4D97-AF65-F5344CB8AC3E}">
        <p14:creationId xmlns:p14="http://schemas.microsoft.com/office/powerpoint/2010/main" val="1673993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28533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7B4A0-8C24-4FD6-80A4-A0EA4AE8DD32}"/>
              </a:ext>
            </a:extLst>
          </p:cNvPr>
          <p:cNvSpPr>
            <a:spLocks noGrp="1"/>
          </p:cNvSpPr>
          <p:nvPr>
            <p:ph type="title"/>
          </p:nvPr>
        </p:nvSpPr>
        <p:spPr>
          <a:xfrm>
            <a:off x="971550" y="332656"/>
            <a:ext cx="7200900" cy="579440"/>
          </a:xfrm>
        </p:spPr>
        <p:txBody>
          <a:bodyPr>
            <a:normAutofit/>
          </a:bodyPr>
          <a:lstStyle/>
          <a:p>
            <a:r>
              <a:rPr lang="en-MY" sz="2800" dirty="0"/>
              <a:t>Strategy Implementation Activities</a:t>
            </a:r>
          </a:p>
        </p:txBody>
      </p:sp>
      <p:sp>
        <p:nvSpPr>
          <p:cNvPr id="3" name="Content Placeholder 2">
            <a:extLst>
              <a:ext uri="{FF2B5EF4-FFF2-40B4-BE49-F238E27FC236}">
                <a16:creationId xmlns:a16="http://schemas.microsoft.com/office/drawing/2014/main" id="{94EEF6A5-5822-4BDF-A292-5E8949B6EA2D}"/>
              </a:ext>
            </a:extLst>
          </p:cNvPr>
          <p:cNvSpPr>
            <a:spLocks noGrp="1"/>
          </p:cNvSpPr>
          <p:nvPr>
            <p:ph idx="1"/>
          </p:nvPr>
        </p:nvSpPr>
        <p:spPr>
          <a:xfrm>
            <a:off x="827584" y="1524000"/>
            <a:ext cx="7200900" cy="3809999"/>
          </a:xfrm>
        </p:spPr>
        <p:txBody>
          <a:bodyPr/>
          <a:lstStyle/>
          <a:p>
            <a:r>
              <a:rPr lang="en-MY" sz="2400" dirty="0"/>
              <a:t>Establish short-term organizational objectives</a:t>
            </a:r>
          </a:p>
          <a:p>
            <a:r>
              <a:rPr lang="en-MY" sz="2400" dirty="0"/>
              <a:t>Formulation of policies for execution of strategies</a:t>
            </a:r>
          </a:p>
          <a:p>
            <a:r>
              <a:rPr lang="en-MY" sz="2400" dirty="0"/>
              <a:t>Allocation of resources</a:t>
            </a:r>
          </a:p>
          <a:p>
            <a:r>
              <a:rPr lang="en-MY" sz="2400" dirty="0"/>
              <a:t>Communicate and train employees</a:t>
            </a:r>
          </a:p>
          <a:p>
            <a:pPr marL="0" indent="0">
              <a:buNone/>
            </a:pPr>
            <a:endParaRPr lang="en-MY" dirty="0"/>
          </a:p>
        </p:txBody>
      </p:sp>
    </p:spTree>
    <p:extLst>
      <p:ext uri="{BB962C8B-B14F-4D97-AF65-F5344CB8AC3E}">
        <p14:creationId xmlns:p14="http://schemas.microsoft.com/office/powerpoint/2010/main" val="1049124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264F6-D7E1-408B-9D0D-2A2E62C4E6EC}"/>
              </a:ext>
            </a:extLst>
          </p:cNvPr>
          <p:cNvSpPr>
            <a:spLocks noGrp="1"/>
          </p:cNvSpPr>
          <p:nvPr>
            <p:ph type="title"/>
          </p:nvPr>
        </p:nvSpPr>
        <p:spPr>
          <a:xfrm>
            <a:off x="956603" y="260648"/>
            <a:ext cx="7200900" cy="836217"/>
          </a:xfrm>
        </p:spPr>
        <p:txBody>
          <a:bodyPr>
            <a:normAutofit fontScale="90000"/>
          </a:bodyPr>
          <a:lstStyle/>
          <a:p>
            <a:r>
              <a:rPr lang="en-MY" dirty="0"/>
              <a:t>Difference Strategy Formulation vs Implementation</a:t>
            </a:r>
          </a:p>
        </p:txBody>
      </p:sp>
      <p:pic>
        <p:nvPicPr>
          <p:cNvPr id="5" name="Picture 4">
            <a:extLst>
              <a:ext uri="{FF2B5EF4-FFF2-40B4-BE49-F238E27FC236}">
                <a16:creationId xmlns:a16="http://schemas.microsoft.com/office/drawing/2014/main" id="{09F96514-C3FC-4484-8401-ECBCDF719D84}"/>
              </a:ext>
            </a:extLst>
          </p:cNvPr>
          <p:cNvPicPr>
            <a:picLocks noChangeAspect="1"/>
          </p:cNvPicPr>
          <p:nvPr/>
        </p:nvPicPr>
        <p:blipFill>
          <a:blip r:embed="rId2"/>
          <a:stretch>
            <a:fillRect/>
          </a:stretch>
        </p:blipFill>
        <p:spPr>
          <a:xfrm>
            <a:off x="925593" y="1291419"/>
            <a:ext cx="7800783" cy="4275162"/>
          </a:xfrm>
          <a:prstGeom prst="rect">
            <a:avLst/>
          </a:prstGeom>
        </p:spPr>
      </p:pic>
    </p:spTree>
    <p:extLst>
      <p:ext uri="{BB962C8B-B14F-4D97-AF65-F5344CB8AC3E}">
        <p14:creationId xmlns:p14="http://schemas.microsoft.com/office/powerpoint/2010/main" val="3571945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21317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B6429-39AA-4D1C-9759-C075FFA53202}"/>
              </a:ext>
            </a:extLst>
          </p:cNvPr>
          <p:cNvSpPr>
            <a:spLocks noGrp="1"/>
          </p:cNvSpPr>
          <p:nvPr>
            <p:ph type="title"/>
          </p:nvPr>
        </p:nvSpPr>
        <p:spPr>
          <a:xfrm>
            <a:off x="971550" y="332656"/>
            <a:ext cx="7200900" cy="758089"/>
          </a:xfrm>
        </p:spPr>
        <p:txBody>
          <a:bodyPr>
            <a:normAutofit/>
          </a:bodyPr>
          <a:lstStyle/>
          <a:p>
            <a:r>
              <a:rPr lang="en-MY" sz="2800" dirty="0"/>
              <a:t>Strategy Evaluation</a:t>
            </a:r>
          </a:p>
        </p:txBody>
      </p:sp>
      <p:pic>
        <p:nvPicPr>
          <p:cNvPr id="5" name="Picture 4">
            <a:extLst>
              <a:ext uri="{FF2B5EF4-FFF2-40B4-BE49-F238E27FC236}">
                <a16:creationId xmlns:a16="http://schemas.microsoft.com/office/drawing/2014/main" id="{00248682-F71E-4CD1-8AA8-8D32E78BE334}"/>
              </a:ext>
            </a:extLst>
          </p:cNvPr>
          <p:cNvPicPr>
            <a:picLocks noChangeAspect="1"/>
          </p:cNvPicPr>
          <p:nvPr/>
        </p:nvPicPr>
        <p:blipFill>
          <a:blip r:embed="rId2"/>
          <a:stretch>
            <a:fillRect/>
          </a:stretch>
        </p:blipFill>
        <p:spPr>
          <a:xfrm>
            <a:off x="971550" y="1556792"/>
            <a:ext cx="6840760" cy="4126763"/>
          </a:xfrm>
          <a:prstGeom prst="rect">
            <a:avLst/>
          </a:prstGeom>
        </p:spPr>
      </p:pic>
    </p:spTree>
    <p:extLst>
      <p:ext uri="{BB962C8B-B14F-4D97-AF65-F5344CB8AC3E}">
        <p14:creationId xmlns:p14="http://schemas.microsoft.com/office/powerpoint/2010/main" val="3543622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32B62-026D-4BBB-B623-203FFA5A5620}"/>
              </a:ext>
            </a:extLst>
          </p:cNvPr>
          <p:cNvSpPr>
            <a:spLocks noGrp="1"/>
          </p:cNvSpPr>
          <p:nvPr>
            <p:ph type="title"/>
          </p:nvPr>
        </p:nvSpPr>
        <p:spPr>
          <a:xfrm>
            <a:off x="972261" y="541284"/>
            <a:ext cx="7200900" cy="579440"/>
          </a:xfrm>
        </p:spPr>
        <p:txBody>
          <a:bodyPr>
            <a:normAutofit/>
          </a:bodyPr>
          <a:lstStyle/>
          <a:p>
            <a:r>
              <a:rPr lang="en-MY" sz="2800" dirty="0"/>
              <a:t>Process of Strategy Evaluation </a:t>
            </a:r>
          </a:p>
        </p:txBody>
      </p:sp>
      <p:sp>
        <p:nvSpPr>
          <p:cNvPr id="3" name="Content Placeholder 2">
            <a:extLst>
              <a:ext uri="{FF2B5EF4-FFF2-40B4-BE49-F238E27FC236}">
                <a16:creationId xmlns:a16="http://schemas.microsoft.com/office/drawing/2014/main" id="{D9BA2B98-89E6-452F-AAEC-81D1A1A82A8E}"/>
              </a:ext>
            </a:extLst>
          </p:cNvPr>
          <p:cNvSpPr>
            <a:spLocks noGrp="1"/>
          </p:cNvSpPr>
          <p:nvPr>
            <p:ph idx="1"/>
          </p:nvPr>
        </p:nvSpPr>
        <p:spPr>
          <a:xfrm>
            <a:off x="971550" y="1524000"/>
            <a:ext cx="7200900" cy="3809999"/>
          </a:xfrm>
        </p:spPr>
        <p:txBody>
          <a:bodyPr>
            <a:normAutofit lnSpcReduction="10000"/>
          </a:bodyPr>
          <a:lstStyle/>
          <a:p>
            <a:endParaRPr lang="en-MY" sz="2400" dirty="0"/>
          </a:p>
          <a:p>
            <a:r>
              <a:rPr lang="en-MY" sz="2400" dirty="0"/>
              <a:t>Fixing benchmark of performance</a:t>
            </a:r>
          </a:p>
          <a:p>
            <a:endParaRPr lang="en-MY" sz="2400" dirty="0"/>
          </a:p>
          <a:p>
            <a:r>
              <a:rPr lang="en-MY" sz="2400" dirty="0"/>
              <a:t>Measurement of performance</a:t>
            </a:r>
          </a:p>
          <a:p>
            <a:endParaRPr lang="en-MY" sz="2400" dirty="0"/>
          </a:p>
          <a:p>
            <a:r>
              <a:rPr lang="en-MY" sz="2400" dirty="0" err="1"/>
              <a:t>Analyzing</a:t>
            </a:r>
            <a:r>
              <a:rPr lang="en-MY" sz="2400" dirty="0"/>
              <a:t> Variance</a:t>
            </a:r>
          </a:p>
          <a:p>
            <a:endParaRPr lang="en-MY" sz="2400" dirty="0"/>
          </a:p>
          <a:p>
            <a:r>
              <a:rPr lang="en-MY" sz="2400" dirty="0"/>
              <a:t>Taking Corrective Action</a:t>
            </a:r>
          </a:p>
        </p:txBody>
      </p:sp>
    </p:spTree>
    <p:extLst>
      <p:ext uri="{BB962C8B-B14F-4D97-AF65-F5344CB8AC3E}">
        <p14:creationId xmlns:p14="http://schemas.microsoft.com/office/powerpoint/2010/main" val="2332847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1D394-9FC4-4C4C-90A7-A54F2537C046}"/>
              </a:ext>
            </a:extLst>
          </p:cNvPr>
          <p:cNvSpPr>
            <a:spLocks noGrp="1"/>
          </p:cNvSpPr>
          <p:nvPr>
            <p:ph type="title"/>
          </p:nvPr>
        </p:nvSpPr>
        <p:spPr>
          <a:xfrm>
            <a:off x="971550" y="470946"/>
            <a:ext cx="7200900" cy="579440"/>
          </a:xfrm>
        </p:spPr>
        <p:txBody>
          <a:bodyPr>
            <a:normAutofit/>
          </a:bodyPr>
          <a:lstStyle/>
          <a:p>
            <a:r>
              <a:rPr lang="en-MY" sz="2800" dirty="0"/>
              <a:t>Fixing benchmark of performance</a:t>
            </a:r>
          </a:p>
        </p:txBody>
      </p:sp>
      <p:sp>
        <p:nvSpPr>
          <p:cNvPr id="3" name="Content Placeholder 2">
            <a:extLst>
              <a:ext uri="{FF2B5EF4-FFF2-40B4-BE49-F238E27FC236}">
                <a16:creationId xmlns:a16="http://schemas.microsoft.com/office/drawing/2014/main" id="{D71214AA-AC6E-42AA-8D77-3DF3E1C862B3}"/>
              </a:ext>
            </a:extLst>
          </p:cNvPr>
          <p:cNvSpPr>
            <a:spLocks noGrp="1"/>
          </p:cNvSpPr>
          <p:nvPr>
            <p:ph idx="1"/>
          </p:nvPr>
        </p:nvSpPr>
        <p:spPr>
          <a:xfrm>
            <a:off x="827584" y="1340768"/>
            <a:ext cx="7200900" cy="3809999"/>
          </a:xfrm>
        </p:spPr>
        <p:txBody>
          <a:bodyPr>
            <a:normAutofit lnSpcReduction="10000"/>
          </a:bodyPr>
          <a:lstStyle/>
          <a:p>
            <a:r>
              <a:rPr lang="en-MY" sz="2400" dirty="0"/>
              <a:t>What benchmarks to set</a:t>
            </a:r>
          </a:p>
          <a:p>
            <a:r>
              <a:rPr lang="en-MY" sz="2400" dirty="0"/>
              <a:t>How to set them</a:t>
            </a:r>
          </a:p>
          <a:p>
            <a:r>
              <a:rPr lang="en-MY" sz="2400" dirty="0"/>
              <a:t>How to express them</a:t>
            </a:r>
          </a:p>
          <a:p>
            <a:pPr marL="0" indent="0">
              <a:buNone/>
            </a:pPr>
            <a:endParaRPr lang="en-MY" sz="2400" dirty="0"/>
          </a:p>
          <a:p>
            <a:pPr marL="0" indent="0">
              <a:buNone/>
            </a:pPr>
            <a:r>
              <a:rPr lang="en-MY" sz="2400" dirty="0"/>
              <a:t>Quantitative criteria include determination of net profit, ROI, earning per share, cost of production, rate of employee turnover etc. Among the Qualitative factors are subjective evaluation of factors such as - skills and competencies, risk taking potential, flexibility etc</a:t>
            </a:r>
          </a:p>
        </p:txBody>
      </p:sp>
    </p:spTree>
    <p:extLst>
      <p:ext uri="{BB962C8B-B14F-4D97-AF65-F5344CB8AC3E}">
        <p14:creationId xmlns:p14="http://schemas.microsoft.com/office/powerpoint/2010/main" val="396356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7364B-9760-4EDD-BA7B-8382A47FDE7D}"/>
              </a:ext>
            </a:extLst>
          </p:cNvPr>
          <p:cNvSpPr>
            <a:spLocks noGrp="1"/>
          </p:cNvSpPr>
          <p:nvPr>
            <p:ph type="title"/>
          </p:nvPr>
        </p:nvSpPr>
        <p:spPr>
          <a:xfrm>
            <a:off x="930849" y="-31434"/>
            <a:ext cx="7200900" cy="1142385"/>
          </a:xfrm>
        </p:spPr>
        <p:txBody>
          <a:bodyPr>
            <a:normAutofit/>
          </a:bodyPr>
          <a:lstStyle/>
          <a:p>
            <a:r>
              <a:rPr lang="en-MY" sz="2800" dirty="0"/>
              <a:t>Measurement of performance</a:t>
            </a:r>
          </a:p>
        </p:txBody>
      </p:sp>
      <p:sp>
        <p:nvSpPr>
          <p:cNvPr id="3" name="Content Placeholder 2">
            <a:extLst>
              <a:ext uri="{FF2B5EF4-FFF2-40B4-BE49-F238E27FC236}">
                <a16:creationId xmlns:a16="http://schemas.microsoft.com/office/drawing/2014/main" id="{B780F9B6-213B-4265-93B1-D00EF8F8D046}"/>
              </a:ext>
            </a:extLst>
          </p:cNvPr>
          <p:cNvSpPr>
            <a:spLocks noGrp="1"/>
          </p:cNvSpPr>
          <p:nvPr>
            <p:ph idx="1"/>
          </p:nvPr>
        </p:nvSpPr>
        <p:spPr>
          <a:xfrm>
            <a:off x="930849" y="1163637"/>
            <a:ext cx="7385567" cy="4530725"/>
          </a:xfrm>
        </p:spPr>
        <p:txBody>
          <a:bodyPr>
            <a:normAutofit/>
          </a:bodyPr>
          <a:lstStyle/>
          <a:p>
            <a:endParaRPr lang="en-MY" sz="2400" dirty="0"/>
          </a:p>
          <a:p>
            <a:r>
              <a:rPr lang="en-MY" sz="2400" dirty="0"/>
              <a:t>The reporting and communication system help in measuring the performance. </a:t>
            </a:r>
          </a:p>
          <a:p>
            <a:endParaRPr lang="en-MY" sz="2400" dirty="0"/>
          </a:p>
          <a:p>
            <a:r>
              <a:rPr lang="en-MY" sz="2400" dirty="0"/>
              <a:t>If the standards are set in the right manner, strategy evaluation becomes easier.</a:t>
            </a:r>
          </a:p>
          <a:p>
            <a:endParaRPr lang="en-MY" sz="2400" dirty="0"/>
          </a:p>
          <a:p>
            <a:r>
              <a:rPr lang="en-MY" sz="2400" dirty="0"/>
              <a:t>For measuring the performance, financial statements like - balance sheet, profit and loss account must be prepared on an annual basis.</a:t>
            </a:r>
          </a:p>
        </p:txBody>
      </p:sp>
    </p:spTree>
    <p:extLst>
      <p:ext uri="{BB962C8B-B14F-4D97-AF65-F5344CB8AC3E}">
        <p14:creationId xmlns:p14="http://schemas.microsoft.com/office/powerpoint/2010/main" val="1689806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7A71D-944A-444E-9DB5-ECED1DF6017F}"/>
              </a:ext>
            </a:extLst>
          </p:cNvPr>
          <p:cNvSpPr>
            <a:spLocks noGrp="1"/>
          </p:cNvSpPr>
          <p:nvPr>
            <p:ph type="title"/>
          </p:nvPr>
        </p:nvSpPr>
        <p:spPr>
          <a:xfrm>
            <a:off x="971550" y="0"/>
            <a:ext cx="7200900" cy="875756"/>
          </a:xfrm>
        </p:spPr>
        <p:txBody>
          <a:bodyPr>
            <a:normAutofit/>
          </a:bodyPr>
          <a:lstStyle/>
          <a:p>
            <a:r>
              <a:rPr lang="en-MY" sz="2800" dirty="0" err="1"/>
              <a:t>Analyzing</a:t>
            </a:r>
            <a:r>
              <a:rPr lang="en-MY" sz="2800" dirty="0"/>
              <a:t> Variance</a:t>
            </a:r>
          </a:p>
        </p:txBody>
      </p:sp>
      <p:sp>
        <p:nvSpPr>
          <p:cNvPr id="3" name="Content Placeholder 2">
            <a:extLst>
              <a:ext uri="{FF2B5EF4-FFF2-40B4-BE49-F238E27FC236}">
                <a16:creationId xmlns:a16="http://schemas.microsoft.com/office/drawing/2014/main" id="{9DE73BFC-E89A-48EC-9AF7-52A5A7783793}"/>
              </a:ext>
            </a:extLst>
          </p:cNvPr>
          <p:cNvSpPr>
            <a:spLocks noGrp="1"/>
          </p:cNvSpPr>
          <p:nvPr>
            <p:ph idx="1"/>
          </p:nvPr>
        </p:nvSpPr>
        <p:spPr>
          <a:xfrm>
            <a:off x="611560" y="1232756"/>
            <a:ext cx="7702624" cy="4392488"/>
          </a:xfrm>
        </p:spPr>
        <p:txBody>
          <a:bodyPr>
            <a:normAutofit/>
          </a:bodyPr>
          <a:lstStyle/>
          <a:p>
            <a:r>
              <a:rPr lang="en-MY" sz="2400" dirty="0"/>
              <a:t>While measuring the actual performance and comparing it with standard performance there may be variances which must be </a:t>
            </a:r>
            <a:r>
              <a:rPr lang="en-MY" sz="2400" dirty="0" err="1"/>
              <a:t>analyzed</a:t>
            </a:r>
            <a:r>
              <a:rPr lang="en-MY" sz="2400" dirty="0"/>
              <a:t>. </a:t>
            </a:r>
          </a:p>
          <a:p>
            <a:r>
              <a:rPr lang="en-MY" sz="2400" dirty="0"/>
              <a:t> the degree of tolerance limits between which the variance between actual and standard performance may be accepted.</a:t>
            </a:r>
          </a:p>
          <a:p>
            <a:r>
              <a:rPr lang="en-MY" sz="2400" dirty="0"/>
              <a:t>The positive deviation indicates a better performance but it is quite unusual exceeding the target always. </a:t>
            </a:r>
          </a:p>
          <a:p>
            <a:r>
              <a:rPr lang="en-MY" sz="2400" dirty="0"/>
              <a:t>The negative deviation is an issue of concern because it indicates a shortfall in performance.</a:t>
            </a:r>
          </a:p>
        </p:txBody>
      </p:sp>
    </p:spTree>
    <p:extLst>
      <p:ext uri="{BB962C8B-B14F-4D97-AF65-F5344CB8AC3E}">
        <p14:creationId xmlns:p14="http://schemas.microsoft.com/office/powerpoint/2010/main" val="1942257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46D67-3E12-455B-A08A-D81A8793668A}"/>
              </a:ext>
            </a:extLst>
          </p:cNvPr>
          <p:cNvSpPr>
            <a:spLocks noGrp="1"/>
          </p:cNvSpPr>
          <p:nvPr>
            <p:ph type="title"/>
          </p:nvPr>
        </p:nvSpPr>
        <p:spPr>
          <a:xfrm>
            <a:off x="971550" y="257272"/>
            <a:ext cx="7200900" cy="809527"/>
          </a:xfrm>
        </p:spPr>
        <p:txBody>
          <a:bodyPr>
            <a:normAutofit/>
          </a:bodyPr>
          <a:lstStyle/>
          <a:p>
            <a:r>
              <a:rPr lang="en-MY" sz="2800" dirty="0"/>
              <a:t>Taking Corrective Action</a:t>
            </a:r>
          </a:p>
        </p:txBody>
      </p:sp>
      <p:sp>
        <p:nvSpPr>
          <p:cNvPr id="3" name="Content Placeholder 2">
            <a:extLst>
              <a:ext uri="{FF2B5EF4-FFF2-40B4-BE49-F238E27FC236}">
                <a16:creationId xmlns:a16="http://schemas.microsoft.com/office/drawing/2014/main" id="{B86252C1-2BA4-4944-A853-B4A73A207B3D}"/>
              </a:ext>
            </a:extLst>
          </p:cNvPr>
          <p:cNvSpPr>
            <a:spLocks noGrp="1"/>
          </p:cNvSpPr>
          <p:nvPr>
            <p:ph idx="1"/>
          </p:nvPr>
        </p:nvSpPr>
        <p:spPr>
          <a:xfrm>
            <a:off x="943879" y="1524000"/>
            <a:ext cx="7200900" cy="3809999"/>
          </a:xfrm>
        </p:spPr>
        <p:txBody>
          <a:bodyPr>
            <a:normAutofit/>
          </a:bodyPr>
          <a:lstStyle/>
          <a:p>
            <a:r>
              <a:rPr lang="en-MY" sz="2400" dirty="0"/>
              <a:t>Once the deviation in performance is identified, it is essential to plan for a corrective action. </a:t>
            </a:r>
          </a:p>
          <a:p>
            <a:r>
              <a:rPr lang="en-MY" sz="2400" dirty="0"/>
              <a:t>If the performance is consistently less than the desired performance, the strategists must carry a detailed analysis of the factors responsible for such performance. </a:t>
            </a:r>
          </a:p>
        </p:txBody>
      </p:sp>
    </p:spTree>
    <p:extLst>
      <p:ext uri="{BB962C8B-B14F-4D97-AF65-F5344CB8AC3E}">
        <p14:creationId xmlns:p14="http://schemas.microsoft.com/office/powerpoint/2010/main" val="18141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46406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70D3E-DC39-43C9-8882-CF67440B0290}"/>
              </a:ext>
            </a:extLst>
          </p:cNvPr>
          <p:cNvSpPr>
            <a:spLocks noGrp="1"/>
          </p:cNvSpPr>
          <p:nvPr>
            <p:ph type="title"/>
          </p:nvPr>
        </p:nvSpPr>
        <p:spPr>
          <a:xfrm>
            <a:off x="971550" y="109496"/>
            <a:ext cx="7200900" cy="665511"/>
          </a:xfrm>
        </p:spPr>
        <p:txBody>
          <a:bodyPr>
            <a:normAutofit/>
          </a:bodyPr>
          <a:lstStyle/>
          <a:p>
            <a:r>
              <a:rPr lang="en-MY" sz="2800" dirty="0"/>
              <a:t>HR in Strategy Planning</a:t>
            </a:r>
          </a:p>
        </p:txBody>
      </p:sp>
      <p:pic>
        <p:nvPicPr>
          <p:cNvPr id="5" name="Picture 4">
            <a:extLst>
              <a:ext uri="{FF2B5EF4-FFF2-40B4-BE49-F238E27FC236}">
                <a16:creationId xmlns:a16="http://schemas.microsoft.com/office/drawing/2014/main" id="{B33BF7ED-23DD-4A49-A9B8-86BB439E378B}"/>
              </a:ext>
            </a:extLst>
          </p:cNvPr>
          <p:cNvPicPr>
            <a:picLocks noChangeAspect="1"/>
          </p:cNvPicPr>
          <p:nvPr/>
        </p:nvPicPr>
        <p:blipFill>
          <a:blip r:embed="rId2"/>
          <a:stretch>
            <a:fillRect/>
          </a:stretch>
        </p:blipFill>
        <p:spPr>
          <a:xfrm>
            <a:off x="1115616" y="1052736"/>
            <a:ext cx="7505700" cy="4975689"/>
          </a:xfrm>
          <a:prstGeom prst="rect">
            <a:avLst/>
          </a:prstGeom>
        </p:spPr>
      </p:pic>
    </p:spTree>
    <p:extLst>
      <p:ext uri="{BB962C8B-B14F-4D97-AF65-F5344CB8AC3E}">
        <p14:creationId xmlns:p14="http://schemas.microsoft.com/office/powerpoint/2010/main" val="1249861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291DD-9AB9-40EA-B1FB-8EF32D0F8ED3}"/>
              </a:ext>
            </a:extLst>
          </p:cNvPr>
          <p:cNvSpPr>
            <a:spLocks noGrp="1"/>
          </p:cNvSpPr>
          <p:nvPr>
            <p:ph type="title"/>
          </p:nvPr>
        </p:nvSpPr>
        <p:spPr/>
        <p:txBody>
          <a:bodyPr>
            <a:normAutofit/>
          </a:bodyPr>
          <a:lstStyle/>
          <a:p>
            <a:r>
              <a:rPr lang="en-MY" sz="2800" dirty="0"/>
              <a:t>HR in Communicating Vision and Mission</a:t>
            </a:r>
          </a:p>
        </p:txBody>
      </p:sp>
      <p:sp>
        <p:nvSpPr>
          <p:cNvPr id="3" name="Content Placeholder 2">
            <a:extLst>
              <a:ext uri="{FF2B5EF4-FFF2-40B4-BE49-F238E27FC236}">
                <a16:creationId xmlns:a16="http://schemas.microsoft.com/office/drawing/2014/main" id="{382D6E44-9ED3-4C70-AEA5-E51B9FD31DE8}"/>
              </a:ext>
            </a:extLst>
          </p:cNvPr>
          <p:cNvSpPr>
            <a:spLocks noGrp="1"/>
          </p:cNvSpPr>
          <p:nvPr>
            <p:ph idx="1"/>
          </p:nvPr>
        </p:nvSpPr>
        <p:spPr/>
        <p:txBody>
          <a:bodyPr/>
          <a:lstStyle/>
          <a:p>
            <a:pPr marL="0" indent="0">
              <a:buNone/>
            </a:pPr>
            <a:endParaRPr lang="en-MY" dirty="0"/>
          </a:p>
          <a:p>
            <a:pPr marL="0" indent="0">
              <a:buNone/>
            </a:pPr>
            <a:r>
              <a:rPr lang="en-MY" sz="2400" dirty="0"/>
              <a:t>Once the organization’s vision and mission are created, the HR department is responsible to communicate the vision, mission, and core value to their employees</a:t>
            </a:r>
          </a:p>
        </p:txBody>
      </p:sp>
    </p:spTree>
    <p:extLst>
      <p:ext uri="{BB962C8B-B14F-4D97-AF65-F5344CB8AC3E}">
        <p14:creationId xmlns:p14="http://schemas.microsoft.com/office/powerpoint/2010/main" val="2469102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6E213-5BF1-4E78-9073-A3D7EAB87622}"/>
              </a:ext>
            </a:extLst>
          </p:cNvPr>
          <p:cNvSpPr>
            <a:spLocks noGrp="1"/>
          </p:cNvSpPr>
          <p:nvPr>
            <p:ph type="title"/>
          </p:nvPr>
        </p:nvSpPr>
        <p:spPr>
          <a:xfrm>
            <a:off x="971550" y="260648"/>
            <a:ext cx="7200900" cy="579440"/>
          </a:xfrm>
        </p:spPr>
        <p:txBody>
          <a:bodyPr>
            <a:normAutofit/>
          </a:bodyPr>
          <a:lstStyle/>
          <a:p>
            <a:r>
              <a:rPr lang="en-MY" sz="2800" dirty="0"/>
              <a:t>HR in SWOT Analysis</a:t>
            </a:r>
          </a:p>
        </p:txBody>
      </p:sp>
      <p:sp>
        <p:nvSpPr>
          <p:cNvPr id="3" name="Content Placeholder 2">
            <a:extLst>
              <a:ext uri="{FF2B5EF4-FFF2-40B4-BE49-F238E27FC236}">
                <a16:creationId xmlns:a16="http://schemas.microsoft.com/office/drawing/2014/main" id="{689EA52D-9797-4CCD-B7DE-4177F5A0C1C4}"/>
              </a:ext>
            </a:extLst>
          </p:cNvPr>
          <p:cNvSpPr>
            <a:spLocks noGrp="1"/>
          </p:cNvSpPr>
          <p:nvPr>
            <p:ph idx="1"/>
          </p:nvPr>
        </p:nvSpPr>
        <p:spPr>
          <a:xfrm>
            <a:off x="827584" y="1412776"/>
            <a:ext cx="7200900" cy="3809999"/>
          </a:xfrm>
        </p:spPr>
        <p:txBody>
          <a:bodyPr>
            <a:normAutofit/>
          </a:bodyPr>
          <a:lstStyle/>
          <a:p>
            <a:r>
              <a:rPr lang="en-MY" sz="2400" dirty="0"/>
              <a:t>HR create plans and action items to take advantage of strengths and opportunities and mitigate weaknesses and threats to the workforce and talent pipeline</a:t>
            </a:r>
          </a:p>
          <a:p>
            <a:endParaRPr lang="en-MY" sz="2400" dirty="0"/>
          </a:p>
          <a:p>
            <a:r>
              <a:rPr lang="en-MY" sz="2400" dirty="0"/>
              <a:t>HR conduct a management verification panel ensure the information gathered during the SWOT Analysis sessions is accurate.</a:t>
            </a:r>
          </a:p>
        </p:txBody>
      </p:sp>
    </p:spTree>
    <p:extLst>
      <p:ext uri="{BB962C8B-B14F-4D97-AF65-F5344CB8AC3E}">
        <p14:creationId xmlns:p14="http://schemas.microsoft.com/office/powerpoint/2010/main" val="2674194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75868-8612-4E7E-AE0C-7BFF5C304384}"/>
              </a:ext>
            </a:extLst>
          </p:cNvPr>
          <p:cNvSpPr>
            <a:spLocks noGrp="1"/>
          </p:cNvSpPr>
          <p:nvPr>
            <p:ph type="title"/>
          </p:nvPr>
        </p:nvSpPr>
        <p:spPr>
          <a:xfrm>
            <a:off x="971550" y="332656"/>
            <a:ext cx="7200900" cy="579440"/>
          </a:xfrm>
        </p:spPr>
        <p:txBody>
          <a:bodyPr>
            <a:normAutofit/>
          </a:bodyPr>
          <a:lstStyle/>
          <a:p>
            <a:r>
              <a:rPr lang="en-MY" sz="2800" dirty="0"/>
              <a:t>HR in Strategy Formulation</a:t>
            </a:r>
          </a:p>
        </p:txBody>
      </p:sp>
      <p:sp>
        <p:nvSpPr>
          <p:cNvPr id="3" name="Content Placeholder 2">
            <a:extLst>
              <a:ext uri="{FF2B5EF4-FFF2-40B4-BE49-F238E27FC236}">
                <a16:creationId xmlns:a16="http://schemas.microsoft.com/office/drawing/2014/main" id="{0B9A68E6-7C37-4D85-BA40-62CDA4FE258D}"/>
              </a:ext>
            </a:extLst>
          </p:cNvPr>
          <p:cNvSpPr>
            <a:spLocks noGrp="1"/>
          </p:cNvSpPr>
          <p:nvPr>
            <p:ph idx="1"/>
          </p:nvPr>
        </p:nvSpPr>
        <p:spPr>
          <a:xfrm>
            <a:off x="755576" y="1340768"/>
            <a:ext cx="7200900" cy="3809999"/>
          </a:xfrm>
        </p:spPr>
        <p:txBody>
          <a:bodyPr>
            <a:normAutofit/>
          </a:bodyPr>
          <a:lstStyle/>
          <a:p>
            <a:r>
              <a:rPr lang="en-MY" sz="2400" dirty="0"/>
              <a:t>In conjunction with the SWOT Analysis, HR should perform Scenario Planning to forecast future scenarios for targeted positions or occupations. Looking forward at workforce and workload factors, linkages are developed to build likely scenarios of the future workforce and its drivers.</a:t>
            </a:r>
          </a:p>
        </p:txBody>
      </p:sp>
    </p:spTree>
    <p:extLst>
      <p:ext uri="{BB962C8B-B14F-4D97-AF65-F5344CB8AC3E}">
        <p14:creationId xmlns:p14="http://schemas.microsoft.com/office/powerpoint/2010/main" val="3795784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AFF22-8662-4B85-B242-1DBCEFB72BC9}"/>
              </a:ext>
            </a:extLst>
          </p:cNvPr>
          <p:cNvSpPr>
            <a:spLocks noGrp="1"/>
          </p:cNvSpPr>
          <p:nvPr>
            <p:ph type="title"/>
          </p:nvPr>
        </p:nvSpPr>
        <p:spPr>
          <a:xfrm>
            <a:off x="1062309" y="188640"/>
            <a:ext cx="7200900" cy="665511"/>
          </a:xfrm>
        </p:spPr>
        <p:txBody>
          <a:bodyPr>
            <a:normAutofit/>
          </a:bodyPr>
          <a:lstStyle/>
          <a:p>
            <a:r>
              <a:rPr lang="en-MY" sz="2800" dirty="0"/>
              <a:t>HR in Strategy Execution</a:t>
            </a:r>
          </a:p>
        </p:txBody>
      </p:sp>
      <p:sp>
        <p:nvSpPr>
          <p:cNvPr id="3" name="Content Placeholder 2">
            <a:extLst>
              <a:ext uri="{FF2B5EF4-FFF2-40B4-BE49-F238E27FC236}">
                <a16:creationId xmlns:a16="http://schemas.microsoft.com/office/drawing/2014/main" id="{0CC41400-91E6-4C08-86FD-6B9142091042}"/>
              </a:ext>
            </a:extLst>
          </p:cNvPr>
          <p:cNvSpPr>
            <a:spLocks noGrp="1"/>
          </p:cNvSpPr>
          <p:nvPr>
            <p:ph idx="1"/>
          </p:nvPr>
        </p:nvSpPr>
        <p:spPr>
          <a:xfrm>
            <a:off x="685800" y="1163637"/>
            <a:ext cx="7772400" cy="4530725"/>
          </a:xfrm>
        </p:spPr>
        <p:txBody>
          <a:bodyPr/>
          <a:lstStyle/>
          <a:p>
            <a:r>
              <a:rPr lang="en-MY" sz="2400" dirty="0"/>
              <a:t>HR organize cross-functional teams to meet the strategic objectives. </a:t>
            </a:r>
          </a:p>
          <a:p>
            <a:r>
              <a:rPr lang="en-MY" sz="2400" dirty="0"/>
              <a:t>HR manage the HR portfolio through identifying high-potential talent, prioritizing HR programs to align with the start-up strategy, developing talent, and tracking the need for succession planning and retirement.</a:t>
            </a:r>
          </a:p>
          <a:p>
            <a:r>
              <a:rPr lang="en-MY" sz="2400" dirty="0"/>
              <a:t>HR should implement communication technology and processes to promote integration and execution of the organization’s global strategy.</a:t>
            </a:r>
          </a:p>
          <a:p>
            <a:r>
              <a:rPr lang="en-MY" sz="2400" dirty="0"/>
              <a:t> HR should monitor and evaluate the effectiveness of the strategies.</a:t>
            </a:r>
          </a:p>
        </p:txBody>
      </p:sp>
    </p:spTree>
    <p:extLst>
      <p:ext uri="{BB962C8B-B14F-4D97-AF65-F5344CB8AC3E}">
        <p14:creationId xmlns:p14="http://schemas.microsoft.com/office/powerpoint/2010/main" val="1192852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74190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F1EA3-FCA3-4E3A-A3BB-82A96433C97F}"/>
              </a:ext>
            </a:extLst>
          </p:cNvPr>
          <p:cNvSpPr>
            <a:spLocks noGrp="1"/>
          </p:cNvSpPr>
          <p:nvPr>
            <p:ph type="title"/>
          </p:nvPr>
        </p:nvSpPr>
        <p:spPr>
          <a:xfrm>
            <a:off x="971550" y="404664"/>
            <a:ext cx="7200900" cy="521495"/>
          </a:xfrm>
        </p:spPr>
        <p:txBody>
          <a:bodyPr/>
          <a:lstStyle/>
          <a:p>
            <a:r>
              <a:rPr lang="en-MY" dirty="0"/>
              <a:t>Supply Chain</a:t>
            </a:r>
          </a:p>
        </p:txBody>
      </p:sp>
      <p:sp>
        <p:nvSpPr>
          <p:cNvPr id="3" name="Content Placeholder 2">
            <a:extLst>
              <a:ext uri="{FF2B5EF4-FFF2-40B4-BE49-F238E27FC236}">
                <a16:creationId xmlns:a16="http://schemas.microsoft.com/office/drawing/2014/main" id="{81291D94-7459-45E9-8445-2E11C1156253}"/>
              </a:ext>
            </a:extLst>
          </p:cNvPr>
          <p:cNvSpPr>
            <a:spLocks noGrp="1"/>
          </p:cNvSpPr>
          <p:nvPr>
            <p:ph idx="1"/>
          </p:nvPr>
        </p:nvSpPr>
        <p:spPr>
          <a:xfrm>
            <a:off x="611560" y="1556792"/>
            <a:ext cx="8352928" cy="4530725"/>
          </a:xfrm>
        </p:spPr>
        <p:txBody>
          <a:bodyPr>
            <a:normAutofit/>
          </a:bodyPr>
          <a:lstStyle/>
          <a:p>
            <a:r>
              <a:rPr lang="en-MY" sz="2400" dirty="0"/>
              <a:t>A "supply chain" refers to the collection of steps that a company takes to transform raw material components into a final product that is delivered to customers. </a:t>
            </a:r>
          </a:p>
          <a:p>
            <a:endParaRPr lang="en-MY" sz="2400" dirty="0"/>
          </a:p>
          <a:p>
            <a:r>
              <a:rPr lang="en-MY" sz="2400" dirty="0"/>
              <a:t>A supply chain is the network of all the individuals, organizations, resources, activities and technology involved in the creation and sale of a product, from the delivery of source materials from the supplier to the manufacturer, through to its eventual delivery to the end user.</a:t>
            </a:r>
          </a:p>
        </p:txBody>
      </p:sp>
    </p:spTree>
    <p:extLst>
      <p:ext uri="{BB962C8B-B14F-4D97-AF65-F5344CB8AC3E}">
        <p14:creationId xmlns:p14="http://schemas.microsoft.com/office/powerpoint/2010/main" val="161574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E62A6-8E0B-430D-A76A-48591ECF5611}"/>
              </a:ext>
            </a:extLst>
          </p:cNvPr>
          <p:cNvSpPr>
            <a:spLocks noGrp="1"/>
          </p:cNvSpPr>
          <p:nvPr>
            <p:ph type="title"/>
          </p:nvPr>
        </p:nvSpPr>
        <p:spPr/>
        <p:txBody>
          <a:bodyPr/>
          <a:lstStyle/>
          <a:p>
            <a:r>
              <a:rPr lang="en-MY" dirty="0"/>
              <a:t>Supply Chain</a:t>
            </a:r>
          </a:p>
        </p:txBody>
      </p:sp>
      <p:pic>
        <p:nvPicPr>
          <p:cNvPr id="5" name="Picture 4">
            <a:extLst>
              <a:ext uri="{FF2B5EF4-FFF2-40B4-BE49-F238E27FC236}">
                <a16:creationId xmlns:a16="http://schemas.microsoft.com/office/drawing/2014/main" id="{90E4B302-142B-4D31-AE68-4DDCE970140B}"/>
              </a:ext>
            </a:extLst>
          </p:cNvPr>
          <p:cNvPicPr>
            <a:picLocks noChangeAspect="1"/>
          </p:cNvPicPr>
          <p:nvPr/>
        </p:nvPicPr>
        <p:blipFill>
          <a:blip r:embed="rId2"/>
          <a:stretch>
            <a:fillRect/>
          </a:stretch>
        </p:blipFill>
        <p:spPr>
          <a:xfrm>
            <a:off x="959120" y="1772815"/>
            <a:ext cx="7727680" cy="2606559"/>
          </a:xfrm>
          <a:prstGeom prst="rect">
            <a:avLst/>
          </a:prstGeom>
        </p:spPr>
      </p:pic>
    </p:spTree>
    <p:extLst>
      <p:ext uri="{BB962C8B-B14F-4D97-AF65-F5344CB8AC3E}">
        <p14:creationId xmlns:p14="http://schemas.microsoft.com/office/powerpoint/2010/main" val="3246800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4079F-D076-42E6-899B-E5A3811F1045}"/>
              </a:ext>
            </a:extLst>
          </p:cNvPr>
          <p:cNvSpPr>
            <a:spLocks noGrp="1"/>
          </p:cNvSpPr>
          <p:nvPr>
            <p:ph type="title"/>
          </p:nvPr>
        </p:nvSpPr>
        <p:spPr>
          <a:xfrm>
            <a:off x="879340" y="548680"/>
            <a:ext cx="7200900" cy="665511"/>
          </a:xfrm>
        </p:spPr>
        <p:txBody>
          <a:bodyPr>
            <a:normAutofit/>
          </a:bodyPr>
          <a:lstStyle/>
          <a:p>
            <a:r>
              <a:rPr lang="en-MY" sz="2800" dirty="0"/>
              <a:t>Supply Chain Management</a:t>
            </a:r>
          </a:p>
        </p:txBody>
      </p:sp>
      <p:sp>
        <p:nvSpPr>
          <p:cNvPr id="3" name="Content Placeholder 2">
            <a:extLst>
              <a:ext uri="{FF2B5EF4-FFF2-40B4-BE49-F238E27FC236}">
                <a16:creationId xmlns:a16="http://schemas.microsoft.com/office/drawing/2014/main" id="{15D3BC20-7ECB-439F-9C8F-1E2511D19C34}"/>
              </a:ext>
            </a:extLst>
          </p:cNvPr>
          <p:cNvSpPr>
            <a:spLocks noGrp="1"/>
          </p:cNvSpPr>
          <p:nvPr>
            <p:ph idx="1"/>
          </p:nvPr>
        </p:nvSpPr>
        <p:spPr>
          <a:xfrm>
            <a:off x="914400" y="1600200"/>
            <a:ext cx="7906072" cy="4530725"/>
          </a:xfrm>
        </p:spPr>
        <p:txBody>
          <a:bodyPr>
            <a:normAutofit/>
          </a:bodyPr>
          <a:lstStyle/>
          <a:p>
            <a:r>
              <a:rPr lang="en-MY" sz="2400" dirty="0"/>
              <a:t>Supply Chain Management encompasses the planning and management of all activities involved in sourcing and procurement, conversion, and all Logistics Management activities. Importantly, it also includes coordination and collaboration with channel partners, which can be suppliers, intermediaries, third-party service providers, and customers. In essence, Supply Chain Management integrates supply and demand management within and across companies.</a:t>
            </a:r>
          </a:p>
        </p:txBody>
      </p:sp>
    </p:spTree>
    <p:extLst>
      <p:ext uri="{BB962C8B-B14F-4D97-AF65-F5344CB8AC3E}">
        <p14:creationId xmlns:p14="http://schemas.microsoft.com/office/powerpoint/2010/main" val="1901996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89A73-9C20-447B-823C-151BE3E881C7}"/>
              </a:ext>
            </a:extLst>
          </p:cNvPr>
          <p:cNvSpPr>
            <a:spLocks noGrp="1"/>
          </p:cNvSpPr>
          <p:nvPr>
            <p:ph type="title"/>
          </p:nvPr>
        </p:nvSpPr>
        <p:spPr>
          <a:xfrm>
            <a:off x="827584" y="394319"/>
            <a:ext cx="7200900" cy="665511"/>
          </a:xfrm>
        </p:spPr>
        <p:txBody>
          <a:bodyPr/>
          <a:lstStyle/>
          <a:p>
            <a:r>
              <a:rPr lang="en-MY" dirty="0"/>
              <a:t>Supply Chain Management</a:t>
            </a:r>
          </a:p>
        </p:txBody>
      </p:sp>
      <p:sp>
        <p:nvSpPr>
          <p:cNvPr id="3" name="Content Placeholder 2">
            <a:extLst>
              <a:ext uri="{FF2B5EF4-FFF2-40B4-BE49-F238E27FC236}">
                <a16:creationId xmlns:a16="http://schemas.microsoft.com/office/drawing/2014/main" id="{9DCA694E-4B85-414C-9683-9A6813DD2CE4}"/>
              </a:ext>
            </a:extLst>
          </p:cNvPr>
          <p:cNvSpPr>
            <a:spLocks noGrp="1"/>
          </p:cNvSpPr>
          <p:nvPr>
            <p:ph idx="1"/>
          </p:nvPr>
        </p:nvSpPr>
        <p:spPr>
          <a:xfrm>
            <a:off x="611560" y="1600201"/>
            <a:ext cx="7560840" cy="4421088"/>
          </a:xfrm>
        </p:spPr>
        <p:txBody>
          <a:bodyPr>
            <a:normAutofit/>
          </a:bodyPr>
          <a:lstStyle/>
          <a:p>
            <a:r>
              <a:rPr lang="en-MY" sz="2400" dirty="0"/>
              <a:t>Supply chain management is the oversight of materials, information, and finances as they move in a process from supplier to manufacturer to wholesaler to retailer to consumer. </a:t>
            </a:r>
          </a:p>
          <a:p>
            <a:r>
              <a:rPr lang="en-MY" sz="2400" dirty="0"/>
              <a:t>Typically, supply chain management has five stages: plan, make, source, deliver and return. </a:t>
            </a:r>
          </a:p>
          <a:p>
            <a:r>
              <a:rPr lang="en-MY" sz="2400" dirty="0"/>
              <a:t>The three main flows of the supply chain are the product flow, the information flow and the finances flow. SCM involves coordinating and integrating these flows both within and among companies.</a:t>
            </a:r>
          </a:p>
        </p:txBody>
      </p:sp>
    </p:spTree>
    <p:extLst>
      <p:ext uri="{BB962C8B-B14F-4D97-AF65-F5344CB8AC3E}">
        <p14:creationId xmlns:p14="http://schemas.microsoft.com/office/powerpoint/2010/main" val="4070758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FEE0B-86C9-414C-BFBB-9EFDCB265490}"/>
              </a:ext>
            </a:extLst>
          </p:cNvPr>
          <p:cNvSpPr>
            <a:spLocks noGrp="1"/>
          </p:cNvSpPr>
          <p:nvPr>
            <p:ph type="title"/>
          </p:nvPr>
        </p:nvSpPr>
        <p:spPr>
          <a:xfrm>
            <a:off x="611560" y="277813"/>
            <a:ext cx="8424936" cy="1143000"/>
          </a:xfrm>
        </p:spPr>
        <p:txBody>
          <a:bodyPr/>
          <a:lstStyle/>
          <a:p>
            <a:r>
              <a:rPr lang="en-MY" sz="3200" dirty="0"/>
              <a:t>Supply Chain Operations Reference model (SCOR)</a:t>
            </a:r>
          </a:p>
        </p:txBody>
      </p:sp>
      <p:pic>
        <p:nvPicPr>
          <p:cNvPr id="5" name="Picture 4">
            <a:extLst>
              <a:ext uri="{FF2B5EF4-FFF2-40B4-BE49-F238E27FC236}">
                <a16:creationId xmlns:a16="http://schemas.microsoft.com/office/drawing/2014/main" id="{B92C4F52-2E0C-4FED-AE19-2364E5D18CEE}"/>
              </a:ext>
            </a:extLst>
          </p:cNvPr>
          <p:cNvPicPr>
            <a:picLocks noChangeAspect="1"/>
          </p:cNvPicPr>
          <p:nvPr/>
        </p:nvPicPr>
        <p:blipFill>
          <a:blip r:embed="rId2"/>
          <a:stretch>
            <a:fillRect/>
          </a:stretch>
        </p:blipFill>
        <p:spPr>
          <a:xfrm>
            <a:off x="1229291" y="2132856"/>
            <a:ext cx="7279607" cy="3756819"/>
          </a:xfrm>
          <a:prstGeom prst="rect">
            <a:avLst/>
          </a:prstGeom>
        </p:spPr>
      </p:pic>
    </p:spTree>
    <p:extLst>
      <p:ext uri="{BB962C8B-B14F-4D97-AF65-F5344CB8AC3E}">
        <p14:creationId xmlns:p14="http://schemas.microsoft.com/office/powerpoint/2010/main" val="272478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A1D05-682B-4CBD-BDF9-858FCF552435}"/>
              </a:ext>
            </a:extLst>
          </p:cNvPr>
          <p:cNvSpPr>
            <a:spLocks noGrp="1"/>
          </p:cNvSpPr>
          <p:nvPr>
            <p:ph type="title"/>
          </p:nvPr>
        </p:nvSpPr>
        <p:spPr>
          <a:xfrm>
            <a:off x="971550" y="218565"/>
            <a:ext cx="7200900" cy="593503"/>
          </a:xfrm>
        </p:spPr>
        <p:txBody>
          <a:bodyPr/>
          <a:lstStyle/>
          <a:p>
            <a:r>
              <a:rPr lang="en-MY" dirty="0"/>
              <a:t>Supply Chain Example : Apple Inc</a:t>
            </a:r>
          </a:p>
        </p:txBody>
      </p:sp>
      <p:pic>
        <p:nvPicPr>
          <p:cNvPr id="5" name="Picture 4">
            <a:extLst>
              <a:ext uri="{FF2B5EF4-FFF2-40B4-BE49-F238E27FC236}">
                <a16:creationId xmlns:a16="http://schemas.microsoft.com/office/drawing/2014/main" id="{69D2424F-EB20-4256-A18B-B0F874551F70}"/>
              </a:ext>
            </a:extLst>
          </p:cNvPr>
          <p:cNvPicPr>
            <a:picLocks noChangeAspect="1"/>
          </p:cNvPicPr>
          <p:nvPr/>
        </p:nvPicPr>
        <p:blipFill>
          <a:blip r:embed="rId2"/>
          <a:stretch>
            <a:fillRect/>
          </a:stretch>
        </p:blipFill>
        <p:spPr>
          <a:xfrm>
            <a:off x="971550" y="1252078"/>
            <a:ext cx="6581654" cy="4353843"/>
          </a:xfrm>
          <a:prstGeom prst="rect">
            <a:avLst/>
          </a:prstGeom>
        </p:spPr>
      </p:pic>
    </p:spTree>
    <p:extLst>
      <p:ext uri="{BB962C8B-B14F-4D97-AF65-F5344CB8AC3E}">
        <p14:creationId xmlns:p14="http://schemas.microsoft.com/office/powerpoint/2010/main" val="2916302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E3882-77D2-46B0-B30A-AE3283B20AB9}"/>
              </a:ext>
            </a:extLst>
          </p:cNvPr>
          <p:cNvSpPr>
            <a:spLocks noGrp="1"/>
          </p:cNvSpPr>
          <p:nvPr>
            <p:ph type="title"/>
          </p:nvPr>
        </p:nvSpPr>
        <p:spPr>
          <a:xfrm>
            <a:off x="899592" y="332656"/>
            <a:ext cx="7200900" cy="579440"/>
          </a:xfrm>
        </p:spPr>
        <p:txBody>
          <a:bodyPr/>
          <a:lstStyle/>
          <a:p>
            <a:r>
              <a:rPr lang="en-MY" dirty="0"/>
              <a:t>HR and Supply Chain</a:t>
            </a:r>
          </a:p>
        </p:txBody>
      </p:sp>
      <p:sp>
        <p:nvSpPr>
          <p:cNvPr id="3" name="Content Placeholder 2">
            <a:extLst>
              <a:ext uri="{FF2B5EF4-FFF2-40B4-BE49-F238E27FC236}">
                <a16:creationId xmlns:a16="http://schemas.microsoft.com/office/drawing/2014/main" id="{15ABB94F-4478-40C7-9AC7-F917E996A657}"/>
              </a:ext>
            </a:extLst>
          </p:cNvPr>
          <p:cNvSpPr>
            <a:spLocks noGrp="1"/>
          </p:cNvSpPr>
          <p:nvPr>
            <p:ph idx="1"/>
          </p:nvPr>
        </p:nvSpPr>
        <p:spPr>
          <a:xfrm>
            <a:off x="683568" y="1268760"/>
            <a:ext cx="7416924" cy="4392488"/>
          </a:xfrm>
        </p:spPr>
        <p:txBody>
          <a:bodyPr>
            <a:normAutofit/>
          </a:bodyPr>
          <a:lstStyle/>
          <a:p>
            <a:r>
              <a:rPr lang="en-MY" sz="2400" dirty="0"/>
              <a:t>Considering supply chain strategy, characteristics and partners when developing the HR strategy.</a:t>
            </a:r>
          </a:p>
          <a:p>
            <a:r>
              <a:rPr lang="en-MY" sz="2400" dirty="0"/>
              <a:t>Using HR systems (e.g. incentives, performance management, long-term relationships) to manage supply chain partners.</a:t>
            </a:r>
          </a:p>
          <a:p>
            <a:r>
              <a:rPr lang="en-MY" sz="2400" dirty="0"/>
              <a:t>Collaborating with the supply chain partners to develop and coordinate HR systems for the supply chain as a whole.</a:t>
            </a:r>
          </a:p>
          <a:p>
            <a:endParaRPr lang="en-MY" dirty="0"/>
          </a:p>
          <a:p>
            <a:endParaRPr lang="en-MY" dirty="0"/>
          </a:p>
        </p:txBody>
      </p:sp>
    </p:spTree>
    <p:extLst>
      <p:ext uri="{BB962C8B-B14F-4D97-AF65-F5344CB8AC3E}">
        <p14:creationId xmlns:p14="http://schemas.microsoft.com/office/powerpoint/2010/main" val="1080963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FEA93-9ACF-40DD-9EFB-94D55F310788}"/>
              </a:ext>
            </a:extLst>
          </p:cNvPr>
          <p:cNvSpPr>
            <a:spLocks noGrp="1"/>
          </p:cNvSpPr>
          <p:nvPr>
            <p:ph type="title"/>
          </p:nvPr>
        </p:nvSpPr>
        <p:spPr>
          <a:xfrm>
            <a:off x="611560" y="401288"/>
            <a:ext cx="7200900" cy="665511"/>
          </a:xfrm>
        </p:spPr>
        <p:txBody>
          <a:bodyPr/>
          <a:lstStyle/>
          <a:p>
            <a:r>
              <a:rPr lang="en-MY" dirty="0"/>
              <a:t>Staffing and Supply Chain</a:t>
            </a:r>
          </a:p>
        </p:txBody>
      </p:sp>
      <p:sp>
        <p:nvSpPr>
          <p:cNvPr id="3" name="Content Placeholder 2">
            <a:extLst>
              <a:ext uri="{FF2B5EF4-FFF2-40B4-BE49-F238E27FC236}">
                <a16:creationId xmlns:a16="http://schemas.microsoft.com/office/drawing/2014/main" id="{80556DD4-B3D4-4E86-A982-817927157912}"/>
              </a:ext>
            </a:extLst>
          </p:cNvPr>
          <p:cNvSpPr>
            <a:spLocks noGrp="1"/>
          </p:cNvSpPr>
          <p:nvPr>
            <p:ph idx="1"/>
          </p:nvPr>
        </p:nvSpPr>
        <p:spPr/>
        <p:txBody>
          <a:bodyPr/>
          <a:lstStyle/>
          <a:p>
            <a:r>
              <a:rPr lang="en-MY" sz="2400" dirty="0"/>
              <a:t>Aligning recruitment practices among the supply chain firms.</a:t>
            </a:r>
          </a:p>
          <a:p>
            <a:r>
              <a:rPr lang="en-MY" sz="2400" dirty="0"/>
              <a:t>Sharing applicant pools.</a:t>
            </a:r>
          </a:p>
          <a:p>
            <a:r>
              <a:rPr lang="en-MY" sz="2400" dirty="0"/>
              <a:t>Forecasting </a:t>
            </a:r>
            <a:r>
              <a:rPr lang="en-MY" sz="2400" dirty="0" err="1"/>
              <a:t>labor</a:t>
            </a:r>
            <a:r>
              <a:rPr lang="en-MY" sz="2400" dirty="0"/>
              <a:t> demand and supply across the entire supply chain.</a:t>
            </a:r>
          </a:p>
          <a:p>
            <a:endParaRPr lang="en-MY" dirty="0"/>
          </a:p>
        </p:txBody>
      </p:sp>
    </p:spTree>
    <p:extLst>
      <p:ext uri="{BB962C8B-B14F-4D97-AF65-F5344CB8AC3E}">
        <p14:creationId xmlns:p14="http://schemas.microsoft.com/office/powerpoint/2010/main" val="803340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C3264-5413-4BDD-A5C9-40D082631858}"/>
              </a:ext>
            </a:extLst>
          </p:cNvPr>
          <p:cNvSpPr>
            <a:spLocks noGrp="1"/>
          </p:cNvSpPr>
          <p:nvPr>
            <p:ph type="title"/>
          </p:nvPr>
        </p:nvSpPr>
        <p:spPr>
          <a:xfrm>
            <a:off x="755576" y="260648"/>
            <a:ext cx="7200900" cy="579440"/>
          </a:xfrm>
        </p:spPr>
        <p:txBody>
          <a:bodyPr/>
          <a:lstStyle/>
          <a:p>
            <a:r>
              <a:rPr lang="en-MY" dirty="0"/>
              <a:t>Training and Supply Chain</a:t>
            </a:r>
          </a:p>
        </p:txBody>
      </p:sp>
      <p:sp>
        <p:nvSpPr>
          <p:cNvPr id="3" name="Content Placeholder 2">
            <a:extLst>
              <a:ext uri="{FF2B5EF4-FFF2-40B4-BE49-F238E27FC236}">
                <a16:creationId xmlns:a16="http://schemas.microsoft.com/office/drawing/2014/main" id="{D0208ED6-75EB-4D56-BFF4-9A6CD540F74F}"/>
              </a:ext>
            </a:extLst>
          </p:cNvPr>
          <p:cNvSpPr>
            <a:spLocks noGrp="1"/>
          </p:cNvSpPr>
          <p:nvPr>
            <p:ph idx="1"/>
          </p:nvPr>
        </p:nvSpPr>
        <p:spPr/>
        <p:txBody>
          <a:bodyPr>
            <a:normAutofit/>
          </a:bodyPr>
          <a:lstStyle/>
          <a:p>
            <a:r>
              <a:rPr lang="en-MY" sz="2400" dirty="0"/>
              <a:t>Identifying training needs and objectives specifically for supply chain positions, and designing training to meet those needs.</a:t>
            </a:r>
          </a:p>
          <a:p>
            <a:r>
              <a:rPr lang="en-MY" sz="2400" dirty="0"/>
              <a:t>Identifying the training needs of the supply chain partners, and training those partners (or vice versa).</a:t>
            </a:r>
          </a:p>
          <a:p>
            <a:r>
              <a:rPr lang="en-MY" sz="2400" dirty="0"/>
              <a:t>Joint training and cross-organizational training of workers across the supply chain.</a:t>
            </a:r>
          </a:p>
          <a:p>
            <a:endParaRPr lang="en-MY" dirty="0"/>
          </a:p>
        </p:txBody>
      </p:sp>
    </p:spTree>
    <p:extLst>
      <p:ext uri="{BB962C8B-B14F-4D97-AF65-F5344CB8AC3E}">
        <p14:creationId xmlns:p14="http://schemas.microsoft.com/office/powerpoint/2010/main" val="2421676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07937-DA15-43B7-9EB3-B6C040BBD62E}"/>
              </a:ext>
            </a:extLst>
          </p:cNvPr>
          <p:cNvSpPr>
            <a:spLocks noGrp="1"/>
          </p:cNvSpPr>
          <p:nvPr>
            <p:ph type="title"/>
          </p:nvPr>
        </p:nvSpPr>
        <p:spPr/>
        <p:txBody>
          <a:bodyPr/>
          <a:lstStyle/>
          <a:p>
            <a:r>
              <a:rPr lang="en-MY" sz="3200" dirty="0"/>
              <a:t>Performance Management and Supply Chain</a:t>
            </a:r>
          </a:p>
        </p:txBody>
      </p:sp>
      <p:sp>
        <p:nvSpPr>
          <p:cNvPr id="3" name="Content Placeholder 2">
            <a:extLst>
              <a:ext uri="{FF2B5EF4-FFF2-40B4-BE49-F238E27FC236}">
                <a16:creationId xmlns:a16="http://schemas.microsoft.com/office/drawing/2014/main" id="{1724D9D0-DDC2-404A-A2DE-D1DE82F2BF61}"/>
              </a:ext>
            </a:extLst>
          </p:cNvPr>
          <p:cNvSpPr>
            <a:spLocks noGrp="1"/>
          </p:cNvSpPr>
          <p:nvPr>
            <p:ph idx="1"/>
          </p:nvPr>
        </p:nvSpPr>
        <p:spPr/>
        <p:txBody>
          <a:bodyPr>
            <a:normAutofit/>
          </a:bodyPr>
          <a:lstStyle/>
          <a:p>
            <a:r>
              <a:rPr lang="en-MY" dirty="0"/>
              <a:t>Developing performance metrics for the supply chain.</a:t>
            </a:r>
          </a:p>
          <a:p>
            <a:r>
              <a:rPr lang="en-MY" dirty="0"/>
              <a:t>Aligning performance appraisal dimensions across supply chain partners.</a:t>
            </a:r>
          </a:p>
          <a:p>
            <a:r>
              <a:rPr lang="en-MY" dirty="0"/>
              <a:t>Learning from supply-chain partner feedback on individual and group performance.</a:t>
            </a:r>
          </a:p>
          <a:p>
            <a:endParaRPr lang="en-MY" dirty="0"/>
          </a:p>
        </p:txBody>
      </p:sp>
    </p:spTree>
    <p:extLst>
      <p:ext uri="{BB962C8B-B14F-4D97-AF65-F5344CB8AC3E}">
        <p14:creationId xmlns:p14="http://schemas.microsoft.com/office/powerpoint/2010/main" val="2501607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94B96-5402-4C00-9B6C-0CD9934D7B0D}"/>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6A54D567-FFAF-4062-8653-0A36F4959FC8}"/>
              </a:ext>
            </a:extLst>
          </p:cNvPr>
          <p:cNvSpPr>
            <a:spLocks noGrp="1"/>
          </p:cNvSpPr>
          <p:nvPr>
            <p:ph idx="1"/>
          </p:nvPr>
        </p:nvSpPr>
        <p:spPr/>
        <p:txBody>
          <a:bodyPr>
            <a:normAutofit/>
          </a:bodyPr>
          <a:lstStyle/>
          <a:p>
            <a:pPr marL="0" indent="0">
              <a:buNone/>
            </a:pPr>
            <a:r>
              <a:rPr lang="en-MY" dirty="0"/>
              <a:t>The process taken from initial planning through customer support is called:</a:t>
            </a:r>
          </a:p>
          <a:p>
            <a:pPr marL="0" indent="0">
              <a:buNone/>
            </a:pPr>
            <a:endParaRPr lang="en-MY" dirty="0"/>
          </a:p>
          <a:p>
            <a:pPr marL="514350" indent="-514350">
              <a:buFont typeface="+mj-lt"/>
              <a:buAutoNum type="alphaUcPeriod"/>
            </a:pPr>
            <a:r>
              <a:rPr lang="en-MY" dirty="0"/>
              <a:t>Logistic</a:t>
            </a:r>
          </a:p>
          <a:p>
            <a:pPr marL="514350" indent="-514350">
              <a:buFont typeface="+mj-lt"/>
              <a:buAutoNum type="alphaUcPeriod"/>
            </a:pPr>
            <a:r>
              <a:rPr lang="en-MY" dirty="0"/>
              <a:t>Balanced scorecard</a:t>
            </a:r>
          </a:p>
          <a:p>
            <a:pPr marL="514350" indent="-514350">
              <a:buFont typeface="+mj-lt"/>
              <a:buAutoNum type="alphaUcPeriod"/>
            </a:pPr>
            <a:r>
              <a:rPr lang="en-MY" dirty="0"/>
              <a:t>Value chain</a:t>
            </a:r>
          </a:p>
          <a:p>
            <a:pPr marL="514350" indent="-514350">
              <a:buFont typeface="+mj-lt"/>
              <a:buAutoNum type="alphaUcPeriod"/>
            </a:pPr>
            <a:r>
              <a:rPr lang="en-MY" dirty="0"/>
              <a:t>Supply chain</a:t>
            </a:r>
          </a:p>
          <a:p>
            <a:pPr marL="514350" indent="-514350">
              <a:buFont typeface="+mj-lt"/>
              <a:buAutoNum type="alphaUcPeriod"/>
            </a:pPr>
            <a:endParaRPr lang="en-MY" dirty="0"/>
          </a:p>
        </p:txBody>
      </p:sp>
    </p:spTree>
    <p:extLst>
      <p:ext uri="{BB962C8B-B14F-4D97-AF65-F5344CB8AC3E}">
        <p14:creationId xmlns:p14="http://schemas.microsoft.com/office/powerpoint/2010/main" val="2325917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81293-1DD7-44FB-A1DC-03BB4146315F}"/>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4BD48388-B7E8-4BE0-9337-438A10F0BC48}"/>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604960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1800F-E2CB-4380-B105-C6E750929799}"/>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97E588F3-FD00-4E34-8CA3-274C271847FA}"/>
              </a:ext>
            </a:extLst>
          </p:cNvPr>
          <p:cNvSpPr>
            <a:spLocks noGrp="1"/>
          </p:cNvSpPr>
          <p:nvPr>
            <p:ph idx="1"/>
          </p:nvPr>
        </p:nvSpPr>
        <p:spPr/>
        <p:txBody>
          <a:bodyPr>
            <a:normAutofit/>
          </a:bodyPr>
          <a:lstStyle/>
          <a:p>
            <a:pPr marL="0" indent="0">
              <a:buNone/>
            </a:pPr>
            <a:r>
              <a:rPr lang="en-MY" dirty="0"/>
              <a:t>Supply-chains in a global environment should be:</a:t>
            </a:r>
          </a:p>
          <a:p>
            <a:pPr marL="0" indent="0">
              <a:buNone/>
            </a:pPr>
            <a:endParaRPr lang="en-MY" dirty="0"/>
          </a:p>
          <a:p>
            <a:pPr marL="514350" indent="-514350">
              <a:buFont typeface="+mj-lt"/>
              <a:buAutoNum type="alphaUcPeriod"/>
            </a:pPr>
            <a:r>
              <a:rPr lang="en-MY" dirty="0"/>
              <a:t>Flexible.</a:t>
            </a:r>
          </a:p>
          <a:p>
            <a:pPr marL="514350" indent="-514350">
              <a:buFont typeface="+mj-lt"/>
              <a:buAutoNum type="alphaUcPeriod"/>
            </a:pPr>
            <a:r>
              <a:rPr lang="en-MY" dirty="0"/>
              <a:t>Able to use the latest computer and transmission technologies.</a:t>
            </a:r>
          </a:p>
          <a:p>
            <a:pPr marL="514350" indent="-514350">
              <a:buFont typeface="+mj-lt"/>
              <a:buAutoNum type="alphaUcPeriod"/>
            </a:pPr>
            <a:r>
              <a:rPr lang="en-MY" dirty="0"/>
              <a:t>Staffed with local specialist.</a:t>
            </a:r>
          </a:p>
          <a:p>
            <a:pPr marL="514350" indent="-514350">
              <a:buFont typeface="+mj-lt"/>
              <a:buAutoNum type="alphaUcPeriod"/>
            </a:pPr>
            <a:r>
              <a:rPr lang="en-MY" dirty="0"/>
              <a:t>All of the above.</a:t>
            </a:r>
          </a:p>
          <a:p>
            <a:pPr marL="514350" indent="-514350">
              <a:buFont typeface="+mj-lt"/>
              <a:buAutoNum type="alphaUcPeriod"/>
            </a:pPr>
            <a:endParaRPr lang="en-MY" dirty="0"/>
          </a:p>
        </p:txBody>
      </p:sp>
    </p:spTree>
    <p:extLst>
      <p:ext uri="{BB962C8B-B14F-4D97-AF65-F5344CB8AC3E}">
        <p14:creationId xmlns:p14="http://schemas.microsoft.com/office/powerpoint/2010/main" val="3076826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D653-D2A6-4162-94E9-420B46EAC5DD}"/>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5F619CDF-BB55-402F-8B77-ED745643888F}"/>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858318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C480E-4C7F-4378-84FB-7F885D5CA1A5}"/>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5B123C3A-C509-45F0-B5A6-E7C65BA4A278}"/>
              </a:ext>
            </a:extLst>
          </p:cNvPr>
          <p:cNvSpPr>
            <a:spLocks noGrp="1"/>
          </p:cNvSpPr>
          <p:nvPr>
            <p:ph idx="1"/>
          </p:nvPr>
        </p:nvSpPr>
        <p:spPr>
          <a:xfrm>
            <a:off x="696144" y="1556792"/>
            <a:ext cx="8340352" cy="5301208"/>
          </a:xfrm>
        </p:spPr>
        <p:txBody>
          <a:bodyPr>
            <a:normAutofit/>
          </a:bodyPr>
          <a:lstStyle/>
          <a:p>
            <a:pPr marL="0" indent="0">
              <a:buNone/>
            </a:pPr>
            <a:r>
              <a:rPr lang="en-MY" dirty="0"/>
              <a:t>HR can provide the most value in the global strategic planning process by :</a:t>
            </a:r>
          </a:p>
          <a:p>
            <a:pPr marL="0" indent="0">
              <a:buNone/>
            </a:pPr>
            <a:endParaRPr lang="en-MY" dirty="0"/>
          </a:p>
          <a:p>
            <a:pPr marL="514350" indent="-514350">
              <a:buFont typeface="+mj-lt"/>
              <a:buAutoNum type="alphaUcPeriod"/>
            </a:pPr>
            <a:r>
              <a:rPr lang="en-MY" dirty="0"/>
              <a:t>Recruiting other personnel to take part in the process.	</a:t>
            </a:r>
          </a:p>
          <a:p>
            <a:pPr marL="514350" indent="-514350">
              <a:buFont typeface="+mj-lt"/>
              <a:buAutoNum type="alphaUcPeriod"/>
            </a:pPr>
            <a:r>
              <a:rPr lang="en-MY" dirty="0"/>
              <a:t>Serving as the facilitator for the planning session.	</a:t>
            </a:r>
          </a:p>
          <a:p>
            <a:pPr marL="514350" indent="-514350">
              <a:buFont typeface="+mj-lt"/>
              <a:buAutoNum type="alphaUcPeriod"/>
            </a:pPr>
            <a:r>
              <a:rPr lang="en-MY" dirty="0"/>
              <a:t>Identifying the HR implications of the company’s global strategy.</a:t>
            </a:r>
          </a:p>
          <a:p>
            <a:pPr marL="514350" indent="-514350">
              <a:buFont typeface="+mj-lt"/>
              <a:buAutoNum type="alphaUcPeriod"/>
            </a:pPr>
            <a:r>
              <a:rPr lang="en-MY" dirty="0"/>
              <a:t>Critiquing the finished plan for alignment with corporate goals.</a:t>
            </a:r>
          </a:p>
          <a:p>
            <a:pPr marL="514350" indent="-514350">
              <a:buFont typeface="+mj-lt"/>
              <a:buAutoNum type="alphaUcPeriod"/>
            </a:pPr>
            <a:endParaRPr lang="en-MY" dirty="0"/>
          </a:p>
          <a:p>
            <a:pPr marL="514350" indent="-514350">
              <a:buFont typeface="+mj-lt"/>
              <a:buAutoNum type="alphaUcPeriod"/>
            </a:pPr>
            <a:endParaRPr lang="en-MY" dirty="0"/>
          </a:p>
        </p:txBody>
      </p:sp>
    </p:spTree>
    <p:extLst>
      <p:ext uri="{BB962C8B-B14F-4D97-AF65-F5344CB8AC3E}">
        <p14:creationId xmlns:p14="http://schemas.microsoft.com/office/powerpoint/2010/main" val="379773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9290A-F316-4A9A-A5BD-B1678423BE82}"/>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AE8E031A-02D4-455E-A183-9262967A8D65}"/>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4000287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79957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8BD4C-3802-4205-AE18-08997C6B8286}"/>
              </a:ext>
            </a:extLst>
          </p:cNvPr>
          <p:cNvSpPr>
            <a:spLocks noGrp="1"/>
          </p:cNvSpPr>
          <p:nvPr>
            <p:ph type="title"/>
          </p:nvPr>
        </p:nvSpPr>
        <p:spPr>
          <a:xfrm>
            <a:off x="755576" y="430323"/>
            <a:ext cx="7200900" cy="593503"/>
          </a:xfrm>
        </p:spPr>
        <p:txBody>
          <a:bodyPr/>
          <a:lstStyle/>
          <a:p>
            <a:r>
              <a:rPr lang="en-MY" dirty="0"/>
              <a:t>Value and Value Chain</a:t>
            </a:r>
          </a:p>
        </p:txBody>
      </p:sp>
      <p:sp>
        <p:nvSpPr>
          <p:cNvPr id="3" name="Content Placeholder 2">
            <a:extLst>
              <a:ext uri="{FF2B5EF4-FFF2-40B4-BE49-F238E27FC236}">
                <a16:creationId xmlns:a16="http://schemas.microsoft.com/office/drawing/2014/main" id="{4E701C67-7AF7-43E5-B53F-DED198114A63}"/>
              </a:ext>
            </a:extLst>
          </p:cNvPr>
          <p:cNvSpPr>
            <a:spLocks noGrp="1"/>
          </p:cNvSpPr>
          <p:nvPr>
            <p:ph idx="1"/>
          </p:nvPr>
        </p:nvSpPr>
        <p:spPr>
          <a:xfrm>
            <a:off x="683568" y="1600201"/>
            <a:ext cx="7416824" cy="3989040"/>
          </a:xfrm>
        </p:spPr>
        <p:txBody>
          <a:bodyPr>
            <a:normAutofit/>
          </a:bodyPr>
          <a:lstStyle/>
          <a:p>
            <a:r>
              <a:rPr lang="en-MY" dirty="0"/>
              <a:t>The value represents how well the organization has been able to accomplish its strategic goals-which may be higher profit margins or industry position. </a:t>
            </a:r>
          </a:p>
          <a:p>
            <a:endParaRPr lang="en-MY" dirty="0"/>
          </a:p>
          <a:p>
            <a:r>
              <a:rPr lang="en-MY" dirty="0"/>
              <a:t>The value chain represents the process by which an organization creates the product or service it offers to the customer. It is described as a chain because it represents the sequential and simultaneous contributions of a number of internal and external participants.</a:t>
            </a:r>
          </a:p>
        </p:txBody>
      </p:sp>
    </p:spTree>
    <p:extLst>
      <p:ext uri="{BB962C8B-B14F-4D97-AF65-F5344CB8AC3E}">
        <p14:creationId xmlns:p14="http://schemas.microsoft.com/office/powerpoint/2010/main" val="290952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DE2D-3D73-4B7A-9274-E7B4C2CD96C6}"/>
              </a:ext>
            </a:extLst>
          </p:cNvPr>
          <p:cNvSpPr>
            <a:spLocks noGrp="1"/>
          </p:cNvSpPr>
          <p:nvPr>
            <p:ph type="title"/>
          </p:nvPr>
        </p:nvSpPr>
        <p:spPr>
          <a:xfrm>
            <a:off x="792132" y="316866"/>
            <a:ext cx="7200900" cy="737519"/>
          </a:xfrm>
        </p:spPr>
        <p:txBody>
          <a:bodyPr/>
          <a:lstStyle/>
          <a:p>
            <a:r>
              <a:rPr lang="en-MY" dirty="0"/>
              <a:t>Porter Value Chain</a:t>
            </a:r>
          </a:p>
        </p:txBody>
      </p:sp>
      <p:pic>
        <p:nvPicPr>
          <p:cNvPr id="5" name="Picture 4">
            <a:extLst>
              <a:ext uri="{FF2B5EF4-FFF2-40B4-BE49-F238E27FC236}">
                <a16:creationId xmlns:a16="http://schemas.microsoft.com/office/drawing/2014/main" id="{1871B38D-2551-496B-80EE-67BEC3FCD6AF}"/>
              </a:ext>
            </a:extLst>
          </p:cNvPr>
          <p:cNvPicPr>
            <a:picLocks noChangeAspect="1"/>
          </p:cNvPicPr>
          <p:nvPr/>
        </p:nvPicPr>
        <p:blipFill>
          <a:blip r:embed="rId2"/>
          <a:stretch>
            <a:fillRect/>
          </a:stretch>
        </p:blipFill>
        <p:spPr>
          <a:xfrm>
            <a:off x="792132" y="1556792"/>
            <a:ext cx="6896913" cy="4255542"/>
          </a:xfrm>
          <a:prstGeom prst="rect">
            <a:avLst/>
          </a:prstGeom>
        </p:spPr>
      </p:pic>
    </p:spTree>
    <p:extLst>
      <p:ext uri="{BB962C8B-B14F-4D97-AF65-F5344CB8AC3E}">
        <p14:creationId xmlns:p14="http://schemas.microsoft.com/office/powerpoint/2010/main" val="1186959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9C933-FEA6-41B7-91E0-83D0CD13B8D4}"/>
              </a:ext>
            </a:extLst>
          </p:cNvPr>
          <p:cNvSpPr>
            <a:spLocks noGrp="1"/>
          </p:cNvSpPr>
          <p:nvPr>
            <p:ph type="title"/>
          </p:nvPr>
        </p:nvSpPr>
        <p:spPr>
          <a:xfrm>
            <a:off x="971550" y="332656"/>
            <a:ext cx="7200900" cy="665511"/>
          </a:xfrm>
        </p:spPr>
        <p:txBody>
          <a:bodyPr/>
          <a:lstStyle/>
          <a:p>
            <a:r>
              <a:rPr lang="en-MY" dirty="0"/>
              <a:t> Porters Value Chain </a:t>
            </a:r>
          </a:p>
        </p:txBody>
      </p:sp>
      <p:pic>
        <p:nvPicPr>
          <p:cNvPr id="5" name="Picture 4">
            <a:extLst>
              <a:ext uri="{FF2B5EF4-FFF2-40B4-BE49-F238E27FC236}">
                <a16:creationId xmlns:a16="http://schemas.microsoft.com/office/drawing/2014/main" id="{FC83CA67-AD59-43A0-B0DC-0EB351FD0A05}"/>
              </a:ext>
            </a:extLst>
          </p:cNvPr>
          <p:cNvPicPr>
            <a:picLocks noChangeAspect="1"/>
          </p:cNvPicPr>
          <p:nvPr/>
        </p:nvPicPr>
        <p:blipFill>
          <a:blip r:embed="rId2"/>
          <a:stretch>
            <a:fillRect/>
          </a:stretch>
        </p:blipFill>
        <p:spPr>
          <a:xfrm>
            <a:off x="1187624" y="1988840"/>
            <a:ext cx="7662834" cy="4032448"/>
          </a:xfrm>
          <a:prstGeom prst="rect">
            <a:avLst/>
          </a:prstGeom>
        </p:spPr>
      </p:pic>
    </p:spTree>
    <p:extLst>
      <p:ext uri="{BB962C8B-B14F-4D97-AF65-F5344CB8AC3E}">
        <p14:creationId xmlns:p14="http://schemas.microsoft.com/office/powerpoint/2010/main" val="1419514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C1D3C-2C7C-4B06-AA2E-BD491F6B76D2}"/>
              </a:ext>
            </a:extLst>
          </p:cNvPr>
          <p:cNvSpPr>
            <a:spLocks noGrp="1"/>
          </p:cNvSpPr>
          <p:nvPr>
            <p:ph type="title"/>
          </p:nvPr>
        </p:nvSpPr>
        <p:spPr>
          <a:xfrm>
            <a:off x="827584" y="404664"/>
            <a:ext cx="7200900" cy="665511"/>
          </a:xfrm>
        </p:spPr>
        <p:txBody>
          <a:bodyPr/>
          <a:lstStyle/>
          <a:p>
            <a:r>
              <a:rPr lang="en-MY" dirty="0"/>
              <a:t>Primary Activities</a:t>
            </a:r>
          </a:p>
        </p:txBody>
      </p:sp>
      <p:sp>
        <p:nvSpPr>
          <p:cNvPr id="3" name="Content Placeholder 2">
            <a:extLst>
              <a:ext uri="{FF2B5EF4-FFF2-40B4-BE49-F238E27FC236}">
                <a16:creationId xmlns:a16="http://schemas.microsoft.com/office/drawing/2014/main" id="{D9D87C0D-2BF3-4E90-BE47-02C8F8B514C4}"/>
              </a:ext>
            </a:extLst>
          </p:cNvPr>
          <p:cNvSpPr>
            <a:spLocks noGrp="1"/>
          </p:cNvSpPr>
          <p:nvPr>
            <p:ph idx="1"/>
          </p:nvPr>
        </p:nvSpPr>
        <p:spPr>
          <a:xfrm>
            <a:off x="647614" y="1484784"/>
            <a:ext cx="7560840" cy="4421088"/>
          </a:xfrm>
        </p:spPr>
        <p:txBody>
          <a:bodyPr>
            <a:normAutofit/>
          </a:bodyPr>
          <a:lstStyle/>
          <a:p>
            <a:pPr marL="0" indent="0">
              <a:buNone/>
            </a:pPr>
            <a:r>
              <a:rPr lang="en-MY" dirty="0"/>
              <a:t>Primary activities relate directly to the physical creation, sale, maintenance and support of a product or service. They consist of the following:</a:t>
            </a:r>
          </a:p>
          <a:p>
            <a:r>
              <a:rPr lang="en-MY" b="1" dirty="0"/>
              <a:t>Inbound logistics</a:t>
            </a:r>
            <a:r>
              <a:rPr lang="en-MY" dirty="0"/>
              <a:t>: These are all the processes related to receiving, storing, and distributing inputs internally. Your supplier relationships are a key factor in creating value here.</a:t>
            </a:r>
          </a:p>
          <a:p>
            <a:r>
              <a:rPr lang="en-MY" b="1" dirty="0"/>
              <a:t>Operations</a:t>
            </a:r>
            <a:r>
              <a:rPr lang="en-MY" dirty="0"/>
              <a:t>: These are the transformation activities that change inputs into outputs that are sold to customers. Here, your operational systems create value.</a:t>
            </a:r>
          </a:p>
          <a:p>
            <a:pPr marL="0" indent="0">
              <a:buNone/>
            </a:pPr>
            <a:endParaRPr lang="en-MY" dirty="0"/>
          </a:p>
        </p:txBody>
      </p:sp>
    </p:spTree>
    <p:extLst>
      <p:ext uri="{BB962C8B-B14F-4D97-AF65-F5344CB8AC3E}">
        <p14:creationId xmlns:p14="http://schemas.microsoft.com/office/powerpoint/2010/main" val="495143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D16C3-0ADC-45EB-BE27-1AFF3635431F}"/>
              </a:ext>
            </a:extLst>
          </p:cNvPr>
          <p:cNvSpPr>
            <a:spLocks noGrp="1"/>
          </p:cNvSpPr>
          <p:nvPr>
            <p:ph type="title"/>
          </p:nvPr>
        </p:nvSpPr>
        <p:spPr>
          <a:xfrm>
            <a:off x="683568" y="358315"/>
            <a:ext cx="7200900" cy="737519"/>
          </a:xfrm>
        </p:spPr>
        <p:txBody>
          <a:bodyPr/>
          <a:lstStyle/>
          <a:p>
            <a:r>
              <a:rPr lang="en-MY" dirty="0"/>
              <a:t>Primary Activities</a:t>
            </a:r>
          </a:p>
        </p:txBody>
      </p:sp>
      <p:sp>
        <p:nvSpPr>
          <p:cNvPr id="3" name="Content Placeholder 2">
            <a:extLst>
              <a:ext uri="{FF2B5EF4-FFF2-40B4-BE49-F238E27FC236}">
                <a16:creationId xmlns:a16="http://schemas.microsoft.com/office/drawing/2014/main" id="{04D58C72-970F-4BBC-8F04-D2EDB4A64F4E}"/>
              </a:ext>
            </a:extLst>
          </p:cNvPr>
          <p:cNvSpPr>
            <a:spLocks noGrp="1"/>
          </p:cNvSpPr>
          <p:nvPr>
            <p:ph idx="1"/>
          </p:nvPr>
        </p:nvSpPr>
        <p:spPr>
          <a:xfrm>
            <a:off x="539552" y="1600201"/>
            <a:ext cx="7776864" cy="4277072"/>
          </a:xfrm>
        </p:spPr>
        <p:txBody>
          <a:bodyPr>
            <a:normAutofit fontScale="92500" lnSpcReduction="10000"/>
          </a:bodyPr>
          <a:lstStyle/>
          <a:p>
            <a:r>
              <a:rPr lang="en-MY" sz="2600" b="1" dirty="0"/>
              <a:t>Outbound logistics</a:t>
            </a:r>
            <a:r>
              <a:rPr lang="en-MY" sz="2600" dirty="0"/>
              <a:t>: These activities deliver your product or service to your customer. These are things like collection, storage, and distribution systems, and they may be internal or external to your organization.</a:t>
            </a:r>
          </a:p>
          <a:p>
            <a:r>
              <a:rPr lang="en-MY" sz="2600" b="1" dirty="0"/>
              <a:t>Marketing and sales</a:t>
            </a:r>
            <a:r>
              <a:rPr lang="en-MY" sz="2600" dirty="0"/>
              <a:t>: These are the processes you use to persuade clients to purchase from you instead of your competitors. The benefits you offer, and how well you communicate them, are sources of value here.</a:t>
            </a:r>
          </a:p>
          <a:p>
            <a:r>
              <a:rPr lang="en-MY" sz="2600" b="1" dirty="0"/>
              <a:t>Service</a:t>
            </a:r>
            <a:r>
              <a:rPr lang="en-MY" sz="2600" dirty="0"/>
              <a:t>: These are the activities related to maintaining the value of your product or service to your customers, once it's been purchased</a:t>
            </a:r>
          </a:p>
          <a:p>
            <a:endParaRPr lang="en-MY" sz="2600" dirty="0"/>
          </a:p>
        </p:txBody>
      </p:sp>
    </p:spTree>
    <p:extLst>
      <p:ext uri="{BB962C8B-B14F-4D97-AF65-F5344CB8AC3E}">
        <p14:creationId xmlns:p14="http://schemas.microsoft.com/office/powerpoint/2010/main" val="1251805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DB8E8-875D-4B99-BD85-E4E1BAD9678C}"/>
              </a:ext>
            </a:extLst>
          </p:cNvPr>
          <p:cNvSpPr>
            <a:spLocks noGrp="1"/>
          </p:cNvSpPr>
          <p:nvPr>
            <p:ph type="title"/>
          </p:nvPr>
        </p:nvSpPr>
        <p:spPr>
          <a:xfrm>
            <a:off x="755576" y="456878"/>
            <a:ext cx="7200900" cy="579440"/>
          </a:xfrm>
        </p:spPr>
        <p:txBody>
          <a:bodyPr/>
          <a:lstStyle/>
          <a:p>
            <a:r>
              <a:rPr lang="en-MY" dirty="0"/>
              <a:t>Support Activities</a:t>
            </a:r>
          </a:p>
        </p:txBody>
      </p:sp>
      <p:sp>
        <p:nvSpPr>
          <p:cNvPr id="3" name="Content Placeholder 2">
            <a:extLst>
              <a:ext uri="{FF2B5EF4-FFF2-40B4-BE49-F238E27FC236}">
                <a16:creationId xmlns:a16="http://schemas.microsoft.com/office/drawing/2014/main" id="{80E437A4-9207-4E11-AC69-43D3BC6F365A}"/>
              </a:ext>
            </a:extLst>
          </p:cNvPr>
          <p:cNvSpPr>
            <a:spLocks noGrp="1"/>
          </p:cNvSpPr>
          <p:nvPr>
            <p:ph idx="1"/>
          </p:nvPr>
        </p:nvSpPr>
        <p:spPr>
          <a:xfrm>
            <a:off x="755576" y="1524000"/>
            <a:ext cx="7200900" cy="3809999"/>
          </a:xfrm>
        </p:spPr>
        <p:txBody>
          <a:bodyPr>
            <a:normAutofit/>
          </a:bodyPr>
          <a:lstStyle/>
          <a:p>
            <a:r>
              <a:rPr lang="en-MY" b="1" dirty="0"/>
              <a:t>Procurement</a:t>
            </a:r>
            <a:r>
              <a:rPr lang="en-MY" dirty="0"/>
              <a:t> </a:t>
            </a:r>
            <a:r>
              <a:rPr lang="en-MY" b="1" dirty="0"/>
              <a:t>(purchasing): </a:t>
            </a:r>
            <a:r>
              <a:rPr lang="en-MY" dirty="0"/>
              <a:t>This is what the organization does to get the resources it needs to operate. This includes finding vendors and negotiating best prices.</a:t>
            </a:r>
          </a:p>
          <a:p>
            <a:r>
              <a:rPr lang="en-MY" b="1" dirty="0"/>
              <a:t>Human resource management: </a:t>
            </a:r>
            <a:r>
              <a:rPr lang="en-MY" dirty="0"/>
              <a:t>This is how well a company recruits, hires, trains, motivates, rewards, and retains its workers. People are a significant source of value, so businesses can create a clear advantage with good HR practices.</a:t>
            </a:r>
          </a:p>
          <a:p>
            <a:pPr marL="0" indent="0">
              <a:buNone/>
            </a:pPr>
            <a:endParaRPr lang="en-MY" dirty="0"/>
          </a:p>
        </p:txBody>
      </p:sp>
    </p:spTree>
    <p:extLst>
      <p:ext uri="{BB962C8B-B14F-4D97-AF65-F5344CB8AC3E}">
        <p14:creationId xmlns:p14="http://schemas.microsoft.com/office/powerpoint/2010/main" val="1820046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9BB3C-41F2-424E-A154-E3151B5270D4}"/>
              </a:ext>
            </a:extLst>
          </p:cNvPr>
          <p:cNvSpPr>
            <a:spLocks noGrp="1"/>
          </p:cNvSpPr>
          <p:nvPr>
            <p:ph type="title"/>
          </p:nvPr>
        </p:nvSpPr>
        <p:spPr>
          <a:xfrm>
            <a:off x="827584" y="430323"/>
            <a:ext cx="7200900" cy="593503"/>
          </a:xfrm>
        </p:spPr>
        <p:txBody>
          <a:bodyPr/>
          <a:lstStyle/>
          <a:p>
            <a:r>
              <a:rPr lang="en-MY" dirty="0"/>
              <a:t>Support Activities</a:t>
            </a:r>
          </a:p>
        </p:txBody>
      </p:sp>
      <p:sp>
        <p:nvSpPr>
          <p:cNvPr id="3" name="Content Placeholder 2">
            <a:extLst>
              <a:ext uri="{FF2B5EF4-FFF2-40B4-BE49-F238E27FC236}">
                <a16:creationId xmlns:a16="http://schemas.microsoft.com/office/drawing/2014/main" id="{7DC3FA0D-CB38-402F-A15C-61CF4B613AF3}"/>
              </a:ext>
            </a:extLst>
          </p:cNvPr>
          <p:cNvSpPr>
            <a:spLocks noGrp="1"/>
          </p:cNvSpPr>
          <p:nvPr>
            <p:ph idx="1"/>
          </p:nvPr>
        </p:nvSpPr>
        <p:spPr>
          <a:xfrm>
            <a:off x="647564" y="1340768"/>
            <a:ext cx="7848872" cy="4530725"/>
          </a:xfrm>
        </p:spPr>
        <p:txBody>
          <a:bodyPr>
            <a:normAutofit lnSpcReduction="10000"/>
          </a:bodyPr>
          <a:lstStyle/>
          <a:p>
            <a:r>
              <a:rPr lang="en-MY" sz="2600" b="1" dirty="0"/>
              <a:t>Technological development: </a:t>
            </a:r>
            <a:r>
              <a:rPr lang="en-MY" sz="2600" dirty="0"/>
              <a:t>These activities relate to managing and processing information, as well as protecting a company's knowledge base. Minimizing information technology costs, staying current with technological advances, and maintaining technical excellence are sources of value creation.</a:t>
            </a:r>
          </a:p>
          <a:p>
            <a:r>
              <a:rPr lang="en-MY" sz="2600" b="1" dirty="0"/>
              <a:t>Infrastructure: </a:t>
            </a:r>
            <a:r>
              <a:rPr lang="en-MY" sz="2600" dirty="0"/>
              <a:t>These are a company's support systems, and the functions that allow it to maintain daily operations. Accounting, legal, administrative, and general management are examples of necessary infrastructure that businesses can use to their advantage.</a:t>
            </a:r>
          </a:p>
          <a:p>
            <a:endParaRPr lang="en-MY" sz="2600" dirty="0"/>
          </a:p>
        </p:txBody>
      </p:sp>
    </p:spTree>
    <p:extLst>
      <p:ext uri="{BB962C8B-B14F-4D97-AF65-F5344CB8AC3E}">
        <p14:creationId xmlns:p14="http://schemas.microsoft.com/office/powerpoint/2010/main" val="2756942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26C24-181C-4664-87B6-65D0CC43E7AD}"/>
              </a:ext>
            </a:extLst>
          </p:cNvPr>
          <p:cNvSpPr>
            <a:spLocks noGrp="1"/>
          </p:cNvSpPr>
          <p:nvPr>
            <p:ph type="title"/>
          </p:nvPr>
        </p:nvSpPr>
        <p:spPr>
          <a:xfrm>
            <a:off x="827584" y="332656"/>
            <a:ext cx="7200900" cy="881535"/>
          </a:xfrm>
        </p:spPr>
        <p:txBody>
          <a:bodyPr/>
          <a:lstStyle/>
          <a:p>
            <a:r>
              <a:rPr lang="en-MY" dirty="0"/>
              <a:t>Porter Value Chain Example</a:t>
            </a:r>
          </a:p>
        </p:txBody>
      </p:sp>
      <p:pic>
        <p:nvPicPr>
          <p:cNvPr id="5" name="Picture 4">
            <a:extLst>
              <a:ext uri="{FF2B5EF4-FFF2-40B4-BE49-F238E27FC236}">
                <a16:creationId xmlns:a16="http://schemas.microsoft.com/office/drawing/2014/main" id="{58ED0B85-6A81-4E58-87E8-C657EEA39583}"/>
              </a:ext>
            </a:extLst>
          </p:cNvPr>
          <p:cNvPicPr>
            <a:picLocks noChangeAspect="1"/>
          </p:cNvPicPr>
          <p:nvPr/>
        </p:nvPicPr>
        <p:blipFill>
          <a:blip r:embed="rId2"/>
          <a:stretch>
            <a:fillRect/>
          </a:stretch>
        </p:blipFill>
        <p:spPr>
          <a:xfrm>
            <a:off x="467544" y="1700808"/>
            <a:ext cx="8404260" cy="4032448"/>
          </a:xfrm>
          <a:prstGeom prst="rect">
            <a:avLst/>
          </a:prstGeom>
        </p:spPr>
      </p:pic>
    </p:spTree>
    <p:extLst>
      <p:ext uri="{BB962C8B-B14F-4D97-AF65-F5344CB8AC3E}">
        <p14:creationId xmlns:p14="http://schemas.microsoft.com/office/powerpoint/2010/main" val="1765818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16051-3B9A-416A-B802-6D8AB36625DA}"/>
              </a:ext>
            </a:extLst>
          </p:cNvPr>
          <p:cNvSpPr>
            <a:spLocks noGrp="1"/>
          </p:cNvSpPr>
          <p:nvPr>
            <p:ph type="title"/>
          </p:nvPr>
        </p:nvSpPr>
        <p:spPr>
          <a:xfrm>
            <a:off x="971550" y="404664"/>
            <a:ext cx="7200900" cy="593503"/>
          </a:xfrm>
        </p:spPr>
        <p:txBody>
          <a:bodyPr/>
          <a:lstStyle/>
          <a:p>
            <a:r>
              <a:rPr lang="en-MY" dirty="0"/>
              <a:t>Competitive Advantage types</a:t>
            </a:r>
          </a:p>
        </p:txBody>
      </p:sp>
      <p:pic>
        <p:nvPicPr>
          <p:cNvPr id="5" name="Picture 4">
            <a:extLst>
              <a:ext uri="{FF2B5EF4-FFF2-40B4-BE49-F238E27FC236}">
                <a16:creationId xmlns:a16="http://schemas.microsoft.com/office/drawing/2014/main" id="{AF53BDAF-90C3-4072-ADF5-77E5000EE074}"/>
              </a:ext>
            </a:extLst>
          </p:cNvPr>
          <p:cNvPicPr>
            <a:picLocks noChangeAspect="1"/>
          </p:cNvPicPr>
          <p:nvPr/>
        </p:nvPicPr>
        <p:blipFill>
          <a:blip r:embed="rId2"/>
          <a:stretch>
            <a:fillRect/>
          </a:stretch>
        </p:blipFill>
        <p:spPr>
          <a:xfrm>
            <a:off x="1549035" y="1093124"/>
            <a:ext cx="5687262" cy="4810950"/>
          </a:xfrm>
          <a:prstGeom prst="rect">
            <a:avLst/>
          </a:prstGeom>
        </p:spPr>
      </p:pic>
    </p:spTree>
    <p:extLst>
      <p:ext uri="{BB962C8B-B14F-4D97-AF65-F5344CB8AC3E}">
        <p14:creationId xmlns:p14="http://schemas.microsoft.com/office/powerpoint/2010/main" val="1858078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A2DD5-E021-4293-9ABF-3B501FE73312}"/>
              </a:ext>
            </a:extLst>
          </p:cNvPr>
          <p:cNvSpPr>
            <a:spLocks noGrp="1"/>
          </p:cNvSpPr>
          <p:nvPr>
            <p:ph type="title"/>
          </p:nvPr>
        </p:nvSpPr>
        <p:spPr>
          <a:xfrm>
            <a:off x="971550" y="199290"/>
            <a:ext cx="7200900" cy="1142385"/>
          </a:xfrm>
        </p:spPr>
        <p:txBody>
          <a:bodyPr/>
          <a:lstStyle/>
          <a:p>
            <a:r>
              <a:rPr lang="en-MY" dirty="0"/>
              <a:t>Difference between Supply Chain and Value Chain</a:t>
            </a:r>
          </a:p>
        </p:txBody>
      </p:sp>
      <p:sp>
        <p:nvSpPr>
          <p:cNvPr id="3" name="Content Placeholder 2">
            <a:extLst>
              <a:ext uri="{FF2B5EF4-FFF2-40B4-BE49-F238E27FC236}">
                <a16:creationId xmlns:a16="http://schemas.microsoft.com/office/drawing/2014/main" id="{56E470BB-BA1F-409B-897B-5A93952177AB}"/>
              </a:ext>
            </a:extLst>
          </p:cNvPr>
          <p:cNvSpPr>
            <a:spLocks noGrp="1"/>
          </p:cNvSpPr>
          <p:nvPr>
            <p:ph idx="1"/>
          </p:nvPr>
        </p:nvSpPr>
        <p:spPr>
          <a:xfrm>
            <a:off x="539552" y="1556793"/>
            <a:ext cx="8064896" cy="4320480"/>
          </a:xfrm>
        </p:spPr>
        <p:txBody>
          <a:bodyPr>
            <a:normAutofit/>
          </a:bodyPr>
          <a:lstStyle/>
          <a:p>
            <a:r>
              <a:rPr lang="en-MY" dirty="0"/>
              <a:t>A supply chain is the process of all parties involved in fulfilling a customer request, while a value chain is a set of interrelated activities a company uses to create a competitive advantage.</a:t>
            </a:r>
          </a:p>
          <a:p>
            <a:endParaRPr lang="en-MY" dirty="0"/>
          </a:p>
          <a:p>
            <a:r>
              <a:rPr lang="en-MY" dirty="0"/>
              <a:t>Value chain management is an externally oriented process that focuses on anything that provides value along the transformation process, both inputs and outputs, making externally the correct response. Supply chain management, on the other hand, is internally focused and supplier focused.</a:t>
            </a:r>
          </a:p>
        </p:txBody>
      </p:sp>
    </p:spTree>
    <p:extLst>
      <p:ext uri="{BB962C8B-B14F-4D97-AF65-F5344CB8AC3E}">
        <p14:creationId xmlns:p14="http://schemas.microsoft.com/office/powerpoint/2010/main" val="1556866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9CCC6-5252-458D-BC81-B67AC4BC5895}"/>
              </a:ext>
            </a:extLst>
          </p:cNvPr>
          <p:cNvSpPr>
            <a:spLocks noGrp="1"/>
          </p:cNvSpPr>
          <p:nvPr>
            <p:ph type="title"/>
          </p:nvPr>
        </p:nvSpPr>
        <p:spPr>
          <a:xfrm>
            <a:off x="944126" y="485013"/>
            <a:ext cx="7200900" cy="579440"/>
          </a:xfrm>
        </p:spPr>
        <p:txBody>
          <a:bodyPr/>
          <a:lstStyle/>
          <a:p>
            <a:r>
              <a:rPr lang="en-MY" dirty="0"/>
              <a:t>Question # 4</a:t>
            </a:r>
          </a:p>
        </p:txBody>
      </p:sp>
      <p:sp>
        <p:nvSpPr>
          <p:cNvPr id="3" name="Content Placeholder 2">
            <a:extLst>
              <a:ext uri="{FF2B5EF4-FFF2-40B4-BE49-F238E27FC236}">
                <a16:creationId xmlns:a16="http://schemas.microsoft.com/office/drawing/2014/main" id="{708246C1-FEE3-4350-B538-55EA5BD45686}"/>
              </a:ext>
            </a:extLst>
          </p:cNvPr>
          <p:cNvSpPr>
            <a:spLocks noGrp="1"/>
          </p:cNvSpPr>
          <p:nvPr>
            <p:ph idx="1"/>
          </p:nvPr>
        </p:nvSpPr>
        <p:spPr/>
        <p:txBody>
          <a:bodyPr>
            <a:normAutofit/>
          </a:bodyPr>
          <a:lstStyle/>
          <a:p>
            <a:pPr marL="0" indent="0">
              <a:buNone/>
            </a:pPr>
            <a:r>
              <a:rPr lang="en-MY" dirty="0"/>
              <a:t>Value is BEST defined as :</a:t>
            </a:r>
          </a:p>
          <a:p>
            <a:pPr marL="0" indent="0">
              <a:buNone/>
            </a:pPr>
            <a:endParaRPr lang="en-MY" dirty="0"/>
          </a:p>
          <a:p>
            <a:pPr marL="514350" indent="-514350">
              <a:buFont typeface="+mj-lt"/>
              <a:buAutoNum type="alphaUcPeriod"/>
            </a:pPr>
            <a:r>
              <a:rPr lang="en-MY" dirty="0"/>
              <a:t>Customer satisfaction.	</a:t>
            </a:r>
          </a:p>
          <a:p>
            <a:pPr marL="514350" indent="-514350">
              <a:buFont typeface="+mj-lt"/>
              <a:buAutoNum type="alphaUcPeriod"/>
            </a:pPr>
            <a:r>
              <a:rPr lang="en-MY" dirty="0"/>
              <a:t>Competitive advantage.	</a:t>
            </a:r>
          </a:p>
          <a:p>
            <a:pPr marL="514350" indent="-514350">
              <a:buFont typeface="+mj-lt"/>
              <a:buAutoNum type="alphaUcPeriod"/>
            </a:pPr>
            <a:r>
              <a:rPr lang="en-MY" dirty="0"/>
              <a:t>Increased profit margins.	</a:t>
            </a:r>
          </a:p>
          <a:p>
            <a:pPr marL="514350" indent="-514350">
              <a:buFont typeface="+mj-lt"/>
              <a:buAutoNum type="alphaUcPeriod"/>
            </a:pPr>
            <a:r>
              <a:rPr lang="en-MY" dirty="0"/>
              <a:t>Meeting strategic goals.</a:t>
            </a:r>
          </a:p>
          <a:p>
            <a:pPr marL="0" indent="0">
              <a:buNone/>
            </a:pPr>
            <a:endParaRPr lang="en-MY" dirty="0"/>
          </a:p>
        </p:txBody>
      </p:sp>
    </p:spTree>
    <p:extLst>
      <p:ext uri="{BB962C8B-B14F-4D97-AF65-F5344CB8AC3E}">
        <p14:creationId xmlns:p14="http://schemas.microsoft.com/office/powerpoint/2010/main" val="632032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5140B-7978-4286-AC16-1876E87C380F}"/>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FA297519-CC49-4E3F-9469-1ED4CE0CB106}"/>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504280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4EF75-7FE2-4DC8-95B6-1A0E95759535}"/>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6C630350-25F8-4764-BE29-BC06F490C78C}"/>
              </a:ext>
            </a:extLst>
          </p:cNvPr>
          <p:cNvSpPr>
            <a:spLocks noGrp="1"/>
          </p:cNvSpPr>
          <p:nvPr>
            <p:ph idx="1"/>
          </p:nvPr>
        </p:nvSpPr>
        <p:spPr/>
        <p:txBody>
          <a:bodyPr>
            <a:normAutofit/>
          </a:bodyPr>
          <a:lstStyle/>
          <a:p>
            <a:pPr marL="0" indent="0">
              <a:buNone/>
            </a:pPr>
            <a:r>
              <a:rPr lang="en-MY" dirty="0"/>
              <a:t>In a value chain, the primary activities :</a:t>
            </a:r>
          </a:p>
          <a:p>
            <a:pPr marL="0" indent="0">
              <a:buNone/>
            </a:pPr>
            <a:endParaRPr lang="en-MY" dirty="0"/>
          </a:p>
          <a:p>
            <a:pPr marL="514350" indent="-514350">
              <a:buFont typeface="+mj-lt"/>
              <a:buAutoNum type="alphaUcPeriod"/>
            </a:pPr>
            <a:r>
              <a:rPr lang="en-MY" dirty="0"/>
              <a:t>Are conducted by internal departments.</a:t>
            </a:r>
          </a:p>
          <a:p>
            <a:pPr marL="514350" indent="-514350">
              <a:buFont typeface="+mj-lt"/>
              <a:buAutoNum type="alphaUcPeriod"/>
            </a:pPr>
            <a:r>
              <a:rPr lang="en-MY" dirty="0"/>
              <a:t>Provide the organizational infrastructure.</a:t>
            </a:r>
          </a:p>
          <a:p>
            <a:pPr marL="514350" indent="-514350">
              <a:buFont typeface="+mj-lt"/>
              <a:buAutoNum type="alphaUcPeriod"/>
            </a:pPr>
            <a:r>
              <a:rPr lang="en-MY" dirty="0"/>
              <a:t>Provide essential services to line functions.</a:t>
            </a:r>
          </a:p>
          <a:p>
            <a:pPr marL="514350" indent="-514350">
              <a:buFont typeface="+mj-lt"/>
              <a:buAutoNum type="alphaUcPeriod"/>
            </a:pPr>
            <a:r>
              <a:rPr lang="en-MY" dirty="0"/>
              <a:t>Contribute directly to the value created.</a:t>
            </a:r>
          </a:p>
          <a:p>
            <a:pPr marL="514350" indent="-514350">
              <a:buFont typeface="+mj-lt"/>
              <a:buAutoNum type="alphaUcPeriod"/>
            </a:pPr>
            <a:endParaRPr lang="en-MY" dirty="0"/>
          </a:p>
        </p:txBody>
      </p:sp>
    </p:spTree>
    <p:extLst>
      <p:ext uri="{BB962C8B-B14F-4D97-AF65-F5344CB8AC3E}">
        <p14:creationId xmlns:p14="http://schemas.microsoft.com/office/powerpoint/2010/main" val="2922517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B4840-BA54-4B0B-8141-3DCE6C23F2D6}"/>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3F7FB71A-17A1-40D8-B823-C4AA5C666BAE}"/>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2080009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36412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3073</TotalTime>
  <Words>3128</Words>
  <Application>Microsoft Office PowerPoint</Application>
  <PresentationFormat>On-screen Show (4:3)</PresentationFormat>
  <Paragraphs>321</Paragraphs>
  <Slides>84</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84</vt:i4>
      </vt:variant>
    </vt:vector>
  </HeadingPairs>
  <TitlesOfParts>
    <vt:vector size="88" baseType="lpstr">
      <vt:lpstr>Arial</vt:lpstr>
      <vt:lpstr>Calibri</vt:lpstr>
      <vt:lpstr>roboto</vt:lpstr>
      <vt:lpstr>Diamond Grid 16x9</vt:lpstr>
      <vt:lpstr>BUSINESS LEADERSHIP - VI</vt:lpstr>
      <vt:lpstr>PowerPoint Presentation</vt:lpstr>
      <vt:lpstr>Management by Objectives (MBO)</vt:lpstr>
      <vt:lpstr>Management by Objectives</vt:lpstr>
      <vt:lpstr>Steps in MBO Process</vt:lpstr>
      <vt:lpstr>Steps in MBO Process</vt:lpstr>
      <vt:lpstr>Steps in MBO Process</vt:lpstr>
      <vt:lpstr>SMART Goals</vt:lpstr>
      <vt:lpstr>Question # </vt:lpstr>
      <vt:lpstr>Answer # </vt:lpstr>
      <vt:lpstr>PowerPoint Presentation</vt:lpstr>
      <vt:lpstr>Budgeting</vt:lpstr>
      <vt:lpstr>Planning and Budgeting Process</vt:lpstr>
      <vt:lpstr>Budgeting Process</vt:lpstr>
      <vt:lpstr>Master Budget</vt:lpstr>
      <vt:lpstr>Operating Budget</vt:lpstr>
      <vt:lpstr>Cash Budget</vt:lpstr>
      <vt:lpstr>Capital Budget</vt:lpstr>
      <vt:lpstr>Format of a Budget</vt:lpstr>
      <vt:lpstr>Budgeting</vt:lpstr>
      <vt:lpstr>Zero-based budgeting (ZBB)</vt:lpstr>
      <vt:lpstr>Activity-based budgeting (ABB)</vt:lpstr>
      <vt:lpstr>Rolling Budget</vt:lpstr>
      <vt:lpstr>Static Budget</vt:lpstr>
      <vt:lpstr>PowerPoint Presentation</vt:lpstr>
      <vt:lpstr>McKinsey 7S Framework</vt:lpstr>
      <vt:lpstr>McKinsey 7S Framework</vt:lpstr>
      <vt:lpstr>McKinsey 7S Framework</vt:lpstr>
      <vt:lpstr>Hard S’s</vt:lpstr>
      <vt:lpstr>Soft S’s</vt:lpstr>
      <vt:lpstr>Mc Kinsey 7 S Framework</vt:lpstr>
      <vt:lpstr>Example of McKinsey 7S</vt:lpstr>
      <vt:lpstr>Example of McKinsey 7S</vt:lpstr>
      <vt:lpstr>Question # 2</vt:lpstr>
      <vt:lpstr>Answer # 2</vt:lpstr>
      <vt:lpstr>PowerPoint Presentation</vt:lpstr>
      <vt:lpstr>Strategy Implementation Activities</vt:lpstr>
      <vt:lpstr>Difference Strategy Formulation vs Implementation</vt:lpstr>
      <vt:lpstr>PowerPoint Presentation</vt:lpstr>
      <vt:lpstr>Strategy Evaluation</vt:lpstr>
      <vt:lpstr>Process of Strategy Evaluation </vt:lpstr>
      <vt:lpstr>Fixing benchmark of performance</vt:lpstr>
      <vt:lpstr>Measurement of performance</vt:lpstr>
      <vt:lpstr>Analyzing Variance</vt:lpstr>
      <vt:lpstr>Taking Corrective Action</vt:lpstr>
      <vt:lpstr>PowerPoint Presentation</vt:lpstr>
      <vt:lpstr>HR in Strategy Planning</vt:lpstr>
      <vt:lpstr>HR in Communicating Vision and Mission</vt:lpstr>
      <vt:lpstr>HR in SWOT Analysis</vt:lpstr>
      <vt:lpstr>HR in Strategy Formulation</vt:lpstr>
      <vt:lpstr>HR in Strategy Execution</vt:lpstr>
      <vt:lpstr>Elements of Business</vt:lpstr>
      <vt:lpstr>Supply Chain</vt:lpstr>
      <vt:lpstr>Supply Chain</vt:lpstr>
      <vt:lpstr>Supply Chain Management</vt:lpstr>
      <vt:lpstr>Supply Chain Management</vt:lpstr>
      <vt:lpstr>Supply Chain Operations Reference model (SCOR)</vt:lpstr>
      <vt:lpstr>Supply Chain Example : Apple Inc</vt:lpstr>
      <vt:lpstr>HR and Supply Chain</vt:lpstr>
      <vt:lpstr>Staffing and Supply Chain</vt:lpstr>
      <vt:lpstr>Training and Supply Chain</vt:lpstr>
      <vt:lpstr>Performance Management and Supply Chain</vt:lpstr>
      <vt:lpstr>Question # 1</vt:lpstr>
      <vt:lpstr>Answer # 1</vt:lpstr>
      <vt:lpstr>Question # 2</vt:lpstr>
      <vt:lpstr>Answer # 2</vt:lpstr>
      <vt:lpstr>Question # 3</vt:lpstr>
      <vt:lpstr>Answer # 3</vt:lpstr>
      <vt:lpstr>Elements of Business</vt:lpstr>
      <vt:lpstr>Value and Value Chain</vt:lpstr>
      <vt:lpstr>Porter Value Chain</vt:lpstr>
      <vt:lpstr> Porters Value Chain </vt:lpstr>
      <vt:lpstr>Primary Activities</vt:lpstr>
      <vt:lpstr>Primary Activities</vt:lpstr>
      <vt:lpstr>Support Activities</vt:lpstr>
      <vt:lpstr>Support Activities</vt:lpstr>
      <vt:lpstr>Porter Value Chain Example</vt:lpstr>
      <vt:lpstr>Competitive Advantage types</vt:lpstr>
      <vt:lpstr>Difference between Supply Chain and Value Chain</vt:lpstr>
      <vt:lpstr>Question # 4</vt:lpstr>
      <vt:lpstr>Answer # 4</vt:lpstr>
      <vt:lpstr>Question # 5</vt:lpstr>
      <vt:lpstr>Answer # 5</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126</cp:revision>
  <cp:lastPrinted>1601-01-01T00:00:00Z</cp:lastPrinted>
  <dcterms:created xsi:type="dcterms:W3CDTF">2020-07-09T15:12:46Z</dcterms:created>
  <dcterms:modified xsi:type="dcterms:W3CDTF">2022-05-31T17:04:44Z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