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4"/>
  </p:notesMasterIdLst>
  <p:handoutMasterIdLst>
    <p:handoutMasterId r:id="rId25"/>
  </p:handoutMasterIdLst>
  <p:sldIdLst>
    <p:sldId id="256" r:id="rId2"/>
    <p:sldId id="298" r:id="rId3"/>
    <p:sldId id="301" r:id="rId4"/>
    <p:sldId id="308" r:id="rId5"/>
    <p:sldId id="309" r:id="rId6"/>
    <p:sldId id="293" r:id="rId7"/>
    <p:sldId id="311" r:id="rId8"/>
    <p:sldId id="312" r:id="rId9"/>
    <p:sldId id="313" r:id="rId10"/>
    <p:sldId id="314" r:id="rId11"/>
    <p:sldId id="294" r:id="rId12"/>
    <p:sldId id="295" r:id="rId13"/>
    <p:sldId id="296" r:id="rId14"/>
    <p:sldId id="297" r:id="rId15"/>
    <p:sldId id="304" r:id="rId16"/>
    <p:sldId id="303" r:id="rId17"/>
    <p:sldId id="302" r:id="rId18"/>
    <p:sldId id="305" r:id="rId19"/>
    <p:sldId id="284" r:id="rId20"/>
    <p:sldId id="306" r:id="rId21"/>
    <p:sldId id="310" r:id="rId22"/>
    <p:sldId id="261" r:id="rId2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E6ADF-611F-4B43-BF37-357A39B7D8B2}"/>
              </a:ext>
            </a:extLst>
          </p:cNvPr>
          <p:cNvSpPr>
            <a:spLocks noGrp="1"/>
          </p:cNvSpPr>
          <p:nvPr>
            <p:ph type="title"/>
          </p:nvPr>
        </p:nvSpPr>
        <p:spPr/>
        <p:txBody>
          <a:bodyPr/>
          <a:lstStyle/>
          <a:p>
            <a:r>
              <a:rPr lang="en-MY" dirty="0"/>
              <a:t>HR Competency Model</a:t>
            </a:r>
          </a:p>
        </p:txBody>
      </p:sp>
      <p:pic>
        <p:nvPicPr>
          <p:cNvPr id="5" name="Picture 4">
            <a:extLst>
              <a:ext uri="{FF2B5EF4-FFF2-40B4-BE49-F238E27FC236}">
                <a16:creationId xmlns:a16="http://schemas.microsoft.com/office/drawing/2014/main" id="{D918753D-1449-4F66-B79E-5DFBE2738748}"/>
              </a:ext>
            </a:extLst>
          </p:cNvPr>
          <p:cNvPicPr>
            <a:picLocks noChangeAspect="1"/>
          </p:cNvPicPr>
          <p:nvPr/>
        </p:nvPicPr>
        <p:blipFill>
          <a:blip r:embed="rId2"/>
          <a:stretch>
            <a:fillRect/>
          </a:stretch>
        </p:blipFill>
        <p:spPr>
          <a:xfrm>
            <a:off x="1043608" y="1772816"/>
            <a:ext cx="6120680" cy="4749903"/>
          </a:xfrm>
          <a:prstGeom prst="rect">
            <a:avLst/>
          </a:prstGeom>
        </p:spPr>
      </p:pic>
    </p:spTree>
    <p:extLst>
      <p:ext uri="{BB962C8B-B14F-4D97-AF65-F5344CB8AC3E}">
        <p14:creationId xmlns:p14="http://schemas.microsoft.com/office/powerpoint/2010/main" val="2115044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8E177-BF08-4953-8733-CEAB30ED9822}"/>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5CCDAE4A-DCF9-4B5B-83E0-CC5905BBE32A}"/>
              </a:ext>
            </a:extLst>
          </p:cNvPr>
          <p:cNvPicPr>
            <a:picLocks noChangeAspect="1"/>
          </p:cNvPicPr>
          <p:nvPr/>
        </p:nvPicPr>
        <p:blipFill>
          <a:blip r:embed="rId2"/>
          <a:stretch>
            <a:fillRect/>
          </a:stretch>
        </p:blipFill>
        <p:spPr>
          <a:xfrm>
            <a:off x="1691680" y="1700808"/>
            <a:ext cx="4626863" cy="4490779"/>
          </a:xfrm>
          <a:prstGeom prst="rect">
            <a:avLst/>
          </a:prstGeom>
        </p:spPr>
      </p:pic>
    </p:spTree>
    <p:extLst>
      <p:ext uri="{BB962C8B-B14F-4D97-AF65-F5344CB8AC3E}">
        <p14:creationId xmlns:p14="http://schemas.microsoft.com/office/powerpoint/2010/main" val="1575893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4AFEE-F15F-45F8-BCD4-7B16340E8575}"/>
              </a:ext>
            </a:extLst>
          </p:cNvPr>
          <p:cNvSpPr>
            <a:spLocks noGrp="1"/>
          </p:cNvSpPr>
          <p:nvPr>
            <p:ph type="title"/>
          </p:nvPr>
        </p:nvSpPr>
        <p:spPr/>
        <p:txBody>
          <a:bodyPr/>
          <a:lstStyle/>
          <a:p>
            <a:r>
              <a:rPr lang="en-MY" dirty="0"/>
              <a:t>Ulrich Three legged model</a:t>
            </a:r>
          </a:p>
        </p:txBody>
      </p:sp>
      <p:pic>
        <p:nvPicPr>
          <p:cNvPr id="5" name="Picture 4">
            <a:extLst>
              <a:ext uri="{FF2B5EF4-FFF2-40B4-BE49-F238E27FC236}">
                <a16:creationId xmlns:a16="http://schemas.microsoft.com/office/drawing/2014/main" id="{18DF854D-70A2-4CFD-B0AC-E90053BEE308}"/>
              </a:ext>
            </a:extLst>
          </p:cNvPr>
          <p:cNvPicPr>
            <a:picLocks noChangeAspect="1"/>
          </p:cNvPicPr>
          <p:nvPr/>
        </p:nvPicPr>
        <p:blipFill>
          <a:blip r:embed="rId2"/>
          <a:stretch>
            <a:fillRect/>
          </a:stretch>
        </p:blipFill>
        <p:spPr>
          <a:xfrm>
            <a:off x="1295400" y="1789112"/>
            <a:ext cx="6553200" cy="4791075"/>
          </a:xfrm>
          <a:prstGeom prst="rect">
            <a:avLst/>
          </a:prstGeom>
        </p:spPr>
      </p:pic>
    </p:spTree>
    <p:extLst>
      <p:ext uri="{BB962C8B-B14F-4D97-AF65-F5344CB8AC3E}">
        <p14:creationId xmlns:p14="http://schemas.microsoft.com/office/powerpoint/2010/main" val="3868871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113EF-CEF7-45F0-94C6-54CBEA3073C1}"/>
              </a:ext>
            </a:extLst>
          </p:cNvPr>
          <p:cNvSpPr>
            <a:spLocks noGrp="1"/>
          </p:cNvSpPr>
          <p:nvPr>
            <p:ph type="title"/>
          </p:nvPr>
        </p:nvSpPr>
        <p:spPr/>
        <p:txBody>
          <a:bodyPr/>
          <a:lstStyle/>
          <a:p>
            <a:r>
              <a:rPr lang="en-MY" dirty="0"/>
              <a:t>Ulrich Three Legged Model</a:t>
            </a:r>
          </a:p>
        </p:txBody>
      </p:sp>
      <p:sp>
        <p:nvSpPr>
          <p:cNvPr id="3" name="Content Placeholder 2">
            <a:extLst>
              <a:ext uri="{FF2B5EF4-FFF2-40B4-BE49-F238E27FC236}">
                <a16:creationId xmlns:a16="http://schemas.microsoft.com/office/drawing/2014/main" id="{D900141D-C0F4-4DC3-8A6E-E6F36AFBB274}"/>
              </a:ext>
            </a:extLst>
          </p:cNvPr>
          <p:cNvSpPr>
            <a:spLocks noGrp="1"/>
          </p:cNvSpPr>
          <p:nvPr>
            <p:ph idx="1"/>
          </p:nvPr>
        </p:nvSpPr>
        <p:spPr/>
        <p:txBody>
          <a:bodyPr/>
          <a:lstStyle/>
          <a:p>
            <a:pPr marL="0" indent="0">
              <a:buNone/>
            </a:pPr>
            <a:r>
              <a:rPr lang="en-MY" sz="1800" b="0" i="0" dirty="0">
                <a:solidFill>
                  <a:srgbClr val="000000"/>
                </a:solidFill>
                <a:effectLst/>
                <a:latin typeface="Arial" panose="020B0604020202020204" pitchFamily="34" charset="0"/>
              </a:rPr>
              <a:t>David Ulrich suggested that in large organizations, the (previously integrated) HR function should be divided into three segments.</a:t>
            </a:r>
          </a:p>
          <a:p>
            <a:r>
              <a:rPr lang="en-MY" sz="1800" b="0" i="0" dirty="0">
                <a:solidFill>
                  <a:srgbClr val="000000"/>
                </a:solidFill>
                <a:effectLst/>
                <a:latin typeface="Arial" panose="020B0604020202020204" pitchFamily="34" charset="0"/>
              </a:rPr>
              <a:t> </a:t>
            </a:r>
            <a:r>
              <a:rPr lang="en-MY" sz="1800" b="1" i="0" dirty="0">
                <a:solidFill>
                  <a:srgbClr val="000000"/>
                </a:solidFill>
                <a:effectLst/>
                <a:latin typeface="Arial" panose="020B0604020202020204" pitchFamily="34" charset="0"/>
              </a:rPr>
              <a:t>Shared service activities </a:t>
            </a:r>
            <a:r>
              <a:rPr lang="en-MY" sz="1800" b="0" i="0" dirty="0">
                <a:solidFill>
                  <a:srgbClr val="000000"/>
                </a:solidFill>
                <a:effectLst/>
                <a:latin typeface="Arial" panose="020B0604020202020204" pitchFamily="34" charset="0"/>
              </a:rPr>
              <a:t>should be concentrated in a call-centre with supporting intranet to provide administrative and basic support functions to the remainder of the business.</a:t>
            </a:r>
          </a:p>
          <a:p>
            <a:r>
              <a:rPr lang="en-MY" sz="1800" b="0" i="0" dirty="0">
                <a:solidFill>
                  <a:srgbClr val="000000"/>
                </a:solidFill>
                <a:effectLst/>
                <a:latin typeface="Arial" panose="020B0604020202020204" pitchFamily="34" charset="0"/>
              </a:rPr>
              <a:t> </a:t>
            </a:r>
            <a:r>
              <a:rPr lang="en-MY" sz="1800" b="1" i="0" dirty="0">
                <a:solidFill>
                  <a:srgbClr val="000000"/>
                </a:solidFill>
                <a:effectLst/>
                <a:latin typeface="Arial" panose="020B0604020202020204" pitchFamily="34" charset="0"/>
              </a:rPr>
              <a:t>Business partners</a:t>
            </a:r>
            <a:r>
              <a:rPr lang="en-MY" sz="1800" b="0" i="0" dirty="0">
                <a:solidFill>
                  <a:srgbClr val="000000"/>
                </a:solidFill>
                <a:effectLst/>
                <a:latin typeface="Arial" panose="020B0604020202020204" pitchFamily="34" charset="0"/>
              </a:rPr>
              <a:t>, in contrast, are individuals or small teams who work closely with the managers of business units on key initiatives and change management.</a:t>
            </a:r>
          </a:p>
          <a:p>
            <a:r>
              <a:rPr lang="en-MY" sz="1800" b="1" dirty="0">
                <a:solidFill>
                  <a:srgbClr val="000000"/>
                </a:solidFill>
                <a:latin typeface="Arial" panose="020B0604020202020204" pitchFamily="34" charset="0"/>
              </a:rPr>
              <a:t>C</a:t>
            </a:r>
            <a:r>
              <a:rPr lang="en-MY" sz="1800" b="1" i="0" dirty="0">
                <a:solidFill>
                  <a:srgbClr val="000000"/>
                </a:solidFill>
                <a:effectLst/>
                <a:latin typeface="Arial" panose="020B0604020202020204" pitchFamily="34" charset="0"/>
              </a:rPr>
              <a:t>entres of expertise </a:t>
            </a:r>
            <a:r>
              <a:rPr lang="en-MY" sz="1800" b="0" i="0" dirty="0">
                <a:solidFill>
                  <a:srgbClr val="000000"/>
                </a:solidFill>
                <a:effectLst/>
                <a:latin typeface="Arial" panose="020B0604020202020204" pitchFamily="34" charset="0"/>
              </a:rPr>
              <a:t>exist as repositories of key technical knowledge on resourcing, reward, employment relations, etc. and can develop policy while providing support to business units and to shared services. At the apex of the three-legged model, according to Ulrich, should be a small, corporate HR team that is responsible for the function as a whole and provides strategic direction</a:t>
            </a:r>
            <a:endParaRPr lang="en-MY" sz="1800" dirty="0"/>
          </a:p>
        </p:txBody>
      </p:sp>
    </p:spTree>
    <p:extLst>
      <p:ext uri="{BB962C8B-B14F-4D97-AF65-F5344CB8AC3E}">
        <p14:creationId xmlns:p14="http://schemas.microsoft.com/office/powerpoint/2010/main" val="2765959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914400" y="1772816"/>
            <a:ext cx="6606480" cy="2862322"/>
          </a:xfrm>
          <a:prstGeom prst="rect">
            <a:avLst/>
          </a:prstGeom>
          <a:noFill/>
        </p:spPr>
        <p:txBody>
          <a:bodyPr wrap="square">
            <a:spAutoFit/>
          </a:bodyPr>
          <a:lstStyle/>
          <a:p>
            <a:r>
              <a:rPr lang="en-US" sz="1800" b="1" dirty="0">
                <a:effectLst/>
                <a:latin typeface="+mn-lt"/>
                <a:ea typeface="Calibri" panose="020F0502020204030204" pitchFamily="34" charset="0"/>
              </a:rPr>
              <a:t>Overcapacity M&amp;A</a:t>
            </a:r>
            <a:r>
              <a:rPr lang="en-US" sz="18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dirty="0">
              <a:latin typeface="+mn-lt"/>
              <a:ea typeface="Calibri" panose="020F0502020204030204" pitchFamily="34" charset="0"/>
            </a:endParaRPr>
          </a:p>
          <a:p>
            <a:endParaRPr lang="en-US" sz="1800" dirty="0">
              <a:effectLst/>
              <a:latin typeface="+mn-lt"/>
              <a:ea typeface="Calibri" panose="020F0502020204030204" pitchFamily="34" charset="0"/>
            </a:endParaRPr>
          </a:p>
          <a:p>
            <a:r>
              <a:rPr lang="en-US" sz="1800" dirty="0">
                <a:effectLst/>
                <a:latin typeface="+mn-lt"/>
                <a:ea typeface="Calibri" panose="020F0502020204030204" pitchFamily="34" charset="0"/>
              </a:rPr>
              <a:t>For example :</a:t>
            </a:r>
          </a:p>
          <a:p>
            <a:r>
              <a:rPr lang="en-US" sz="1800" dirty="0">
                <a:effectLst/>
                <a:latin typeface="+mn-lt"/>
                <a:ea typeface="Calibri" panose="020F0502020204030204" pitchFamily="34" charset="0"/>
              </a:rPr>
              <a:t>1. British</a:t>
            </a:r>
            <a:r>
              <a:rPr lang="en-MY" dirty="0">
                <a:latin typeface="+mn-lt"/>
                <a:ea typeface="Calibri" panose="020F0502020204030204" pitchFamily="34" charset="0"/>
              </a:rPr>
              <a:t> </a:t>
            </a:r>
            <a:r>
              <a:rPr lang="en-US" sz="1800" dirty="0">
                <a:effectLst/>
                <a:latin typeface="+mn-lt"/>
                <a:ea typeface="Calibri" panose="020F0502020204030204" pitchFamily="34" charset="0"/>
              </a:rPr>
              <a:t>Petroleum’s acquisition of Amoco</a:t>
            </a:r>
          </a:p>
          <a:p>
            <a:r>
              <a:rPr lang="en-US" sz="1800" dirty="0">
                <a:effectLst/>
                <a:latin typeface="+mn-lt"/>
                <a:ea typeface="Calibri" panose="020F0502020204030204" pitchFamily="34" charset="0"/>
              </a:rPr>
              <a:t>2. Daimler’s acquisition of Chrysler</a:t>
            </a:r>
            <a:endParaRPr lang="en-MY" dirty="0">
              <a:latin typeface="+mn-lt"/>
            </a:endParaRPr>
          </a:p>
        </p:txBody>
      </p:sp>
    </p:spTree>
    <p:extLst>
      <p:ext uri="{BB962C8B-B14F-4D97-AF65-F5344CB8AC3E}">
        <p14:creationId xmlns:p14="http://schemas.microsoft.com/office/powerpoint/2010/main" val="524632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p:txBody>
          <a:bodyPr/>
          <a:lstStyle/>
          <a:p>
            <a:r>
              <a:rPr lang="en-MY"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895542" y="1947908"/>
            <a:ext cx="7113984" cy="1477328"/>
          </a:xfrm>
          <a:prstGeom prst="rect">
            <a:avLst/>
          </a:prstGeom>
          <a:noFill/>
        </p:spPr>
        <p:txBody>
          <a:bodyPr wrap="square">
            <a:spAutoFit/>
          </a:bodyPr>
          <a:lstStyle/>
          <a:p>
            <a:r>
              <a:rPr lang="en-US"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dirty="0">
              <a:latin typeface="+mn-lt"/>
            </a:endParaRPr>
          </a:p>
        </p:txBody>
      </p:sp>
    </p:spTree>
    <p:extLst>
      <p:ext uri="{BB962C8B-B14F-4D97-AF65-F5344CB8AC3E}">
        <p14:creationId xmlns:p14="http://schemas.microsoft.com/office/powerpoint/2010/main" val="1387164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p:txBody>
          <a:bodyPr/>
          <a:lstStyle/>
          <a:p>
            <a:r>
              <a:rPr lang="en-MY"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940126" y="2136338"/>
            <a:ext cx="7056784" cy="2585323"/>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rPr>
              <a:t>It involves expanding product lines or expanding geographically across borders. This type of M&amp;A occurs when the acquiring and acquired companies are functionally related</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production</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and/or</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distribution</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but</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sell</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products</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that</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do</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not</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compete</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directly with one </a:t>
            </a:r>
            <a:r>
              <a:rPr lang="en-US" sz="1800" spc="-20" dirty="0">
                <a:effectLst/>
                <a:latin typeface="Calibri" panose="020F0502020204030204" pitchFamily="34" charset="0"/>
                <a:ea typeface="Calibri" panose="020F0502020204030204" pitchFamily="34" charset="0"/>
              </a:rPr>
              <a:t>another, </a:t>
            </a:r>
            <a:r>
              <a:rPr lang="en-US" sz="1800" dirty="0">
                <a:effectLst/>
                <a:latin typeface="Calibri" panose="020F0502020204030204" pitchFamily="34" charset="0"/>
                <a:ea typeface="Calibri" panose="020F0502020204030204" pitchFamily="34" charset="0"/>
              </a:rPr>
              <a:t>or when a company seeks to diversify geographically, such as when two</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companies</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manufacture</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same</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product,</a:t>
            </a:r>
            <a:r>
              <a:rPr lang="en-US" sz="1800" spc="-30" dirty="0">
                <a:effectLst/>
                <a:latin typeface="Calibri" panose="020F0502020204030204" pitchFamily="34" charset="0"/>
                <a:ea typeface="Calibri" panose="020F0502020204030204" pitchFamily="34" charset="0"/>
              </a:rPr>
              <a:t> </a:t>
            </a:r>
            <a:r>
              <a:rPr lang="en-US" sz="1800" spc="-15" dirty="0">
                <a:effectLst/>
                <a:latin typeface="Calibri" panose="020F0502020204030204" pitchFamily="34" charset="0"/>
                <a:ea typeface="Calibri" panose="020F0502020204030204" pitchFamily="34" charset="0"/>
              </a:rPr>
              <a:t>yet</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sell</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it</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different</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markets.</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dirty="0"/>
          </a:p>
        </p:txBody>
      </p:sp>
    </p:spTree>
    <p:extLst>
      <p:ext uri="{BB962C8B-B14F-4D97-AF65-F5344CB8AC3E}">
        <p14:creationId xmlns:p14="http://schemas.microsoft.com/office/powerpoint/2010/main" val="297998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p:txBody>
          <a:bodyPr/>
          <a:lstStyle/>
          <a:p>
            <a:r>
              <a:rPr lang="pt-BR" dirty="0"/>
              <a:t>M&amp;A as a substitute for R&amp;D</a:t>
            </a:r>
            <a:endParaRPr lang="en-MY" dirty="0"/>
          </a:p>
        </p:txBody>
      </p:sp>
      <p:sp>
        <p:nvSpPr>
          <p:cNvPr id="5" name="TextBox 4">
            <a:extLst>
              <a:ext uri="{FF2B5EF4-FFF2-40B4-BE49-F238E27FC236}">
                <a16:creationId xmlns:a16="http://schemas.microsoft.com/office/drawing/2014/main" id="{F2629374-7B7A-495E-ABCD-85B85BED9E62}"/>
              </a:ext>
            </a:extLst>
          </p:cNvPr>
          <p:cNvSpPr txBox="1"/>
          <p:nvPr/>
        </p:nvSpPr>
        <p:spPr>
          <a:xfrm>
            <a:off x="0" y="2060848"/>
            <a:ext cx="8686800" cy="1969770"/>
          </a:xfrm>
          <a:prstGeom prst="rect">
            <a:avLst/>
          </a:prstGeom>
          <a:noFill/>
        </p:spPr>
        <p:txBody>
          <a:bodyPr wrap="square">
            <a:spAutoFit/>
          </a:bodyPr>
          <a:lstStyle/>
          <a:p>
            <a:pPr marL="1042035" marR="981710">
              <a:spcAft>
                <a:spcPts val="0"/>
              </a:spcAft>
            </a:pPr>
            <a:r>
              <a:rPr lang="en-US" sz="1800" dirty="0">
                <a:effectLst/>
                <a:latin typeface="Calibri" panose="020F0502020204030204" pitchFamily="34" charset="0"/>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1800" dirty="0">
              <a:effectLst/>
              <a:latin typeface="Calibri" panose="020F0502020204030204" pitchFamily="34" charset="0"/>
              <a:ea typeface="Calibri" panose="020F0502020204030204" pitchFamily="34" charset="0"/>
            </a:endParaRPr>
          </a:p>
          <a:p>
            <a:br>
              <a:rPr lang="en-US" sz="1600" dirty="0">
                <a:effectLst/>
                <a:latin typeface="Calibri" panose="020F0502020204030204" pitchFamily="34" charset="0"/>
                <a:ea typeface="Calibri" panose="020F0502020204030204" pitchFamily="34" charset="0"/>
              </a:rPr>
            </a:b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Eg</a:t>
            </a:r>
            <a:r>
              <a:rPr lang="en-US" sz="1600" dirty="0">
                <a:effectLst/>
                <a:latin typeface="Calibri" panose="020F0502020204030204" pitchFamily="34" charset="0"/>
                <a:ea typeface="Calibri" panose="020F0502020204030204" pitchFamily="34" charset="0"/>
              </a:rPr>
              <a:t> : Microsoft and Cisco Systems</a:t>
            </a:r>
            <a:endParaRPr lang="en-MY" dirty="0"/>
          </a:p>
        </p:txBody>
      </p:sp>
    </p:spTree>
    <p:extLst>
      <p:ext uri="{BB962C8B-B14F-4D97-AF65-F5344CB8AC3E}">
        <p14:creationId xmlns:p14="http://schemas.microsoft.com/office/powerpoint/2010/main" val="299708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CBA4-73B9-4267-A791-25A3B07EF743}"/>
              </a:ext>
            </a:extLst>
          </p:cNvPr>
          <p:cNvSpPr>
            <a:spLocks noGrp="1"/>
          </p:cNvSpPr>
          <p:nvPr>
            <p:ph type="title"/>
          </p:nvPr>
        </p:nvSpPr>
        <p:spPr/>
        <p:txBody>
          <a:bodyPr/>
          <a:lstStyle/>
          <a:p>
            <a:r>
              <a:rPr lang="en-MY" dirty="0"/>
              <a:t>Merger, </a:t>
            </a:r>
            <a:r>
              <a:rPr lang="en-MY" dirty="0" err="1"/>
              <a:t>Acquistion</a:t>
            </a:r>
            <a:r>
              <a:rPr lang="en-MY" dirty="0"/>
              <a:t> and Takeover</a:t>
            </a:r>
          </a:p>
        </p:txBody>
      </p:sp>
      <p:pic>
        <p:nvPicPr>
          <p:cNvPr id="5" name="Picture 4">
            <a:extLst>
              <a:ext uri="{FF2B5EF4-FFF2-40B4-BE49-F238E27FC236}">
                <a16:creationId xmlns:a16="http://schemas.microsoft.com/office/drawing/2014/main" id="{143E6A3F-C543-416B-AFAF-E13823BA6F1D}"/>
              </a:ext>
            </a:extLst>
          </p:cNvPr>
          <p:cNvPicPr>
            <a:picLocks noChangeAspect="1"/>
          </p:cNvPicPr>
          <p:nvPr/>
        </p:nvPicPr>
        <p:blipFill>
          <a:blip r:embed="rId2"/>
          <a:stretch>
            <a:fillRect/>
          </a:stretch>
        </p:blipFill>
        <p:spPr>
          <a:xfrm>
            <a:off x="1426207" y="1916832"/>
            <a:ext cx="6291585" cy="4253053"/>
          </a:xfrm>
          <a:prstGeom prst="rect">
            <a:avLst/>
          </a:prstGeom>
        </p:spPr>
      </p:pic>
    </p:spTree>
    <p:extLst>
      <p:ext uri="{BB962C8B-B14F-4D97-AF65-F5344CB8AC3E}">
        <p14:creationId xmlns:p14="http://schemas.microsoft.com/office/powerpoint/2010/main" val="2825016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81ED-270E-4CE7-BCB6-AAC04E49285E}"/>
              </a:ext>
            </a:extLst>
          </p:cNvPr>
          <p:cNvSpPr>
            <a:spLocks noGrp="1"/>
          </p:cNvSpPr>
          <p:nvPr>
            <p:ph type="title"/>
          </p:nvPr>
        </p:nvSpPr>
        <p:spPr/>
        <p:txBody>
          <a:bodyPr/>
          <a:lstStyle/>
          <a:p>
            <a:r>
              <a:rPr lang="en-MY" dirty="0"/>
              <a:t>Difference Merger and Takeover</a:t>
            </a:r>
          </a:p>
        </p:txBody>
      </p:sp>
      <p:pic>
        <p:nvPicPr>
          <p:cNvPr id="5" name="Picture 4">
            <a:extLst>
              <a:ext uri="{FF2B5EF4-FFF2-40B4-BE49-F238E27FC236}">
                <a16:creationId xmlns:a16="http://schemas.microsoft.com/office/drawing/2014/main" id="{63A559CB-8505-483B-9FFB-28976AB3EB9B}"/>
              </a:ext>
            </a:extLst>
          </p:cNvPr>
          <p:cNvPicPr>
            <a:picLocks noChangeAspect="1"/>
          </p:cNvPicPr>
          <p:nvPr/>
        </p:nvPicPr>
        <p:blipFill>
          <a:blip r:embed="rId2"/>
          <a:stretch>
            <a:fillRect/>
          </a:stretch>
        </p:blipFill>
        <p:spPr>
          <a:xfrm>
            <a:off x="1750615" y="1916832"/>
            <a:ext cx="5642769" cy="3982368"/>
          </a:xfrm>
          <a:prstGeom prst="rect">
            <a:avLst/>
          </a:prstGeom>
        </p:spPr>
      </p:pic>
    </p:spTree>
    <p:extLst>
      <p:ext uri="{BB962C8B-B14F-4D97-AF65-F5344CB8AC3E}">
        <p14:creationId xmlns:p14="http://schemas.microsoft.com/office/powerpoint/2010/main" val="460426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p:txBody>
          <a:bodyPr/>
          <a:lstStyle/>
          <a:p>
            <a:r>
              <a:rPr lang="en-MY" dirty="0"/>
              <a:t>Motives of Mergers and Acquisition</a:t>
            </a:r>
          </a:p>
        </p:txBody>
      </p:sp>
      <p:pic>
        <p:nvPicPr>
          <p:cNvPr id="5" name="Picture 4">
            <a:extLst>
              <a:ext uri="{FF2B5EF4-FFF2-40B4-BE49-F238E27FC236}">
                <a16:creationId xmlns:a16="http://schemas.microsoft.com/office/drawing/2014/main" id="{2364BE74-2770-4CFB-B212-320F83A73024}"/>
              </a:ext>
            </a:extLst>
          </p:cNvPr>
          <p:cNvPicPr>
            <a:picLocks noChangeAspect="1"/>
          </p:cNvPicPr>
          <p:nvPr/>
        </p:nvPicPr>
        <p:blipFill>
          <a:blip r:embed="rId2"/>
          <a:stretch>
            <a:fillRect/>
          </a:stretch>
        </p:blipFill>
        <p:spPr>
          <a:xfrm>
            <a:off x="914400" y="1904999"/>
            <a:ext cx="6969968" cy="4827684"/>
          </a:xfrm>
          <a:prstGeom prst="rect">
            <a:avLst/>
          </a:prstGeom>
        </p:spPr>
      </p:pic>
    </p:spTree>
    <p:extLst>
      <p:ext uri="{BB962C8B-B14F-4D97-AF65-F5344CB8AC3E}">
        <p14:creationId xmlns:p14="http://schemas.microsoft.com/office/powerpoint/2010/main" val="933449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A797-805E-4CB6-B923-9094BF03D9C0}"/>
              </a:ext>
            </a:extLst>
          </p:cNvPr>
          <p:cNvSpPr>
            <a:spLocks noGrp="1"/>
          </p:cNvSpPr>
          <p:nvPr>
            <p:ph type="title"/>
          </p:nvPr>
        </p:nvSpPr>
        <p:spPr/>
        <p:txBody>
          <a:bodyPr/>
          <a:lstStyle/>
          <a:p>
            <a:r>
              <a:rPr lang="en-MY" dirty="0"/>
              <a:t>The 8-Step Process for Leading change – </a:t>
            </a:r>
            <a:r>
              <a:rPr lang="en-MY" dirty="0" err="1"/>
              <a:t>Dr.</a:t>
            </a:r>
            <a:r>
              <a:rPr lang="en-MY" dirty="0"/>
              <a:t> John Kotter</a:t>
            </a:r>
          </a:p>
        </p:txBody>
      </p:sp>
      <p:pic>
        <p:nvPicPr>
          <p:cNvPr id="5" name="Picture 4">
            <a:extLst>
              <a:ext uri="{FF2B5EF4-FFF2-40B4-BE49-F238E27FC236}">
                <a16:creationId xmlns:a16="http://schemas.microsoft.com/office/drawing/2014/main" id="{D839EB60-9D4E-449E-B239-BD10114E9203}"/>
              </a:ext>
            </a:extLst>
          </p:cNvPr>
          <p:cNvPicPr>
            <a:picLocks noChangeAspect="1"/>
          </p:cNvPicPr>
          <p:nvPr/>
        </p:nvPicPr>
        <p:blipFill>
          <a:blip r:embed="rId2"/>
          <a:stretch>
            <a:fillRect/>
          </a:stretch>
        </p:blipFill>
        <p:spPr>
          <a:xfrm>
            <a:off x="1076978" y="2060848"/>
            <a:ext cx="6990043" cy="4183534"/>
          </a:xfrm>
          <a:prstGeom prst="rect">
            <a:avLst/>
          </a:prstGeom>
        </p:spPr>
      </p:pic>
    </p:spTree>
    <p:extLst>
      <p:ext uri="{BB962C8B-B14F-4D97-AF65-F5344CB8AC3E}">
        <p14:creationId xmlns:p14="http://schemas.microsoft.com/office/powerpoint/2010/main" val="3792399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05AA-2D16-4DC2-8A13-4F75A02C55D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27152B2C-8DA3-431D-93B9-DDBF610EA247}"/>
              </a:ext>
            </a:extLst>
          </p:cNvPr>
          <p:cNvSpPr>
            <a:spLocks noGrp="1"/>
          </p:cNvSpPr>
          <p:nvPr>
            <p:ph idx="1"/>
          </p:nvPr>
        </p:nvSpPr>
        <p:spPr/>
        <p:txBody>
          <a:bodyPr/>
          <a:lstStyle/>
          <a:p>
            <a:pPr marL="0" indent="0">
              <a:buNone/>
            </a:pPr>
            <a:r>
              <a:rPr lang="en-MY" sz="6000" dirty="0"/>
              <a:t>Questions</a:t>
            </a:r>
          </a:p>
        </p:txBody>
      </p:sp>
    </p:spTree>
    <p:extLst>
      <p:ext uri="{BB962C8B-B14F-4D97-AF65-F5344CB8AC3E}">
        <p14:creationId xmlns:p14="http://schemas.microsoft.com/office/powerpoint/2010/main" val="391038068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1425</TotalTime>
  <Words>538</Words>
  <Application>Microsoft Office PowerPoint</Application>
  <PresentationFormat>On-screen Show (4:3)</PresentationFormat>
  <Paragraphs>37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Times New Roman</vt:lpstr>
      <vt:lpstr>Wingdings</vt:lpstr>
      <vt:lpstr>Office Theme</vt:lpstr>
      <vt:lpstr>BUSINESS LEADERSHIP VI</vt:lpstr>
      <vt:lpstr>HR Competency Model</vt:lpstr>
      <vt:lpstr>2012 HR competency model</vt:lpstr>
      <vt:lpstr>Ulrich Three legged model</vt:lpstr>
      <vt:lpstr>Ulrich Three Legged Model</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Merging Cultures</vt:lpstr>
      <vt:lpstr>Merger, Acquistion and Takeover</vt:lpstr>
      <vt:lpstr>Difference Merger and Acquisition</vt:lpstr>
      <vt:lpstr>Difference Merger and Takeover</vt:lpstr>
      <vt:lpstr>Motives of Mergers and Acquisition</vt:lpstr>
      <vt:lpstr>The 8-Step Process for Leading change – Dr. John Kotter</vt:lpstr>
      <vt:lpstr>Star Technique</vt:lpstr>
      <vt:lpstr>Star Method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49</cp:revision>
  <cp:lastPrinted>1601-01-01T00:00:00Z</cp:lastPrinted>
  <dcterms:created xsi:type="dcterms:W3CDTF">2020-07-09T15:12:46Z</dcterms:created>
  <dcterms:modified xsi:type="dcterms:W3CDTF">2020-08-10T13:36:56Z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