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3"/>
  </p:notesMasterIdLst>
  <p:handoutMasterIdLst>
    <p:handoutMasterId r:id="rId74"/>
  </p:handoutMasterIdLst>
  <p:sldIdLst>
    <p:sldId id="256" r:id="rId2"/>
    <p:sldId id="647" r:id="rId3"/>
    <p:sldId id="648" r:id="rId4"/>
    <p:sldId id="649" r:id="rId5"/>
    <p:sldId id="650" r:id="rId6"/>
    <p:sldId id="651" r:id="rId7"/>
    <p:sldId id="652" r:id="rId8"/>
    <p:sldId id="653" r:id="rId9"/>
    <p:sldId id="654" r:id="rId10"/>
    <p:sldId id="655" r:id="rId11"/>
    <p:sldId id="656" r:id="rId12"/>
    <p:sldId id="657" r:id="rId13"/>
    <p:sldId id="588" r:id="rId14"/>
    <p:sldId id="589" r:id="rId15"/>
    <p:sldId id="590" r:id="rId16"/>
    <p:sldId id="591" r:id="rId17"/>
    <p:sldId id="592" r:id="rId18"/>
    <p:sldId id="593" r:id="rId19"/>
    <p:sldId id="594" r:id="rId20"/>
    <p:sldId id="595" r:id="rId21"/>
    <p:sldId id="596" r:id="rId22"/>
    <p:sldId id="597" r:id="rId23"/>
    <p:sldId id="598" r:id="rId24"/>
    <p:sldId id="599" r:id="rId25"/>
    <p:sldId id="600" r:id="rId26"/>
    <p:sldId id="601" r:id="rId27"/>
    <p:sldId id="602" r:id="rId28"/>
    <p:sldId id="603" r:id="rId29"/>
    <p:sldId id="604" r:id="rId30"/>
    <p:sldId id="605" r:id="rId31"/>
    <p:sldId id="606" r:id="rId32"/>
    <p:sldId id="607" r:id="rId33"/>
    <p:sldId id="608" r:id="rId34"/>
    <p:sldId id="609" r:id="rId35"/>
    <p:sldId id="610" r:id="rId36"/>
    <p:sldId id="611" r:id="rId37"/>
    <p:sldId id="613" r:id="rId38"/>
    <p:sldId id="614" r:id="rId39"/>
    <p:sldId id="615" r:id="rId40"/>
    <p:sldId id="616" r:id="rId41"/>
    <p:sldId id="617" r:id="rId42"/>
    <p:sldId id="618" r:id="rId43"/>
    <p:sldId id="619" r:id="rId44"/>
    <p:sldId id="620" r:id="rId45"/>
    <p:sldId id="621" r:id="rId46"/>
    <p:sldId id="622" r:id="rId47"/>
    <p:sldId id="623" r:id="rId48"/>
    <p:sldId id="624" r:id="rId49"/>
    <p:sldId id="625" r:id="rId50"/>
    <p:sldId id="626" r:id="rId51"/>
    <p:sldId id="627" r:id="rId52"/>
    <p:sldId id="628" r:id="rId53"/>
    <p:sldId id="629" r:id="rId54"/>
    <p:sldId id="630" r:id="rId55"/>
    <p:sldId id="631" r:id="rId56"/>
    <p:sldId id="632" r:id="rId57"/>
    <p:sldId id="633" r:id="rId58"/>
    <p:sldId id="634" r:id="rId59"/>
    <p:sldId id="635" r:id="rId60"/>
    <p:sldId id="636" r:id="rId61"/>
    <p:sldId id="637" r:id="rId62"/>
    <p:sldId id="638" r:id="rId63"/>
    <p:sldId id="639" r:id="rId64"/>
    <p:sldId id="640" r:id="rId65"/>
    <p:sldId id="641" r:id="rId66"/>
    <p:sldId id="642" r:id="rId67"/>
    <p:sldId id="643" r:id="rId68"/>
    <p:sldId id="644" r:id="rId69"/>
    <p:sldId id="645" r:id="rId70"/>
    <p:sldId id="646" r:id="rId71"/>
    <p:sldId id="276"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CE0972FA-0D01-4C26-8753-4D6675B57852}" type="presOf" srcId="{0ED06F71-722D-4D98-8A78-76B9D17B094B}" destId="{F209ACB3-3444-40CC-BCCA-513ABA9ADB86}"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ACDA1AF3-63F0-43FF-9688-827613C33179}" type="presOf" srcId="{6045ACAC-5E4F-4F21-A66B-AB5CDA262068}" destId="{C30047F0-DB09-4604-AC54-FC0221E4A689}"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E8D07088-FD60-456E-9379-932695A43271}" type="presOf" srcId="{703D4D02-5513-427D-B6E9-B2E187EE0C3A}" destId="{CC8763B3-4621-4666-B669-3C5BA2A30DBE}" srcOrd="0" destOrd="0" presId="urn:microsoft.com/office/officeart/2005/8/layout/vList2"/>
    <dgm:cxn modelId="{C05F3488-93CA-48FE-8969-984D0AF37EED}"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5B8753E9-7506-43D6-BCD6-333F7F8DDB5E}" type="presOf" srcId="{9FF9C588-5AC7-4213-AC10-D7BF2859CFD7}" destId="{02733F7B-8381-46B4-A62D-60C94EF49351}"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AA83A761-2583-4AD6-95BB-93C7EAABA99F}" type="presOf" srcId="{F5553F49-200C-429E-B2FE-66F02FAE90B4}" destId="{D48A0430-83D5-4B19-8536-50A19B29FA93}" srcOrd="0" destOrd="0" presId="urn:microsoft.com/office/officeart/2005/8/layout/vList2"/>
    <dgm:cxn modelId="{AE52C204-775A-470D-B241-44A1263C228E}" type="presOf" srcId="{0665DC02-B792-4630-A897-0DA290FA588A}" destId="{24D32922-BF99-4CE5-821E-A240C3092535}" srcOrd="0" destOrd="0" presId="urn:microsoft.com/office/officeart/2005/8/layout/vList2"/>
    <dgm:cxn modelId="{05636314-B659-4981-BA6E-F3F431E67A42}" type="presParOf" srcId="{CC8763B3-4621-4666-B669-3C5BA2A30DBE}" destId="{D48A0430-83D5-4B19-8536-50A19B29FA93}" srcOrd="0" destOrd="0" presId="urn:microsoft.com/office/officeart/2005/8/layout/vList2"/>
    <dgm:cxn modelId="{645F109F-6881-48A3-BA8C-BE2E89FFE24A}" type="presParOf" srcId="{CC8763B3-4621-4666-B669-3C5BA2A30DBE}" destId="{AA8BFF40-B5CF-4042-A2B1-48878B1DC651}" srcOrd="1" destOrd="0" presId="urn:microsoft.com/office/officeart/2005/8/layout/vList2"/>
    <dgm:cxn modelId="{1ABDB938-B3ED-4CB1-A69A-550F7B34DCDD}" type="presParOf" srcId="{CC8763B3-4621-4666-B669-3C5BA2A30DBE}" destId="{02733F7B-8381-46B4-A62D-60C94EF49351}" srcOrd="2" destOrd="0" presId="urn:microsoft.com/office/officeart/2005/8/layout/vList2"/>
    <dgm:cxn modelId="{0963CE46-AFD9-4FB5-BAFA-AE4D9D887E07}" type="presParOf" srcId="{CC8763B3-4621-4666-B669-3C5BA2A30DBE}" destId="{D11942FF-04E3-49E6-B922-9EFB2DC49F41}" srcOrd="3" destOrd="0" presId="urn:microsoft.com/office/officeart/2005/8/layout/vList2"/>
    <dgm:cxn modelId="{38A0633A-8314-43B6-BE92-D63A1D6E8066}" type="presParOf" srcId="{CC8763B3-4621-4666-B669-3C5BA2A30DBE}" destId="{C8CBCA26-9D20-4838-B1F9-53234775E96B}" srcOrd="4" destOrd="0" presId="urn:microsoft.com/office/officeart/2005/8/layout/vList2"/>
    <dgm:cxn modelId="{2BFE0156-2BC8-411F-98A3-D95BD33B6829}" type="presParOf" srcId="{CC8763B3-4621-4666-B669-3C5BA2A30DBE}" destId="{671B3283-BB64-487F-AB90-C94002C94229}" srcOrd="5" destOrd="0" presId="urn:microsoft.com/office/officeart/2005/8/layout/vList2"/>
    <dgm:cxn modelId="{C621D511-14B9-4FEE-88EE-E0B8BE38CE91}" type="presParOf" srcId="{CC8763B3-4621-4666-B669-3C5BA2A30DBE}" destId="{C30047F0-DB09-4604-AC54-FC0221E4A689}" srcOrd="6" destOrd="0" presId="urn:microsoft.com/office/officeart/2005/8/layout/vList2"/>
    <dgm:cxn modelId="{E86C54E8-1ADA-48DE-928C-F86395F72858}" type="presParOf" srcId="{CC8763B3-4621-4666-B669-3C5BA2A30DBE}" destId="{130EF046-02F9-4526-B16D-075FE651A93E}" srcOrd="7" destOrd="0" presId="urn:microsoft.com/office/officeart/2005/8/layout/vList2"/>
    <dgm:cxn modelId="{82E08AAD-4CB6-4998-9E2E-3C458F0D35E1}" type="presParOf" srcId="{CC8763B3-4621-4666-B669-3C5BA2A30DBE}" destId="{F209ACB3-3444-40CC-BCCA-513ABA9ADB86}" srcOrd="8" destOrd="0" presId="urn:microsoft.com/office/officeart/2005/8/layout/vList2"/>
    <dgm:cxn modelId="{CB484544-F43A-4ECD-9FF0-AAD2D490AB0A}" type="presParOf" srcId="{CC8763B3-4621-4666-B669-3C5BA2A30DBE}" destId="{3021E19B-D6F7-4D3A-9633-E49336FDC5DD}" srcOrd="9" destOrd="0" presId="urn:microsoft.com/office/officeart/2005/8/layout/vList2"/>
    <dgm:cxn modelId="{67552872-4DF7-40D3-AC39-1E3C50FC9DD4}"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t>
        <a:bodyPr/>
        <a:lstStyle/>
        <a:p>
          <a:endParaRPr lang="en-US"/>
        </a:p>
      </dgm:t>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AA2C5AB6-66DB-4BED-989D-28220C1FD997}" type="presOf" srcId="{7971EA1D-5559-4832-AE87-7DA27032A53B}" destId="{F2661D8E-CA17-4439-82D7-B9DD64BE4ADF}" srcOrd="0" destOrd="0" presId="urn:microsoft.com/office/officeart/2005/8/layout/vList2"/>
    <dgm:cxn modelId="{01A9AA2D-3711-4FF7-AD90-425EA45ED4AE}" type="presOf" srcId="{0665DC02-B792-4630-A897-0DA290FA588A}" destId="{24D32922-BF99-4CE5-821E-A240C3092535}"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1904BAB-52AD-45C6-B46A-8FB9EBA31C5C}" srcId="{703D4D02-5513-427D-B6E9-B2E187EE0C3A}" destId="{FC7CB4ED-5BDF-4001-BEE2-8C54CE935AA5}" srcOrd="3" destOrd="0" parTransId="{6D417FA4-06DE-4FAB-AA98-1F76391A4D19}" sibTransId="{3926BC1A-41E7-48DB-9595-93FAB9C2A2B7}"/>
    <dgm:cxn modelId="{A7B3E878-C6B1-4417-83DF-9552CFFD9169}"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FF5BA290-92ED-4DC0-B80E-7F6787F2E8C7}" type="presOf" srcId="{3CA286A1-8CE9-4AA1-BADE-7FA3CEE1941A}" destId="{3BE952A1-A30C-4AC3-90C5-5AFF5BA4AEDD}" srcOrd="0" destOrd="0" presId="urn:microsoft.com/office/officeart/2005/8/layout/vList2"/>
    <dgm:cxn modelId="{6A0CD808-D6A9-4221-94BA-07A82A1405C8}" type="presOf" srcId="{0ED06F71-722D-4D98-8A78-76B9D17B094B}" destId="{F209ACB3-3444-40CC-BCCA-513ABA9ADB86}" srcOrd="0" destOrd="0" presId="urn:microsoft.com/office/officeart/2005/8/layout/vList2"/>
    <dgm:cxn modelId="{E1CCA33B-D53D-41F8-814D-CECD43316421}"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2CD60B4-6A0A-48B7-B21B-403CC0E8FF96}"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3CF7629-0D24-4829-82EA-6F6ECAC5266B}" type="presOf" srcId="{FC7CB4ED-5BDF-4001-BEE2-8C54CE935AA5}" destId="{D430E6DE-2FBE-4391-A68C-203152DB2095}" srcOrd="0" destOrd="0" presId="urn:microsoft.com/office/officeart/2005/8/layout/vList2"/>
    <dgm:cxn modelId="{0C255986-FFD1-4DAB-AFA3-F3816805703E}"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2C78C39-7C18-49BD-9732-7D83C6565F35}" type="presParOf" srcId="{CC8763B3-4621-4666-B669-3C5BA2A30DBE}" destId="{02733F7B-8381-46B4-A62D-60C94EF49351}" srcOrd="0" destOrd="0" presId="urn:microsoft.com/office/officeart/2005/8/layout/vList2"/>
    <dgm:cxn modelId="{92411989-9A8B-4CED-BF87-F8694A9BA5F4}" type="presParOf" srcId="{CC8763B3-4621-4666-B669-3C5BA2A30DBE}" destId="{D11942FF-04E3-49E6-B922-9EFB2DC49F41}" srcOrd="1" destOrd="0" presId="urn:microsoft.com/office/officeart/2005/8/layout/vList2"/>
    <dgm:cxn modelId="{A7F74727-B882-4DCF-84C3-D4B6C913923F}" type="presParOf" srcId="{CC8763B3-4621-4666-B669-3C5BA2A30DBE}" destId="{C8CBCA26-9D20-4838-B1F9-53234775E96B}" srcOrd="2" destOrd="0" presId="urn:microsoft.com/office/officeart/2005/8/layout/vList2"/>
    <dgm:cxn modelId="{5F5A6391-F825-4B65-995E-38E4C0A06E76}" type="presParOf" srcId="{CC8763B3-4621-4666-B669-3C5BA2A30DBE}" destId="{671B3283-BB64-487F-AB90-C94002C94229}" srcOrd="3" destOrd="0" presId="urn:microsoft.com/office/officeart/2005/8/layout/vList2"/>
    <dgm:cxn modelId="{76E0037A-1E33-4065-BE11-FC84BB5E9573}" type="presParOf" srcId="{CC8763B3-4621-4666-B669-3C5BA2A30DBE}" destId="{C30047F0-DB09-4604-AC54-FC0221E4A689}" srcOrd="4" destOrd="0" presId="urn:microsoft.com/office/officeart/2005/8/layout/vList2"/>
    <dgm:cxn modelId="{87C81DB6-B2E7-4587-B8B8-E753C6358C8A}" type="presParOf" srcId="{CC8763B3-4621-4666-B669-3C5BA2A30DBE}" destId="{130EF046-02F9-4526-B16D-075FE651A93E}" srcOrd="5" destOrd="0" presId="urn:microsoft.com/office/officeart/2005/8/layout/vList2"/>
    <dgm:cxn modelId="{39C508FD-31CC-4A5A-A884-7D7E06FF68A5}" type="presParOf" srcId="{CC8763B3-4621-4666-B669-3C5BA2A30DBE}" destId="{D430E6DE-2FBE-4391-A68C-203152DB2095}" srcOrd="6" destOrd="0" presId="urn:microsoft.com/office/officeart/2005/8/layout/vList2"/>
    <dgm:cxn modelId="{7D11189A-78C9-4403-8EDB-C82FED8BBB20}" type="presParOf" srcId="{CC8763B3-4621-4666-B669-3C5BA2A30DBE}" destId="{7D401376-13D2-43DE-A9D2-20E355DCDEFB}" srcOrd="7" destOrd="0" presId="urn:microsoft.com/office/officeart/2005/8/layout/vList2"/>
    <dgm:cxn modelId="{3F0F1E26-D745-4DAB-BB63-C8D8B92AE651}" type="presParOf" srcId="{CC8763B3-4621-4666-B669-3C5BA2A30DBE}" destId="{F209ACB3-3444-40CC-BCCA-513ABA9ADB86}" srcOrd="8" destOrd="0" presId="urn:microsoft.com/office/officeart/2005/8/layout/vList2"/>
    <dgm:cxn modelId="{9013DAE8-4666-4516-9349-12A3D217B266}" type="presParOf" srcId="{CC8763B3-4621-4666-B669-3C5BA2A30DBE}" destId="{3021E19B-D6F7-4D3A-9633-E49336FDC5DD}" srcOrd="9" destOrd="0" presId="urn:microsoft.com/office/officeart/2005/8/layout/vList2"/>
    <dgm:cxn modelId="{1F69F7C2-3FA8-4964-909E-16418579EF0F}" type="presParOf" srcId="{CC8763B3-4621-4666-B669-3C5BA2A30DBE}" destId="{24D32922-BF99-4CE5-821E-A240C3092535}" srcOrd="10" destOrd="0" presId="urn:microsoft.com/office/officeart/2005/8/layout/vList2"/>
    <dgm:cxn modelId="{36CC1EAA-2427-4FC5-99AA-5FA68EC12237}" type="presParOf" srcId="{CC8763B3-4621-4666-B669-3C5BA2A30DBE}" destId="{84654CE7-25C0-43F8-BF3B-D295552275A1}" srcOrd="11" destOrd="0" presId="urn:microsoft.com/office/officeart/2005/8/layout/vList2"/>
    <dgm:cxn modelId="{5FA5956F-4485-4F3E-A687-67BB7F5FC957}" type="presParOf" srcId="{CC8763B3-4621-4666-B669-3C5BA2A30DBE}" destId="{F2661D8E-CA17-4439-82D7-B9DD64BE4ADF}" srcOrd="12" destOrd="0" presId="urn:microsoft.com/office/officeart/2005/8/layout/vList2"/>
    <dgm:cxn modelId="{A2604BBC-1AF9-4D54-888E-8174B1A038D4}" type="presParOf" srcId="{CC8763B3-4621-4666-B669-3C5BA2A30DBE}" destId="{047545C6-335E-4FE9-AED2-D3569137F616}" srcOrd="13" destOrd="0" presId="urn:microsoft.com/office/officeart/2005/8/layout/vList2"/>
    <dgm:cxn modelId="{CC3E3C76-0983-40B5-B878-FBAB2701B7BD}" type="presParOf" srcId="{CC8763B3-4621-4666-B669-3C5BA2A30DBE}" destId="{3BE952A1-A30C-4AC3-90C5-5AFF5BA4AEDD}"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t>
        <a:bodyPr/>
        <a:lstStyle/>
        <a:p>
          <a:endParaRPr lang="en-US"/>
        </a:p>
      </dgm:t>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3B929F82-FE09-43F8-BB60-22A9C57ED0D1}" srcId="{703D4D02-5513-427D-B6E9-B2E187EE0C3A}" destId="{922F463C-18E2-4A46-836D-FBE477F052C0}" srcOrd="3" destOrd="0" parTransId="{6CE89AA5-2170-429E-B047-5B3DB46461D5}" sibTransId="{E40647C8-5E8E-4554-83AC-FAD82C9B549B}"/>
    <dgm:cxn modelId="{31EFD438-F786-4302-ACCA-F31D19008696}"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2999C903-FE91-45F1-92AB-E4B95A5B82B6}" type="presOf" srcId="{7971EA1D-5559-4832-AE87-7DA27032A53B}" destId="{F2661D8E-CA17-4439-82D7-B9DD64BE4ADF}" srcOrd="0" destOrd="0" presId="urn:microsoft.com/office/officeart/2005/8/layout/vList2"/>
    <dgm:cxn modelId="{5FA59F2A-9861-4355-976B-BFF1906C59B0}"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8E830F74-8DAA-432D-9CEE-925296D4DD18}" type="presOf" srcId="{0665DC02-B792-4630-A897-0DA290FA588A}" destId="{24D32922-BF99-4CE5-821E-A240C3092535}" srcOrd="0" destOrd="0" presId="urn:microsoft.com/office/officeart/2005/8/layout/vList2"/>
    <dgm:cxn modelId="{0700AFA5-137F-42FC-9226-3291820B6567}"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DFBD5D6-3ACA-4C4F-8F45-3CBB6910FED8}"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380B4EA3-DC56-4C95-906B-AE49195D632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06FCF3BB-5AB8-465D-AA5D-3BCF1CB53463}" type="presOf" srcId="{62CB3C78-1DA1-4746-BD0D-6B96A3CEA09A}" destId="{C8CBCA26-9D20-4838-B1F9-53234775E96B}" srcOrd="0" destOrd="0" presId="urn:microsoft.com/office/officeart/2005/8/layout/vList2"/>
    <dgm:cxn modelId="{032FA8F9-34D6-4FFB-BE26-31C42072CD5D}"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11707546-D841-48DD-B323-4647BD15DF3B}" type="presParOf" srcId="{CC8763B3-4621-4666-B669-3C5BA2A30DBE}" destId="{02733F7B-8381-46B4-A62D-60C94EF49351}" srcOrd="0" destOrd="0" presId="urn:microsoft.com/office/officeart/2005/8/layout/vList2"/>
    <dgm:cxn modelId="{1961789D-8CA5-4A87-B7F0-D0514F76EBEF}" type="presParOf" srcId="{CC8763B3-4621-4666-B669-3C5BA2A30DBE}" destId="{D11942FF-04E3-49E6-B922-9EFB2DC49F41}" srcOrd="1" destOrd="0" presId="urn:microsoft.com/office/officeart/2005/8/layout/vList2"/>
    <dgm:cxn modelId="{6C8EB7FD-BB41-4A7D-8783-0A0C7660DB4E}" type="presParOf" srcId="{CC8763B3-4621-4666-B669-3C5BA2A30DBE}" destId="{C8CBCA26-9D20-4838-B1F9-53234775E96B}" srcOrd="2" destOrd="0" presId="urn:microsoft.com/office/officeart/2005/8/layout/vList2"/>
    <dgm:cxn modelId="{D4F61870-B980-4BC9-98BE-5EF0CCB39773}" type="presParOf" srcId="{CC8763B3-4621-4666-B669-3C5BA2A30DBE}" destId="{671B3283-BB64-487F-AB90-C94002C94229}" srcOrd="3" destOrd="0" presId="urn:microsoft.com/office/officeart/2005/8/layout/vList2"/>
    <dgm:cxn modelId="{9F270980-F034-4AE3-816F-742534D239B6}" type="presParOf" srcId="{CC8763B3-4621-4666-B669-3C5BA2A30DBE}" destId="{C30047F0-DB09-4604-AC54-FC0221E4A689}" srcOrd="4" destOrd="0" presId="urn:microsoft.com/office/officeart/2005/8/layout/vList2"/>
    <dgm:cxn modelId="{002F4C1E-4DE4-40DB-B4DB-21462C123EF8}" type="presParOf" srcId="{CC8763B3-4621-4666-B669-3C5BA2A30DBE}" destId="{130EF046-02F9-4526-B16D-075FE651A93E}" srcOrd="5" destOrd="0" presId="urn:microsoft.com/office/officeart/2005/8/layout/vList2"/>
    <dgm:cxn modelId="{76125020-C7D5-4FED-94BA-31CBB77E6E4B}" type="presParOf" srcId="{CC8763B3-4621-4666-B669-3C5BA2A30DBE}" destId="{643D702D-ED59-4438-91EE-9CD749D782BF}" srcOrd="6" destOrd="0" presId="urn:microsoft.com/office/officeart/2005/8/layout/vList2"/>
    <dgm:cxn modelId="{8A343D50-51AF-4B60-BFC2-B33E9F2D7DFD}" type="presParOf" srcId="{CC8763B3-4621-4666-B669-3C5BA2A30DBE}" destId="{E8B04989-EB35-4859-A2AD-FC92202229B3}" srcOrd="7" destOrd="0" presId="urn:microsoft.com/office/officeart/2005/8/layout/vList2"/>
    <dgm:cxn modelId="{FAE02BE7-E3C2-4552-B699-07F0CA0A910D}" type="presParOf" srcId="{CC8763B3-4621-4666-B669-3C5BA2A30DBE}" destId="{F209ACB3-3444-40CC-BCCA-513ABA9ADB86}" srcOrd="8" destOrd="0" presId="urn:microsoft.com/office/officeart/2005/8/layout/vList2"/>
    <dgm:cxn modelId="{E22165B6-768F-4396-9586-BFC072B30312}" type="presParOf" srcId="{CC8763B3-4621-4666-B669-3C5BA2A30DBE}" destId="{3021E19B-D6F7-4D3A-9633-E49336FDC5DD}" srcOrd="9" destOrd="0" presId="urn:microsoft.com/office/officeart/2005/8/layout/vList2"/>
    <dgm:cxn modelId="{CA385D6A-1E7C-4553-9398-48CACDD742C4}" type="presParOf" srcId="{CC8763B3-4621-4666-B669-3C5BA2A30DBE}" destId="{24D32922-BF99-4CE5-821E-A240C3092535}" srcOrd="10" destOrd="0" presId="urn:microsoft.com/office/officeart/2005/8/layout/vList2"/>
    <dgm:cxn modelId="{AFB51512-79C5-49CC-8E1C-EAABD1F488C7}" type="presParOf" srcId="{CC8763B3-4621-4666-B669-3C5BA2A30DBE}" destId="{84654CE7-25C0-43F8-BF3B-D295552275A1}" srcOrd="11" destOrd="0" presId="urn:microsoft.com/office/officeart/2005/8/layout/vList2"/>
    <dgm:cxn modelId="{9A075484-E0B5-4908-9A9F-09A73F4FB362}" type="presParOf" srcId="{CC8763B3-4621-4666-B669-3C5BA2A30DBE}" destId="{F2661D8E-CA17-4439-82D7-B9DD64BE4ADF}" srcOrd="12" destOrd="0" presId="urn:microsoft.com/office/officeart/2005/8/layout/vList2"/>
    <dgm:cxn modelId="{F824BEE9-D855-404B-A957-B749D39ABEF0}" type="presParOf" srcId="{CC8763B3-4621-4666-B669-3C5BA2A30DBE}" destId="{047545C6-335E-4FE9-AED2-D3569137F616}" srcOrd="13" destOrd="0" presId="urn:microsoft.com/office/officeart/2005/8/layout/vList2"/>
    <dgm:cxn modelId="{46439EF2-3912-4F8F-9704-D2BC744D3F5A}" type="presParOf" srcId="{CC8763B3-4621-4666-B669-3C5BA2A30DBE}" destId="{3BE952A1-A30C-4AC3-90C5-5AFF5BA4AEDD}"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0472980D-59D0-4146-A350-38C35E665DE5}" type="presOf" srcId="{703D4D02-5513-427D-B6E9-B2E187EE0C3A}" destId="{CC8763B3-4621-4666-B669-3C5BA2A30DBE}" srcOrd="0" destOrd="0" presId="urn:microsoft.com/office/officeart/2005/8/layout/vList2"/>
    <dgm:cxn modelId="{E398F6C5-EDAC-4047-B85C-419FE2898ED6}" type="presOf" srcId="{44ACB356-FB7E-4E7E-B612-227439105579}" destId="{398966B8-5BC2-42BF-9BA1-CA62D6A4070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2F8D9E1-3D91-4BA7-9DD4-039B136B5926}" srcId="{703D4D02-5513-427D-B6E9-B2E187EE0C3A}" destId="{44ACB356-FB7E-4E7E-B612-227439105579}" srcOrd="3" destOrd="0" parTransId="{8EE62D4B-DB4A-4507-B6FB-5CC2E988B1D8}" sibTransId="{CEBF6AF7-B2CF-417B-8421-80B7713EE3C8}"/>
    <dgm:cxn modelId="{E9CDF7D2-547D-4876-B3A0-8CF998DDF392}"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3716AD0E-5687-4CE8-B1BC-EF1D8E9C87BB}" type="presOf" srcId="{0665DC02-B792-4630-A897-0DA290FA588A}" destId="{24D32922-BF99-4CE5-821E-A240C3092535}"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40C9D10-047B-40B0-AD02-344D28F11419}" type="presOf" srcId="{0ED06F71-722D-4D98-8A78-76B9D17B094B}" destId="{F209ACB3-3444-40CC-BCCA-513ABA9ADB86}" srcOrd="0" destOrd="0" presId="urn:microsoft.com/office/officeart/2005/8/layout/vList2"/>
    <dgm:cxn modelId="{13ACECD7-92FF-4BE2-91C4-45D3C20D00E2}" type="presOf" srcId="{9FF9C588-5AC7-4213-AC10-D7BF2859CFD7}" destId="{02733F7B-8381-46B4-A62D-60C94EF49351}"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A8951C2C-3E59-4D5A-A17A-EA6640F033BA}" type="presOf" srcId="{3CA286A1-8CE9-4AA1-BADE-7FA3CEE1941A}" destId="{3BE952A1-A30C-4AC3-90C5-5AFF5BA4AEDD}" srcOrd="0" destOrd="0" presId="urn:microsoft.com/office/officeart/2005/8/layout/vList2"/>
    <dgm:cxn modelId="{3E511E9C-1DA7-496A-ABE9-D821E2119297}" type="presOf" srcId="{7971EA1D-5559-4832-AE87-7DA27032A53B}" destId="{F2661D8E-CA17-4439-82D7-B9DD64BE4ADF}" srcOrd="0" destOrd="0" presId="urn:microsoft.com/office/officeart/2005/8/layout/vList2"/>
    <dgm:cxn modelId="{D26A8F3F-3D90-488B-8052-FF11587263B4}"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A7EE5CE-3AAD-47A3-98DA-9421C098B5DA}" type="presParOf" srcId="{CC8763B3-4621-4666-B669-3C5BA2A30DBE}" destId="{02733F7B-8381-46B4-A62D-60C94EF49351}" srcOrd="0" destOrd="0" presId="urn:microsoft.com/office/officeart/2005/8/layout/vList2"/>
    <dgm:cxn modelId="{F010E0AE-959F-4ED1-BE6D-E2087805A40D}" type="presParOf" srcId="{CC8763B3-4621-4666-B669-3C5BA2A30DBE}" destId="{D11942FF-04E3-49E6-B922-9EFB2DC49F41}" srcOrd="1" destOrd="0" presId="urn:microsoft.com/office/officeart/2005/8/layout/vList2"/>
    <dgm:cxn modelId="{067D9F4A-2DA8-4D97-93D9-6BA77C0DB17C}" type="presParOf" srcId="{CC8763B3-4621-4666-B669-3C5BA2A30DBE}" destId="{C8CBCA26-9D20-4838-B1F9-53234775E96B}" srcOrd="2" destOrd="0" presId="urn:microsoft.com/office/officeart/2005/8/layout/vList2"/>
    <dgm:cxn modelId="{07A10C66-7EEA-460B-91E9-E3AF7C9D854E}" type="presParOf" srcId="{CC8763B3-4621-4666-B669-3C5BA2A30DBE}" destId="{671B3283-BB64-487F-AB90-C94002C94229}" srcOrd="3" destOrd="0" presId="urn:microsoft.com/office/officeart/2005/8/layout/vList2"/>
    <dgm:cxn modelId="{08308CED-4563-4B00-9F51-EFDC517C662F}" type="presParOf" srcId="{CC8763B3-4621-4666-B669-3C5BA2A30DBE}" destId="{C30047F0-DB09-4604-AC54-FC0221E4A689}" srcOrd="4" destOrd="0" presId="urn:microsoft.com/office/officeart/2005/8/layout/vList2"/>
    <dgm:cxn modelId="{29CDE1DA-E5C0-45D5-91FA-E3A2D0FD1D2C}" type="presParOf" srcId="{CC8763B3-4621-4666-B669-3C5BA2A30DBE}" destId="{130EF046-02F9-4526-B16D-075FE651A93E}" srcOrd="5" destOrd="0" presId="urn:microsoft.com/office/officeart/2005/8/layout/vList2"/>
    <dgm:cxn modelId="{6BF03327-A96B-4602-BC71-2646DF2E2A9A}" type="presParOf" srcId="{CC8763B3-4621-4666-B669-3C5BA2A30DBE}" destId="{398966B8-5BC2-42BF-9BA1-CA62D6A4070D}" srcOrd="6" destOrd="0" presId="urn:microsoft.com/office/officeart/2005/8/layout/vList2"/>
    <dgm:cxn modelId="{29FDDC1B-1624-40D9-9FAF-B08773B7D3A9}" type="presParOf" srcId="{CC8763B3-4621-4666-B669-3C5BA2A30DBE}" destId="{D18B9632-AF6B-428F-9E51-012CDF385F05}" srcOrd="7" destOrd="0" presId="urn:microsoft.com/office/officeart/2005/8/layout/vList2"/>
    <dgm:cxn modelId="{F402B804-D024-48D7-AEB4-26FB1E341AFC}" type="presParOf" srcId="{CC8763B3-4621-4666-B669-3C5BA2A30DBE}" destId="{F209ACB3-3444-40CC-BCCA-513ABA9ADB86}" srcOrd="8" destOrd="0" presId="urn:microsoft.com/office/officeart/2005/8/layout/vList2"/>
    <dgm:cxn modelId="{88A7F205-B545-4314-BB6B-6B6EE11DB310}" type="presParOf" srcId="{CC8763B3-4621-4666-B669-3C5BA2A30DBE}" destId="{3021E19B-D6F7-4D3A-9633-E49336FDC5DD}" srcOrd="9" destOrd="0" presId="urn:microsoft.com/office/officeart/2005/8/layout/vList2"/>
    <dgm:cxn modelId="{B7C51B47-A309-48E1-AB21-DE4676288506}" type="presParOf" srcId="{CC8763B3-4621-4666-B669-3C5BA2A30DBE}" destId="{24D32922-BF99-4CE5-821E-A240C3092535}" srcOrd="10" destOrd="0" presId="urn:microsoft.com/office/officeart/2005/8/layout/vList2"/>
    <dgm:cxn modelId="{19F4B54F-A2E0-4841-80C2-1B2CCBA6F4EF}" type="presParOf" srcId="{CC8763B3-4621-4666-B669-3C5BA2A30DBE}" destId="{84654CE7-25C0-43F8-BF3B-D295552275A1}" srcOrd="11" destOrd="0" presId="urn:microsoft.com/office/officeart/2005/8/layout/vList2"/>
    <dgm:cxn modelId="{F577DA89-FBC8-42BD-A3B6-F8AFCFCDADDD}" type="presParOf" srcId="{CC8763B3-4621-4666-B669-3C5BA2A30DBE}" destId="{F2661D8E-CA17-4439-82D7-B9DD64BE4ADF}" srcOrd="12" destOrd="0" presId="urn:microsoft.com/office/officeart/2005/8/layout/vList2"/>
    <dgm:cxn modelId="{6F291ED0-09C9-47BD-808C-9E643B5A3E8B}" type="presParOf" srcId="{CC8763B3-4621-4666-B669-3C5BA2A30DBE}" destId="{047545C6-335E-4FE9-AED2-D3569137F616}" srcOrd="13" destOrd="0" presId="urn:microsoft.com/office/officeart/2005/8/layout/vList2"/>
    <dgm:cxn modelId="{1CF2658B-C9D7-40E5-9AFA-214FBA1F7A2A}" type="presParOf" srcId="{CC8763B3-4621-4666-B669-3C5BA2A30DBE}" destId="{3BE952A1-A30C-4AC3-90C5-5AFF5BA4AEDD}"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1C366215-9A18-4EBD-ACF1-2B31966CDAD0}"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B38BF1E4-C473-4379-9480-7AF9C9C6F878}" type="presOf" srcId="{9FF9C588-5AC7-4213-AC10-D7BF2859CFD7}" destId="{02733F7B-8381-46B4-A62D-60C94EF49351}" srcOrd="0" destOrd="0" presId="urn:microsoft.com/office/officeart/2005/8/layout/vList2"/>
    <dgm:cxn modelId="{D2F8D9E1-3D91-4BA7-9DD4-039B136B5926}" srcId="{703D4D02-5513-427D-B6E9-B2E187EE0C3A}" destId="{44ACB356-FB7E-4E7E-B612-227439105579}" srcOrd="3" destOrd="0" parTransId="{8EE62D4B-DB4A-4507-B6FB-5CC2E988B1D8}" sibTransId="{CEBF6AF7-B2CF-417B-8421-80B7713EE3C8}"/>
    <dgm:cxn modelId="{C5EFF3AB-1F61-4EB5-AD1A-46022AACB952}" type="presOf" srcId="{6045ACAC-5E4F-4F21-A66B-AB5CDA262068}" destId="{C30047F0-DB09-4604-AC54-FC0221E4A689}" srcOrd="0" destOrd="0" presId="urn:microsoft.com/office/officeart/2005/8/layout/vList2"/>
    <dgm:cxn modelId="{20F72BA1-403E-4D55-AAC4-A11E9467AED5}" type="presOf" srcId="{44ACB356-FB7E-4E7E-B612-227439105579}" destId="{398966B8-5BC2-42BF-9BA1-CA62D6A4070D}" srcOrd="0" destOrd="0" presId="urn:microsoft.com/office/officeart/2005/8/layout/vList2"/>
    <dgm:cxn modelId="{374C11B4-F751-49A4-B5BC-6261698C8952}"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04FF7E32-B796-409C-92B6-18E9A29F8712}" type="presOf" srcId="{0665DC02-B792-4630-A897-0DA290FA588A}" destId="{24D32922-BF99-4CE5-821E-A240C3092535}" srcOrd="0" destOrd="0" presId="urn:microsoft.com/office/officeart/2005/8/layout/vList2"/>
    <dgm:cxn modelId="{7BFCBB5E-FC3D-43C7-9BC0-D5975B4EA8E9}" type="presOf" srcId="{0ED06F71-722D-4D98-8A78-76B9D17B094B}" destId="{F209ACB3-3444-40CC-BCCA-513ABA9ADB86}" srcOrd="0" destOrd="0" presId="urn:microsoft.com/office/officeart/2005/8/layout/vList2"/>
    <dgm:cxn modelId="{D41E1D94-094A-406A-AA8A-6FD8BE747A8B}" type="presOf" srcId="{62CB3C78-1DA1-4746-BD0D-6B96A3CEA09A}" destId="{C8CBCA26-9D20-4838-B1F9-53234775E96B}" srcOrd="0" destOrd="0" presId="urn:microsoft.com/office/officeart/2005/8/layout/vList2"/>
    <dgm:cxn modelId="{E8F55DC5-A67E-4F62-B2B8-B8851B0EAE29}" type="presOf" srcId="{7971EA1D-5559-4832-AE87-7DA27032A53B}" destId="{F2661D8E-CA17-4439-82D7-B9DD64BE4AD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43B7EE0A-DA14-401D-BCDE-954DE4569DAE}" type="presParOf" srcId="{CC8763B3-4621-4666-B669-3C5BA2A30DBE}" destId="{02733F7B-8381-46B4-A62D-60C94EF49351}" srcOrd="0" destOrd="0" presId="urn:microsoft.com/office/officeart/2005/8/layout/vList2"/>
    <dgm:cxn modelId="{0CD5EFF7-749B-4C48-92C3-2ED4C8B9BE66}" type="presParOf" srcId="{CC8763B3-4621-4666-B669-3C5BA2A30DBE}" destId="{D11942FF-04E3-49E6-B922-9EFB2DC49F41}" srcOrd="1" destOrd="0" presId="urn:microsoft.com/office/officeart/2005/8/layout/vList2"/>
    <dgm:cxn modelId="{6BE2EDF0-2F02-49FD-9D3B-FD7A80C77983}" type="presParOf" srcId="{CC8763B3-4621-4666-B669-3C5BA2A30DBE}" destId="{C8CBCA26-9D20-4838-B1F9-53234775E96B}" srcOrd="2" destOrd="0" presId="urn:microsoft.com/office/officeart/2005/8/layout/vList2"/>
    <dgm:cxn modelId="{F35F1447-27F2-4336-A8AC-A755E306DE2A}" type="presParOf" srcId="{CC8763B3-4621-4666-B669-3C5BA2A30DBE}" destId="{671B3283-BB64-487F-AB90-C94002C94229}" srcOrd="3" destOrd="0" presId="urn:microsoft.com/office/officeart/2005/8/layout/vList2"/>
    <dgm:cxn modelId="{E045E60A-38F8-41B0-9F85-290D0A88CCE5}" type="presParOf" srcId="{CC8763B3-4621-4666-B669-3C5BA2A30DBE}" destId="{C30047F0-DB09-4604-AC54-FC0221E4A689}" srcOrd="4" destOrd="0" presId="urn:microsoft.com/office/officeart/2005/8/layout/vList2"/>
    <dgm:cxn modelId="{3D393D09-3B78-4201-87D8-1C2D5F3126D7}" type="presParOf" srcId="{CC8763B3-4621-4666-B669-3C5BA2A30DBE}" destId="{130EF046-02F9-4526-B16D-075FE651A93E}" srcOrd="5" destOrd="0" presId="urn:microsoft.com/office/officeart/2005/8/layout/vList2"/>
    <dgm:cxn modelId="{9E0FCCD2-2408-4C81-9CE9-5579E9944C8B}" type="presParOf" srcId="{CC8763B3-4621-4666-B669-3C5BA2A30DBE}" destId="{398966B8-5BC2-42BF-9BA1-CA62D6A4070D}" srcOrd="6" destOrd="0" presId="urn:microsoft.com/office/officeart/2005/8/layout/vList2"/>
    <dgm:cxn modelId="{8340B7FB-95E6-45A3-8B0D-DDDADEF9E245}" type="presParOf" srcId="{CC8763B3-4621-4666-B669-3C5BA2A30DBE}" destId="{D18B9632-AF6B-428F-9E51-012CDF385F05}" srcOrd="7" destOrd="0" presId="urn:microsoft.com/office/officeart/2005/8/layout/vList2"/>
    <dgm:cxn modelId="{472E13AD-CC12-4F04-923C-F7AC9CE21FB2}" type="presParOf" srcId="{CC8763B3-4621-4666-B669-3C5BA2A30DBE}" destId="{F209ACB3-3444-40CC-BCCA-513ABA9ADB86}" srcOrd="8" destOrd="0" presId="urn:microsoft.com/office/officeart/2005/8/layout/vList2"/>
    <dgm:cxn modelId="{EAB51BFF-4A0A-4D40-999D-24F57CF7E399}" type="presParOf" srcId="{CC8763B3-4621-4666-B669-3C5BA2A30DBE}" destId="{3021E19B-D6F7-4D3A-9633-E49336FDC5DD}" srcOrd="9" destOrd="0" presId="urn:microsoft.com/office/officeart/2005/8/layout/vList2"/>
    <dgm:cxn modelId="{22D9C6E4-1ECB-48D2-8091-C4A80A697BAC}" type="presParOf" srcId="{CC8763B3-4621-4666-B669-3C5BA2A30DBE}" destId="{24D32922-BF99-4CE5-821E-A240C3092535}" srcOrd="10" destOrd="0" presId="urn:microsoft.com/office/officeart/2005/8/layout/vList2"/>
    <dgm:cxn modelId="{D9D5C15D-8448-44AA-8BE1-3F89C517BB68}" type="presParOf" srcId="{CC8763B3-4621-4666-B669-3C5BA2A30DBE}" destId="{84654CE7-25C0-43F8-BF3B-D295552275A1}" srcOrd="11" destOrd="0" presId="urn:microsoft.com/office/officeart/2005/8/layout/vList2"/>
    <dgm:cxn modelId="{23D5C5C5-EB34-43FD-8725-418CA4820AC2}" type="presParOf" srcId="{CC8763B3-4621-4666-B669-3C5BA2A30DBE}" destId="{F2661D8E-CA17-4439-82D7-B9DD64BE4ADF}" srcOrd="12" destOrd="0" presId="urn:microsoft.com/office/officeart/2005/8/layout/vList2"/>
    <dgm:cxn modelId="{2C4258B4-3C9C-487D-AA7F-B32B8E47C428}" type="presParOf" srcId="{CC8763B3-4621-4666-B669-3C5BA2A30DBE}" destId="{047545C6-335E-4FE9-AED2-D3569137F616}" srcOrd="13" destOrd="0" presId="urn:microsoft.com/office/officeart/2005/8/layout/vList2"/>
    <dgm:cxn modelId="{DF908E76-2327-4BE1-A6BC-C03F705CD8B5}" type="presParOf" srcId="{CC8763B3-4621-4666-B669-3C5BA2A30DBE}" destId="{3BE952A1-A30C-4AC3-90C5-5AFF5BA4AEDD}"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t>
        <a:bodyPr/>
        <a:lstStyle/>
        <a:p>
          <a:endParaRPr lang="en-US"/>
        </a:p>
      </dgm:t>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5AB44EEF-83F8-4DC1-B1BC-A2D7F927840C}" type="presOf" srcId="{62CB3C78-1DA1-4746-BD0D-6B96A3CEA09A}" destId="{C8CBCA26-9D20-4838-B1F9-53234775E96B}"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762B90D2-5283-450C-9334-58B73A05E7C8}" srcId="{703D4D02-5513-427D-B6E9-B2E187EE0C3A}" destId="{888C1F74-F802-4509-90F1-AFBB0EAE3E57}" srcOrd="3" destOrd="0" parTransId="{EB3B06D6-7C25-4396-A6E6-E0CAEF8398CF}" sibTransId="{AB6C06EA-CDC2-4E11-AEBC-5DE38F00B319}"/>
    <dgm:cxn modelId="{D0A69694-909F-4EC6-A1CB-F27E25815645}"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7AF132C-03DA-4715-B09A-63455FB0E5C2}" type="presOf" srcId="{888C1F74-F802-4509-90F1-AFBB0EAE3E57}" destId="{7A274B75-BCC9-4B81-A824-DFA56E6A2F3F}" srcOrd="0" destOrd="0" presId="urn:microsoft.com/office/officeart/2005/8/layout/vList2"/>
    <dgm:cxn modelId="{9644F1B1-6A1C-4BC5-874E-E6631BD0BC84}" type="presOf" srcId="{9FF9C588-5AC7-4213-AC10-D7BF2859CFD7}" destId="{02733F7B-8381-46B4-A62D-60C94EF49351}" srcOrd="0" destOrd="0" presId="urn:microsoft.com/office/officeart/2005/8/layout/vList2"/>
    <dgm:cxn modelId="{C290C7A7-042E-4FF8-8C0C-044BDB968D7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FA46FFDA-A0AF-48B0-882A-A2EB20120EA0}" type="presOf" srcId="{6045ACAC-5E4F-4F21-A66B-AB5CDA262068}" destId="{C30047F0-DB09-4604-AC54-FC0221E4A689}" srcOrd="0" destOrd="0" presId="urn:microsoft.com/office/officeart/2005/8/layout/vList2"/>
    <dgm:cxn modelId="{71C08F93-897E-40C0-8998-8433B097B9AE}" type="presOf" srcId="{0ED06F71-722D-4D98-8A78-76B9D17B094B}" destId="{F209ACB3-3444-40CC-BCCA-513ABA9ADB86}" srcOrd="0" destOrd="0" presId="urn:microsoft.com/office/officeart/2005/8/layout/vList2"/>
    <dgm:cxn modelId="{5577E44D-6445-4DFB-AD37-8007A59FB225}" type="presOf" srcId="{7971EA1D-5559-4832-AE87-7DA27032A53B}" destId="{F2661D8E-CA17-4439-82D7-B9DD64BE4ADF}" srcOrd="0" destOrd="0" presId="urn:microsoft.com/office/officeart/2005/8/layout/vList2"/>
    <dgm:cxn modelId="{E5DA1C53-BBAE-4501-8BD0-A914D2C2BB42}" type="presOf" srcId="{703D4D02-5513-427D-B6E9-B2E187EE0C3A}" destId="{CC8763B3-4621-4666-B669-3C5BA2A30DBE}"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1C994F7-7B03-4B87-B393-E34968813EB6}" type="presParOf" srcId="{CC8763B3-4621-4666-B669-3C5BA2A30DBE}" destId="{02733F7B-8381-46B4-A62D-60C94EF49351}" srcOrd="0" destOrd="0" presId="urn:microsoft.com/office/officeart/2005/8/layout/vList2"/>
    <dgm:cxn modelId="{C5FABB2D-2462-4915-81AD-B3484DCE6F95}" type="presParOf" srcId="{CC8763B3-4621-4666-B669-3C5BA2A30DBE}" destId="{D11942FF-04E3-49E6-B922-9EFB2DC49F41}" srcOrd="1" destOrd="0" presId="urn:microsoft.com/office/officeart/2005/8/layout/vList2"/>
    <dgm:cxn modelId="{F82969BC-F793-477C-A837-BA3A1A44A963}" type="presParOf" srcId="{CC8763B3-4621-4666-B669-3C5BA2A30DBE}" destId="{C8CBCA26-9D20-4838-B1F9-53234775E96B}" srcOrd="2" destOrd="0" presId="urn:microsoft.com/office/officeart/2005/8/layout/vList2"/>
    <dgm:cxn modelId="{32CE9725-4DEC-46D4-876B-B83B9494653F}" type="presParOf" srcId="{CC8763B3-4621-4666-B669-3C5BA2A30DBE}" destId="{671B3283-BB64-487F-AB90-C94002C94229}" srcOrd="3" destOrd="0" presId="urn:microsoft.com/office/officeart/2005/8/layout/vList2"/>
    <dgm:cxn modelId="{F355AE9C-678A-4879-B381-42987A46CA14}" type="presParOf" srcId="{CC8763B3-4621-4666-B669-3C5BA2A30DBE}" destId="{C30047F0-DB09-4604-AC54-FC0221E4A689}" srcOrd="4" destOrd="0" presId="urn:microsoft.com/office/officeart/2005/8/layout/vList2"/>
    <dgm:cxn modelId="{2B2753A4-BAD6-47FC-B603-20A00CBD62E1}" type="presParOf" srcId="{CC8763B3-4621-4666-B669-3C5BA2A30DBE}" destId="{130EF046-02F9-4526-B16D-075FE651A93E}" srcOrd="5" destOrd="0" presId="urn:microsoft.com/office/officeart/2005/8/layout/vList2"/>
    <dgm:cxn modelId="{57EAD738-9C52-4EB1-868F-3A4BAA6B26BA}" type="presParOf" srcId="{CC8763B3-4621-4666-B669-3C5BA2A30DBE}" destId="{7A274B75-BCC9-4B81-A824-DFA56E6A2F3F}" srcOrd="6" destOrd="0" presId="urn:microsoft.com/office/officeart/2005/8/layout/vList2"/>
    <dgm:cxn modelId="{A67D4819-C4C5-4EAA-B8BE-8374A4B1C2DB}" type="presParOf" srcId="{CC8763B3-4621-4666-B669-3C5BA2A30DBE}" destId="{6A18E9EA-6247-4C5E-8150-9736FC4014FE}" srcOrd="7" destOrd="0" presId="urn:microsoft.com/office/officeart/2005/8/layout/vList2"/>
    <dgm:cxn modelId="{A14A6082-EB1D-438C-B321-F00D91B71FE4}" type="presParOf" srcId="{CC8763B3-4621-4666-B669-3C5BA2A30DBE}" destId="{F209ACB3-3444-40CC-BCCA-513ABA9ADB86}" srcOrd="8" destOrd="0" presId="urn:microsoft.com/office/officeart/2005/8/layout/vList2"/>
    <dgm:cxn modelId="{B882B75A-E07B-43F4-8397-70863D1350E9}" type="presParOf" srcId="{CC8763B3-4621-4666-B669-3C5BA2A30DBE}" destId="{3021E19B-D6F7-4D3A-9633-E49336FDC5DD}" srcOrd="9" destOrd="0" presId="urn:microsoft.com/office/officeart/2005/8/layout/vList2"/>
    <dgm:cxn modelId="{57D47AC8-CBFD-4ADD-9960-0D247CC04725}" type="presParOf" srcId="{CC8763B3-4621-4666-B669-3C5BA2A30DBE}" destId="{24D32922-BF99-4CE5-821E-A240C3092535}" srcOrd="10" destOrd="0" presId="urn:microsoft.com/office/officeart/2005/8/layout/vList2"/>
    <dgm:cxn modelId="{2408A547-3513-4A8A-96D6-54D8FDA7393A}" type="presParOf" srcId="{CC8763B3-4621-4666-B669-3C5BA2A30DBE}" destId="{84654CE7-25C0-43F8-BF3B-D295552275A1}" srcOrd="11" destOrd="0" presId="urn:microsoft.com/office/officeart/2005/8/layout/vList2"/>
    <dgm:cxn modelId="{EC53F1D4-FE7C-4282-9BFD-233EBC61F2E6}" type="presParOf" srcId="{CC8763B3-4621-4666-B669-3C5BA2A30DBE}" destId="{F2661D8E-CA17-4439-82D7-B9DD64BE4ADF}" srcOrd="12" destOrd="0" presId="urn:microsoft.com/office/officeart/2005/8/layout/vList2"/>
    <dgm:cxn modelId="{6A9C0DD5-E665-4D2F-B7FC-9E3B18310372}" type="presParOf" srcId="{CC8763B3-4621-4666-B669-3C5BA2A30DBE}" destId="{047545C6-335E-4FE9-AED2-D3569137F616}" srcOrd="13" destOrd="0" presId="urn:microsoft.com/office/officeart/2005/8/layout/vList2"/>
    <dgm:cxn modelId="{B25A3B20-F526-498B-B2F0-E9C426846847}" type="presParOf" srcId="{CC8763B3-4621-4666-B669-3C5BA2A30DBE}" destId="{3BE952A1-A30C-4AC3-90C5-5AFF5BA4AEDD}"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xmlns="" val="419109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xmlns="" val="219742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xmlns="" val="1143733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xmlns="" val="2002028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a:t>
            </a:r>
            <a:r>
              <a:rPr lang="en-MY"/>
              <a:t>- </a:t>
            </a:r>
            <a:r>
              <a:rPr lang="en-MY" smtClean="0"/>
              <a:t>VI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3810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a:xfrm>
            <a:off x="914400" y="228600"/>
            <a:ext cx="7200900" cy="655639"/>
          </a:xfrm>
        </p:spPr>
        <p:txBody>
          <a:bodyPr>
            <a:normAutofit/>
          </a:bodyPr>
          <a:lstStyle/>
          <a:p>
            <a:pPr algn="ctr"/>
            <a:r>
              <a:rPr lang="en-MY" sz="3200"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609600" y="1295400"/>
            <a:ext cx="5486400" cy="4190999"/>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477000" y="1295400"/>
            <a:ext cx="2021540" cy="1952624"/>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1143000" y="228600"/>
            <a:ext cx="7200900" cy="579440"/>
          </a:xfrm>
        </p:spPr>
        <p:txBody>
          <a:bodyPr>
            <a:normAutofit/>
          </a:bodyPr>
          <a:lstStyle/>
          <a:p>
            <a:pPr algn="ctr"/>
            <a:r>
              <a:rPr lang="en-MY" sz="32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685800" y="1143000"/>
            <a:ext cx="7772400" cy="4876800"/>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a:xfrm>
            <a:off x="914400" y="228600"/>
            <a:ext cx="7200900" cy="579439"/>
          </a:xfrm>
        </p:spPr>
        <p:txBody>
          <a:bodyPr>
            <a:normAutofit/>
          </a:bodyPr>
          <a:lstStyle/>
          <a:p>
            <a:pPr algn="ctr"/>
            <a:r>
              <a:rPr lang="en-MY" sz="2800"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a:xfrm>
            <a:off x="533400" y="1219200"/>
            <a:ext cx="8001000" cy="4648201"/>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smtClean="0"/>
              <a:t>This </a:t>
            </a:r>
            <a:r>
              <a:rPr lang="en-MY" sz="2400" dirty="0"/>
              <a:t>strategy involves the organization aiming to be the lowest cost producer and/or distributor within their industry. </a:t>
            </a:r>
          </a:p>
          <a:p>
            <a:r>
              <a:rPr lang="en-MY" sz="2400" dirty="0" smtClean="0"/>
              <a:t>To </a:t>
            </a:r>
            <a:r>
              <a:rPr lang="en-MY" sz="2400" dirty="0"/>
              <a:t>achieve cost leadership a business will usually need large scale production so that they can benefit from "economies of scale". </a:t>
            </a:r>
          </a:p>
          <a:p>
            <a:r>
              <a:rPr lang="en-MY" sz="2400" dirty="0" smtClean="0"/>
              <a:t>Large </a:t>
            </a:r>
            <a:r>
              <a:rPr lang="en-MY" sz="2400" dirty="0"/>
              <a:t>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a:xfrm>
            <a:off x="914400" y="304800"/>
            <a:ext cx="7200900" cy="655639"/>
          </a:xfrm>
        </p:spPr>
        <p:txBody>
          <a:bodyPr>
            <a:normAutofit/>
          </a:bodyPr>
          <a:lstStyle/>
          <a:p>
            <a:pPr algn="ctr"/>
            <a:r>
              <a:rPr lang="en-MY" sz="3200"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a:xfrm>
            <a:off x="838200" y="1219200"/>
            <a:ext cx="7334250" cy="4572001"/>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a:xfrm>
            <a:off x="990600" y="228600"/>
            <a:ext cx="7200900" cy="5794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a:xfrm>
            <a:off x="762000" y="1219200"/>
            <a:ext cx="7410450" cy="4572001"/>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a:xfrm>
            <a:off x="914400" y="304800"/>
            <a:ext cx="7200900" cy="6556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a:xfrm>
            <a:off x="762000" y="1295400"/>
            <a:ext cx="7410450" cy="449580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193656"/>
            <a:ext cx="7200900" cy="737519"/>
          </a:xfrm>
        </p:spPr>
        <p:txBody>
          <a:bodyPr>
            <a:normAutofit/>
          </a:bodyPr>
          <a:lstStyle/>
          <a:p>
            <a:pPr algn="ctr"/>
            <a:r>
              <a:rPr lang="en-MY" sz="32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457200" y="1143000"/>
            <a:ext cx="8077200" cy="4800600"/>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a:xfrm>
            <a:off x="990600" y="228600"/>
            <a:ext cx="7200900" cy="579439"/>
          </a:xfrm>
        </p:spPr>
        <p:txBody>
          <a:bodyPr/>
          <a:lstStyle/>
          <a:p>
            <a:pPr algn="ctr"/>
            <a:r>
              <a:rPr lang="en-MY" dirty="0"/>
              <a:t>"</a:t>
            </a:r>
            <a:r>
              <a:rPr lang="en-MY" sz="3200" dirty="0"/>
              <a:t>Middle of the road" strategy</a:t>
            </a:r>
            <a:endParaRPr lang="en-MY" dirty="0"/>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a:xfrm>
            <a:off x="685800" y="1066800"/>
            <a:ext cx="7924800" cy="5029200"/>
          </a:xfrm>
        </p:spPr>
        <p:txBody>
          <a:bodyPr>
            <a:noAutofit/>
          </a:bodyPr>
          <a:lstStyle/>
          <a:p>
            <a:r>
              <a:rPr lang="en-MY" sz="2200" dirty="0"/>
              <a:t>Some businesses will attempt to adopt all three strategies; cost leadership, differentiation and niche (focus). </a:t>
            </a:r>
          </a:p>
          <a:p>
            <a:r>
              <a:rPr lang="en-MY" sz="2200" dirty="0"/>
              <a:t>A business adopting all three strategies is known as "stuck in the middle".</a:t>
            </a:r>
          </a:p>
          <a:p>
            <a:r>
              <a:rPr lang="en-MY" sz="2200" dirty="0"/>
              <a:t> They have no clear business strategy and are attempting to be everything to everyone. </a:t>
            </a:r>
          </a:p>
          <a:p>
            <a:r>
              <a:rPr lang="en-MY" sz="2200" dirty="0"/>
              <a:t>This is likely to increase running costs and cause confusion, as it is difficult to please all sectors of the market. </a:t>
            </a:r>
          </a:p>
          <a:p>
            <a:r>
              <a:rPr lang="en-MY" sz="2200" dirty="0"/>
              <a:t>Middle of the road businesses usually do the worst in their industry because they are not concentrating on one business strength.</a:t>
            </a:r>
          </a:p>
          <a:p>
            <a:r>
              <a:rPr lang="en-MY" sz="22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a:xfrm>
            <a:off x="1143000" y="304800"/>
            <a:ext cx="7200900" cy="655639"/>
          </a:xfrm>
        </p:spPr>
        <p:txBody>
          <a:bodyPr>
            <a:normAutofit/>
          </a:bodyPr>
          <a:lstStyle/>
          <a:p>
            <a:pPr algn="ctr"/>
            <a:r>
              <a:rPr lang="en-MY" sz="3200"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066800" y="1752600"/>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a:xfrm>
            <a:off x="990600" y="228600"/>
            <a:ext cx="7200900" cy="731839"/>
          </a:xfrm>
        </p:spPr>
        <p:txBody>
          <a:bodyPr>
            <a:normAutofit/>
          </a:bodyPr>
          <a:lstStyle/>
          <a:p>
            <a:pPr algn="ctr"/>
            <a:r>
              <a:rPr lang="en-MY" sz="3200"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600200" y="1143000"/>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a:xfrm>
            <a:off x="304800" y="228600"/>
            <a:ext cx="8534400" cy="685800"/>
          </a:xfrm>
        </p:spPr>
        <p:txBody>
          <a:bodyPr>
            <a:normAutofit/>
          </a:bodyPr>
          <a:lstStyle/>
          <a:p>
            <a:pPr algn="ctr"/>
            <a:r>
              <a:rPr lang="en-MY" sz="3200"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8CE45D-B617-422D-959C-6781096E9522}"/>
              </a:ext>
            </a:extLst>
          </p:cNvPr>
          <p:cNvSpPr>
            <a:spLocks noGrp="1"/>
          </p:cNvSpPr>
          <p:nvPr>
            <p:ph type="title"/>
          </p:nvPr>
        </p:nvSpPr>
        <p:spPr>
          <a:xfrm>
            <a:off x="611560" y="228600"/>
            <a:ext cx="7200900" cy="620405"/>
          </a:xfrm>
        </p:spPr>
        <p:txBody>
          <a:bodyPr>
            <a:normAutofit/>
          </a:bodyPr>
          <a:lstStyle/>
          <a:p>
            <a:pPr algn="ctr"/>
            <a:r>
              <a:rPr lang="en-MY" sz="3200" dirty="0"/>
              <a:t>BCG Matrix</a:t>
            </a:r>
          </a:p>
        </p:txBody>
      </p:sp>
      <p:sp>
        <p:nvSpPr>
          <p:cNvPr id="3" name="Content Placeholder 2">
            <a:extLst>
              <a:ext uri="{FF2B5EF4-FFF2-40B4-BE49-F238E27FC236}">
                <a16:creationId xmlns:a16="http://schemas.microsoft.com/office/drawing/2014/main" xmlns="" id="{5B8B8A04-174B-442B-AE6B-583F86271562}"/>
              </a:ext>
            </a:extLst>
          </p:cNvPr>
          <p:cNvSpPr>
            <a:spLocks noGrp="1"/>
          </p:cNvSpPr>
          <p:nvPr>
            <p:ph idx="1"/>
          </p:nvPr>
        </p:nvSpPr>
        <p:spPr>
          <a:xfrm>
            <a:off x="467544" y="939006"/>
            <a:ext cx="8064896" cy="5226298"/>
          </a:xfrm>
        </p:spPr>
        <p:txBody>
          <a:bodyPr>
            <a:normAutofit/>
          </a:bodyPr>
          <a:lstStyle/>
          <a:p>
            <a:r>
              <a:rPr lang="en-MY" sz="2000" dirty="0"/>
              <a:t>The BCG matrix also known as  growth–share matrix ,the product portfolio </a:t>
            </a:r>
            <a:r>
              <a:rPr lang="en-MY" sz="2000" dirty="0" err="1"/>
              <a:t>matrix,Boston</a:t>
            </a:r>
            <a:r>
              <a:rPr lang="en-MY" sz="2000" dirty="0"/>
              <a:t> Box, Boston matrix, Boston Consulting Group analysis, portfolio diagram.</a:t>
            </a:r>
          </a:p>
          <a:p>
            <a:r>
              <a:rPr lang="en-MY" sz="2000" dirty="0"/>
              <a:t>It was created by Bruce D. Henderson for the Boston Consulting Group in 1970 to help corporations to </a:t>
            </a:r>
            <a:r>
              <a:rPr lang="en-MY" sz="2000" dirty="0" err="1"/>
              <a:t>analyze</a:t>
            </a:r>
            <a:r>
              <a:rPr lang="en-MY" sz="2000" dirty="0"/>
              <a:t> their business units, that is, their product lines. </a:t>
            </a:r>
          </a:p>
          <a:p>
            <a:r>
              <a:rPr lang="en-MY" sz="2000" dirty="0"/>
              <a:t>It helps the company allocate resources and is used as an analytical tool in brand marketing, product management, strategic management, and portfolio analysis</a:t>
            </a:r>
          </a:p>
          <a:p>
            <a:endParaRPr lang="en-MY" sz="2000" dirty="0"/>
          </a:p>
          <a:p>
            <a:pPr marL="0" indent="0">
              <a:buNone/>
            </a:pPr>
            <a:r>
              <a:rPr lang="en-MY" sz="20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2000" dirty="0"/>
              <a:t>.—Bruce Henderson</a:t>
            </a:r>
          </a:p>
        </p:txBody>
      </p:sp>
    </p:spTree>
    <p:extLst>
      <p:ext uri="{BB962C8B-B14F-4D97-AF65-F5344CB8AC3E}">
        <p14:creationId xmlns:p14="http://schemas.microsoft.com/office/powerpoint/2010/main" xmlns="" val="103969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04552A-7FA6-41F1-A612-E46599E171FC}"/>
              </a:ext>
            </a:extLst>
          </p:cNvPr>
          <p:cNvSpPr>
            <a:spLocks noGrp="1"/>
          </p:cNvSpPr>
          <p:nvPr>
            <p:ph type="title"/>
          </p:nvPr>
        </p:nvSpPr>
        <p:spPr>
          <a:xfrm>
            <a:off x="1143000" y="304800"/>
            <a:ext cx="7200900" cy="579439"/>
          </a:xfrm>
        </p:spPr>
        <p:txBody>
          <a:bodyPr>
            <a:normAutofit/>
          </a:bodyPr>
          <a:lstStyle/>
          <a:p>
            <a:pPr algn="ctr"/>
            <a:r>
              <a:rPr lang="en-MY" sz="3200" dirty="0"/>
              <a:t>Boston Consulting Group Matrix</a:t>
            </a:r>
          </a:p>
        </p:txBody>
      </p:sp>
      <p:pic>
        <p:nvPicPr>
          <p:cNvPr id="5" name="Picture 4">
            <a:extLst>
              <a:ext uri="{FF2B5EF4-FFF2-40B4-BE49-F238E27FC236}">
                <a16:creationId xmlns:a16="http://schemas.microsoft.com/office/drawing/2014/main" xmlns=""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xmlns="" val="196261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9AD9D4-B68D-44CB-9D66-4E3E902A3A04}"/>
              </a:ext>
            </a:extLst>
          </p:cNvPr>
          <p:cNvSpPr>
            <a:spLocks noGrp="1"/>
          </p:cNvSpPr>
          <p:nvPr>
            <p:ph type="title"/>
          </p:nvPr>
        </p:nvSpPr>
        <p:spPr>
          <a:xfrm>
            <a:off x="1219200" y="304800"/>
            <a:ext cx="7200900" cy="655639"/>
          </a:xfrm>
        </p:spPr>
        <p:txBody>
          <a:bodyPr>
            <a:normAutofit/>
          </a:bodyPr>
          <a:lstStyle/>
          <a:p>
            <a:pPr algn="ctr"/>
            <a:r>
              <a:rPr lang="en-MY" sz="2800" dirty="0"/>
              <a:t>BCG Matrix Grid</a:t>
            </a:r>
          </a:p>
        </p:txBody>
      </p:sp>
      <p:pic>
        <p:nvPicPr>
          <p:cNvPr id="7" name="Picture 6">
            <a:extLst>
              <a:ext uri="{FF2B5EF4-FFF2-40B4-BE49-F238E27FC236}">
                <a16:creationId xmlns:a16="http://schemas.microsoft.com/office/drawing/2014/main" xmlns="" id="{9D13893F-65AD-43BF-809E-6E314E917382}"/>
              </a:ext>
            </a:extLst>
          </p:cNvPr>
          <p:cNvPicPr>
            <a:picLocks noChangeAspect="1"/>
          </p:cNvPicPr>
          <p:nvPr/>
        </p:nvPicPr>
        <p:blipFill>
          <a:blip r:embed="rId2"/>
          <a:stretch>
            <a:fillRect/>
          </a:stretch>
        </p:blipFill>
        <p:spPr>
          <a:xfrm>
            <a:off x="1066800" y="1219200"/>
            <a:ext cx="6615032" cy="4772000"/>
          </a:xfrm>
          <a:prstGeom prst="rect">
            <a:avLst/>
          </a:prstGeom>
        </p:spPr>
      </p:pic>
    </p:spTree>
    <p:extLst>
      <p:ext uri="{BB962C8B-B14F-4D97-AF65-F5344CB8AC3E}">
        <p14:creationId xmlns:p14="http://schemas.microsoft.com/office/powerpoint/2010/main" xmlns="" val="341715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CA367-C926-4027-ACC0-4E322CB73ACE}"/>
              </a:ext>
            </a:extLst>
          </p:cNvPr>
          <p:cNvSpPr>
            <a:spLocks noGrp="1"/>
          </p:cNvSpPr>
          <p:nvPr>
            <p:ph type="title"/>
          </p:nvPr>
        </p:nvSpPr>
        <p:spPr>
          <a:xfrm>
            <a:off x="1143000" y="228600"/>
            <a:ext cx="7200900" cy="655639"/>
          </a:xfrm>
        </p:spPr>
        <p:txBody>
          <a:bodyPr>
            <a:normAutofit/>
          </a:bodyPr>
          <a:lstStyle/>
          <a:p>
            <a:pPr algn="ctr"/>
            <a:r>
              <a:rPr lang="en-MY" sz="3200" dirty="0"/>
              <a:t>BCG Matrix  table</a:t>
            </a:r>
          </a:p>
        </p:txBody>
      </p:sp>
      <p:pic>
        <p:nvPicPr>
          <p:cNvPr id="5" name="Picture 4">
            <a:extLst>
              <a:ext uri="{FF2B5EF4-FFF2-40B4-BE49-F238E27FC236}">
                <a16:creationId xmlns:a16="http://schemas.microsoft.com/office/drawing/2014/main" xmlns=""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xmlns="" val="131740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5CB036-61A0-4E16-946D-3CBC9B20807F}"/>
              </a:ext>
            </a:extLst>
          </p:cNvPr>
          <p:cNvSpPr>
            <a:spLocks noGrp="1"/>
          </p:cNvSpPr>
          <p:nvPr>
            <p:ph type="title"/>
          </p:nvPr>
        </p:nvSpPr>
        <p:spPr>
          <a:xfrm>
            <a:off x="685800" y="228600"/>
            <a:ext cx="7848600" cy="838200"/>
          </a:xfrm>
        </p:spPr>
        <p:txBody>
          <a:bodyPr>
            <a:noAutofit/>
          </a:bodyPr>
          <a:lstStyle/>
          <a:p>
            <a:pPr algn="ctr"/>
            <a:r>
              <a:rPr lang="en-MY" sz="3200" dirty="0"/>
              <a:t>BCG Matrix through Product Life cycle</a:t>
            </a:r>
          </a:p>
        </p:txBody>
      </p:sp>
      <p:pic>
        <p:nvPicPr>
          <p:cNvPr id="5" name="Picture 4">
            <a:extLst>
              <a:ext uri="{FF2B5EF4-FFF2-40B4-BE49-F238E27FC236}">
                <a16:creationId xmlns:a16="http://schemas.microsoft.com/office/drawing/2014/main" xmlns=""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xmlns="" val="1979367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078DE9-B24C-4C6F-8646-365E0905A41F}"/>
              </a:ext>
            </a:extLst>
          </p:cNvPr>
          <p:cNvSpPr>
            <a:spLocks noGrp="1"/>
          </p:cNvSpPr>
          <p:nvPr>
            <p:ph type="title"/>
          </p:nvPr>
        </p:nvSpPr>
        <p:spPr>
          <a:xfrm>
            <a:off x="990600" y="228600"/>
            <a:ext cx="7200900" cy="655639"/>
          </a:xfrm>
        </p:spPr>
        <p:txBody>
          <a:bodyPr>
            <a:normAutofit/>
          </a:bodyPr>
          <a:lstStyle/>
          <a:p>
            <a:pPr algn="ctr"/>
            <a:r>
              <a:rPr lang="en-MY" sz="3200" dirty="0"/>
              <a:t>BCG Matrix Example - Apple</a:t>
            </a:r>
          </a:p>
        </p:txBody>
      </p:sp>
      <p:pic>
        <p:nvPicPr>
          <p:cNvPr id="5" name="Picture 4">
            <a:extLst>
              <a:ext uri="{FF2B5EF4-FFF2-40B4-BE49-F238E27FC236}">
                <a16:creationId xmlns:a16="http://schemas.microsoft.com/office/drawing/2014/main" xmlns="" id="{E7970A2C-8EBA-45EF-85CC-EEF3EBE96F12}"/>
              </a:ext>
            </a:extLst>
          </p:cNvPr>
          <p:cNvPicPr>
            <a:picLocks noChangeAspect="1"/>
          </p:cNvPicPr>
          <p:nvPr/>
        </p:nvPicPr>
        <p:blipFill>
          <a:blip r:embed="rId2"/>
          <a:stretch>
            <a:fillRect/>
          </a:stretch>
        </p:blipFill>
        <p:spPr>
          <a:xfrm>
            <a:off x="1447800" y="1371600"/>
            <a:ext cx="5906589" cy="4567386"/>
          </a:xfrm>
          <a:prstGeom prst="rect">
            <a:avLst/>
          </a:prstGeom>
        </p:spPr>
      </p:pic>
    </p:spTree>
    <p:extLst>
      <p:ext uri="{BB962C8B-B14F-4D97-AF65-F5344CB8AC3E}">
        <p14:creationId xmlns:p14="http://schemas.microsoft.com/office/powerpoint/2010/main" xmlns="" val="1474485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34968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25719C-9367-44A6-8F5F-B446E3034D8C}"/>
              </a:ext>
            </a:extLst>
          </p:cNvPr>
          <p:cNvSpPr>
            <a:spLocks noGrp="1"/>
          </p:cNvSpPr>
          <p:nvPr>
            <p:ph type="title"/>
          </p:nvPr>
        </p:nvSpPr>
        <p:spPr>
          <a:xfrm>
            <a:off x="683568" y="332656"/>
            <a:ext cx="7200900" cy="579440"/>
          </a:xfrm>
        </p:spPr>
        <p:txBody>
          <a:bodyPr>
            <a:normAutofit/>
          </a:bodyPr>
          <a:lstStyle/>
          <a:p>
            <a:pPr algn="ctr"/>
            <a:r>
              <a:rPr lang="en-MY" sz="3200" dirty="0"/>
              <a:t>Strategy Execution</a:t>
            </a:r>
          </a:p>
        </p:txBody>
      </p:sp>
      <p:sp>
        <p:nvSpPr>
          <p:cNvPr id="3" name="Content Placeholder 2">
            <a:extLst>
              <a:ext uri="{FF2B5EF4-FFF2-40B4-BE49-F238E27FC236}">
                <a16:creationId xmlns:a16="http://schemas.microsoft.com/office/drawing/2014/main" xmlns="" id="{45FB8508-5B42-4E7D-BA99-961ECD5AB251}"/>
              </a:ext>
            </a:extLst>
          </p:cNvPr>
          <p:cNvSpPr>
            <a:spLocks noGrp="1"/>
          </p:cNvSpPr>
          <p:nvPr>
            <p:ph idx="1"/>
          </p:nvPr>
        </p:nvSpPr>
        <p:spPr>
          <a:xfrm>
            <a:off x="683568" y="1524000"/>
            <a:ext cx="7488832" cy="3993232"/>
          </a:xfrm>
        </p:spPr>
        <p:txBody>
          <a:bodyPr/>
          <a:lstStyle/>
          <a:p>
            <a:r>
              <a:rPr lang="en-MY" sz="2400" dirty="0"/>
              <a:t>Strategies most often fail because they aren’t executed well. </a:t>
            </a:r>
          </a:p>
          <a:p>
            <a:endParaRPr lang="en-MY" sz="2400" dirty="0"/>
          </a:p>
          <a:p>
            <a:r>
              <a:rPr lang="en-MY" sz="2400" dirty="0"/>
              <a:t>Things that are supposed to happen don’t happen.</a:t>
            </a:r>
          </a:p>
          <a:p>
            <a:endParaRPr lang="en-MY" sz="2400" dirty="0"/>
          </a:p>
          <a:p>
            <a:r>
              <a:rPr lang="en-MY" sz="2400"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xmlns="" val="519608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02863-939C-4B3E-B1D1-FFEE89270DCA}"/>
              </a:ext>
            </a:extLst>
          </p:cNvPr>
          <p:cNvSpPr>
            <a:spLocks noGrp="1"/>
          </p:cNvSpPr>
          <p:nvPr>
            <p:ph type="title"/>
          </p:nvPr>
        </p:nvSpPr>
        <p:spPr>
          <a:xfrm>
            <a:off x="683568" y="260648"/>
            <a:ext cx="7200900" cy="593503"/>
          </a:xfrm>
        </p:spPr>
        <p:txBody>
          <a:bodyPr>
            <a:norm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517A5555-B905-4238-BF90-B06F83ABA3C6}"/>
              </a:ext>
            </a:extLst>
          </p:cNvPr>
          <p:cNvSpPr>
            <a:spLocks noGrp="1"/>
          </p:cNvSpPr>
          <p:nvPr>
            <p:ph idx="1"/>
          </p:nvPr>
        </p:nvSpPr>
        <p:spPr>
          <a:xfrm>
            <a:off x="683568" y="1600201"/>
            <a:ext cx="7632848" cy="4205064"/>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 </a:t>
            </a:r>
          </a:p>
          <a:p>
            <a:endParaRPr lang="en-MY" sz="2400" dirty="0"/>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xmlns="" val="4584969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91956-BC7F-4B62-AC36-D7D749BD770B}"/>
              </a:ext>
            </a:extLst>
          </p:cNvPr>
          <p:cNvSpPr>
            <a:spLocks noGrp="1"/>
          </p:cNvSpPr>
          <p:nvPr>
            <p:ph type="title"/>
          </p:nvPr>
        </p:nvSpPr>
        <p:spPr>
          <a:xfrm>
            <a:off x="1066800" y="228600"/>
            <a:ext cx="7200900" cy="731839"/>
          </a:xfrm>
        </p:spPr>
        <p:txBody>
          <a:bodyPr>
            <a:normAutofit/>
          </a:bodyPr>
          <a:lstStyle/>
          <a:p>
            <a:pPr algn="ctr"/>
            <a:r>
              <a:rPr lang="en-MY" sz="3200" dirty="0"/>
              <a:t>Balanced Scorecard</a:t>
            </a:r>
          </a:p>
        </p:txBody>
      </p:sp>
      <p:pic>
        <p:nvPicPr>
          <p:cNvPr id="5" name="Picture 4">
            <a:extLst>
              <a:ext uri="{FF2B5EF4-FFF2-40B4-BE49-F238E27FC236}">
                <a16:creationId xmlns:a16="http://schemas.microsoft.com/office/drawing/2014/main" xmlns="" id="{EFDB2952-0FE6-473F-AC54-4B7AA16ECB89}"/>
              </a:ext>
            </a:extLst>
          </p:cNvPr>
          <p:cNvPicPr>
            <a:picLocks noChangeAspect="1"/>
          </p:cNvPicPr>
          <p:nvPr/>
        </p:nvPicPr>
        <p:blipFill>
          <a:blip r:embed="rId2"/>
          <a:stretch>
            <a:fillRect/>
          </a:stretch>
        </p:blipFill>
        <p:spPr>
          <a:xfrm>
            <a:off x="1905000" y="1524000"/>
            <a:ext cx="5172075" cy="4162425"/>
          </a:xfrm>
          <a:prstGeom prst="rect">
            <a:avLst/>
          </a:prstGeom>
        </p:spPr>
      </p:pic>
    </p:spTree>
    <p:extLst>
      <p:ext uri="{BB962C8B-B14F-4D97-AF65-F5344CB8AC3E}">
        <p14:creationId xmlns:p14="http://schemas.microsoft.com/office/powerpoint/2010/main" xmlns="" val="2714398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71AE2-08A5-48CD-B67F-E14DE2F7ABFD}"/>
              </a:ext>
            </a:extLst>
          </p:cNvPr>
          <p:cNvSpPr>
            <a:spLocks noGrp="1"/>
          </p:cNvSpPr>
          <p:nvPr>
            <p:ph type="title"/>
          </p:nvPr>
        </p:nvSpPr>
        <p:spPr>
          <a:xfrm>
            <a:off x="685800" y="262384"/>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0FDB1647-03FB-48E2-B55E-86DAB82BC747}"/>
              </a:ext>
            </a:extLst>
          </p:cNvPr>
          <p:cNvSpPr>
            <a:spLocks noGrp="1"/>
          </p:cNvSpPr>
          <p:nvPr>
            <p:ph idx="1"/>
          </p:nvPr>
        </p:nvSpPr>
        <p:spPr>
          <a:xfrm>
            <a:off x="396652" y="1052736"/>
            <a:ext cx="813578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xmlns="" val="499130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00DC3-D8DA-4962-A28E-A92932FB6F5B}"/>
              </a:ext>
            </a:extLst>
          </p:cNvPr>
          <p:cNvSpPr>
            <a:spLocks noGrp="1"/>
          </p:cNvSpPr>
          <p:nvPr>
            <p:ph type="title"/>
          </p:nvPr>
        </p:nvSpPr>
        <p:spPr>
          <a:xfrm>
            <a:off x="827584" y="205580"/>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6429505D-AA7D-4A0E-8349-3B69EFCAE008}"/>
              </a:ext>
            </a:extLst>
          </p:cNvPr>
          <p:cNvSpPr>
            <a:spLocks noGrp="1"/>
          </p:cNvSpPr>
          <p:nvPr>
            <p:ph idx="1"/>
          </p:nvPr>
        </p:nvSpPr>
        <p:spPr>
          <a:xfrm>
            <a:off x="426418" y="980728"/>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xmlns="" val="1356854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0123C0-A635-46DE-9963-82533C605C0E}"/>
              </a:ext>
            </a:extLst>
          </p:cNvPr>
          <p:cNvSpPr>
            <a:spLocks noGrp="1"/>
          </p:cNvSpPr>
          <p:nvPr>
            <p:ph type="title"/>
          </p:nvPr>
        </p:nvSpPr>
        <p:spPr>
          <a:xfrm>
            <a:off x="827584" y="188640"/>
            <a:ext cx="7200900" cy="579440"/>
          </a:xfrm>
        </p:spPr>
        <p:txBody>
          <a:bodyPr>
            <a:normAutofit/>
          </a:bodyPr>
          <a:lstStyle/>
          <a:p>
            <a:pPr algn="ctr"/>
            <a:r>
              <a:rPr lang="en-MY" sz="3200" dirty="0"/>
              <a:t>Financial Perspective</a:t>
            </a:r>
          </a:p>
        </p:txBody>
      </p:sp>
      <p:sp>
        <p:nvSpPr>
          <p:cNvPr id="3" name="Content Placeholder 2">
            <a:extLst>
              <a:ext uri="{FF2B5EF4-FFF2-40B4-BE49-F238E27FC236}">
                <a16:creationId xmlns:a16="http://schemas.microsoft.com/office/drawing/2014/main" xmlns="" id="{706AD5B1-C4AE-4385-A09D-51A3C43058F5}"/>
              </a:ext>
            </a:extLst>
          </p:cNvPr>
          <p:cNvSpPr>
            <a:spLocks noGrp="1"/>
          </p:cNvSpPr>
          <p:nvPr>
            <p:ph idx="1"/>
          </p:nvPr>
        </p:nvSpPr>
        <p:spPr>
          <a:xfrm>
            <a:off x="683568" y="1196752"/>
            <a:ext cx="7632848" cy="4824536"/>
          </a:xfrm>
        </p:spPr>
        <p:txBody>
          <a:bodyPr>
            <a:normAutofit/>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dirty="0"/>
          </a:p>
        </p:txBody>
      </p:sp>
    </p:spTree>
    <p:extLst>
      <p:ext uri="{BB962C8B-B14F-4D97-AF65-F5344CB8AC3E}">
        <p14:creationId xmlns:p14="http://schemas.microsoft.com/office/powerpoint/2010/main" xmlns="" val="28245360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818192-D678-497C-997B-0E67C9AB4618}"/>
              </a:ext>
            </a:extLst>
          </p:cNvPr>
          <p:cNvSpPr>
            <a:spLocks noGrp="1"/>
          </p:cNvSpPr>
          <p:nvPr>
            <p:ph type="title"/>
          </p:nvPr>
        </p:nvSpPr>
        <p:spPr>
          <a:xfrm>
            <a:off x="971550" y="277588"/>
            <a:ext cx="7272858" cy="559124"/>
          </a:xfrm>
        </p:spPr>
        <p:txBody>
          <a:bodyPr>
            <a:normAutofit/>
          </a:bodyPr>
          <a:lstStyle/>
          <a:p>
            <a:pPr>
              <a:spcBef>
                <a:spcPct val="50000"/>
              </a:spcBef>
            </a:pPr>
            <a:r>
              <a:rPr lang="en-MY" sz="3200" dirty="0"/>
              <a:t>Learning and Growth Perspective</a:t>
            </a:r>
          </a:p>
        </p:txBody>
      </p:sp>
      <p:sp>
        <p:nvSpPr>
          <p:cNvPr id="3" name="Content Placeholder 2">
            <a:extLst>
              <a:ext uri="{FF2B5EF4-FFF2-40B4-BE49-F238E27FC236}">
                <a16:creationId xmlns:a16="http://schemas.microsoft.com/office/drawing/2014/main" xmlns="" id="{45B7B1D2-3D43-4E7D-9732-2DD11321E194}"/>
              </a:ext>
            </a:extLst>
          </p:cNvPr>
          <p:cNvSpPr>
            <a:spLocks noGrp="1"/>
          </p:cNvSpPr>
          <p:nvPr>
            <p:ph idx="1"/>
          </p:nvPr>
        </p:nvSpPr>
        <p:spPr>
          <a:xfrm>
            <a:off x="762000" y="1219200"/>
            <a:ext cx="7848872" cy="4530725"/>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marL="0" indent="0">
              <a:spcBef>
                <a:spcPct val="50000"/>
              </a:spcBef>
              <a:buNone/>
            </a:pPr>
            <a:endParaRPr lang="en-MY" altLang="en-US" sz="2400" dirty="0"/>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a:spcBef>
                <a:spcPct val="50000"/>
              </a:spcBef>
            </a:pPr>
            <a:endParaRPr lang="en-MY" altLang="en-US" sz="2400" dirty="0"/>
          </a:p>
          <a:p>
            <a:pPr marL="0" indent="0">
              <a:spcBef>
                <a:spcPct val="50000"/>
              </a:spcBef>
              <a:buNone/>
            </a:pPr>
            <a:r>
              <a:rPr lang="en-MY" altLang="en-US" sz="2400"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xmlns="" val="14935990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A06B7-D89D-4CF5-9320-B782B997A55C}"/>
              </a:ext>
            </a:extLst>
          </p:cNvPr>
          <p:cNvSpPr>
            <a:spLocks noGrp="1"/>
          </p:cNvSpPr>
          <p:nvPr>
            <p:ph type="title"/>
          </p:nvPr>
        </p:nvSpPr>
        <p:spPr>
          <a:xfrm>
            <a:off x="971550" y="116632"/>
            <a:ext cx="7200900" cy="737519"/>
          </a:xfrm>
        </p:spPr>
        <p:txBody>
          <a:bodyPr>
            <a:normAutofit/>
          </a:bodyPr>
          <a:lstStyle/>
          <a:p>
            <a:pPr algn="ctr"/>
            <a:r>
              <a:rPr lang="en-MY" sz="3200" dirty="0"/>
              <a:t>Business Process Perspective</a:t>
            </a:r>
          </a:p>
        </p:txBody>
      </p:sp>
      <p:sp>
        <p:nvSpPr>
          <p:cNvPr id="3" name="Content Placeholder 2">
            <a:extLst>
              <a:ext uri="{FF2B5EF4-FFF2-40B4-BE49-F238E27FC236}">
                <a16:creationId xmlns:a16="http://schemas.microsoft.com/office/drawing/2014/main" xmlns="" id="{1AC460E5-91BF-4CDB-B069-ADE57C946A02}"/>
              </a:ext>
            </a:extLst>
          </p:cNvPr>
          <p:cNvSpPr>
            <a:spLocks noGrp="1"/>
          </p:cNvSpPr>
          <p:nvPr>
            <p:ph idx="1"/>
          </p:nvPr>
        </p:nvSpPr>
        <p:spPr>
          <a:xfrm>
            <a:off x="827584" y="1196752"/>
            <a:ext cx="7704856" cy="4680520"/>
          </a:xfrm>
        </p:spPr>
        <p:txBody>
          <a:bodyPr>
            <a:normAutofit fontScale="92500" lnSpcReduction="10000"/>
          </a:bodyPr>
          <a:lstStyle/>
          <a:p>
            <a:pPr marL="0" indent="0">
              <a:buNone/>
            </a:pPr>
            <a:r>
              <a:rPr lang="en-MY" sz="2600" dirty="0"/>
              <a:t>Critical internal process in which organization must deal. These processes enable to deliver the value propositions to customers and satisfy stake holders expectations.</a:t>
            </a:r>
          </a:p>
          <a:p>
            <a:pPr marL="0" indent="0">
              <a:buNone/>
            </a:pPr>
            <a:endParaRPr lang="en-MY" sz="2600" dirty="0"/>
          </a:p>
          <a:p>
            <a:r>
              <a:rPr lang="en-MY" sz="2600" dirty="0"/>
              <a:t>Innovation Process</a:t>
            </a:r>
          </a:p>
          <a:p>
            <a:r>
              <a:rPr lang="en-MY" sz="2600" dirty="0"/>
              <a:t> Product Design</a:t>
            </a:r>
          </a:p>
          <a:p>
            <a:r>
              <a:rPr lang="en-MY" sz="2600" dirty="0"/>
              <a:t> Product Development</a:t>
            </a:r>
          </a:p>
          <a:p>
            <a:r>
              <a:rPr lang="en-MY" sz="2600" dirty="0"/>
              <a:t> Process Implementation</a:t>
            </a:r>
          </a:p>
          <a:p>
            <a:endParaRPr lang="en-MY" sz="2600" dirty="0"/>
          </a:p>
          <a:p>
            <a:pPr marL="0" indent="0">
              <a:buNone/>
            </a:pPr>
            <a:r>
              <a:rPr lang="en-MY" sz="2600" i="1" dirty="0"/>
              <a:t>What Must We Excel at?</a:t>
            </a:r>
          </a:p>
          <a:p>
            <a:endParaRPr lang="en-MY" dirty="0"/>
          </a:p>
          <a:p>
            <a:endParaRPr lang="en-MY" dirty="0"/>
          </a:p>
        </p:txBody>
      </p:sp>
    </p:spTree>
    <p:extLst>
      <p:ext uri="{BB962C8B-B14F-4D97-AF65-F5344CB8AC3E}">
        <p14:creationId xmlns:p14="http://schemas.microsoft.com/office/powerpoint/2010/main" xmlns="" val="2010733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6C5F6-8DE3-42BA-8652-A88B669E5620}"/>
              </a:ext>
            </a:extLst>
          </p:cNvPr>
          <p:cNvSpPr>
            <a:spLocks noGrp="1"/>
          </p:cNvSpPr>
          <p:nvPr>
            <p:ph type="title"/>
          </p:nvPr>
        </p:nvSpPr>
        <p:spPr>
          <a:xfrm>
            <a:off x="971550" y="53925"/>
            <a:ext cx="7200900" cy="579440"/>
          </a:xfrm>
        </p:spPr>
        <p:txBody>
          <a:bodyPr>
            <a:normAutofit/>
          </a:bodyPr>
          <a:lstStyle/>
          <a:p>
            <a:pPr algn="ctr"/>
            <a:r>
              <a:rPr lang="en-MY" sz="3200" dirty="0"/>
              <a:t>Customer perspective</a:t>
            </a:r>
          </a:p>
        </p:txBody>
      </p:sp>
      <p:sp>
        <p:nvSpPr>
          <p:cNvPr id="3" name="Content Placeholder 2">
            <a:extLst>
              <a:ext uri="{FF2B5EF4-FFF2-40B4-BE49-F238E27FC236}">
                <a16:creationId xmlns:a16="http://schemas.microsoft.com/office/drawing/2014/main" xmlns="" id="{04133100-4869-4E84-BCB2-97B2D0A3A1BC}"/>
              </a:ext>
            </a:extLst>
          </p:cNvPr>
          <p:cNvSpPr>
            <a:spLocks noGrp="1"/>
          </p:cNvSpPr>
          <p:nvPr>
            <p:ph idx="1"/>
          </p:nvPr>
        </p:nvSpPr>
        <p:spPr>
          <a:xfrm>
            <a:off x="838200" y="1143000"/>
            <a:ext cx="7200900" cy="4752528"/>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xmlns="" val="223986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5FB436-D80B-43F6-964D-3F0F02083302}"/>
              </a:ext>
            </a:extLst>
          </p:cNvPr>
          <p:cNvSpPr>
            <a:spLocks noGrp="1"/>
          </p:cNvSpPr>
          <p:nvPr>
            <p:ph type="title"/>
          </p:nvPr>
        </p:nvSpPr>
        <p:spPr>
          <a:xfrm>
            <a:off x="827584" y="188640"/>
            <a:ext cx="7200900" cy="579440"/>
          </a:xfrm>
        </p:spPr>
        <p:txBody>
          <a:bodyPr>
            <a:normAutofit/>
          </a:bodyPr>
          <a:lstStyle/>
          <a:p>
            <a:pPr algn="ctr"/>
            <a:r>
              <a:rPr lang="en-MY" sz="3200" dirty="0"/>
              <a:t>Things to be Monitored</a:t>
            </a:r>
          </a:p>
        </p:txBody>
      </p:sp>
      <p:sp>
        <p:nvSpPr>
          <p:cNvPr id="3" name="Content Placeholder 2">
            <a:extLst>
              <a:ext uri="{FF2B5EF4-FFF2-40B4-BE49-F238E27FC236}">
                <a16:creationId xmlns:a16="http://schemas.microsoft.com/office/drawing/2014/main" xmlns="" id="{B1E1C888-4B45-41D6-ABB6-91E7719B63B4}"/>
              </a:ext>
            </a:extLst>
          </p:cNvPr>
          <p:cNvSpPr>
            <a:spLocks noGrp="1"/>
          </p:cNvSpPr>
          <p:nvPr>
            <p:ph idx="1"/>
          </p:nvPr>
        </p:nvSpPr>
        <p:spPr>
          <a:xfrm>
            <a:off x="827584" y="1124744"/>
            <a:ext cx="7200900" cy="3809999"/>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xmlns="" val="7305697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743688" y="201910"/>
            <a:ext cx="7200900" cy="665511"/>
          </a:xfrm>
        </p:spPr>
        <p:txBody>
          <a:bodyPr>
            <a:normAutofit/>
          </a:bodyPr>
          <a:lstStyle/>
          <a:p>
            <a:pPr algn="ctr"/>
            <a:r>
              <a:rPr lang="en-MY" sz="3200" dirty="0" smtClean="0"/>
              <a:t>Balanced </a:t>
            </a:r>
            <a:r>
              <a:rPr lang="en-MY" sz="3200" dirty="0"/>
              <a:t>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743688" y="1196752"/>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332656"/>
            <a:ext cx="7200900" cy="665511"/>
          </a:xfrm>
        </p:spPr>
        <p:txBody>
          <a:bodyPr>
            <a:normAutofit/>
          </a:bodyPr>
          <a:lstStyle/>
          <a:p>
            <a:pPr algn="ctr"/>
            <a:r>
              <a:rPr lang="en-MY" sz="3200" dirty="0"/>
              <a:t>Strategy Maps</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757237" y="1304925"/>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a:xfrm>
            <a:off x="971550" y="161038"/>
            <a:ext cx="7200900" cy="593503"/>
          </a:xfrm>
        </p:spPr>
        <p:txBody>
          <a:bodyPr>
            <a:normAutofit/>
          </a:bodyPr>
          <a:lstStyle/>
          <a:p>
            <a:pPr algn="ctr"/>
            <a:r>
              <a:rPr lang="en-MY" sz="3200"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71550" y="119675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991D7-31D1-4312-AF7C-6CBE66F4C3C9}"/>
              </a:ext>
            </a:extLst>
          </p:cNvPr>
          <p:cNvSpPr>
            <a:spLocks noGrp="1"/>
          </p:cNvSpPr>
          <p:nvPr>
            <p:ph type="title"/>
          </p:nvPr>
        </p:nvSpPr>
        <p:spPr>
          <a:xfrm>
            <a:off x="755576" y="260648"/>
            <a:ext cx="7200900" cy="579440"/>
          </a:xfrm>
        </p:spPr>
        <p:txBody>
          <a:bodyPr>
            <a:normAutofit/>
          </a:bodyPr>
          <a:lstStyle/>
          <a:p>
            <a:r>
              <a:rPr lang="en-MY" dirty="0"/>
              <a:t>Question </a:t>
            </a:r>
            <a:r>
              <a:rPr lang="en-MY" dirty="0" smtClean="0"/>
              <a:t># 1 </a:t>
            </a:r>
            <a:endParaRPr lang="en-MY" dirty="0"/>
          </a:p>
        </p:txBody>
      </p:sp>
      <p:sp>
        <p:nvSpPr>
          <p:cNvPr id="3" name="Content Placeholder 2">
            <a:extLst>
              <a:ext uri="{FF2B5EF4-FFF2-40B4-BE49-F238E27FC236}">
                <a16:creationId xmlns:a16="http://schemas.microsoft.com/office/drawing/2014/main" xmlns="" id="{C87017F0-2927-4ED0-951C-544F62724C88}"/>
              </a:ext>
            </a:extLst>
          </p:cNvPr>
          <p:cNvSpPr>
            <a:spLocks noGrp="1"/>
          </p:cNvSpPr>
          <p:nvPr>
            <p:ph idx="1"/>
          </p:nvPr>
        </p:nvSpPr>
        <p:spPr>
          <a:xfrm>
            <a:off x="755576" y="1268760"/>
            <a:ext cx="7626424" cy="4751040"/>
          </a:xfrm>
        </p:spPr>
        <p:txBody>
          <a:bodyPr>
            <a:normAutofit/>
          </a:bodyPr>
          <a:lstStyle/>
          <a:p>
            <a:pPr marL="0" indent="0">
              <a:buNone/>
            </a:pPr>
            <a:r>
              <a:rPr lang="en-US" dirty="0" smtClean="0"/>
              <a:t>Which of the following describes a framework that links business strategies with day-to-day activities?</a:t>
            </a:r>
          </a:p>
          <a:p>
            <a:pPr marL="514350" indent="-514350">
              <a:buFont typeface="+mj-lt"/>
              <a:buAutoNum type="alphaUcPeriod"/>
            </a:pPr>
            <a:r>
              <a:rPr lang="en-US" dirty="0" smtClean="0"/>
              <a:t>Management by Objective (MBO)	</a:t>
            </a:r>
          </a:p>
          <a:p>
            <a:pPr marL="514350" indent="-514350">
              <a:buFont typeface="+mj-lt"/>
              <a:buAutoNum type="alphaUcPeriod"/>
            </a:pPr>
            <a:r>
              <a:rPr lang="en-US" dirty="0" smtClean="0"/>
              <a:t>Balanced Scorecard	</a:t>
            </a:r>
          </a:p>
          <a:p>
            <a:pPr marL="514350" indent="-514350">
              <a:buFont typeface="+mj-lt"/>
              <a:buAutoNum type="alphaUcPeriod"/>
            </a:pPr>
            <a:r>
              <a:rPr lang="en-US" dirty="0" smtClean="0"/>
              <a:t>Strategic Plan	</a:t>
            </a:r>
          </a:p>
          <a:p>
            <a:pPr marL="514350" indent="-514350">
              <a:buFont typeface="+mj-lt"/>
              <a:buAutoNum type="alphaUcPeriod"/>
            </a:pPr>
            <a:r>
              <a:rPr lang="en-US" dirty="0" smtClean="0"/>
              <a:t>Organizational Values</a:t>
            </a:r>
          </a:p>
          <a:p>
            <a:pPr marL="514350" indent="-514350">
              <a:buFont typeface="+mj-lt"/>
              <a:buAutoNum type="alphaUcPeriod"/>
            </a:pPr>
            <a:endParaRPr lang="en-US" dirty="0" smtClean="0"/>
          </a:p>
          <a:p>
            <a:pPr marL="514350" indent="-514350">
              <a:buFont typeface="+mj-lt"/>
              <a:buAutoNum type="alphaUcPeriod"/>
            </a:pPr>
            <a:endParaRPr lang="en-MY" dirty="0"/>
          </a:p>
        </p:txBody>
      </p:sp>
    </p:spTree>
    <p:extLst>
      <p:ext uri="{BB962C8B-B14F-4D97-AF65-F5344CB8AC3E}">
        <p14:creationId xmlns:p14="http://schemas.microsoft.com/office/powerpoint/2010/main" xmlns="" val="12623542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2AF16-7DF3-4BFB-B60A-A6003409D9C7}"/>
              </a:ext>
            </a:extLst>
          </p:cNvPr>
          <p:cNvSpPr>
            <a:spLocks noGrp="1"/>
          </p:cNvSpPr>
          <p:nvPr>
            <p:ph type="title"/>
          </p:nvPr>
        </p:nvSpPr>
        <p:spPr>
          <a:xfrm>
            <a:off x="914400" y="304800"/>
            <a:ext cx="7200900" cy="809527"/>
          </a:xfrm>
        </p:spPr>
        <p:txBody>
          <a:bodyPr>
            <a:normAutofit/>
          </a:bodyPr>
          <a:lstStyle/>
          <a:p>
            <a:pPr algn="ctr"/>
            <a:r>
              <a:rPr lang="en-MY" sz="3200" dirty="0"/>
              <a:t>Answer </a:t>
            </a:r>
            <a:r>
              <a:rPr lang="en-MY" sz="3200" dirty="0" smtClean="0"/>
              <a:t># 1 </a:t>
            </a:r>
            <a:endParaRPr lang="en-MY" sz="3200" dirty="0"/>
          </a:p>
        </p:txBody>
      </p:sp>
      <p:sp>
        <p:nvSpPr>
          <p:cNvPr id="3" name="Content Placeholder 2">
            <a:extLst>
              <a:ext uri="{FF2B5EF4-FFF2-40B4-BE49-F238E27FC236}">
                <a16:creationId xmlns:a16="http://schemas.microsoft.com/office/drawing/2014/main" xmlns="" id="{6781CB28-F4E9-4C76-BCED-98B664E9AEA4}"/>
              </a:ext>
            </a:extLst>
          </p:cNvPr>
          <p:cNvSpPr>
            <a:spLocks noGrp="1"/>
          </p:cNvSpPr>
          <p:nvPr>
            <p:ph idx="1"/>
          </p:nvPr>
        </p:nvSpPr>
        <p:spPr>
          <a:xfrm>
            <a:off x="838200" y="1295400"/>
            <a:ext cx="7924800" cy="4876800"/>
          </a:xfrm>
        </p:spPr>
        <p:txBody>
          <a:bodyPr>
            <a:normAutofit fontScale="70000" lnSpcReduction="20000"/>
          </a:bodyPr>
          <a:lstStyle/>
          <a:p>
            <a:r>
              <a:rPr lang="en-MY" sz="3400" b="1" dirty="0"/>
              <a:t>Option </a:t>
            </a:r>
            <a:r>
              <a:rPr lang="en-MY" sz="3400" b="1" dirty="0" smtClean="0"/>
              <a:t>B</a:t>
            </a:r>
          </a:p>
          <a:p>
            <a:endParaRPr lang="en-MY" sz="2400" b="1" dirty="0" smtClean="0"/>
          </a:p>
          <a:p>
            <a:pPr>
              <a:buNone/>
            </a:pPr>
            <a:r>
              <a:rPr lang="en-US" sz="2600" dirty="0" smtClean="0"/>
              <a:t>The balanced scorecard method provides a general framework for defining, implementing and sustaining business strategies at all levels and throughout the organization by linking that strategy to each individual employee's performance measurement system. Specifically, organizations will pursue success in four general areas, which are based on the concerns of an organization's primary stakeholders: (1) financial (somewhat de-emphasized in the balanced scorecard method), (2) customer satisfaction and needs, (3) optimal performance of internal business processes, and (4) the capacity of an organization for learning, growth, and innovation. On the other hand, management by objective (MBO) is a performance appraisal format. It appraises the performance of an individual, based on the individuals meeting the goals/ objectives established for them within a certain time frame. In contrast, a strategic plan is a detailed plan (overall plan, implementation steps, and evaluation criteria) that identifies the activities that an organization/ group will pursue to meet specified objectives. Both the MBO format and strategic plan do not necessarily tie their objectives to specific business strategies. Finally, an organization's values do not have anything to do with business strategies. They are the acceptable standards, which govern the behavior of individuals within the organization- its general ethical code of conduct.</a:t>
            </a:r>
            <a:endParaRPr lang="en-MY" sz="2600" dirty="0"/>
          </a:p>
        </p:txBody>
      </p:sp>
    </p:spTree>
    <p:extLst>
      <p:ext uri="{BB962C8B-B14F-4D97-AF65-F5344CB8AC3E}">
        <p14:creationId xmlns:p14="http://schemas.microsoft.com/office/powerpoint/2010/main" xmlns="" val="1206050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248937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96350-220D-423B-9418-A028B102CEAF}"/>
              </a:ext>
            </a:extLst>
          </p:cNvPr>
          <p:cNvSpPr>
            <a:spLocks noGrp="1"/>
          </p:cNvSpPr>
          <p:nvPr>
            <p:ph type="title"/>
          </p:nvPr>
        </p:nvSpPr>
        <p:spPr>
          <a:xfrm>
            <a:off x="753740" y="221703"/>
            <a:ext cx="7200900" cy="665511"/>
          </a:xfrm>
        </p:spPr>
        <p:txBody>
          <a:bodyPr>
            <a:normAutofit/>
          </a:bodyPr>
          <a:lstStyle/>
          <a:p>
            <a:pPr algn="ctr"/>
            <a:r>
              <a:rPr lang="en-MY" sz="3200" dirty="0"/>
              <a:t>Management by Objectives (MBO)</a:t>
            </a:r>
          </a:p>
        </p:txBody>
      </p:sp>
      <p:sp>
        <p:nvSpPr>
          <p:cNvPr id="3" name="Content Placeholder 2">
            <a:extLst>
              <a:ext uri="{FF2B5EF4-FFF2-40B4-BE49-F238E27FC236}">
                <a16:creationId xmlns:a16="http://schemas.microsoft.com/office/drawing/2014/main" xmlns="" id="{8229FA23-3E65-48D4-8E1B-EE1F50E3E5CA}"/>
              </a:ext>
            </a:extLst>
          </p:cNvPr>
          <p:cNvSpPr>
            <a:spLocks noGrp="1"/>
          </p:cNvSpPr>
          <p:nvPr>
            <p:ph idx="1"/>
          </p:nvPr>
        </p:nvSpPr>
        <p:spPr>
          <a:xfrm>
            <a:off x="611560" y="1268760"/>
            <a:ext cx="7848872" cy="4680520"/>
          </a:xfrm>
        </p:spPr>
        <p:txBody>
          <a:bodyPr>
            <a:normAutofit fontScale="92500" lnSpcReduction="20000"/>
          </a:bodyPr>
          <a:lstStyle/>
          <a:p>
            <a:r>
              <a:rPr lang="en-MY" sz="2600" dirty="0"/>
              <a:t>Management by objectives (MBO) is a strategic management model that aims to improve the performance of an organization by clearly defining objectives that are agreed to by both management and employees. </a:t>
            </a:r>
          </a:p>
          <a:p>
            <a:endParaRPr lang="en-MY" sz="2600" dirty="0"/>
          </a:p>
          <a:p>
            <a:r>
              <a:rPr lang="en-MY" sz="2600" dirty="0"/>
              <a:t>According to the theory, having a say in goal setting and action plans encourages participation and commitment among employees, as well as aligning objectives across the organization.</a:t>
            </a:r>
          </a:p>
          <a:p>
            <a:endParaRPr lang="en-MY" sz="2600" dirty="0"/>
          </a:p>
          <a:p>
            <a:r>
              <a:rPr lang="en-MY" sz="2600" dirty="0"/>
              <a:t>The term was first outlined by management guru Peter Drucker in his 1954 book, </a:t>
            </a:r>
            <a:r>
              <a:rPr lang="en-MY" sz="2600" i="1" dirty="0"/>
              <a:t>The Practice of Management</a:t>
            </a:r>
            <a:r>
              <a:rPr lang="en-MY" sz="2600" dirty="0"/>
              <a:t>.</a:t>
            </a:r>
          </a:p>
          <a:p>
            <a:endParaRPr lang="en-MY" sz="2400" dirty="0"/>
          </a:p>
        </p:txBody>
      </p:sp>
    </p:spTree>
    <p:extLst>
      <p:ext uri="{BB962C8B-B14F-4D97-AF65-F5344CB8AC3E}">
        <p14:creationId xmlns:p14="http://schemas.microsoft.com/office/powerpoint/2010/main" xmlns="" val="62423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8F60BA-31B1-4789-9BB9-597C090ECA6F}"/>
              </a:ext>
            </a:extLst>
          </p:cNvPr>
          <p:cNvSpPr>
            <a:spLocks noGrp="1"/>
          </p:cNvSpPr>
          <p:nvPr>
            <p:ph type="title"/>
          </p:nvPr>
        </p:nvSpPr>
        <p:spPr>
          <a:xfrm>
            <a:off x="990600" y="304800"/>
            <a:ext cx="7200900" cy="655639"/>
          </a:xfrm>
        </p:spPr>
        <p:txBody>
          <a:bodyPr>
            <a:normAutofit/>
          </a:bodyPr>
          <a:lstStyle/>
          <a:p>
            <a:pPr algn="ctr"/>
            <a:r>
              <a:rPr lang="en-MY" sz="2800" dirty="0"/>
              <a:t>Management by Objectives</a:t>
            </a:r>
          </a:p>
        </p:txBody>
      </p:sp>
      <p:pic>
        <p:nvPicPr>
          <p:cNvPr id="5" name="Picture 4">
            <a:extLst>
              <a:ext uri="{FF2B5EF4-FFF2-40B4-BE49-F238E27FC236}">
                <a16:creationId xmlns:a16="http://schemas.microsoft.com/office/drawing/2014/main" xmlns="" id="{C54D83C4-0EA9-4C44-8EE5-65258979698D}"/>
              </a:ext>
            </a:extLst>
          </p:cNvPr>
          <p:cNvPicPr>
            <a:picLocks noChangeAspect="1"/>
          </p:cNvPicPr>
          <p:nvPr/>
        </p:nvPicPr>
        <p:blipFill>
          <a:blip r:embed="rId2"/>
          <a:stretch>
            <a:fillRect/>
          </a:stretch>
        </p:blipFill>
        <p:spPr>
          <a:xfrm>
            <a:off x="1676400" y="1066800"/>
            <a:ext cx="4953000" cy="4953000"/>
          </a:xfrm>
          <a:prstGeom prst="rect">
            <a:avLst/>
          </a:prstGeom>
        </p:spPr>
      </p:pic>
    </p:spTree>
    <p:extLst>
      <p:ext uri="{BB962C8B-B14F-4D97-AF65-F5344CB8AC3E}">
        <p14:creationId xmlns:p14="http://schemas.microsoft.com/office/powerpoint/2010/main" xmlns="" val="201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6CDEBD-9921-4AE9-AB9F-101D05035EB3}"/>
              </a:ext>
            </a:extLst>
          </p:cNvPr>
          <p:cNvSpPr>
            <a:spLocks noGrp="1"/>
          </p:cNvSpPr>
          <p:nvPr>
            <p:ph type="title"/>
          </p:nvPr>
        </p:nvSpPr>
        <p:spPr>
          <a:xfrm>
            <a:off x="948888" y="332656"/>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45B09CBF-0D70-49ED-B3EF-1C760403D417}"/>
              </a:ext>
            </a:extLst>
          </p:cNvPr>
          <p:cNvSpPr>
            <a:spLocks noGrp="1"/>
          </p:cNvSpPr>
          <p:nvPr>
            <p:ph idx="1"/>
          </p:nvPr>
        </p:nvSpPr>
        <p:spPr>
          <a:xfrm>
            <a:off x="918836" y="1524000"/>
            <a:ext cx="7539364" cy="4495800"/>
          </a:xfrm>
        </p:spPr>
        <p:txBody>
          <a:bodyPr>
            <a:normAutofit fontScale="92500"/>
          </a:bodyPr>
          <a:lstStyle/>
          <a:p>
            <a:r>
              <a:rPr lang="en-MY" sz="3000" dirty="0"/>
              <a:t>The first step is to either determine or revise organizational objectives for the entire company. This broad overview should be derived from the firm's mission and vision.</a:t>
            </a:r>
          </a:p>
          <a:p>
            <a:endParaRPr lang="en-MY" sz="3000" dirty="0"/>
          </a:p>
          <a:p>
            <a:r>
              <a:rPr lang="en-MY" sz="3000"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xmlns="" val="427445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287FD-559D-430B-A19B-E6C1C0F2C6BF}"/>
              </a:ext>
            </a:extLst>
          </p:cNvPr>
          <p:cNvSpPr>
            <a:spLocks noGrp="1"/>
          </p:cNvSpPr>
          <p:nvPr>
            <p:ph type="title"/>
          </p:nvPr>
        </p:nvSpPr>
        <p:spPr>
          <a:xfrm>
            <a:off x="971550" y="487359"/>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083982FA-6A5F-4F6F-884E-A6C692616E21}"/>
              </a:ext>
            </a:extLst>
          </p:cNvPr>
          <p:cNvSpPr>
            <a:spLocks noGrp="1"/>
          </p:cNvSpPr>
          <p:nvPr>
            <p:ph idx="1"/>
          </p:nvPr>
        </p:nvSpPr>
        <p:spPr>
          <a:xfrm>
            <a:off x="762000" y="1371600"/>
            <a:ext cx="7410450" cy="4419601"/>
          </a:xfrm>
        </p:spPr>
        <p:txBody>
          <a:bodyPr/>
          <a:lstStyle/>
          <a:p>
            <a:r>
              <a:rPr lang="en-MY" sz="28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r>
              <a:rPr lang="en-MY" sz="2400" dirty="0"/>
              <a:t>.</a:t>
            </a:r>
          </a:p>
          <a:p>
            <a:endParaRPr lang="en-MY" dirty="0"/>
          </a:p>
        </p:txBody>
      </p:sp>
    </p:spTree>
    <p:extLst>
      <p:ext uri="{BB962C8B-B14F-4D97-AF65-F5344CB8AC3E}">
        <p14:creationId xmlns:p14="http://schemas.microsoft.com/office/powerpoint/2010/main" xmlns="" val="2971376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4977B7-E94C-4019-9878-0D3D4EBE9198}"/>
              </a:ext>
            </a:extLst>
          </p:cNvPr>
          <p:cNvSpPr>
            <a:spLocks noGrp="1"/>
          </p:cNvSpPr>
          <p:nvPr>
            <p:ph type="title"/>
          </p:nvPr>
        </p:nvSpPr>
        <p:spPr>
          <a:xfrm>
            <a:off x="971550" y="260648"/>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A98CD2A8-200D-42E8-819A-2EC90CEE10CA}"/>
              </a:ext>
            </a:extLst>
          </p:cNvPr>
          <p:cNvSpPr>
            <a:spLocks noGrp="1"/>
          </p:cNvSpPr>
          <p:nvPr>
            <p:ph idx="1"/>
          </p:nvPr>
        </p:nvSpPr>
        <p:spPr>
          <a:xfrm>
            <a:off x="609600" y="1340768"/>
            <a:ext cx="7848599" cy="4679032"/>
          </a:xfrm>
        </p:spPr>
        <p:txBody>
          <a:bodyPr/>
          <a:lstStyle/>
          <a:p>
            <a:r>
              <a:rPr lang="en-MY" sz="2800" dirty="0"/>
              <a:t>Step four involves monitoring the progress of employees. In step two, a key component of the objectives was that they are measurable in order for employees and managers to determine how well they are met.</a:t>
            </a:r>
          </a:p>
          <a:p>
            <a:endParaRPr lang="en-MY" sz="2800" dirty="0"/>
          </a:p>
          <a:p>
            <a:r>
              <a:rPr lang="en-MY" sz="2800"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xmlns="" val="1389251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3A01B-6D3A-4D2D-86FD-2332B1FE0CEE}"/>
              </a:ext>
            </a:extLst>
          </p:cNvPr>
          <p:cNvSpPr>
            <a:spLocks noGrp="1"/>
          </p:cNvSpPr>
          <p:nvPr>
            <p:ph type="title"/>
          </p:nvPr>
        </p:nvSpPr>
        <p:spPr>
          <a:xfrm>
            <a:off x="990600" y="381000"/>
            <a:ext cx="7200900" cy="579439"/>
          </a:xfrm>
        </p:spPr>
        <p:txBody>
          <a:bodyPr>
            <a:normAutofit/>
          </a:bodyPr>
          <a:lstStyle/>
          <a:p>
            <a:pPr algn="ctr"/>
            <a:r>
              <a:rPr lang="en-MY" sz="3200" dirty="0"/>
              <a:t>SMART Goals</a:t>
            </a:r>
          </a:p>
        </p:txBody>
      </p:sp>
      <p:pic>
        <p:nvPicPr>
          <p:cNvPr id="5" name="Picture 4">
            <a:extLst>
              <a:ext uri="{FF2B5EF4-FFF2-40B4-BE49-F238E27FC236}">
                <a16:creationId xmlns:a16="http://schemas.microsoft.com/office/drawing/2014/main" xmlns="" id="{2A589180-7760-4FF0-84B9-5E96AFE387A7}"/>
              </a:ext>
            </a:extLst>
          </p:cNvPr>
          <p:cNvPicPr>
            <a:picLocks noChangeAspect="1"/>
          </p:cNvPicPr>
          <p:nvPr/>
        </p:nvPicPr>
        <p:blipFill>
          <a:blip r:embed="rId2"/>
          <a:stretch>
            <a:fillRect/>
          </a:stretch>
        </p:blipFill>
        <p:spPr>
          <a:xfrm>
            <a:off x="1524000" y="1143000"/>
            <a:ext cx="6393904" cy="4918388"/>
          </a:xfrm>
          <a:prstGeom prst="rect">
            <a:avLst/>
          </a:prstGeom>
        </p:spPr>
      </p:pic>
    </p:spTree>
    <p:extLst>
      <p:ext uri="{BB962C8B-B14F-4D97-AF65-F5344CB8AC3E}">
        <p14:creationId xmlns:p14="http://schemas.microsoft.com/office/powerpoint/2010/main" xmlns="" val="1666832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E0012-8030-45A7-94EC-F8698A4FA94A}"/>
              </a:ext>
            </a:extLst>
          </p:cNvPr>
          <p:cNvSpPr>
            <a:spLocks noGrp="1"/>
          </p:cNvSpPr>
          <p:nvPr>
            <p:ph type="title"/>
          </p:nvPr>
        </p:nvSpPr>
        <p:spPr>
          <a:xfrm>
            <a:off x="945796" y="188640"/>
            <a:ext cx="7200900" cy="737519"/>
          </a:xfrm>
        </p:spPr>
        <p:txBody>
          <a:bodyPr/>
          <a:lstStyle/>
          <a:p>
            <a:r>
              <a:rPr lang="en-MY" dirty="0"/>
              <a:t>Question </a:t>
            </a:r>
            <a:r>
              <a:rPr lang="en-MY" dirty="0" smtClean="0"/>
              <a:t># 2 </a:t>
            </a:r>
            <a:endParaRPr lang="en-MY" dirty="0"/>
          </a:p>
        </p:txBody>
      </p:sp>
      <p:sp>
        <p:nvSpPr>
          <p:cNvPr id="3" name="Content Placeholder 2">
            <a:extLst>
              <a:ext uri="{FF2B5EF4-FFF2-40B4-BE49-F238E27FC236}">
                <a16:creationId xmlns:a16="http://schemas.microsoft.com/office/drawing/2014/main" xmlns="" id="{CBBACB0D-0DFB-49E4-AEE9-F63ADC6C48A5}"/>
              </a:ext>
            </a:extLst>
          </p:cNvPr>
          <p:cNvSpPr>
            <a:spLocks noGrp="1"/>
          </p:cNvSpPr>
          <p:nvPr>
            <p:ph idx="1"/>
          </p:nvPr>
        </p:nvSpPr>
        <p:spPr>
          <a:xfrm>
            <a:off x="683568" y="1052736"/>
            <a:ext cx="7632848" cy="4680520"/>
          </a:xfrm>
        </p:spPr>
        <p:txBody>
          <a:bodyPr>
            <a:normAutofit fontScale="92500" lnSpcReduction="10000"/>
          </a:bodyPr>
          <a:lstStyle/>
          <a:p>
            <a:pPr marL="0" indent="0">
              <a:buNone/>
            </a:pPr>
            <a:r>
              <a:rPr lang="en-MY" sz="26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600" dirty="0"/>
              <a:t>using which performance management technique?</a:t>
            </a:r>
          </a:p>
          <a:p>
            <a:pPr marL="0" indent="0">
              <a:buNone/>
            </a:pPr>
            <a:endParaRPr lang="en-MY" sz="2600" dirty="0"/>
          </a:p>
          <a:p>
            <a:pPr marL="514350" indent="-514350">
              <a:buFont typeface="+mj-lt"/>
              <a:buAutoNum type="alphaUcPeriod"/>
            </a:pPr>
            <a:r>
              <a:rPr lang="en-MY" sz="2600" dirty="0"/>
              <a:t>SMART</a:t>
            </a:r>
          </a:p>
          <a:p>
            <a:pPr marL="514350" indent="-514350">
              <a:buFont typeface="+mj-lt"/>
              <a:buAutoNum type="alphaUcPeriod"/>
            </a:pPr>
            <a:r>
              <a:rPr lang="en-MY" sz="2600" dirty="0"/>
              <a:t>MBO</a:t>
            </a:r>
          </a:p>
          <a:p>
            <a:pPr marL="514350" indent="-514350">
              <a:buFont typeface="+mj-lt"/>
              <a:buAutoNum type="alphaUcPeriod"/>
            </a:pPr>
            <a:r>
              <a:rPr lang="en-MY" sz="2600" dirty="0"/>
              <a:t>360</a:t>
            </a:r>
          </a:p>
          <a:p>
            <a:pPr marL="514350" indent="-514350">
              <a:buFont typeface="+mj-lt"/>
              <a:buAutoNum type="alphaUcPeriod"/>
            </a:pPr>
            <a:r>
              <a:rPr lang="en-MY" sz="26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xmlns="" val="18759321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A5747B-FD56-4B35-93B4-EC69CB5EC605}"/>
              </a:ext>
            </a:extLst>
          </p:cNvPr>
          <p:cNvSpPr>
            <a:spLocks noGrp="1"/>
          </p:cNvSpPr>
          <p:nvPr>
            <p:ph type="title"/>
          </p:nvPr>
        </p:nvSpPr>
        <p:spPr/>
        <p:txBody>
          <a:bodyPr>
            <a:normAutofit/>
          </a:bodyPr>
          <a:lstStyle/>
          <a:p>
            <a:r>
              <a:rPr lang="en-MY" sz="2800" dirty="0"/>
              <a:t>Answer </a:t>
            </a:r>
            <a:r>
              <a:rPr lang="en-MY" sz="2800" dirty="0" smtClean="0"/>
              <a:t># 2 </a:t>
            </a:r>
            <a:endParaRPr lang="en-MY" sz="2800" dirty="0"/>
          </a:p>
        </p:txBody>
      </p:sp>
      <p:sp>
        <p:nvSpPr>
          <p:cNvPr id="3" name="Content Placeholder 2">
            <a:extLst>
              <a:ext uri="{FF2B5EF4-FFF2-40B4-BE49-F238E27FC236}">
                <a16:creationId xmlns:a16="http://schemas.microsoft.com/office/drawing/2014/main" xmlns="" id="{4177ECE2-C27C-4B67-9DFF-BA8150E148EF}"/>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184035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295572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7802D-7A82-44E4-A8CB-644499135DFB}"/>
              </a:ext>
            </a:extLst>
          </p:cNvPr>
          <p:cNvSpPr>
            <a:spLocks noGrp="1"/>
          </p:cNvSpPr>
          <p:nvPr>
            <p:ph type="title"/>
          </p:nvPr>
        </p:nvSpPr>
        <p:spPr>
          <a:xfrm>
            <a:off x="922501" y="205580"/>
            <a:ext cx="7200900" cy="521495"/>
          </a:xfrm>
        </p:spPr>
        <p:txBody>
          <a:bodyPr>
            <a:noAutofit/>
          </a:bodyPr>
          <a:lstStyle/>
          <a:p>
            <a:pPr algn="ctr"/>
            <a:r>
              <a:rPr lang="en-MY" sz="3200" dirty="0"/>
              <a:t>Budgeting</a:t>
            </a:r>
          </a:p>
        </p:txBody>
      </p:sp>
      <p:sp>
        <p:nvSpPr>
          <p:cNvPr id="3" name="Content Placeholder 2">
            <a:extLst>
              <a:ext uri="{FF2B5EF4-FFF2-40B4-BE49-F238E27FC236}">
                <a16:creationId xmlns:a16="http://schemas.microsoft.com/office/drawing/2014/main" xmlns="" id="{21A19EA8-0A0D-4C5E-8287-074E3C495BCD}"/>
              </a:ext>
            </a:extLst>
          </p:cNvPr>
          <p:cNvSpPr>
            <a:spLocks noGrp="1"/>
          </p:cNvSpPr>
          <p:nvPr>
            <p:ph idx="1"/>
          </p:nvPr>
        </p:nvSpPr>
        <p:spPr>
          <a:xfrm>
            <a:off x="685800" y="1143000"/>
            <a:ext cx="7626424" cy="4962872"/>
          </a:xfrm>
        </p:spPr>
        <p:txBody>
          <a:bodyPr>
            <a:noAutofit/>
          </a:bodyPr>
          <a:lstStyle/>
          <a:p>
            <a:pPr marL="0" indent="0">
              <a:buNone/>
            </a:pPr>
            <a:r>
              <a:rPr lang="en-MY" sz="2800" dirty="0"/>
              <a:t>Budgeting is a essential management activities in implementing strategy. It can be used to know</a:t>
            </a:r>
          </a:p>
          <a:p>
            <a:r>
              <a:rPr lang="en-MY" sz="2800" dirty="0"/>
              <a:t>Activities that are behind schedule; </a:t>
            </a:r>
          </a:p>
          <a:p>
            <a:r>
              <a:rPr lang="en-MY" sz="2800" dirty="0"/>
              <a:t>Activities that are not achieving the success </a:t>
            </a:r>
          </a:p>
          <a:p>
            <a:r>
              <a:rPr lang="en-MY" sz="2800" dirty="0"/>
              <a:t>Allocation or redistribution of resources to put plans back on track.</a:t>
            </a:r>
          </a:p>
          <a:p>
            <a:pPr marL="0" indent="0">
              <a:buNone/>
            </a:pPr>
            <a:endParaRPr lang="en-MY" sz="2800" dirty="0"/>
          </a:p>
          <a:p>
            <a:pPr marL="0" indent="0">
              <a:buNone/>
            </a:pPr>
            <a:r>
              <a:rPr lang="en-MY" sz="2800" dirty="0"/>
              <a:t>A budget is a plan that contains a quantitative statement of expected results.</a:t>
            </a:r>
          </a:p>
        </p:txBody>
      </p:sp>
    </p:spTree>
    <p:extLst>
      <p:ext uri="{BB962C8B-B14F-4D97-AF65-F5344CB8AC3E}">
        <p14:creationId xmlns:p14="http://schemas.microsoft.com/office/powerpoint/2010/main" xmlns="" val="348995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1C8AA-B692-4FB0-BC52-F786CF5C18AA}"/>
              </a:ext>
            </a:extLst>
          </p:cNvPr>
          <p:cNvSpPr>
            <a:spLocks noGrp="1"/>
          </p:cNvSpPr>
          <p:nvPr>
            <p:ph type="title"/>
          </p:nvPr>
        </p:nvSpPr>
        <p:spPr>
          <a:xfrm>
            <a:off x="914400" y="228600"/>
            <a:ext cx="7200900" cy="731839"/>
          </a:xfrm>
        </p:spPr>
        <p:txBody>
          <a:bodyPr>
            <a:normAutofit/>
          </a:bodyPr>
          <a:lstStyle/>
          <a:p>
            <a:pPr algn="ctr"/>
            <a:r>
              <a:rPr lang="en-MY" sz="3200" dirty="0"/>
              <a:t>Planning and Budgeting Process</a:t>
            </a:r>
          </a:p>
        </p:txBody>
      </p:sp>
      <p:pic>
        <p:nvPicPr>
          <p:cNvPr id="5" name="Picture 4">
            <a:extLst>
              <a:ext uri="{FF2B5EF4-FFF2-40B4-BE49-F238E27FC236}">
                <a16:creationId xmlns:a16="http://schemas.microsoft.com/office/drawing/2014/main" xmlns="" id="{2CDE9269-12EA-4867-8E1D-28D3B7FCA77B}"/>
              </a:ext>
            </a:extLst>
          </p:cNvPr>
          <p:cNvPicPr>
            <a:picLocks noChangeAspect="1"/>
          </p:cNvPicPr>
          <p:nvPr/>
        </p:nvPicPr>
        <p:blipFill>
          <a:blip r:embed="rId2"/>
          <a:stretch>
            <a:fillRect/>
          </a:stretch>
        </p:blipFill>
        <p:spPr>
          <a:xfrm>
            <a:off x="457200" y="1447800"/>
            <a:ext cx="8321040" cy="4206240"/>
          </a:xfrm>
          <a:prstGeom prst="rect">
            <a:avLst/>
          </a:prstGeom>
        </p:spPr>
      </p:pic>
    </p:spTree>
    <p:extLst>
      <p:ext uri="{BB962C8B-B14F-4D97-AF65-F5344CB8AC3E}">
        <p14:creationId xmlns:p14="http://schemas.microsoft.com/office/powerpoint/2010/main" xmlns="" val="2871149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3C4CD-E447-4A4B-B34E-C5FAFB718AAF}"/>
              </a:ext>
            </a:extLst>
          </p:cNvPr>
          <p:cNvSpPr>
            <a:spLocks noGrp="1"/>
          </p:cNvSpPr>
          <p:nvPr>
            <p:ph type="title"/>
          </p:nvPr>
        </p:nvSpPr>
        <p:spPr>
          <a:xfrm>
            <a:off x="1066800" y="381000"/>
            <a:ext cx="7200900" cy="731839"/>
          </a:xfrm>
        </p:spPr>
        <p:txBody>
          <a:bodyPr>
            <a:normAutofit/>
          </a:bodyPr>
          <a:lstStyle/>
          <a:p>
            <a:pPr algn="ctr"/>
            <a:r>
              <a:rPr lang="en-MY" sz="3200" dirty="0"/>
              <a:t>Budgeting Process</a:t>
            </a:r>
          </a:p>
        </p:txBody>
      </p:sp>
      <p:pic>
        <p:nvPicPr>
          <p:cNvPr id="5" name="Picture 4">
            <a:extLst>
              <a:ext uri="{FF2B5EF4-FFF2-40B4-BE49-F238E27FC236}">
                <a16:creationId xmlns:a16="http://schemas.microsoft.com/office/drawing/2014/main" xmlns="" id="{846E08E8-67AD-4A86-B013-CDFB6C9DA91C}"/>
              </a:ext>
            </a:extLst>
          </p:cNvPr>
          <p:cNvPicPr>
            <a:picLocks noChangeAspect="1"/>
          </p:cNvPicPr>
          <p:nvPr/>
        </p:nvPicPr>
        <p:blipFill>
          <a:blip r:embed="rId2"/>
          <a:stretch>
            <a:fillRect/>
          </a:stretch>
        </p:blipFill>
        <p:spPr>
          <a:xfrm>
            <a:off x="1143000" y="1981200"/>
            <a:ext cx="7167503" cy="3000350"/>
          </a:xfrm>
          <a:prstGeom prst="rect">
            <a:avLst/>
          </a:prstGeom>
        </p:spPr>
      </p:pic>
    </p:spTree>
    <p:extLst>
      <p:ext uri="{BB962C8B-B14F-4D97-AF65-F5344CB8AC3E}">
        <p14:creationId xmlns:p14="http://schemas.microsoft.com/office/powerpoint/2010/main" xmlns="" val="947552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997F07-512E-49AD-8B4A-7EEFDF88AA46}"/>
              </a:ext>
            </a:extLst>
          </p:cNvPr>
          <p:cNvSpPr>
            <a:spLocks noGrp="1"/>
          </p:cNvSpPr>
          <p:nvPr>
            <p:ph type="title"/>
          </p:nvPr>
        </p:nvSpPr>
        <p:spPr>
          <a:xfrm>
            <a:off x="971550" y="329280"/>
            <a:ext cx="7200900" cy="737519"/>
          </a:xfrm>
        </p:spPr>
        <p:txBody>
          <a:bodyPr>
            <a:normAutofit/>
          </a:bodyPr>
          <a:lstStyle/>
          <a:p>
            <a:pPr algn="ctr"/>
            <a:r>
              <a:rPr lang="en-MY" sz="3200" dirty="0"/>
              <a:t>Master Budget</a:t>
            </a:r>
          </a:p>
        </p:txBody>
      </p:sp>
      <p:sp>
        <p:nvSpPr>
          <p:cNvPr id="3" name="Content Placeholder 2">
            <a:extLst>
              <a:ext uri="{FF2B5EF4-FFF2-40B4-BE49-F238E27FC236}">
                <a16:creationId xmlns:a16="http://schemas.microsoft.com/office/drawing/2014/main" xmlns=""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800" dirty="0"/>
              <a:t>The master budget, also called the comprehensive budget or annual profit plan, encompasses the organization’s operating and financial plans for a specified period</a:t>
            </a:r>
          </a:p>
          <a:p>
            <a:pPr marL="0" indent="0">
              <a:buNone/>
            </a:pPr>
            <a:endParaRPr lang="en-MY" sz="2800" dirty="0"/>
          </a:p>
          <a:p>
            <a:pPr marL="0" indent="0">
              <a:buNone/>
            </a:pPr>
            <a:r>
              <a:rPr lang="en-MY" sz="2800" dirty="0"/>
              <a:t>Consists of three principal parts :</a:t>
            </a:r>
          </a:p>
          <a:p>
            <a:pPr lvl="1"/>
            <a:r>
              <a:rPr lang="en-MY" sz="2800" dirty="0"/>
              <a:t>Operating budget.</a:t>
            </a:r>
          </a:p>
          <a:p>
            <a:pPr lvl="1"/>
            <a:r>
              <a:rPr lang="en-MY" sz="2800" dirty="0"/>
              <a:t>Cash budget </a:t>
            </a:r>
          </a:p>
          <a:p>
            <a:pPr lvl="1"/>
            <a:r>
              <a:rPr lang="en-MY" sz="2800" dirty="0"/>
              <a:t>Capital expenditure budget </a:t>
            </a:r>
          </a:p>
        </p:txBody>
      </p:sp>
    </p:spTree>
    <p:extLst>
      <p:ext uri="{BB962C8B-B14F-4D97-AF65-F5344CB8AC3E}">
        <p14:creationId xmlns:p14="http://schemas.microsoft.com/office/powerpoint/2010/main" xmlns="" val="12474289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BAFF8-70C6-4AAA-97FD-63E00415E122}"/>
              </a:ext>
            </a:extLst>
          </p:cNvPr>
          <p:cNvSpPr>
            <a:spLocks noGrp="1"/>
          </p:cNvSpPr>
          <p:nvPr>
            <p:ph type="title"/>
          </p:nvPr>
        </p:nvSpPr>
        <p:spPr>
          <a:xfrm>
            <a:off x="971550" y="487359"/>
            <a:ext cx="7200900" cy="579440"/>
          </a:xfrm>
        </p:spPr>
        <p:txBody>
          <a:bodyPr>
            <a:normAutofit/>
          </a:bodyPr>
          <a:lstStyle/>
          <a:p>
            <a:r>
              <a:rPr lang="en-MY" sz="3200" dirty="0"/>
              <a:t>Operating Budget</a:t>
            </a:r>
          </a:p>
        </p:txBody>
      </p:sp>
      <p:sp>
        <p:nvSpPr>
          <p:cNvPr id="3" name="Content Placeholder 2">
            <a:extLst>
              <a:ext uri="{FF2B5EF4-FFF2-40B4-BE49-F238E27FC236}">
                <a16:creationId xmlns:a16="http://schemas.microsoft.com/office/drawing/2014/main" xmlns=""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8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xmlns="" val="3733792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038296-952E-4ADB-BEE8-6F69803AF3AA}"/>
              </a:ext>
            </a:extLst>
          </p:cNvPr>
          <p:cNvSpPr>
            <a:spLocks noGrp="1"/>
          </p:cNvSpPr>
          <p:nvPr>
            <p:ph type="title"/>
          </p:nvPr>
        </p:nvSpPr>
        <p:spPr>
          <a:xfrm>
            <a:off x="945796" y="329280"/>
            <a:ext cx="7200900" cy="737519"/>
          </a:xfrm>
        </p:spPr>
        <p:txBody>
          <a:bodyPr>
            <a:normAutofit/>
          </a:bodyPr>
          <a:lstStyle/>
          <a:p>
            <a:pPr algn="ctr"/>
            <a:r>
              <a:rPr lang="en-MY" sz="3200" dirty="0"/>
              <a:t>Cash Budget</a:t>
            </a:r>
          </a:p>
        </p:txBody>
      </p:sp>
      <p:sp>
        <p:nvSpPr>
          <p:cNvPr id="3" name="Content Placeholder 2">
            <a:extLst>
              <a:ext uri="{FF2B5EF4-FFF2-40B4-BE49-F238E27FC236}">
                <a16:creationId xmlns:a16="http://schemas.microsoft.com/office/drawing/2014/main" xmlns=""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8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xmlns="" val="233680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6AC77-D443-4654-92CE-98D83ED52D2E}"/>
              </a:ext>
            </a:extLst>
          </p:cNvPr>
          <p:cNvSpPr>
            <a:spLocks noGrp="1"/>
          </p:cNvSpPr>
          <p:nvPr>
            <p:ph type="title"/>
          </p:nvPr>
        </p:nvSpPr>
        <p:spPr>
          <a:xfrm>
            <a:off x="971550" y="332656"/>
            <a:ext cx="7200900" cy="579440"/>
          </a:xfrm>
        </p:spPr>
        <p:txBody>
          <a:bodyPr>
            <a:normAutofit/>
          </a:bodyPr>
          <a:lstStyle/>
          <a:p>
            <a:pPr algn="ctr"/>
            <a:r>
              <a:rPr lang="en-MY" sz="3200" dirty="0"/>
              <a:t>Capital Budget</a:t>
            </a:r>
          </a:p>
        </p:txBody>
      </p:sp>
      <p:sp>
        <p:nvSpPr>
          <p:cNvPr id="3" name="Content Placeholder 2">
            <a:extLst>
              <a:ext uri="{FF2B5EF4-FFF2-40B4-BE49-F238E27FC236}">
                <a16:creationId xmlns:a16="http://schemas.microsoft.com/office/drawing/2014/main" xmlns=""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8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xmlns="" val="1404172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B73D4-51F0-400A-8D5B-C0D488BD80BE}"/>
              </a:ext>
            </a:extLst>
          </p:cNvPr>
          <p:cNvSpPr>
            <a:spLocks noGrp="1"/>
          </p:cNvSpPr>
          <p:nvPr>
            <p:ph type="title"/>
          </p:nvPr>
        </p:nvSpPr>
        <p:spPr>
          <a:xfrm>
            <a:off x="971550" y="150074"/>
            <a:ext cx="7200900" cy="521495"/>
          </a:xfrm>
        </p:spPr>
        <p:txBody>
          <a:bodyPr>
            <a:noAutofit/>
          </a:bodyPr>
          <a:lstStyle/>
          <a:p>
            <a:pPr algn="ctr"/>
            <a:r>
              <a:rPr lang="en-MY" sz="3200" dirty="0"/>
              <a:t>Format of a Budget</a:t>
            </a:r>
          </a:p>
        </p:txBody>
      </p:sp>
      <p:pic>
        <p:nvPicPr>
          <p:cNvPr id="5" name="Picture 4">
            <a:extLst>
              <a:ext uri="{FF2B5EF4-FFF2-40B4-BE49-F238E27FC236}">
                <a16:creationId xmlns:a16="http://schemas.microsoft.com/office/drawing/2014/main" xmlns=""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xmlns="" val="3636411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18D1D-A233-4B7C-881B-E4D7487DF0B6}"/>
              </a:ext>
            </a:extLst>
          </p:cNvPr>
          <p:cNvSpPr>
            <a:spLocks noGrp="1"/>
          </p:cNvSpPr>
          <p:nvPr>
            <p:ph type="title"/>
          </p:nvPr>
        </p:nvSpPr>
        <p:spPr>
          <a:xfrm>
            <a:off x="971550" y="302157"/>
            <a:ext cx="7200900" cy="593503"/>
          </a:xfrm>
        </p:spPr>
        <p:txBody>
          <a:bodyPr>
            <a:normAutofit/>
          </a:bodyPr>
          <a:lstStyle/>
          <a:p>
            <a:pPr algn="ctr"/>
            <a:r>
              <a:rPr lang="en-MY" sz="3200" dirty="0"/>
              <a:t>Budgeting</a:t>
            </a:r>
          </a:p>
        </p:txBody>
      </p:sp>
      <p:pic>
        <p:nvPicPr>
          <p:cNvPr id="5" name="Picture 4">
            <a:extLst>
              <a:ext uri="{FF2B5EF4-FFF2-40B4-BE49-F238E27FC236}">
                <a16:creationId xmlns:a16="http://schemas.microsoft.com/office/drawing/2014/main" xmlns=""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p14="http://schemas.microsoft.com/office/powerpoint/2010/main" xmlns="" val="6574194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7D52E-5960-4721-B3A5-EA5AF6E92F85}"/>
              </a:ext>
            </a:extLst>
          </p:cNvPr>
          <p:cNvSpPr>
            <a:spLocks noGrp="1"/>
          </p:cNvSpPr>
          <p:nvPr>
            <p:ph type="title"/>
          </p:nvPr>
        </p:nvSpPr>
        <p:spPr>
          <a:xfrm>
            <a:off x="971550" y="260648"/>
            <a:ext cx="7200900" cy="665511"/>
          </a:xfrm>
        </p:spPr>
        <p:txBody>
          <a:bodyPr>
            <a:normAutofit/>
          </a:bodyPr>
          <a:lstStyle/>
          <a:p>
            <a:pPr algn="ctr"/>
            <a:r>
              <a:rPr lang="en-MY" sz="3200" dirty="0"/>
              <a:t>Zero-based budgeting (ZBB)</a:t>
            </a:r>
          </a:p>
        </p:txBody>
      </p:sp>
      <p:sp>
        <p:nvSpPr>
          <p:cNvPr id="3" name="Content Placeholder 2">
            <a:extLst>
              <a:ext uri="{FF2B5EF4-FFF2-40B4-BE49-F238E27FC236}">
                <a16:creationId xmlns:a16="http://schemas.microsoft.com/office/drawing/2014/main" xmlns="" id="{ABC91B18-43AC-4BE1-9117-2BFE3ED7FAE3}"/>
              </a:ext>
            </a:extLst>
          </p:cNvPr>
          <p:cNvSpPr>
            <a:spLocks noGrp="1"/>
          </p:cNvSpPr>
          <p:nvPr>
            <p:ph idx="1"/>
          </p:nvPr>
        </p:nvSpPr>
        <p:spPr>
          <a:xfrm>
            <a:off x="609600" y="1340768"/>
            <a:ext cx="7696200" cy="4526632"/>
          </a:xfrm>
        </p:spPr>
        <p:txBody>
          <a:bodyPr>
            <a:normAutofit lnSpcReduction="10000"/>
          </a:bodyPr>
          <a:lstStyle/>
          <a:p>
            <a:r>
              <a:rPr lang="en-MY" sz="3000" dirty="0"/>
              <a:t>Zero-based budgeting (ZBB) is an approach to making a budget from scratch. The budget is not based on previous budgets. Instead, the budget starts at zero.</a:t>
            </a:r>
          </a:p>
          <a:p>
            <a:endParaRPr lang="en-MY" sz="3000" dirty="0"/>
          </a:p>
          <a:p>
            <a:r>
              <a:rPr lang="en-MY" sz="30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xmlns="" val="25428785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B0113-75D4-4FFC-B100-B4C7BEFE1915}"/>
              </a:ext>
            </a:extLst>
          </p:cNvPr>
          <p:cNvSpPr>
            <a:spLocks noGrp="1"/>
          </p:cNvSpPr>
          <p:nvPr>
            <p:ph type="title"/>
          </p:nvPr>
        </p:nvSpPr>
        <p:spPr>
          <a:xfrm>
            <a:off x="990600" y="228600"/>
            <a:ext cx="7200900" cy="731839"/>
          </a:xfrm>
        </p:spPr>
        <p:txBody>
          <a:bodyPr>
            <a:normAutofit/>
          </a:bodyPr>
          <a:lstStyle/>
          <a:p>
            <a:pPr algn="ctr"/>
            <a:r>
              <a:rPr lang="en-MY" sz="3200" dirty="0"/>
              <a:t>Activity-based budgeting (ABB)</a:t>
            </a:r>
          </a:p>
        </p:txBody>
      </p:sp>
      <p:sp>
        <p:nvSpPr>
          <p:cNvPr id="3" name="Content Placeholder 2">
            <a:extLst>
              <a:ext uri="{FF2B5EF4-FFF2-40B4-BE49-F238E27FC236}">
                <a16:creationId xmlns:a16="http://schemas.microsoft.com/office/drawing/2014/main" xmlns="" id="{24CB44DE-C182-4B8B-B9DC-68FE2E284CC0}"/>
              </a:ext>
            </a:extLst>
          </p:cNvPr>
          <p:cNvSpPr>
            <a:spLocks noGrp="1"/>
          </p:cNvSpPr>
          <p:nvPr>
            <p:ph idx="1"/>
          </p:nvPr>
        </p:nvSpPr>
        <p:spPr>
          <a:xfrm>
            <a:off x="838200" y="1143000"/>
            <a:ext cx="7334250" cy="4648201"/>
          </a:xfrm>
        </p:spPr>
        <p:txBody>
          <a:bodyPr>
            <a:noAutofit/>
          </a:bodyPr>
          <a:lstStyle/>
          <a:p>
            <a:r>
              <a:rPr lang="en-MY" sz="2800" dirty="0"/>
              <a:t>Activity-based budgeting (ABB) is a system that records, researches, and analyses activities that lead to costs for a company.</a:t>
            </a:r>
          </a:p>
          <a:p>
            <a:r>
              <a:rPr lang="en-MY" sz="2800" dirty="0"/>
              <a:t>Every activity in an organization that incurs a cost is scrutinized for potential ways to create efficiencies. Budgets are then developed based on these results.</a:t>
            </a:r>
          </a:p>
          <a:p>
            <a:r>
              <a:rPr lang="en-MY" sz="28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xmlns="" val="2863422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DEA5F-40EE-4491-B52E-507722191443}"/>
              </a:ext>
            </a:extLst>
          </p:cNvPr>
          <p:cNvSpPr>
            <a:spLocks noGrp="1"/>
          </p:cNvSpPr>
          <p:nvPr>
            <p:ph type="title"/>
          </p:nvPr>
        </p:nvSpPr>
        <p:spPr>
          <a:xfrm>
            <a:off x="914400" y="228600"/>
            <a:ext cx="7200900" cy="655639"/>
          </a:xfrm>
        </p:spPr>
        <p:txBody>
          <a:bodyPr>
            <a:normAutofit/>
          </a:bodyPr>
          <a:lstStyle/>
          <a:p>
            <a:pPr algn="ctr"/>
            <a:r>
              <a:rPr lang="en-MY" sz="3200" dirty="0"/>
              <a:t>Rolling Budget</a:t>
            </a:r>
          </a:p>
        </p:txBody>
      </p:sp>
      <p:sp>
        <p:nvSpPr>
          <p:cNvPr id="3" name="Content Placeholder 2">
            <a:extLst>
              <a:ext uri="{FF2B5EF4-FFF2-40B4-BE49-F238E27FC236}">
                <a16:creationId xmlns:a16="http://schemas.microsoft.com/office/drawing/2014/main" xmlns="" id="{F7CA8B30-46C1-40C0-A778-AF91C4E39D4C}"/>
              </a:ext>
            </a:extLst>
          </p:cNvPr>
          <p:cNvSpPr>
            <a:spLocks noGrp="1"/>
          </p:cNvSpPr>
          <p:nvPr>
            <p:ph idx="1"/>
          </p:nvPr>
        </p:nvSpPr>
        <p:spPr>
          <a:xfrm>
            <a:off x="838200" y="1295400"/>
            <a:ext cx="7200900" cy="3809999"/>
          </a:xfrm>
        </p:spPr>
        <p:txBody>
          <a:bodyPr>
            <a:normAutofit/>
          </a:bodyPr>
          <a:lstStyle/>
          <a:p>
            <a:pPr marL="0" indent="0">
              <a:buNone/>
            </a:pPr>
            <a:r>
              <a:rPr lang="en-MY" sz="28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xmlns="" val="2977551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328DD-1CF0-409F-B635-2E7F2E867B59}"/>
              </a:ext>
            </a:extLst>
          </p:cNvPr>
          <p:cNvSpPr>
            <a:spLocks noGrp="1"/>
          </p:cNvSpPr>
          <p:nvPr>
            <p:ph type="title"/>
          </p:nvPr>
        </p:nvSpPr>
        <p:spPr>
          <a:xfrm>
            <a:off x="971550" y="358315"/>
            <a:ext cx="7200900" cy="737519"/>
          </a:xfrm>
        </p:spPr>
        <p:txBody>
          <a:bodyPr>
            <a:normAutofit/>
          </a:bodyPr>
          <a:lstStyle/>
          <a:p>
            <a:pPr algn="ctr"/>
            <a:r>
              <a:rPr lang="en-MY" sz="3200" dirty="0"/>
              <a:t>Static Budget</a:t>
            </a:r>
          </a:p>
        </p:txBody>
      </p:sp>
      <p:sp>
        <p:nvSpPr>
          <p:cNvPr id="3" name="Content Placeholder 2">
            <a:extLst>
              <a:ext uri="{FF2B5EF4-FFF2-40B4-BE49-F238E27FC236}">
                <a16:creationId xmlns:a16="http://schemas.microsoft.com/office/drawing/2014/main" xmlns="" id="{915C787B-CD4B-4785-AE05-1554570BAD3A}"/>
              </a:ext>
            </a:extLst>
          </p:cNvPr>
          <p:cNvSpPr>
            <a:spLocks noGrp="1"/>
          </p:cNvSpPr>
          <p:nvPr>
            <p:ph idx="1"/>
          </p:nvPr>
        </p:nvSpPr>
        <p:spPr>
          <a:xfrm>
            <a:off x="755576" y="1600201"/>
            <a:ext cx="7848872" cy="3917032"/>
          </a:xfrm>
        </p:spPr>
        <p:txBody>
          <a:bodyPr>
            <a:normAutofit/>
          </a:bodyPr>
          <a:lstStyle/>
          <a:p>
            <a:r>
              <a:rPr lang="en-MY" sz="2800" dirty="0"/>
              <a:t>A static budget is a type of budget that anticipates a fixed amount in sales, revenue and expenses. </a:t>
            </a:r>
          </a:p>
          <a:p>
            <a:r>
              <a:rPr lang="en-MY" sz="2800" dirty="0"/>
              <a:t>Static budgets can remain unchanged, or fixed, in a company's financial records regardless of fluctuations in revenue volume. </a:t>
            </a:r>
          </a:p>
          <a:p>
            <a:r>
              <a:rPr lang="en-MY" sz="28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xmlns="" val="3426978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0816218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332656"/>
            <a:ext cx="7200900" cy="579440"/>
          </a:xfrm>
        </p:spPr>
        <p:txBody>
          <a:bodyPr>
            <a:normAutofit/>
          </a:bodyPr>
          <a:lstStyle/>
          <a:p>
            <a:pPr algn="ctr"/>
            <a:r>
              <a:rPr lang="en-MY" sz="32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a:xfrm>
            <a:off x="827584" y="1412776"/>
            <a:ext cx="7630616" cy="4454624"/>
          </a:xfrm>
        </p:spPr>
        <p:txBody>
          <a:bodyPr>
            <a:noAutofit/>
          </a:bodyPr>
          <a:lstStyle/>
          <a:p>
            <a:r>
              <a:rPr lang="en-MY" sz="2800" dirty="0"/>
              <a:t>The McKinsey 7-S framework was developed by Tom Peters and Robert Waterman at McKinsey &amp; Company. </a:t>
            </a:r>
          </a:p>
          <a:p>
            <a:r>
              <a:rPr lang="en-MY" sz="2800" dirty="0"/>
              <a:t>The 7 Ss are structure, strategy, systems, skills, style, staff and shared values.</a:t>
            </a:r>
          </a:p>
          <a:p>
            <a:r>
              <a:rPr lang="en-MY" sz="28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a:xfrm>
            <a:off x="990600" y="228600"/>
            <a:ext cx="7200900" cy="731839"/>
          </a:xfrm>
        </p:spPr>
        <p:txBody>
          <a:bodyPr>
            <a:normAutofit/>
          </a:bodyPr>
          <a:lstStyle/>
          <a:p>
            <a:pPr algn="ctr"/>
            <a:r>
              <a:rPr lang="en-MY" sz="3200"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524000" y="1143000"/>
            <a:ext cx="5600700" cy="4714875"/>
          </a:xfrm>
          <a:prstGeom prst="rect">
            <a:avLst/>
          </a:prstGeom>
        </p:spPr>
      </p:pic>
    </p:spTree>
    <p:extLst>
      <p:ext uri="{BB962C8B-B14F-4D97-AF65-F5344CB8AC3E}">
        <p14:creationId xmlns:p14="http://schemas.microsoft.com/office/powerpoint/2010/main" xmlns="" val="29161325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260648"/>
            <a:ext cx="7200900" cy="665511"/>
          </a:xfrm>
        </p:spPr>
        <p:txBody>
          <a:bodyPr>
            <a:normAutofit/>
          </a:bodyPr>
          <a:lstStyle/>
          <a:p>
            <a:pPr algn="ctr"/>
            <a:r>
              <a:rPr lang="en-MY" sz="32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457200" y="1219200"/>
            <a:ext cx="8077200" cy="4648200"/>
          </a:xfrm>
        </p:spPr>
        <p:txBody>
          <a:bodyPr>
            <a:noAutofit/>
          </a:bodyPr>
          <a:lstStyle/>
          <a:p>
            <a:r>
              <a:rPr lang="en-MY" sz="2800" dirty="0"/>
              <a:t>The model is most often used as an organizational analysis tool to assess and monitor changes in the internal situation of an organization.</a:t>
            </a:r>
          </a:p>
          <a:p>
            <a:r>
              <a:rPr lang="en-MY" sz="28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899592" y="260648"/>
            <a:ext cx="7200900" cy="665511"/>
          </a:xfrm>
        </p:spPr>
        <p:txBody>
          <a:bodyPr>
            <a:normAutofit/>
          </a:bodyPr>
          <a:lstStyle/>
          <a:p>
            <a:pPr algn="ctr"/>
            <a:r>
              <a:rPr lang="en-MY" sz="32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533400" y="1143000"/>
            <a:ext cx="8077200" cy="4800600"/>
          </a:xfrm>
        </p:spPr>
        <p:txBody>
          <a:bodyPr>
            <a:noAutofit/>
          </a:bodyPr>
          <a:lstStyle/>
          <a:p>
            <a:r>
              <a:rPr lang="en-MY" sz="2800" b="1" dirty="0"/>
              <a:t>Strategy</a:t>
            </a:r>
            <a:r>
              <a:rPr lang="en-MY" sz="2800" dirty="0"/>
              <a:t> refers to a well-curated business plan that allows the company to formulate a plan of action to achieve a sustainable competitive advantage.</a:t>
            </a:r>
          </a:p>
          <a:p>
            <a:r>
              <a:rPr lang="en-MY" sz="2800" b="1" dirty="0"/>
              <a:t>Structure</a:t>
            </a:r>
            <a:r>
              <a:rPr lang="en-MY" sz="2800" dirty="0"/>
              <a:t> is the way in which a company is organized – chain of command and accountability relationships that form its organizational chart.</a:t>
            </a:r>
          </a:p>
          <a:p>
            <a:r>
              <a:rPr lang="en-MY" sz="2800" b="1" dirty="0"/>
              <a:t>Systems</a:t>
            </a:r>
            <a:r>
              <a:rPr lang="en-MY" sz="28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899592" y="232579"/>
            <a:ext cx="7200900" cy="521495"/>
          </a:xfrm>
        </p:spPr>
        <p:txBody>
          <a:bodyPr>
            <a:noAutofit/>
          </a:bodyPr>
          <a:lstStyle/>
          <a:p>
            <a:pPr algn="ctr"/>
            <a:r>
              <a:rPr lang="en-MY" sz="32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457200" y="838200"/>
            <a:ext cx="8153400" cy="5257800"/>
          </a:xfrm>
        </p:spPr>
        <p:txBody>
          <a:bodyPr>
            <a:normAutofit fontScale="85000" lnSpcReduction="10000"/>
          </a:bodyPr>
          <a:lstStyle/>
          <a:p>
            <a:r>
              <a:rPr lang="en-MY" sz="3000" b="1" dirty="0"/>
              <a:t>Skills</a:t>
            </a:r>
            <a:r>
              <a:rPr lang="en-MY" sz="3000" dirty="0"/>
              <a:t> form the capabilities and competencies of a company that enables its employees to achieve its objectives.</a:t>
            </a:r>
          </a:p>
          <a:p>
            <a:r>
              <a:rPr lang="en-MY" sz="3000" b="1" dirty="0"/>
              <a:t>Style </a:t>
            </a:r>
            <a:r>
              <a:rPr lang="en-MY" sz="3000" dirty="0"/>
              <a:t>: The attitude of senior employees in a company establishes a code of conduct through their ways of interactions and symbolic decision-making, which forms the management style of its leaders.</a:t>
            </a:r>
          </a:p>
          <a:p>
            <a:r>
              <a:rPr lang="en-MY" sz="3000" b="1" dirty="0"/>
              <a:t>Staff</a:t>
            </a:r>
            <a:r>
              <a:rPr lang="en-MY" sz="3000" dirty="0"/>
              <a:t> involves talent management and all human resources related to company decisions, such as training, recruiting, and rewards systems</a:t>
            </a:r>
          </a:p>
          <a:p>
            <a:r>
              <a:rPr lang="en-MY" sz="3000" b="1" dirty="0"/>
              <a:t>Shared Values </a:t>
            </a:r>
            <a:r>
              <a:rPr lang="en-MY" sz="30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a:xfrm>
            <a:off x="990600" y="228600"/>
            <a:ext cx="7200900" cy="731839"/>
          </a:xfrm>
        </p:spPr>
        <p:txBody>
          <a:bodyPr>
            <a:normAutofit/>
          </a:bodyPr>
          <a:lstStyle/>
          <a:p>
            <a:pPr algn="ctr"/>
            <a:r>
              <a:rPr lang="en-MY" sz="2800"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14400" y="1447800"/>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827584" y="277813"/>
            <a:ext cx="7200900" cy="593503"/>
          </a:xfrm>
        </p:spPr>
        <p:txBody>
          <a:bodyPr>
            <a:normAutofit/>
          </a:bodyPr>
          <a:lstStyle/>
          <a:p>
            <a:pPr algn="ctr"/>
            <a:r>
              <a:rPr lang="en-MY" sz="2800"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a:xfrm>
            <a:off x="971550" y="398567"/>
            <a:ext cx="7200900" cy="636391"/>
          </a:xfrm>
        </p:spPr>
        <p:txBody>
          <a:bodyPr>
            <a:normAutofit/>
          </a:bodyPr>
          <a:lstStyle/>
          <a:p>
            <a:pPr algn="ctr"/>
            <a:r>
              <a:rPr lang="en-MY" sz="3200"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371600" y="1219200"/>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2362200" y="5486400"/>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a:xfrm>
            <a:off x="971550" y="260648"/>
            <a:ext cx="7200900" cy="579440"/>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297507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a:xfrm>
            <a:off x="827584" y="487359"/>
            <a:ext cx="7200900" cy="579440"/>
          </a:xfrm>
        </p:spPr>
        <p:txBody>
          <a:bodyPr>
            <a:normAutofit/>
          </a:bodyPr>
          <a:lstStyle/>
          <a:p>
            <a:pPr algn="ctr"/>
            <a:r>
              <a:rPr lang="en-MY" sz="3200" dirty="0"/>
              <a:t>Answer # </a:t>
            </a:r>
            <a:r>
              <a:rPr lang="en-MY" dirty="0" smtClean="0"/>
              <a:t>3</a:t>
            </a:r>
            <a:endParaRPr lang="en-MY" sz="3200" dirty="0"/>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6739930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3663</TotalTime>
  <Words>2967</Words>
  <Application>Microsoft Office PowerPoint</Application>
  <PresentationFormat>On-screen Show (4:3)</PresentationFormat>
  <Paragraphs>287</Paragraphs>
  <Slides>71</Slides>
  <Notes>6</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Diamond Grid 16x9</vt:lpstr>
      <vt:lpstr>BUSINESS LEADERSHIP - VI</vt:lpstr>
      <vt:lpstr>Slide 2</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Slide 13</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Slide 21</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Strategy Maps</vt:lpstr>
      <vt:lpstr>Strategy Implementation</vt:lpstr>
      <vt:lpstr>Question # 1 </vt:lpstr>
      <vt:lpstr>Answer # 1 </vt:lpstr>
      <vt:lpstr>Slide 37</vt:lpstr>
      <vt:lpstr>Management by Objectives (MBO)</vt:lpstr>
      <vt:lpstr>Management by Objectives</vt:lpstr>
      <vt:lpstr>Steps in MBO Process</vt:lpstr>
      <vt:lpstr>Steps in MBO Process</vt:lpstr>
      <vt:lpstr>Steps in MBO Process</vt:lpstr>
      <vt:lpstr>SMART Goals</vt:lpstr>
      <vt:lpstr>Question # 2 </vt:lpstr>
      <vt:lpstr>Answer # 2 </vt:lpstr>
      <vt:lpstr>Slide 46</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Slide 60</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3</vt:lpstr>
      <vt:lpstr>Answer # 3</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140</cp:revision>
  <cp:lastPrinted>1601-01-01T00:00:00Z</cp:lastPrinted>
  <dcterms:created xsi:type="dcterms:W3CDTF">2020-07-09T15:12:46Z</dcterms:created>
  <dcterms:modified xsi:type="dcterms:W3CDTF">2023-04-08T16:13:36Z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