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84"/>
  </p:notesMasterIdLst>
  <p:handoutMasterIdLst>
    <p:handoutMasterId r:id="rId85"/>
  </p:handoutMasterIdLst>
  <p:sldIdLst>
    <p:sldId id="256" r:id="rId2"/>
    <p:sldId id="458" r:id="rId3"/>
    <p:sldId id="264" r:id="rId4"/>
    <p:sldId id="377" r:id="rId5"/>
    <p:sldId id="378" r:id="rId6"/>
    <p:sldId id="379" r:id="rId7"/>
    <p:sldId id="380" r:id="rId8"/>
    <p:sldId id="381" r:id="rId9"/>
    <p:sldId id="459" r:id="rId10"/>
    <p:sldId id="265" r:id="rId11"/>
    <p:sldId id="382" r:id="rId12"/>
    <p:sldId id="383" r:id="rId13"/>
    <p:sldId id="384" r:id="rId14"/>
    <p:sldId id="385" r:id="rId15"/>
    <p:sldId id="462" r:id="rId16"/>
    <p:sldId id="425" r:id="rId17"/>
    <p:sldId id="268" r:id="rId18"/>
    <p:sldId id="437" r:id="rId19"/>
    <p:sldId id="438" r:id="rId20"/>
    <p:sldId id="439" r:id="rId21"/>
    <p:sldId id="472" r:id="rId22"/>
    <p:sldId id="430" r:id="rId23"/>
    <p:sldId id="431" r:id="rId24"/>
    <p:sldId id="432" r:id="rId25"/>
    <p:sldId id="433" r:id="rId26"/>
    <p:sldId id="434" r:id="rId27"/>
    <p:sldId id="440" r:id="rId28"/>
    <p:sldId id="445" r:id="rId29"/>
    <p:sldId id="446" r:id="rId30"/>
    <p:sldId id="456" r:id="rId31"/>
    <p:sldId id="457" r:id="rId32"/>
    <p:sldId id="463" r:id="rId33"/>
    <p:sldId id="447" r:id="rId34"/>
    <p:sldId id="448" r:id="rId35"/>
    <p:sldId id="262" r:id="rId36"/>
    <p:sldId id="449" r:id="rId37"/>
    <p:sldId id="450" r:id="rId38"/>
    <p:sldId id="451" r:id="rId39"/>
    <p:sldId id="452" r:id="rId40"/>
    <p:sldId id="471" r:id="rId41"/>
    <p:sldId id="435" r:id="rId42"/>
    <p:sldId id="436" r:id="rId43"/>
    <p:sldId id="441" r:id="rId44"/>
    <p:sldId id="442" r:id="rId45"/>
    <p:sldId id="443" r:id="rId46"/>
    <p:sldId id="444" r:id="rId47"/>
    <p:sldId id="464" r:id="rId48"/>
    <p:sldId id="453" r:id="rId49"/>
    <p:sldId id="267" r:id="rId50"/>
    <p:sldId id="376" r:id="rId51"/>
    <p:sldId id="266" r:id="rId52"/>
    <p:sldId id="473" r:id="rId53"/>
    <p:sldId id="465" r:id="rId54"/>
    <p:sldId id="474" r:id="rId55"/>
    <p:sldId id="257" r:id="rId56"/>
    <p:sldId id="475" r:id="rId57"/>
    <p:sldId id="476" r:id="rId58"/>
    <p:sldId id="460" r:id="rId59"/>
    <p:sldId id="393" r:id="rId60"/>
    <p:sldId id="394" r:id="rId61"/>
    <p:sldId id="461" r:id="rId62"/>
    <p:sldId id="269" r:id="rId63"/>
    <p:sldId id="270" r:id="rId64"/>
    <p:sldId id="271" r:id="rId65"/>
    <p:sldId id="272" r:id="rId66"/>
    <p:sldId id="466" r:id="rId67"/>
    <p:sldId id="467" r:id="rId68"/>
    <p:sldId id="395" r:id="rId69"/>
    <p:sldId id="468" r:id="rId70"/>
    <p:sldId id="469" r:id="rId71"/>
    <p:sldId id="478" r:id="rId72"/>
    <p:sldId id="479" r:id="rId73"/>
    <p:sldId id="470" r:id="rId74"/>
    <p:sldId id="477" r:id="rId75"/>
    <p:sldId id="480" r:id="rId76"/>
    <p:sldId id="481" r:id="rId77"/>
    <p:sldId id="482" r:id="rId78"/>
    <p:sldId id="483" r:id="rId79"/>
    <p:sldId id="484" r:id="rId80"/>
    <p:sldId id="485" r:id="rId81"/>
    <p:sldId id="486" r:id="rId82"/>
    <p:sldId id="386" r:id="rId83"/>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FA7FC8F1-6622-4253-ABA4-D64F347B556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17B70FED-0D4F-4650-85B8-69AC4E4DC100}" type="parTrans" cxnId="{55E29309-6CAE-4108-B601-1E8119431E93}">
      <dgm:prSet/>
      <dgm:spPr/>
    </dgm:pt>
    <dgm:pt modelId="{151E8AFD-2243-43E8-9CEF-69C9B22FC69D}" type="sibTrans" cxnId="{55E29309-6CAE-4108-B601-1E8119431E93}">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Y="-19307">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2DDA9630-29E0-497B-878F-4487C0DC6D0A}" type="pres">
      <dgm:prSet presAssocID="{FA7FC8F1-6622-4253-ABA4-D64F347B5561}" presName="parentText" presStyleLbl="node1" presStyleIdx="3" presStyleCnt="8">
        <dgm:presLayoutVars>
          <dgm:chMax val="0"/>
          <dgm:bulletEnabled val="1"/>
        </dgm:presLayoutVars>
      </dgm:prSet>
      <dgm:spPr/>
    </dgm:pt>
    <dgm:pt modelId="{440EFB6A-6F2A-45AD-88C1-7833FAAD81BD}" type="pres">
      <dgm:prSet presAssocID="{151E8AFD-2243-43E8-9CEF-69C9B22FC69D}"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30858"/>
          <a:ext cx="7162564" cy="707427"/>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55E29309-6CAE-4108-B601-1E8119431E93}" srcId="{703D4D02-5513-427D-B6E9-B2E187EE0C3A}" destId="{FA7FC8F1-6622-4253-ABA4-D64F347B5561}" srcOrd="3" destOrd="0" parTransId="{17B70FED-0D4F-4650-85B8-69AC4E4DC100}" sibTransId="{151E8AFD-2243-43E8-9CEF-69C9B22FC69D}"/>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ED261D86-50DD-404E-A825-CD01E12218FF}" type="presOf" srcId="{FA7FC8F1-6622-4253-ABA4-D64F347B5561}" destId="{2DDA9630-29E0-497B-878F-4487C0DC6D0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9B33B97-2A4B-4DE4-B9FE-BBCA30681207}" type="presParOf" srcId="{CC8763B3-4621-4666-B669-3C5BA2A30DBE}" destId="{2DDA9630-29E0-497B-878F-4487C0DC6D0A}" srcOrd="6" destOrd="0" presId="urn:microsoft.com/office/officeart/2005/8/layout/vList2"/>
    <dgm:cxn modelId="{3F2B47F9-1A7F-4B15-8822-89E0C0D80DA0}" type="presParOf" srcId="{CC8763B3-4621-4666-B669-3C5BA2A30DBE}" destId="{440EFB6A-6F2A-45AD-88C1-7833FAAD81BD}"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62CB3C78-1DA1-4746-BD0D-6B96A3CEA09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gm:t>
    </dgm:pt>
    <dgm:pt modelId="{D6BFE600-101E-43B0-9656-8573B6404A8B}" type="parTrans" cxnId="{17A856CA-D583-460A-AAEB-9DE389533976}">
      <dgm:prSet/>
      <dgm:spPr/>
      <dgm:t>
        <a:bodyPr/>
        <a:lstStyle/>
        <a:p>
          <a:endParaRPr lang="en-MY"/>
        </a:p>
      </dgm:t>
    </dgm:pt>
    <dgm:pt modelId="{7D8071C4-BB68-4D6B-A620-51DB78C20E88}" type="sibTrans" cxnId="{17A856CA-D583-460A-AAEB-9DE389533976}">
      <dgm:prSet/>
      <dgm:spPr/>
      <dgm:t>
        <a:bodyPr/>
        <a:lstStyle/>
        <a:p>
          <a:endParaRPr lang="en-MY"/>
        </a:p>
      </dgm:t>
    </dgm:pt>
    <dgm:pt modelId="{9FF9C588-5AC7-4213-AC10-D7BF2859CFD7}">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gm:t>
    </dgm:pt>
    <dgm:pt modelId="{3EEB248A-4EBB-4A62-9632-F990F5DC9389}" type="sibTrans" cxnId="{C7A70C48-D1B8-40BB-9BA5-FD9B78AC2E6C}">
      <dgm:prSet/>
      <dgm:spPr/>
      <dgm:t>
        <a:bodyPr/>
        <a:lstStyle/>
        <a:p>
          <a:endParaRPr lang="en-MY"/>
        </a:p>
      </dgm:t>
    </dgm:pt>
    <dgm:pt modelId="{AEC3E7C9-70D8-4F0A-835B-202C5BFB7DBD}" type="parTrans" cxnId="{C7A70C48-D1B8-40BB-9BA5-FD9B78AC2E6C}">
      <dgm:prSet/>
      <dgm:spPr/>
      <dgm:t>
        <a:bodyPr/>
        <a:lstStyle/>
        <a:p>
          <a:endParaRPr lang="en-MY"/>
        </a:p>
      </dgm:t>
    </dgm:pt>
    <dgm:pt modelId="{0665DC02-B792-4630-A897-0DA290FA588A}">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gm:t>
    </dgm:pt>
    <dgm:pt modelId="{7EE42A0E-6BF4-4765-93EF-F1D2F7C35AF4}" type="parTrans" cxnId="{17C00D36-44C5-48EA-A292-85588082EC38}">
      <dgm:prSet/>
      <dgm:spPr/>
      <dgm:t>
        <a:bodyPr/>
        <a:lstStyle/>
        <a:p>
          <a:endParaRPr lang="en-MY"/>
        </a:p>
      </dgm:t>
    </dgm:pt>
    <dgm:pt modelId="{60484752-0D8A-40CE-9AB1-ED97EF463E69}" type="sibTrans" cxnId="{17C00D36-44C5-48EA-A292-85588082EC38}">
      <dgm:prSet/>
      <dgm:spPr/>
      <dgm:t>
        <a:bodyPr/>
        <a:lstStyle/>
        <a:p>
          <a:endParaRPr lang="en-MY"/>
        </a:p>
      </dgm:t>
    </dgm:pt>
    <dgm:pt modelId="{0ED06F71-722D-4D98-8A78-76B9D17B094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gm:t>
    </dgm:pt>
    <dgm:pt modelId="{64A37167-2FEF-412B-977A-6C319213DCF5}" type="parTrans" cxnId="{D9917803-728B-4A60-BFA8-569B9CD3BC09}">
      <dgm:prSet/>
      <dgm:spPr/>
      <dgm:t>
        <a:bodyPr/>
        <a:lstStyle/>
        <a:p>
          <a:endParaRPr lang="en-MY"/>
        </a:p>
      </dgm:t>
    </dgm:pt>
    <dgm:pt modelId="{95E5FBCD-B8E9-4948-B577-4614DE77EA4F}" type="sibTrans" cxnId="{D9917803-728B-4A60-BFA8-569B9CD3BC09}">
      <dgm:prSet/>
      <dgm:spPr/>
      <dgm:t>
        <a:bodyPr/>
        <a:lstStyle/>
        <a:p>
          <a:endParaRPr lang="en-MY"/>
        </a:p>
      </dgm:t>
    </dgm:pt>
    <dgm:pt modelId="{6045ACAC-5E4F-4F21-A66B-AB5CDA262068}">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gm:t>
    </dgm:pt>
    <dgm:pt modelId="{11DAFEE1-F611-4BD6-B139-CD15394BFBA6}" type="parTrans" cxnId="{5E5EAFC4-44B3-4549-AC9A-997C897F1B4D}">
      <dgm:prSet/>
      <dgm:spPr/>
      <dgm:t>
        <a:bodyPr/>
        <a:lstStyle/>
        <a:p>
          <a:endParaRPr lang="en-MY"/>
        </a:p>
      </dgm:t>
    </dgm:pt>
    <dgm:pt modelId="{B4C2AAE5-D99A-459F-BDEC-4FFC3545C099}" type="sibTrans" cxnId="{5E5EAFC4-44B3-4549-AC9A-997C897F1B4D}">
      <dgm:prSet/>
      <dgm:spPr/>
      <dgm:t>
        <a:bodyPr/>
        <a:lstStyle/>
        <a:p>
          <a:endParaRPr lang="en-MY"/>
        </a:p>
      </dgm:t>
    </dgm:pt>
    <dgm:pt modelId="{7971EA1D-5559-4832-AE87-7DA27032A53B}">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gm:t>
    </dgm:pt>
    <dgm:pt modelId="{D5ECBF74-1D81-468E-98F4-BB66DF85AA12}" type="parTrans" cxnId="{CFB9E6EF-1CD1-421D-8D10-43421A2F0386}">
      <dgm:prSet/>
      <dgm:spPr/>
      <dgm:t>
        <a:bodyPr/>
        <a:lstStyle/>
        <a:p>
          <a:endParaRPr lang="en-MY"/>
        </a:p>
      </dgm:t>
    </dgm:pt>
    <dgm:pt modelId="{E61463A8-D13E-49FD-9A28-BD40AF4FCDF8}" type="sibTrans" cxnId="{CFB9E6EF-1CD1-421D-8D10-43421A2F0386}">
      <dgm:prSet/>
      <dgm:spPr/>
      <dgm:t>
        <a:bodyPr/>
        <a:lstStyle/>
        <a:p>
          <a:endParaRPr lang="en-MY"/>
        </a:p>
      </dgm:t>
    </dgm:pt>
    <dgm:pt modelId="{3CA286A1-8CE9-4AA1-BADE-7FA3CEE1941A}">
      <dgm:prSet phldrT="[Text]" custT="1"/>
      <dgm:spPr>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gm:spPr>
      <dgm:t>
        <a:bodyPr spcFirstLastPara="0" vert="horz" wrap="square" lIns="110490" tIns="110490" rIns="110490" bIns="110490" numCol="1" spcCol="1270" anchor="ctr" anchorCtr="0"/>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gm:t>
    </dgm:pt>
    <dgm:pt modelId="{EDD6BA8C-D288-4CEB-AF78-913AF36C9BD7}" type="parTrans" cxnId="{C0DC4402-1DE1-4AC9-97F9-3B6F5D20B6A8}">
      <dgm:prSet/>
      <dgm:spPr/>
      <dgm:t>
        <a:bodyPr/>
        <a:lstStyle/>
        <a:p>
          <a:endParaRPr lang="en-MY"/>
        </a:p>
      </dgm:t>
    </dgm:pt>
    <dgm:pt modelId="{D5710ED0-15A0-4D76-AC90-5B3369BB786B}" type="sibTrans" cxnId="{C0DC4402-1DE1-4AC9-97F9-3B6F5D20B6A8}">
      <dgm:prSet/>
      <dgm:spPr/>
      <dgm:t>
        <a:bodyPr/>
        <a:lstStyle/>
        <a:p>
          <a:endParaRPr lang="en-MY"/>
        </a:p>
      </dgm:t>
    </dgm:pt>
    <dgm:pt modelId="{12DF0A5D-5546-462E-9928-8F481ADB88B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33350" tIns="133350" rIns="133350" bIns="133350" numCol="1" spcCol="1270" anchor="ctr" anchorCtr="0"/>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gm:t>
    </dgm:pt>
    <dgm:pt modelId="{4F792F8B-B66A-416B-A537-AE8366532530}" type="parTrans" cxnId="{6BF17BC2-B16C-47D7-8D2D-F3D9C9625339}">
      <dgm:prSet/>
      <dgm:spPr/>
    </dgm:pt>
    <dgm:pt modelId="{D546C534-2128-4CAE-ACDB-069A90903E2A}" type="sibTrans" cxnId="{6BF17BC2-B16C-47D7-8D2D-F3D9C9625339}">
      <dgm:prSet/>
      <dgm:spPr/>
    </dgm:pt>
    <dgm:pt modelId="{CC8763B3-4621-4666-B669-3C5BA2A30DBE}" type="pres">
      <dgm:prSet presAssocID="{703D4D02-5513-427D-B6E9-B2E187EE0C3A}" presName="linear" presStyleCnt="0">
        <dgm:presLayoutVars>
          <dgm:animLvl val="lvl"/>
          <dgm:resizeHandles val="exact"/>
        </dgm:presLayoutVars>
      </dgm:prSet>
      <dgm:spPr/>
    </dgm:pt>
    <dgm:pt modelId="{02733F7B-8381-46B4-A62D-60C94EF49351}" type="pres">
      <dgm:prSet presAssocID="{9FF9C588-5AC7-4213-AC10-D7BF2859CFD7}" presName="parentText" presStyleLbl="node1" presStyleIdx="0" presStyleCnt="8" custLinFactNeighborY="19245">
        <dgm:presLayoutVars>
          <dgm:chMax val="0"/>
          <dgm:bulletEnabled val="1"/>
        </dgm:presLayoutVars>
      </dgm:prSet>
      <dgm:spPr>
        <a:xfrm>
          <a:off x="0" y="725101"/>
          <a:ext cx="7162564" cy="707427"/>
        </a:xfrm>
        <a:prstGeom prst="roundRect">
          <a:avLst/>
        </a:prstGeom>
      </dgm:spPr>
    </dgm:pt>
    <dgm:pt modelId="{D11942FF-04E3-49E6-B922-9EFB2DC49F41}" type="pres">
      <dgm:prSet presAssocID="{3EEB248A-4EBB-4A62-9632-F990F5DC9389}" presName="spacer" presStyleCnt="0"/>
      <dgm:spPr/>
    </dgm:pt>
    <dgm:pt modelId="{C8CBCA26-9D20-4838-B1F9-53234775E96B}" type="pres">
      <dgm:prSet presAssocID="{62CB3C78-1DA1-4746-BD0D-6B96A3CEA09A}" presName="parentText" presStyleLbl="node1" presStyleIdx="1" presStyleCnt="8" custLinFactNeighborX="472" custLinFactNeighborY="-30453">
        <dgm:presLayoutVars>
          <dgm:chMax val="0"/>
          <dgm:bulletEnabled val="1"/>
        </dgm:presLayoutVars>
      </dgm:prSet>
      <dgm:spPr>
        <a:xfrm>
          <a:off x="0" y="1440160"/>
          <a:ext cx="7162564" cy="707949"/>
        </a:xfrm>
        <a:prstGeom prst="roundRect">
          <a:avLst/>
        </a:prstGeom>
      </dgm:spPr>
    </dgm:pt>
    <dgm:pt modelId="{671B3283-BB64-487F-AB90-C94002C94229}" type="pres">
      <dgm:prSet presAssocID="{7D8071C4-BB68-4D6B-A620-51DB78C20E88}" presName="spacer" presStyleCnt="0"/>
      <dgm:spPr/>
    </dgm:pt>
    <dgm:pt modelId="{C30047F0-DB09-4604-AC54-FC0221E4A689}" type="pres">
      <dgm:prSet presAssocID="{6045ACAC-5E4F-4F21-A66B-AB5CDA262068}" presName="parentText" presStyleLbl="node1" presStyleIdx="2" presStyleCnt="8" custLinFactNeighborX="472" custLinFactNeighborY="37996">
        <dgm:presLayoutVars>
          <dgm:chMax val="0"/>
          <dgm:bulletEnabled val="1"/>
        </dgm:presLayoutVars>
      </dgm:prSet>
      <dgm:spPr>
        <a:xfrm>
          <a:off x="0" y="2163052"/>
          <a:ext cx="7162564" cy="707949"/>
        </a:xfrm>
        <a:prstGeom prst="roundRect">
          <a:avLst/>
        </a:prstGeom>
      </dgm:spPr>
    </dgm:pt>
    <dgm:pt modelId="{130EF046-02F9-4526-B16D-075FE651A93E}" type="pres">
      <dgm:prSet presAssocID="{B4C2AAE5-D99A-459F-BDEC-4FFC3545C099}" presName="spacer" presStyleCnt="0"/>
      <dgm:spPr/>
    </dgm:pt>
    <dgm:pt modelId="{AD8AA1B4-EEDD-4C69-94F3-D0F0A1CEEF71}" type="pres">
      <dgm:prSet presAssocID="{12DF0A5D-5546-462E-9928-8F481ADB88B3}" presName="parentText" presStyleLbl="node1" presStyleIdx="3" presStyleCnt="8">
        <dgm:presLayoutVars>
          <dgm:chMax val="0"/>
          <dgm:bulletEnabled val="1"/>
        </dgm:presLayoutVars>
      </dgm:prSet>
      <dgm:spPr/>
    </dgm:pt>
    <dgm:pt modelId="{81815035-203C-42F5-9236-2D8ECF90196A}" type="pres">
      <dgm:prSet presAssocID="{D546C534-2128-4CAE-ACDB-069A90903E2A}" presName="spacer" presStyleCnt="0"/>
      <dgm:spPr/>
    </dgm:pt>
    <dgm:pt modelId="{F209ACB3-3444-40CC-BCCA-513ABA9ADB86}" type="pres">
      <dgm:prSet presAssocID="{0ED06F71-722D-4D98-8A78-76B9D17B094B}" presName="parentText" presStyleLbl="node1" presStyleIdx="4" presStyleCnt="8">
        <dgm:presLayoutVars>
          <dgm:chMax val="0"/>
          <dgm:bulletEnabled val="1"/>
        </dgm:presLayoutVars>
      </dgm:prSet>
      <dgm:spPr>
        <a:xfrm>
          <a:off x="0" y="2887041"/>
          <a:ext cx="7162564" cy="707949"/>
        </a:xfrm>
        <a:prstGeom prst="roundRect">
          <a:avLst/>
        </a:prstGeom>
      </dgm:spPr>
    </dgm:pt>
    <dgm:pt modelId="{3021E19B-D6F7-4D3A-9633-E49336FDC5DD}" type="pres">
      <dgm:prSet presAssocID="{95E5FBCD-B8E9-4948-B577-4614DE77EA4F}" presName="spacer" presStyleCnt="0"/>
      <dgm:spPr/>
    </dgm:pt>
    <dgm:pt modelId="{24D32922-BF99-4CE5-821E-A240C3092535}" type="pres">
      <dgm:prSet presAssocID="{0665DC02-B792-4630-A897-0DA290FA588A}" presName="parentText" presStyleLbl="node1" presStyleIdx="5" presStyleCnt="8">
        <dgm:presLayoutVars>
          <dgm:chMax val="0"/>
          <dgm:bulletEnabled val="1"/>
        </dgm:presLayoutVars>
      </dgm:prSet>
      <dgm:spPr>
        <a:xfrm>
          <a:off x="0" y="3608435"/>
          <a:ext cx="7162564" cy="707949"/>
        </a:xfrm>
        <a:prstGeom prst="roundRect">
          <a:avLst/>
        </a:prstGeom>
      </dgm:spPr>
    </dgm:pt>
    <dgm:pt modelId="{84654CE7-25C0-43F8-BF3B-D295552275A1}" type="pres">
      <dgm:prSet presAssocID="{60484752-0D8A-40CE-9AB1-ED97EF463E69}" presName="spacer" presStyleCnt="0"/>
      <dgm:spPr/>
    </dgm:pt>
    <dgm:pt modelId="{F2661D8E-CA17-4439-82D7-B9DD64BE4ADF}" type="pres">
      <dgm:prSet presAssocID="{7971EA1D-5559-4832-AE87-7DA27032A53B}" presName="parentText" presStyleLbl="node1" presStyleIdx="6" presStyleCnt="8">
        <dgm:presLayoutVars>
          <dgm:chMax val="0"/>
          <dgm:bulletEnabled val="1"/>
        </dgm:presLayoutVars>
      </dgm:prSet>
      <dgm:spPr>
        <a:xfrm>
          <a:off x="0" y="4329829"/>
          <a:ext cx="7162564" cy="707949"/>
        </a:xfrm>
        <a:prstGeom prst="roundRect">
          <a:avLst/>
        </a:prstGeom>
      </dgm:spPr>
    </dgm:pt>
    <dgm:pt modelId="{047545C6-335E-4FE9-AED2-D3569137F616}" type="pres">
      <dgm:prSet presAssocID="{E61463A8-D13E-49FD-9A28-BD40AF4FCDF8}" presName="spacer" presStyleCnt="0"/>
      <dgm:spPr/>
    </dgm:pt>
    <dgm:pt modelId="{3BE952A1-A30C-4AC3-90C5-5AFF5BA4AEDD}" type="pres">
      <dgm:prSet presAssocID="{3CA286A1-8CE9-4AA1-BADE-7FA3CEE1941A}" presName="parentText" presStyleLbl="node1" presStyleIdx="7" presStyleCnt="8">
        <dgm:presLayoutVars>
          <dgm:chMax val="0"/>
          <dgm:bulletEnabled val="1"/>
        </dgm:presLayoutVars>
      </dgm:prSet>
      <dgm:spPr>
        <a:xfrm>
          <a:off x="0" y="5052558"/>
          <a:ext cx="7162564" cy="707427"/>
        </a:xfrm>
        <a:prstGeom prst="roundRect">
          <a:avLst/>
        </a:prstGeom>
      </dgm:spPr>
    </dgm:pt>
  </dgm:ptLst>
  <dgm:cxnLst>
    <dgm:cxn modelId="{C0DC4402-1DE1-4AC9-97F9-3B6F5D20B6A8}" srcId="{703D4D02-5513-427D-B6E9-B2E187EE0C3A}" destId="{3CA286A1-8CE9-4AA1-BADE-7FA3CEE1941A}" srcOrd="7" destOrd="0" parTransId="{EDD6BA8C-D288-4CEB-AF78-913AF36C9BD7}" sibTransId="{D5710ED0-15A0-4D76-AC90-5B3369BB786B}"/>
    <dgm:cxn modelId="{D9917803-728B-4A60-BFA8-569B9CD3BC09}" srcId="{703D4D02-5513-427D-B6E9-B2E187EE0C3A}" destId="{0ED06F71-722D-4D98-8A78-76B9D17B094B}" srcOrd="4" destOrd="0" parTransId="{64A37167-2FEF-412B-977A-6C319213DCF5}" sibTransId="{95E5FBCD-B8E9-4948-B577-4614DE77EA4F}"/>
    <dgm:cxn modelId="{4175C92B-27A2-48AB-BE45-43A581354040}" type="presOf" srcId="{62CB3C78-1DA1-4746-BD0D-6B96A3CEA09A}" destId="{C8CBCA26-9D20-4838-B1F9-53234775E96B}" srcOrd="0" destOrd="0" presId="urn:microsoft.com/office/officeart/2005/8/layout/vList2"/>
    <dgm:cxn modelId="{17C00D36-44C5-48EA-A292-85588082EC38}" srcId="{703D4D02-5513-427D-B6E9-B2E187EE0C3A}" destId="{0665DC02-B792-4630-A897-0DA290FA588A}" srcOrd="5" destOrd="0" parTransId="{7EE42A0E-6BF4-4765-93EF-F1D2F7C35AF4}" sibTransId="{60484752-0D8A-40CE-9AB1-ED97EF463E69}"/>
    <dgm:cxn modelId="{2B388C3F-36A9-4CA0-B4B2-9895A84B77C3}" type="presOf" srcId="{7971EA1D-5559-4832-AE87-7DA27032A53B}" destId="{F2661D8E-CA17-4439-82D7-B9DD64BE4ADF}" srcOrd="0" destOrd="0" presId="urn:microsoft.com/office/officeart/2005/8/layout/vList2"/>
    <dgm:cxn modelId="{C7A70C48-D1B8-40BB-9BA5-FD9B78AC2E6C}" srcId="{703D4D02-5513-427D-B6E9-B2E187EE0C3A}" destId="{9FF9C588-5AC7-4213-AC10-D7BF2859CFD7}" srcOrd="0" destOrd="0" parTransId="{AEC3E7C9-70D8-4F0A-835B-202C5BFB7DBD}" sibTransId="{3EEB248A-4EBB-4A62-9632-F990F5DC9389}"/>
    <dgm:cxn modelId="{4F9D9E6C-69CB-4D23-B997-A2321E9CB79B}" type="presOf" srcId="{0ED06F71-722D-4D98-8A78-76B9D17B094B}" destId="{F209ACB3-3444-40CC-BCCA-513ABA9ADB86}" srcOrd="0" destOrd="0" presId="urn:microsoft.com/office/officeart/2005/8/layout/vList2"/>
    <dgm:cxn modelId="{72C5B173-0EE3-454E-A98D-25DDE42EAE28}" type="presOf" srcId="{0665DC02-B792-4630-A897-0DA290FA588A}" destId="{24D32922-BF99-4CE5-821E-A240C3092535}" srcOrd="0" destOrd="0" presId="urn:microsoft.com/office/officeart/2005/8/layout/vList2"/>
    <dgm:cxn modelId="{A6A63E75-4DD7-4202-8266-FCC8C275BA91}" type="presOf" srcId="{6045ACAC-5E4F-4F21-A66B-AB5CDA262068}" destId="{C30047F0-DB09-4604-AC54-FC0221E4A689}"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CF06B9C1-6900-4FE3-9E77-8FE144CA1B06}" type="presOf" srcId="{3CA286A1-8CE9-4AA1-BADE-7FA3CEE1941A}" destId="{3BE952A1-A30C-4AC3-90C5-5AFF5BA4AEDD}" srcOrd="0" destOrd="0" presId="urn:microsoft.com/office/officeart/2005/8/layout/vList2"/>
    <dgm:cxn modelId="{6BF17BC2-B16C-47D7-8D2D-F3D9C9625339}" srcId="{703D4D02-5513-427D-B6E9-B2E187EE0C3A}" destId="{12DF0A5D-5546-462E-9928-8F481ADB88B3}" srcOrd="3" destOrd="0" parTransId="{4F792F8B-B66A-416B-A537-AE8366532530}" sibTransId="{D546C534-2128-4CAE-ACDB-069A90903E2A}"/>
    <dgm:cxn modelId="{5E5EAFC4-44B3-4549-AC9A-997C897F1B4D}" srcId="{703D4D02-5513-427D-B6E9-B2E187EE0C3A}" destId="{6045ACAC-5E4F-4F21-A66B-AB5CDA262068}" srcOrd="2" destOrd="0" parTransId="{11DAFEE1-F611-4BD6-B139-CD15394BFBA6}" sibTransId="{B4C2AAE5-D99A-459F-BDEC-4FFC3545C099}"/>
    <dgm:cxn modelId="{17A856CA-D583-460A-AAEB-9DE389533976}" srcId="{703D4D02-5513-427D-B6E9-B2E187EE0C3A}" destId="{62CB3C78-1DA1-4746-BD0D-6B96A3CEA09A}" srcOrd="1" destOrd="0" parTransId="{D6BFE600-101E-43B0-9656-8573B6404A8B}" sibTransId="{7D8071C4-BB68-4D6B-A620-51DB78C20E88}"/>
    <dgm:cxn modelId="{238C07DB-2016-478E-9E0D-BE321C36A916}" type="presOf" srcId="{12DF0A5D-5546-462E-9928-8F481ADB88B3}" destId="{AD8AA1B4-EEDD-4C69-94F3-D0F0A1CEEF71}" srcOrd="0" destOrd="0" presId="urn:microsoft.com/office/officeart/2005/8/layout/vList2"/>
    <dgm:cxn modelId="{5A991DE6-C4A0-417D-AA60-05F2D3759216}" type="presOf" srcId="{9FF9C588-5AC7-4213-AC10-D7BF2859CFD7}" destId="{02733F7B-8381-46B4-A62D-60C94EF49351}" srcOrd="0" destOrd="0" presId="urn:microsoft.com/office/officeart/2005/8/layout/vList2"/>
    <dgm:cxn modelId="{CFB9E6EF-1CD1-421D-8D10-43421A2F0386}" srcId="{703D4D02-5513-427D-B6E9-B2E187EE0C3A}" destId="{7971EA1D-5559-4832-AE87-7DA27032A53B}" srcOrd="6" destOrd="0" parTransId="{D5ECBF74-1D81-468E-98F4-BB66DF85AA12}" sibTransId="{E61463A8-D13E-49FD-9A28-BD40AF4FCDF8}"/>
    <dgm:cxn modelId="{A8C32257-EA6D-4590-A071-BFAB705E2172}" type="presParOf" srcId="{CC8763B3-4621-4666-B669-3C5BA2A30DBE}" destId="{02733F7B-8381-46B4-A62D-60C94EF49351}" srcOrd="0" destOrd="0" presId="urn:microsoft.com/office/officeart/2005/8/layout/vList2"/>
    <dgm:cxn modelId="{B628A9DE-04BF-488C-BA0F-B1A79563D498}" type="presParOf" srcId="{CC8763B3-4621-4666-B669-3C5BA2A30DBE}" destId="{D11942FF-04E3-49E6-B922-9EFB2DC49F41}" srcOrd="1" destOrd="0" presId="urn:microsoft.com/office/officeart/2005/8/layout/vList2"/>
    <dgm:cxn modelId="{B98EF007-96DC-473E-ABB0-F983C5585054}" type="presParOf" srcId="{CC8763B3-4621-4666-B669-3C5BA2A30DBE}" destId="{C8CBCA26-9D20-4838-B1F9-53234775E96B}" srcOrd="2" destOrd="0" presId="urn:microsoft.com/office/officeart/2005/8/layout/vList2"/>
    <dgm:cxn modelId="{3C9C535E-DC34-4BE1-9AE7-6EB2C14DA4E0}" type="presParOf" srcId="{CC8763B3-4621-4666-B669-3C5BA2A30DBE}" destId="{671B3283-BB64-487F-AB90-C94002C94229}" srcOrd="3" destOrd="0" presId="urn:microsoft.com/office/officeart/2005/8/layout/vList2"/>
    <dgm:cxn modelId="{55E781B8-2848-445E-AC9E-E2F8A6F2135A}" type="presParOf" srcId="{CC8763B3-4621-4666-B669-3C5BA2A30DBE}" destId="{C30047F0-DB09-4604-AC54-FC0221E4A689}" srcOrd="4" destOrd="0" presId="urn:microsoft.com/office/officeart/2005/8/layout/vList2"/>
    <dgm:cxn modelId="{760CCC2F-AC1A-4872-A74C-A18807344BD3}" type="presParOf" srcId="{CC8763B3-4621-4666-B669-3C5BA2A30DBE}" destId="{130EF046-02F9-4526-B16D-075FE651A93E}" srcOrd="5" destOrd="0" presId="urn:microsoft.com/office/officeart/2005/8/layout/vList2"/>
    <dgm:cxn modelId="{5E353E3C-2898-4703-B7A7-7DD134CA3167}" type="presParOf" srcId="{CC8763B3-4621-4666-B669-3C5BA2A30DBE}" destId="{AD8AA1B4-EEDD-4C69-94F3-D0F0A1CEEF71}" srcOrd="6" destOrd="0" presId="urn:microsoft.com/office/officeart/2005/8/layout/vList2"/>
    <dgm:cxn modelId="{247AD6CC-3159-4C27-AD87-E558B00FA9A2}" type="presParOf" srcId="{CC8763B3-4621-4666-B669-3C5BA2A30DBE}" destId="{81815035-203C-42F5-9236-2D8ECF90196A}" srcOrd="7" destOrd="0" presId="urn:microsoft.com/office/officeart/2005/8/layout/vList2"/>
    <dgm:cxn modelId="{9187FF1B-48B3-4B23-A4B2-A9DCB1B46408}" type="presParOf" srcId="{CC8763B3-4621-4666-B669-3C5BA2A30DBE}" destId="{F209ACB3-3444-40CC-BCCA-513ABA9ADB86}" srcOrd="8" destOrd="0" presId="urn:microsoft.com/office/officeart/2005/8/layout/vList2"/>
    <dgm:cxn modelId="{F5548DE1-4FD4-484C-9BD9-5968A494A459}" type="presParOf" srcId="{CC8763B3-4621-4666-B669-3C5BA2A30DBE}" destId="{3021E19B-D6F7-4D3A-9633-E49336FDC5DD}" srcOrd="9" destOrd="0" presId="urn:microsoft.com/office/officeart/2005/8/layout/vList2"/>
    <dgm:cxn modelId="{5A4150B5-A935-4645-B037-6348BA073316}" type="presParOf" srcId="{CC8763B3-4621-4666-B669-3C5BA2A30DBE}" destId="{24D32922-BF99-4CE5-821E-A240C3092535}" srcOrd="10" destOrd="0" presId="urn:microsoft.com/office/officeart/2005/8/layout/vList2"/>
    <dgm:cxn modelId="{5CFA4008-1FBC-4D7B-B94F-D9E1D38C3331}" type="presParOf" srcId="{CC8763B3-4621-4666-B669-3C5BA2A30DBE}" destId="{84654CE7-25C0-43F8-BF3B-D295552275A1}" srcOrd="11" destOrd="0" presId="urn:microsoft.com/office/officeart/2005/8/layout/vList2"/>
    <dgm:cxn modelId="{5DBA31FB-234A-4203-9125-03E947F7899E}" type="presParOf" srcId="{CC8763B3-4621-4666-B669-3C5BA2A30DBE}" destId="{F2661D8E-CA17-4439-82D7-B9DD64BE4ADF}" srcOrd="12" destOrd="0" presId="urn:microsoft.com/office/officeart/2005/8/layout/vList2"/>
    <dgm:cxn modelId="{D7D670A5-0681-4799-BC76-930487C98610}" type="presParOf" srcId="{CC8763B3-4621-4666-B669-3C5BA2A30DBE}" destId="{047545C6-335E-4FE9-AED2-D3569137F616}" srcOrd="13" destOrd="0" presId="urn:microsoft.com/office/officeart/2005/8/layout/vList2"/>
    <dgm:cxn modelId="{8BD78772-18F2-4138-AC6B-C602E38BE849}" type="presParOf" srcId="{CC8763B3-4621-4666-B669-3C5BA2A30DBE}" destId="{3BE952A1-A30C-4AC3-90C5-5AFF5BA4AED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tx1">
            <a:lumMod val="50000"/>
            <a:lumOff val="50000"/>
          </a:schemeClr>
        </a:solidFill>
      </dgm:spPr>
      <dgm:t>
        <a:bodyPr/>
        <a:lstStyle/>
        <a:p>
          <a:r>
            <a:rPr lang="en-MY" dirty="0">
              <a:solidFill>
                <a:schemeClr val="bg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tx1">
            <a:lumMod val="50000"/>
            <a:lumOff val="50000"/>
          </a:schemeClr>
        </a:solidFill>
      </dgm:spPr>
      <dgm:t>
        <a:bodyPr/>
        <a:lstStyle/>
        <a:p>
          <a:r>
            <a:rPr lang="en-MY" dirty="0">
              <a:solidFill>
                <a:schemeClr val="bg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accent1">
            <a:lumMod val="40000"/>
            <a:lumOff val="60000"/>
          </a:schemeClr>
        </a:solidFill>
      </dgm:spPr>
      <dgm:t>
        <a:bodyPr/>
        <a:lstStyle/>
        <a:p>
          <a:r>
            <a:rPr lang="en-MY" dirty="0">
              <a:solidFill>
                <a:schemeClr val="tx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68600">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dgm:spPr>
        <a:solidFill>
          <a:schemeClr val="tx1">
            <a:lumMod val="50000"/>
            <a:lumOff val="50000"/>
          </a:schemeClr>
        </a:solidFill>
      </dgm:spPr>
      <dgm:t>
        <a:bodyPr/>
        <a:lstStyle/>
        <a:p>
          <a:r>
            <a:rPr lang="en-MY" dirty="0">
              <a:solidFill>
                <a:schemeClr val="bg1"/>
              </a:solidFill>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dgm:spPr>
        <a:solidFill>
          <a:schemeClr val="accent1">
            <a:lumMod val="40000"/>
            <a:lumOff val="60000"/>
          </a:schemeClr>
        </a:solidFill>
      </dgm:spPr>
      <dgm:t>
        <a:bodyPr/>
        <a:lstStyle/>
        <a:p>
          <a:r>
            <a:rPr lang="en-MY" dirty="0">
              <a:solidFill>
                <a:schemeClr val="tx1"/>
              </a:solidFill>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a:xfrm>
          <a:off x="0" y="2047760"/>
          <a:ext cx="7772400" cy="585000"/>
        </a:xfrm>
        <a:prstGeom prst="roundRect">
          <a:avLst/>
        </a:prstGeom>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dgm:spPr>
        <a:solidFill>
          <a:schemeClr val="accent1">
            <a:lumMod val="40000"/>
            <a:lumOff val="60000"/>
          </a:schemeClr>
        </a:solidFill>
      </dgm:spPr>
      <dgm:t>
        <a:bodyPr/>
        <a:lstStyle/>
        <a:p>
          <a:r>
            <a:rPr lang="en-MY" dirty="0">
              <a:solidFill>
                <a:schemeClr val="tx1"/>
              </a:solidFill>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dgm:spPr>
        <a:solidFill>
          <a:schemeClr val="accent1">
            <a:lumMod val="40000"/>
            <a:lumOff val="60000"/>
          </a:schemeClr>
        </a:solidFill>
      </dgm:spPr>
      <dgm:t>
        <a:bodyPr/>
        <a:lstStyle/>
        <a:p>
          <a:r>
            <a:rPr lang="en-MY" dirty="0">
              <a:solidFill>
                <a:schemeClr val="tx1"/>
              </a:solidFill>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0BF9B7-7B7A-4A7C-A05B-B1BE1B648C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5BCFEC87-2571-489B-891D-0E70E9F09AD4}">
      <dgm:prSet phldrT="[Text]"/>
      <dgm:spPr>
        <a:solidFill>
          <a:schemeClr val="accent1">
            <a:lumMod val="40000"/>
            <a:lumOff val="60000"/>
          </a:schemeClr>
        </a:solidFill>
      </dgm:spPr>
      <dgm:t>
        <a:bodyPr/>
        <a:lstStyle/>
        <a:p>
          <a:r>
            <a:rPr lang="en-MY" dirty="0">
              <a:solidFill>
                <a:schemeClr val="tx1"/>
              </a:solidFill>
            </a:rPr>
            <a:t>Supply Chain</a:t>
          </a:r>
        </a:p>
      </dgm:t>
    </dgm:pt>
    <dgm:pt modelId="{D053B18D-AC5C-487F-A279-38D5B622285F}" type="parTrans" cxnId="{6613A2C2-F0C5-4725-91A6-9F48F23E2592}">
      <dgm:prSet/>
      <dgm:spPr/>
      <dgm:t>
        <a:bodyPr/>
        <a:lstStyle/>
        <a:p>
          <a:endParaRPr lang="en-MY"/>
        </a:p>
      </dgm:t>
    </dgm:pt>
    <dgm:pt modelId="{922FD871-7B30-4786-A696-4D6E20953EBF}" type="sibTrans" cxnId="{6613A2C2-F0C5-4725-91A6-9F48F23E2592}">
      <dgm:prSet/>
      <dgm:spPr/>
      <dgm:t>
        <a:bodyPr/>
        <a:lstStyle/>
        <a:p>
          <a:endParaRPr lang="en-MY"/>
        </a:p>
      </dgm:t>
    </dgm:pt>
    <dgm:pt modelId="{5BC77895-9CE9-4054-B933-25BDDF9C1F4C}">
      <dgm:prSet phldrT="[Text]"/>
      <dgm:spPr>
        <a:solidFill>
          <a:schemeClr val="accent1">
            <a:lumMod val="40000"/>
            <a:lumOff val="60000"/>
          </a:schemeClr>
        </a:solidFill>
      </dgm:spPr>
      <dgm:t>
        <a:bodyPr/>
        <a:lstStyle/>
        <a:p>
          <a:r>
            <a:rPr lang="en-MY" dirty="0">
              <a:solidFill>
                <a:schemeClr val="tx1"/>
              </a:solidFill>
            </a:rPr>
            <a:t>Value Chain</a:t>
          </a:r>
        </a:p>
      </dgm:t>
    </dgm:pt>
    <dgm:pt modelId="{D3FCBDAE-D5A3-4B5D-ABD9-7974AAAA1040}" type="parTrans" cxnId="{C417DAD6-A198-4052-94EF-5FC2628A67EB}">
      <dgm:prSet/>
      <dgm:spPr/>
      <dgm:t>
        <a:bodyPr/>
        <a:lstStyle/>
        <a:p>
          <a:endParaRPr lang="en-MY"/>
        </a:p>
      </dgm:t>
    </dgm:pt>
    <dgm:pt modelId="{31A1769C-2C00-4F7C-951A-5A04AB5BA6E5}" type="sibTrans" cxnId="{C417DAD6-A198-4052-94EF-5FC2628A67EB}">
      <dgm:prSet/>
      <dgm:spPr/>
      <dgm:t>
        <a:bodyPr/>
        <a:lstStyle/>
        <a:p>
          <a:endParaRPr lang="en-MY"/>
        </a:p>
      </dgm:t>
    </dgm:pt>
    <dgm:pt modelId="{E103F50F-1A90-416B-9E61-819078A87576}">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gm:t>
    </dgm:pt>
    <dgm:pt modelId="{2EB38C58-B93F-4404-BE14-031AB2A19497}" type="parTrans" cxnId="{806CAA7F-8446-4C3F-AEC4-A3E85D3D3935}">
      <dgm:prSet/>
      <dgm:spPr/>
      <dgm:t>
        <a:bodyPr/>
        <a:lstStyle/>
        <a:p>
          <a:endParaRPr lang="en-MY"/>
        </a:p>
      </dgm:t>
    </dgm:pt>
    <dgm:pt modelId="{1A8EFFAA-9C5F-4126-B3FA-F7CEBBA88C68}" type="sibTrans" cxnId="{806CAA7F-8446-4C3F-AEC4-A3E85D3D3935}">
      <dgm:prSet/>
      <dgm:spPr/>
      <dgm:t>
        <a:bodyPr/>
        <a:lstStyle/>
        <a:p>
          <a:endParaRPr lang="en-MY"/>
        </a:p>
      </dgm:t>
    </dgm:pt>
    <dgm:pt modelId="{0240E6BA-A916-4076-9EA5-E14A9617F930}">
      <dgm:prSet phldrT="[Text]"/>
      <dgm:spPr>
        <a:solidFill>
          <a:schemeClr val="accent1">
            <a:lumMod val="40000"/>
            <a:lumOff val="60000"/>
          </a:schemeClr>
        </a:solidFill>
      </dgm:spPr>
      <dgm:t>
        <a:bodyPr/>
        <a:lstStyle/>
        <a:p>
          <a:r>
            <a:rPr lang="en-MY" dirty="0">
              <a:solidFill>
                <a:schemeClr val="tx1"/>
              </a:solidFill>
            </a:rPr>
            <a:t>Financial Reporting</a:t>
          </a:r>
        </a:p>
      </dgm:t>
    </dgm:pt>
    <dgm:pt modelId="{FCD4DBE2-B78C-4C9B-AD8A-2AE48AC68966}" type="parTrans" cxnId="{54F683BD-7D14-4ED5-A29D-2E12F1E3516C}">
      <dgm:prSet/>
      <dgm:spPr/>
      <dgm:t>
        <a:bodyPr/>
        <a:lstStyle/>
        <a:p>
          <a:endParaRPr lang="en-MY"/>
        </a:p>
      </dgm:t>
    </dgm:pt>
    <dgm:pt modelId="{5F944036-454F-428C-A017-94E62845979A}" type="sibTrans" cxnId="{54F683BD-7D14-4ED5-A29D-2E12F1E3516C}">
      <dgm:prSet/>
      <dgm:spPr/>
      <dgm:t>
        <a:bodyPr/>
        <a:lstStyle/>
        <a:p>
          <a:endParaRPr lang="en-MY"/>
        </a:p>
      </dgm:t>
    </dgm:pt>
    <dgm:pt modelId="{FC7DEB54-D495-4BD2-8325-E7464C2459C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gm:t>
    </dgm:pt>
    <dgm:pt modelId="{9D2FBCD5-0C0E-4C79-ACEE-655AD2CB786C}" type="parTrans" cxnId="{D6332F11-733A-4E32-91D1-48728F4299BC}">
      <dgm:prSet/>
      <dgm:spPr/>
      <dgm:t>
        <a:bodyPr/>
        <a:lstStyle/>
        <a:p>
          <a:endParaRPr lang="en-MY"/>
        </a:p>
      </dgm:t>
    </dgm:pt>
    <dgm:pt modelId="{B073C0A7-BBBA-4CC1-A7B4-ED449CA76FC9}" type="sibTrans" cxnId="{D6332F11-733A-4E32-91D1-48728F4299BC}">
      <dgm:prSet/>
      <dgm:spPr/>
      <dgm:t>
        <a:bodyPr/>
        <a:lstStyle/>
        <a:p>
          <a:endParaRPr lang="en-MY"/>
        </a:p>
      </dgm:t>
    </dgm:pt>
    <dgm:pt modelId="{3B0C8FBB-B78C-4418-A275-9C01168B31D5}">
      <dgm:prSet phldrT="[Text]" custT="1"/>
      <dgm:spPr>
        <a:solidFill>
          <a:srgbClr val="CCCC99">
            <a:lumMod val="40000"/>
            <a:lumOff val="6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gm:t>
    </dgm:pt>
    <dgm:pt modelId="{A3B1A5F7-C76F-4767-BA27-0AF25B38B729}" type="parTrans" cxnId="{A29B8219-FAB8-46FA-8E9F-880A75D98E18}">
      <dgm:prSet/>
      <dgm:spPr/>
      <dgm:t>
        <a:bodyPr/>
        <a:lstStyle/>
        <a:p>
          <a:endParaRPr lang="en-MY"/>
        </a:p>
      </dgm:t>
    </dgm:pt>
    <dgm:pt modelId="{0D2EADDE-4623-4555-B710-2858C583BA77}" type="sibTrans" cxnId="{A29B8219-FAB8-46FA-8E9F-880A75D98E18}">
      <dgm:prSet/>
      <dgm:spPr/>
      <dgm:t>
        <a:bodyPr/>
        <a:lstStyle/>
        <a:p>
          <a:endParaRPr lang="en-MY"/>
        </a:p>
      </dgm:t>
    </dgm:pt>
    <dgm:pt modelId="{53C962A1-9FE2-4F8E-9BC0-C54A33AC0C3F}">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gm:t>
    </dgm:pt>
    <dgm:pt modelId="{56F8A895-1A11-4FED-A733-B1A5F9FE0612}" type="parTrans" cxnId="{D8D2B0F9-7BEF-48C1-9123-77FE73D77BBF}">
      <dgm:prSet/>
      <dgm:spPr/>
      <dgm:t>
        <a:bodyPr/>
        <a:lstStyle/>
        <a:p>
          <a:endParaRPr lang="en-MY"/>
        </a:p>
      </dgm:t>
    </dgm:pt>
    <dgm:pt modelId="{9412B15C-D31F-4683-B84D-7E6DFF9294F0}" type="sibTrans" cxnId="{D8D2B0F9-7BEF-48C1-9123-77FE73D77BBF}">
      <dgm:prSet/>
      <dgm:spPr/>
      <dgm:t>
        <a:bodyPr/>
        <a:lstStyle/>
        <a:p>
          <a:endParaRPr lang="en-MY"/>
        </a:p>
      </dgm:t>
    </dgm:pt>
    <dgm:pt modelId="{A17B7EE2-1D78-4802-A42E-D5C47A93A332}" type="pres">
      <dgm:prSet presAssocID="{4B0BF9B7-7B7A-4A7C-A05B-B1BE1B648CE9}" presName="linear" presStyleCnt="0">
        <dgm:presLayoutVars>
          <dgm:animLvl val="lvl"/>
          <dgm:resizeHandles val="exact"/>
        </dgm:presLayoutVars>
      </dgm:prSet>
      <dgm:spPr/>
    </dgm:pt>
    <dgm:pt modelId="{FEE47416-7ADC-4F04-B888-18152B43E14E}" type="pres">
      <dgm:prSet presAssocID="{5BCFEC87-2571-489B-891D-0E70E9F09AD4}" presName="parentText" presStyleLbl="node1" presStyleIdx="0" presStyleCnt="7" custLinFactNeighborY="93412">
        <dgm:presLayoutVars>
          <dgm:chMax val="0"/>
          <dgm:bulletEnabled val="1"/>
        </dgm:presLayoutVars>
      </dgm:prSet>
      <dgm:spPr/>
    </dgm:pt>
    <dgm:pt modelId="{4C71D70E-D4E8-40C9-B61A-A6DF24ED5625}" type="pres">
      <dgm:prSet presAssocID="{922FD871-7B30-4786-A696-4D6E20953EBF}" presName="spacer" presStyleCnt="0"/>
      <dgm:spPr/>
    </dgm:pt>
    <dgm:pt modelId="{C257A4DF-BA63-4CF7-ABE1-B114FC9563C2}" type="pres">
      <dgm:prSet presAssocID="{5BC77895-9CE9-4054-B933-25BDDF9C1F4C}" presName="parentText" presStyleLbl="node1" presStyleIdx="1" presStyleCnt="7" custLinFactNeighborY="81011">
        <dgm:presLayoutVars>
          <dgm:chMax val="0"/>
          <dgm:bulletEnabled val="1"/>
        </dgm:presLayoutVars>
      </dgm:prSet>
      <dgm:spPr/>
    </dgm:pt>
    <dgm:pt modelId="{B38E9941-A3A6-4796-8072-ADCD44E1774C}" type="pres">
      <dgm:prSet presAssocID="{31A1769C-2C00-4F7C-951A-5A04AB5BA6E5}" presName="spacer" presStyleCnt="0"/>
      <dgm:spPr/>
    </dgm:pt>
    <dgm:pt modelId="{37044683-296D-4928-A19D-1A7547B9EB23}" type="pres">
      <dgm:prSet presAssocID="{E103F50F-1A90-416B-9E61-819078A87576}" presName="parentText" presStyleLbl="node1" presStyleIdx="2" presStyleCnt="7" custLinFactNeighborY="62406">
        <dgm:presLayoutVars>
          <dgm:chMax val="0"/>
          <dgm:bulletEnabled val="1"/>
        </dgm:presLayoutVars>
      </dgm:prSet>
      <dgm:spPr>
        <a:xfrm>
          <a:off x="0" y="1435692"/>
          <a:ext cx="7772400" cy="585000"/>
        </a:xfrm>
        <a:prstGeom prst="roundRect">
          <a:avLst/>
        </a:prstGeom>
      </dgm:spPr>
    </dgm:pt>
    <dgm:pt modelId="{A8DC0224-C23C-470A-9860-43CF041DAA78}" type="pres">
      <dgm:prSet presAssocID="{1A8EFFAA-9C5F-4126-B3FA-F7CEBBA88C68}" presName="spacer" presStyleCnt="0"/>
      <dgm:spPr/>
    </dgm:pt>
    <dgm:pt modelId="{35B7FA0E-A7C6-469B-9CC6-2694F8ACFFCE}" type="pres">
      <dgm:prSet presAssocID="{0240E6BA-A916-4076-9EA5-E14A9617F930}" presName="parentText" presStyleLbl="node1" presStyleIdx="3" presStyleCnt="7">
        <dgm:presLayoutVars>
          <dgm:chMax val="0"/>
          <dgm:bulletEnabled val="1"/>
        </dgm:presLayoutVars>
      </dgm:prSet>
      <dgm:spPr/>
    </dgm:pt>
    <dgm:pt modelId="{74DBFF6F-C3F3-4B08-807D-9792880EAF31}" type="pres">
      <dgm:prSet presAssocID="{5F944036-454F-428C-A017-94E62845979A}" presName="spacer" presStyleCnt="0"/>
      <dgm:spPr/>
    </dgm:pt>
    <dgm:pt modelId="{C2D199EF-EC9A-4C6D-8BD7-CC11CB57AA65}" type="pres">
      <dgm:prSet presAssocID="{FC7DEB54-D495-4BD2-8325-E7464C2459C5}" presName="parentText" presStyleLbl="node1" presStyleIdx="4" presStyleCnt="7" custLinFactNeighborY="43811">
        <dgm:presLayoutVars>
          <dgm:chMax val="0"/>
          <dgm:bulletEnabled val="1"/>
        </dgm:presLayoutVars>
      </dgm:prSet>
      <dgm:spPr>
        <a:xfrm>
          <a:off x="0" y="2704760"/>
          <a:ext cx="7772400" cy="585000"/>
        </a:xfrm>
        <a:prstGeom prst="roundRect">
          <a:avLst/>
        </a:prstGeom>
      </dgm:spPr>
    </dgm:pt>
    <dgm:pt modelId="{F4C439AD-BC66-42C3-9105-C5B50C42525C}" type="pres">
      <dgm:prSet presAssocID="{B073C0A7-BBBA-4CC1-A7B4-ED449CA76FC9}" presName="spacer" presStyleCnt="0"/>
      <dgm:spPr/>
    </dgm:pt>
    <dgm:pt modelId="{E4741DCA-E994-4448-9C66-3AEA02CC077E}" type="pres">
      <dgm:prSet presAssocID="{3B0C8FBB-B78C-4418-A275-9C01168B31D5}" presName="parentText" presStyleLbl="node1" presStyleIdx="5" presStyleCnt="7">
        <dgm:presLayoutVars>
          <dgm:chMax val="0"/>
          <dgm:bulletEnabled val="1"/>
        </dgm:presLayoutVars>
      </dgm:prSet>
      <dgm:spPr>
        <a:xfrm>
          <a:off x="0" y="3361760"/>
          <a:ext cx="7772400" cy="585000"/>
        </a:xfrm>
        <a:prstGeom prst="roundRect">
          <a:avLst/>
        </a:prstGeom>
      </dgm:spPr>
    </dgm:pt>
    <dgm:pt modelId="{E22742E3-B596-440C-BFBD-0E531A0B6CDF}" type="pres">
      <dgm:prSet presAssocID="{0D2EADDE-4623-4555-B710-2858C583BA77}" presName="spacer" presStyleCnt="0"/>
      <dgm:spPr/>
    </dgm:pt>
    <dgm:pt modelId="{8D501949-E3F8-4187-85B3-19FF8C1CF2E1}" type="pres">
      <dgm:prSet presAssocID="{53C962A1-9FE2-4F8E-9BC0-C54A33AC0C3F}" presName="parentText" presStyleLbl="node1" presStyleIdx="6" presStyleCnt="7" custLinFactNeighborY="19011">
        <dgm:presLayoutVars>
          <dgm:chMax val="0"/>
          <dgm:bulletEnabled val="1"/>
        </dgm:presLayoutVars>
      </dgm:prSet>
      <dgm:spPr>
        <a:xfrm>
          <a:off x="0" y="4032447"/>
          <a:ext cx="7772400" cy="585000"/>
        </a:xfrm>
        <a:prstGeom prst="roundRect">
          <a:avLst/>
        </a:prstGeom>
      </dgm:spPr>
    </dgm:pt>
  </dgm:ptLst>
  <dgm:cxnLst>
    <dgm:cxn modelId="{D6332F11-733A-4E32-91D1-48728F4299BC}" srcId="{4B0BF9B7-7B7A-4A7C-A05B-B1BE1B648CE9}" destId="{FC7DEB54-D495-4BD2-8325-E7464C2459C5}" srcOrd="4" destOrd="0" parTransId="{9D2FBCD5-0C0E-4C79-ACEE-655AD2CB786C}" sibTransId="{B073C0A7-BBBA-4CC1-A7B4-ED449CA76FC9}"/>
    <dgm:cxn modelId="{A29B8219-FAB8-46FA-8E9F-880A75D98E18}" srcId="{4B0BF9B7-7B7A-4A7C-A05B-B1BE1B648CE9}" destId="{3B0C8FBB-B78C-4418-A275-9C01168B31D5}" srcOrd="5" destOrd="0" parTransId="{A3B1A5F7-C76F-4767-BA27-0AF25B38B729}" sibTransId="{0D2EADDE-4623-4555-B710-2858C583BA77}"/>
    <dgm:cxn modelId="{5113ED49-B21E-40BA-BE03-FE988968BC78}" type="presOf" srcId="{5BC77895-9CE9-4054-B933-25BDDF9C1F4C}" destId="{C257A4DF-BA63-4CF7-ABE1-B114FC9563C2}" srcOrd="0" destOrd="0" presId="urn:microsoft.com/office/officeart/2005/8/layout/vList2"/>
    <dgm:cxn modelId="{DB750773-1955-4374-95BE-EB323D2ADCDA}" type="presOf" srcId="{3B0C8FBB-B78C-4418-A275-9C01168B31D5}" destId="{E4741DCA-E994-4448-9C66-3AEA02CC077E}" srcOrd="0" destOrd="0" presId="urn:microsoft.com/office/officeart/2005/8/layout/vList2"/>
    <dgm:cxn modelId="{B64A3257-923B-4F4F-8CC9-4C7291F5F9AF}" type="presOf" srcId="{4B0BF9B7-7B7A-4A7C-A05B-B1BE1B648CE9}" destId="{A17B7EE2-1D78-4802-A42E-D5C47A93A332}" srcOrd="0" destOrd="0" presId="urn:microsoft.com/office/officeart/2005/8/layout/vList2"/>
    <dgm:cxn modelId="{2C057758-1685-40B1-85F0-97E4C25690F0}" type="presOf" srcId="{5BCFEC87-2571-489B-891D-0E70E9F09AD4}" destId="{FEE47416-7ADC-4F04-B888-18152B43E14E}" srcOrd="0" destOrd="0" presId="urn:microsoft.com/office/officeart/2005/8/layout/vList2"/>
    <dgm:cxn modelId="{806CAA7F-8446-4C3F-AEC4-A3E85D3D3935}" srcId="{4B0BF9B7-7B7A-4A7C-A05B-B1BE1B648CE9}" destId="{E103F50F-1A90-416B-9E61-819078A87576}" srcOrd="2" destOrd="0" parTransId="{2EB38C58-B93F-4404-BE14-031AB2A19497}" sibTransId="{1A8EFFAA-9C5F-4126-B3FA-F7CEBBA88C68}"/>
    <dgm:cxn modelId="{B7BCF887-C3F6-434A-9058-56454B516989}" type="presOf" srcId="{E103F50F-1A90-416B-9E61-819078A87576}" destId="{37044683-296D-4928-A19D-1A7547B9EB23}" srcOrd="0" destOrd="0" presId="urn:microsoft.com/office/officeart/2005/8/layout/vList2"/>
    <dgm:cxn modelId="{31EEA7A2-763A-4BC1-84E9-622F51D4F631}" type="presOf" srcId="{53C962A1-9FE2-4F8E-9BC0-C54A33AC0C3F}" destId="{8D501949-E3F8-4187-85B3-19FF8C1CF2E1}" srcOrd="0" destOrd="0" presId="urn:microsoft.com/office/officeart/2005/8/layout/vList2"/>
    <dgm:cxn modelId="{54F683BD-7D14-4ED5-A29D-2E12F1E3516C}" srcId="{4B0BF9B7-7B7A-4A7C-A05B-B1BE1B648CE9}" destId="{0240E6BA-A916-4076-9EA5-E14A9617F930}" srcOrd="3" destOrd="0" parTransId="{FCD4DBE2-B78C-4C9B-AD8A-2AE48AC68966}" sibTransId="{5F944036-454F-428C-A017-94E62845979A}"/>
    <dgm:cxn modelId="{6613A2C2-F0C5-4725-91A6-9F48F23E2592}" srcId="{4B0BF9B7-7B7A-4A7C-A05B-B1BE1B648CE9}" destId="{5BCFEC87-2571-489B-891D-0E70E9F09AD4}" srcOrd="0" destOrd="0" parTransId="{D053B18D-AC5C-487F-A279-38D5B622285F}" sibTransId="{922FD871-7B30-4786-A696-4D6E20953EBF}"/>
    <dgm:cxn modelId="{C417DAD6-A198-4052-94EF-5FC2628A67EB}" srcId="{4B0BF9B7-7B7A-4A7C-A05B-B1BE1B648CE9}" destId="{5BC77895-9CE9-4054-B933-25BDDF9C1F4C}" srcOrd="1" destOrd="0" parTransId="{D3FCBDAE-D5A3-4B5D-ABD9-7974AAAA1040}" sibTransId="{31A1769C-2C00-4F7C-951A-5A04AB5BA6E5}"/>
    <dgm:cxn modelId="{76E3D0D9-F997-457D-A44C-CD1425F02CAA}" type="presOf" srcId="{0240E6BA-A916-4076-9EA5-E14A9617F930}" destId="{35B7FA0E-A7C6-469B-9CC6-2694F8ACFFCE}" srcOrd="0" destOrd="0" presId="urn:microsoft.com/office/officeart/2005/8/layout/vList2"/>
    <dgm:cxn modelId="{D8D2B0F9-7BEF-48C1-9123-77FE73D77BBF}" srcId="{4B0BF9B7-7B7A-4A7C-A05B-B1BE1B648CE9}" destId="{53C962A1-9FE2-4F8E-9BC0-C54A33AC0C3F}" srcOrd="6" destOrd="0" parTransId="{56F8A895-1A11-4FED-A733-B1A5F9FE0612}" sibTransId="{9412B15C-D31F-4683-B84D-7E6DFF9294F0}"/>
    <dgm:cxn modelId="{96F5FCFF-9D26-4F71-915F-3C290AEE4FBF}" type="presOf" srcId="{FC7DEB54-D495-4BD2-8325-E7464C2459C5}" destId="{C2D199EF-EC9A-4C6D-8BD7-CC11CB57AA65}" srcOrd="0" destOrd="0" presId="urn:microsoft.com/office/officeart/2005/8/layout/vList2"/>
    <dgm:cxn modelId="{BA9DFDEE-E9BC-475A-8FB0-C56649606FC4}" type="presParOf" srcId="{A17B7EE2-1D78-4802-A42E-D5C47A93A332}" destId="{FEE47416-7ADC-4F04-B888-18152B43E14E}" srcOrd="0" destOrd="0" presId="urn:microsoft.com/office/officeart/2005/8/layout/vList2"/>
    <dgm:cxn modelId="{6E8A2052-0C33-440F-A67B-607E964E06EC}" type="presParOf" srcId="{A17B7EE2-1D78-4802-A42E-D5C47A93A332}" destId="{4C71D70E-D4E8-40C9-B61A-A6DF24ED5625}" srcOrd="1" destOrd="0" presId="urn:microsoft.com/office/officeart/2005/8/layout/vList2"/>
    <dgm:cxn modelId="{443FF499-4C77-4928-AD7C-32F3C0D711AE}" type="presParOf" srcId="{A17B7EE2-1D78-4802-A42E-D5C47A93A332}" destId="{C257A4DF-BA63-4CF7-ABE1-B114FC9563C2}" srcOrd="2" destOrd="0" presId="urn:microsoft.com/office/officeart/2005/8/layout/vList2"/>
    <dgm:cxn modelId="{5A8FFC56-0E4B-4D6C-A4BF-5F59BB56BFA3}" type="presParOf" srcId="{A17B7EE2-1D78-4802-A42E-D5C47A93A332}" destId="{B38E9941-A3A6-4796-8072-ADCD44E1774C}" srcOrd="3" destOrd="0" presId="urn:microsoft.com/office/officeart/2005/8/layout/vList2"/>
    <dgm:cxn modelId="{2D2E1BF1-A68F-49E4-841D-29BF4CCAC495}" type="presParOf" srcId="{A17B7EE2-1D78-4802-A42E-D5C47A93A332}" destId="{37044683-296D-4928-A19D-1A7547B9EB23}" srcOrd="4" destOrd="0" presId="urn:microsoft.com/office/officeart/2005/8/layout/vList2"/>
    <dgm:cxn modelId="{860B1B4D-4BBC-43B7-8205-D3328D4F2143}" type="presParOf" srcId="{A17B7EE2-1D78-4802-A42E-D5C47A93A332}" destId="{A8DC0224-C23C-470A-9860-43CF041DAA78}" srcOrd="5" destOrd="0" presId="urn:microsoft.com/office/officeart/2005/8/layout/vList2"/>
    <dgm:cxn modelId="{D6A3BF4A-5D80-4E0D-9D8B-12A8285A1400}" type="presParOf" srcId="{A17B7EE2-1D78-4802-A42E-D5C47A93A332}" destId="{35B7FA0E-A7C6-469B-9CC6-2694F8ACFFCE}" srcOrd="6" destOrd="0" presId="urn:microsoft.com/office/officeart/2005/8/layout/vList2"/>
    <dgm:cxn modelId="{0283BCE6-DEF3-478E-A0F2-30BCF98107A4}" type="presParOf" srcId="{A17B7EE2-1D78-4802-A42E-D5C47A93A332}" destId="{74DBFF6F-C3F3-4B08-807D-9792880EAF31}" srcOrd="7" destOrd="0" presId="urn:microsoft.com/office/officeart/2005/8/layout/vList2"/>
    <dgm:cxn modelId="{670524AE-5E75-415E-8BE3-71613E5E78E2}" type="presParOf" srcId="{A17B7EE2-1D78-4802-A42E-D5C47A93A332}" destId="{C2D199EF-EC9A-4C6D-8BD7-CC11CB57AA65}" srcOrd="8" destOrd="0" presId="urn:microsoft.com/office/officeart/2005/8/layout/vList2"/>
    <dgm:cxn modelId="{F3942AB7-EDBB-4BA5-8C79-1CFE81800C7F}" type="presParOf" srcId="{A17B7EE2-1D78-4802-A42E-D5C47A93A332}" destId="{F4C439AD-BC66-42C3-9105-C5B50C42525C}" srcOrd="9" destOrd="0" presId="urn:microsoft.com/office/officeart/2005/8/layout/vList2"/>
    <dgm:cxn modelId="{9FE1E075-0DBC-4A00-8AA0-0E3B8F73D26B}" type="presParOf" srcId="{A17B7EE2-1D78-4802-A42E-D5C47A93A332}" destId="{E4741DCA-E994-4448-9C66-3AEA02CC077E}" srcOrd="10" destOrd="0" presId="urn:microsoft.com/office/officeart/2005/8/layout/vList2"/>
    <dgm:cxn modelId="{3F603EF9-EAF0-4EDD-99B7-AA3ECA4515E9}" type="presParOf" srcId="{A17B7EE2-1D78-4802-A42E-D5C47A93A332}" destId="{E22742E3-B596-440C-BFBD-0E531A0B6CDF}" srcOrd="11" destOrd="0" presId="urn:microsoft.com/office/officeart/2005/8/layout/vList2"/>
    <dgm:cxn modelId="{4ABE9F8A-0446-4465-9610-F9513A1CA840}" type="presParOf" srcId="{A17B7EE2-1D78-4802-A42E-D5C47A93A332}" destId="{8D501949-E3F8-4187-85B3-19FF8C1CF2E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4602"/>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592" y="39194"/>
        <a:ext cx="7093380" cy="639442"/>
      </dsp:txXfrm>
    </dsp:sp>
    <dsp:sp modelId="{C8CBCA26-9D20-4838-B1F9-53234775E96B}">
      <dsp:nvSpPr>
        <dsp:cNvPr id="0" name=""/>
        <dsp:cNvSpPr/>
      </dsp:nvSpPr>
      <dsp:spPr>
        <a:xfrm>
          <a:off x="0" y="71949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592" y="754088"/>
        <a:ext cx="7093380" cy="639442"/>
      </dsp:txXfrm>
    </dsp:sp>
    <dsp:sp modelId="{C30047F0-DB09-4604-AC54-FC0221E4A689}">
      <dsp:nvSpPr>
        <dsp:cNvPr id="0" name=""/>
        <dsp:cNvSpPr/>
      </dsp:nvSpPr>
      <dsp:spPr>
        <a:xfrm>
          <a:off x="0" y="1441971"/>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592" y="1476563"/>
        <a:ext cx="7093380" cy="639442"/>
      </dsp:txXfrm>
    </dsp:sp>
    <dsp:sp modelId="{2DDA9630-29E0-497B-878F-4487C0DC6D0A}">
      <dsp:nvSpPr>
        <dsp:cNvPr id="0" name=""/>
        <dsp:cNvSpPr/>
      </dsp:nvSpPr>
      <dsp:spPr>
        <a:xfrm>
          <a:off x="0" y="2165463"/>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592" y="2200055"/>
        <a:ext cx="7093380" cy="639442"/>
      </dsp:txXfrm>
    </dsp:sp>
    <dsp:sp modelId="{F209ACB3-3444-40CC-BCCA-513ABA9ADB86}">
      <dsp:nvSpPr>
        <dsp:cNvPr id="0" name=""/>
        <dsp:cNvSpPr/>
      </dsp:nvSpPr>
      <dsp:spPr>
        <a:xfrm>
          <a:off x="0" y="2886549"/>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592" y="2921141"/>
        <a:ext cx="7093380" cy="639442"/>
      </dsp:txXfrm>
    </dsp:sp>
    <dsp:sp modelId="{24D32922-BF99-4CE5-821E-A240C3092535}">
      <dsp:nvSpPr>
        <dsp:cNvPr id="0" name=""/>
        <dsp:cNvSpPr/>
      </dsp:nvSpPr>
      <dsp:spPr>
        <a:xfrm>
          <a:off x="0" y="3607636"/>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592" y="3642228"/>
        <a:ext cx="7093380" cy="639442"/>
      </dsp:txXfrm>
    </dsp:sp>
    <dsp:sp modelId="{F2661D8E-CA17-4439-82D7-B9DD64BE4ADF}">
      <dsp:nvSpPr>
        <dsp:cNvPr id="0" name=""/>
        <dsp:cNvSpPr/>
      </dsp:nvSpPr>
      <dsp:spPr>
        <a:xfrm>
          <a:off x="0" y="4328722"/>
          <a:ext cx="7162564" cy="708626"/>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Strategy Evaluation</a:t>
          </a:r>
        </a:p>
      </dsp:txBody>
      <dsp:txXfrm>
        <a:off x="34592" y="4363314"/>
        <a:ext cx="7093380" cy="639442"/>
      </dsp:txXfrm>
    </dsp:sp>
    <dsp:sp modelId="{3BE952A1-A30C-4AC3-90C5-5AFF5BA4AEDD}">
      <dsp:nvSpPr>
        <dsp:cNvPr id="0" name=""/>
        <dsp:cNvSpPr/>
      </dsp:nvSpPr>
      <dsp:spPr>
        <a:xfrm>
          <a:off x="0" y="5049808"/>
          <a:ext cx="7162564" cy="708626"/>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HR in Strategy Planning</a:t>
          </a:r>
        </a:p>
      </dsp:txBody>
      <dsp:txXfrm>
        <a:off x="34592" y="5084400"/>
        <a:ext cx="7093380" cy="639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33F7B-8381-46B4-A62D-60C94EF49351}">
      <dsp:nvSpPr>
        <dsp:cNvPr id="0" name=""/>
        <dsp:cNvSpPr/>
      </dsp:nvSpPr>
      <dsp:spPr>
        <a:xfrm>
          <a:off x="0" y="271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BCG Matrix</a:t>
          </a:r>
        </a:p>
      </dsp:txBody>
      <dsp:txXfrm>
        <a:off x="34619" y="37329"/>
        <a:ext cx="7093326" cy="639931"/>
      </dsp:txXfrm>
    </dsp:sp>
    <dsp:sp modelId="{C8CBCA26-9D20-4838-B1F9-53234775E96B}">
      <dsp:nvSpPr>
        <dsp:cNvPr id="0" name=""/>
        <dsp:cNvSpPr/>
      </dsp:nvSpPr>
      <dsp:spPr>
        <a:xfrm>
          <a:off x="0" y="718104"/>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Balanced Scorecard</a:t>
          </a:r>
        </a:p>
      </dsp:txBody>
      <dsp:txXfrm>
        <a:off x="34619" y="752723"/>
        <a:ext cx="7093326" cy="639931"/>
      </dsp:txXfrm>
    </dsp:sp>
    <dsp:sp modelId="{C30047F0-DB09-4604-AC54-FC0221E4A689}">
      <dsp:nvSpPr>
        <dsp:cNvPr id="0" name=""/>
        <dsp:cNvSpPr/>
      </dsp:nvSpPr>
      <dsp:spPr>
        <a:xfrm>
          <a:off x="0" y="1448120"/>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MBO</a:t>
          </a:r>
        </a:p>
      </dsp:txBody>
      <dsp:txXfrm>
        <a:off x="34619" y="1482739"/>
        <a:ext cx="7093326" cy="639931"/>
      </dsp:txXfrm>
    </dsp:sp>
    <dsp:sp modelId="{AD8AA1B4-EEDD-4C69-94F3-D0F0A1CEEF71}">
      <dsp:nvSpPr>
        <dsp:cNvPr id="0" name=""/>
        <dsp:cNvSpPr/>
      </dsp:nvSpPr>
      <dsp:spPr>
        <a:xfrm>
          <a:off x="0" y="216496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Budgeting</a:t>
          </a:r>
        </a:p>
      </dsp:txBody>
      <dsp:txXfrm>
        <a:off x="34619" y="2199581"/>
        <a:ext cx="7093326" cy="639931"/>
      </dsp:txXfrm>
    </dsp:sp>
    <dsp:sp modelId="{F209ACB3-3444-40CC-BCCA-513ABA9ADB86}">
      <dsp:nvSpPr>
        <dsp:cNvPr id="0" name=""/>
        <dsp:cNvSpPr/>
      </dsp:nvSpPr>
      <dsp:spPr>
        <a:xfrm>
          <a:off x="0" y="2886507"/>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McKinsey 7S</a:t>
          </a:r>
        </a:p>
      </dsp:txBody>
      <dsp:txXfrm>
        <a:off x="34619" y="2921126"/>
        <a:ext cx="7093326" cy="639931"/>
      </dsp:txXfrm>
    </dsp:sp>
    <dsp:sp modelId="{24D32922-BF99-4CE5-821E-A240C3092535}">
      <dsp:nvSpPr>
        <dsp:cNvPr id="0" name=""/>
        <dsp:cNvSpPr/>
      </dsp:nvSpPr>
      <dsp:spPr>
        <a:xfrm>
          <a:off x="0" y="3608052"/>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Implementation Activities</a:t>
          </a:r>
        </a:p>
      </dsp:txBody>
      <dsp:txXfrm>
        <a:off x="34619" y="3642671"/>
        <a:ext cx="7093326" cy="639931"/>
      </dsp:txXfrm>
    </dsp:sp>
    <dsp:sp modelId="{F2661D8E-CA17-4439-82D7-B9DD64BE4ADF}">
      <dsp:nvSpPr>
        <dsp:cNvPr id="0" name=""/>
        <dsp:cNvSpPr/>
      </dsp:nvSpPr>
      <dsp:spPr>
        <a:xfrm>
          <a:off x="0" y="4329596"/>
          <a:ext cx="7162564" cy="709169"/>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000000"/>
              </a:solidFill>
              <a:latin typeface="Arial"/>
              <a:ea typeface="+mn-ea"/>
              <a:cs typeface="+mn-cs"/>
            </a:rPr>
            <a:t>Strategy Evaluation</a:t>
          </a:r>
        </a:p>
      </dsp:txBody>
      <dsp:txXfrm>
        <a:off x="34619" y="4364215"/>
        <a:ext cx="7093326" cy="639931"/>
      </dsp:txXfrm>
    </dsp:sp>
    <dsp:sp modelId="{3BE952A1-A30C-4AC3-90C5-5AFF5BA4AEDD}">
      <dsp:nvSpPr>
        <dsp:cNvPr id="0" name=""/>
        <dsp:cNvSpPr/>
      </dsp:nvSpPr>
      <dsp:spPr>
        <a:xfrm>
          <a:off x="0" y="5051141"/>
          <a:ext cx="7162564" cy="709169"/>
        </a:xfrm>
        <a:prstGeom prst="roundRect">
          <a:avLst/>
        </a:prstGeom>
        <a:gradFill flip="none" rotWithShape="1">
          <a:gsLst>
            <a:gs pos="0">
              <a:srgbClr val="E2E2CA">
                <a:shade val="30000"/>
                <a:satMod val="115000"/>
              </a:srgbClr>
            </a:gs>
            <a:gs pos="50000">
              <a:srgbClr val="E2E2CA">
                <a:shade val="67500"/>
                <a:satMod val="115000"/>
              </a:srgbClr>
            </a:gs>
            <a:gs pos="100000">
              <a:srgbClr val="E2E2CA">
                <a:shade val="100000"/>
                <a:satMod val="115000"/>
              </a:srgbClr>
            </a:gs>
          </a:gsLst>
          <a:lin ang="2700000" scaled="1"/>
          <a:tileRect/>
        </a:gra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555750">
            <a:lnSpc>
              <a:spcPct val="90000"/>
            </a:lnSpc>
            <a:spcBef>
              <a:spcPct val="0"/>
            </a:spcBef>
            <a:spcAft>
              <a:spcPct val="35000"/>
            </a:spcAft>
            <a:buNone/>
          </a:pPr>
          <a:r>
            <a:rPr lang="en-MY" sz="3500" kern="1200" dirty="0">
              <a:solidFill>
                <a:srgbClr val="FFFFEE"/>
              </a:solidFill>
              <a:latin typeface="Arial"/>
              <a:ea typeface="+mn-ea"/>
              <a:cs typeface="+mn-cs"/>
            </a:rPr>
            <a:t>HR in Strategy Planning</a:t>
          </a:r>
        </a:p>
      </dsp:txBody>
      <dsp:txXfrm>
        <a:off x="34619" y="5085760"/>
        <a:ext cx="7093326" cy="6399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Supply Chain</a:t>
          </a:r>
        </a:p>
      </dsp:txBody>
      <dsp:txXfrm>
        <a:off x="28557" y="172573"/>
        <a:ext cx="7715286" cy="527886"/>
      </dsp:txXfrm>
    </dsp:sp>
    <dsp:sp modelId="{C257A4DF-BA63-4CF7-ABE1-B114FC9563C2}">
      <dsp:nvSpPr>
        <dsp:cNvPr id="0" name=""/>
        <dsp:cNvSpPr/>
      </dsp:nvSpPr>
      <dsp:spPr>
        <a:xfrm>
          <a:off x="0" y="733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762317"/>
        <a:ext cx="7715286" cy="527886"/>
      </dsp:txXfrm>
    </dsp:sp>
    <dsp:sp modelId="{37044683-296D-4928-A19D-1A7547B9EB23}">
      <dsp:nvSpPr>
        <dsp:cNvPr id="0" name=""/>
        <dsp:cNvSpPr/>
      </dsp:nvSpPr>
      <dsp:spPr>
        <a:xfrm>
          <a:off x="0" y="1390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19317"/>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8315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Value Chain</a:t>
          </a:r>
        </a:p>
      </dsp:txBody>
      <dsp:txXfrm>
        <a:off x="28557" y="811709"/>
        <a:ext cx="7715286" cy="527886"/>
      </dsp:txXfrm>
    </dsp:sp>
    <dsp:sp modelId="{37044683-296D-4928-A19D-1A7547B9EB23}">
      <dsp:nvSpPr>
        <dsp:cNvPr id="0" name=""/>
        <dsp:cNvSpPr/>
      </dsp:nvSpPr>
      <dsp:spPr>
        <a:xfrm>
          <a:off x="0" y="1435692"/>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bg1"/>
              </a:solidFill>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Business 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04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33317"/>
        <a:ext cx="7715286" cy="527886"/>
      </dsp:txXfrm>
    </dsp:sp>
    <dsp:sp modelId="{E4741DCA-E994-4448-9C66-3AEA02CC077E}">
      <dsp:nvSpPr>
        <dsp:cNvPr id="0" name=""/>
        <dsp:cNvSpPr/>
      </dsp:nvSpPr>
      <dsp:spPr>
        <a:xfrm>
          <a:off x="0" y="3361760"/>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Research and Development</a:t>
          </a:r>
        </a:p>
      </dsp:txBody>
      <dsp:txXfrm>
        <a:off x="28557" y="4061004"/>
        <a:ext cx="7715286" cy="52788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47416-7ADC-4F04-B888-18152B43E14E}">
      <dsp:nvSpPr>
        <dsp:cNvPr id="0" name=""/>
        <dsp:cNvSpPr/>
      </dsp:nvSpPr>
      <dsp:spPr>
        <a:xfrm>
          <a:off x="0" y="144016"/>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Supply Chain</a:t>
          </a:r>
        </a:p>
      </dsp:txBody>
      <dsp:txXfrm>
        <a:off x="28557" y="172573"/>
        <a:ext cx="7715286" cy="527886"/>
      </dsp:txXfrm>
    </dsp:sp>
    <dsp:sp modelId="{C257A4DF-BA63-4CF7-ABE1-B114FC9563C2}">
      <dsp:nvSpPr>
        <dsp:cNvPr id="0" name=""/>
        <dsp:cNvSpPr/>
      </dsp:nvSpPr>
      <dsp:spPr>
        <a:xfrm>
          <a:off x="0" y="792087"/>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Value Chain</a:t>
          </a:r>
        </a:p>
      </dsp:txBody>
      <dsp:txXfrm>
        <a:off x="28557" y="820644"/>
        <a:ext cx="7715286" cy="527886"/>
      </dsp:txXfrm>
    </dsp:sp>
    <dsp:sp modelId="{37044683-296D-4928-A19D-1A7547B9EB23}">
      <dsp:nvSpPr>
        <dsp:cNvPr id="0" name=""/>
        <dsp:cNvSpPr/>
      </dsp:nvSpPr>
      <dsp:spPr>
        <a:xfrm>
          <a:off x="0" y="1435692"/>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Business</a:t>
          </a:r>
          <a:r>
            <a:rPr lang="en-MY" sz="2500" kern="1200" dirty="0">
              <a:solidFill>
                <a:schemeClr val="bg1"/>
              </a:solidFill>
            </a:rPr>
            <a:t> </a:t>
          </a:r>
          <a:r>
            <a:rPr lang="en-MY" sz="2500" kern="1200" dirty="0">
              <a:solidFill>
                <a:srgbClr val="000000"/>
              </a:solidFill>
              <a:latin typeface="Arial"/>
              <a:ea typeface="+mn-ea"/>
              <a:cs typeface="+mn-cs"/>
            </a:rPr>
            <a:t>Model</a:t>
          </a:r>
        </a:p>
      </dsp:txBody>
      <dsp:txXfrm>
        <a:off x="28557" y="1464249"/>
        <a:ext cx="7715286" cy="527886"/>
      </dsp:txXfrm>
    </dsp:sp>
    <dsp:sp modelId="{35B7FA0E-A7C6-469B-9CC6-2694F8ACFFCE}">
      <dsp:nvSpPr>
        <dsp:cNvPr id="0" name=""/>
        <dsp:cNvSpPr/>
      </dsp:nvSpPr>
      <dsp:spPr>
        <a:xfrm>
          <a:off x="0" y="2047760"/>
          <a:ext cx="7772400" cy="58500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chemeClr val="tx1"/>
              </a:solidFill>
            </a:rPr>
            <a:t>Financial Reporting</a:t>
          </a:r>
        </a:p>
      </dsp:txBody>
      <dsp:txXfrm>
        <a:off x="28557" y="2076317"/>
        <a:ext cx="7715286" cy="527886"/>
      </dsp:txXfrm>
    </dsp:sp>
    <dsp:sp modelId="{C2D199EF-EC9A-4C6D-8BD7-CC11CB57AA65}">
      <dsp:nvSpPr>
        <dsp:cNvPr id="0" name=""/>
        <dsp:cNvSpPr/>
      </dsp:nvSpPr>
      <dsp:spPr>
        <a:xfrm>
          <a:off x="0" y="2736303"/>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Marketing Mix</a:t>
          </a:r>
        </a:p>
      </dsp:txBody>
      <dsp:txXfrm>
        <a:off x="28557" y="2764860"/>
        <a:ext cx="7715286" cy="527886"/>
      </dsp:txXfrm>
    </dsp:sp>
    <dsp:sp modelId="{E4741DCA-E994-4448-9C66-3AEA02CC077E}">
      <dsp:nvSpPr>
        <dsp:cNvPr id="0" name=""/>
        <dsp:cNvSpPr/>
      </dsp:nvSpPr>
      <dsp:spPr>
        <a:xfrm>
          <a:off x="0" y="3361760"/>
          <a:ext cx="7772400" cy="585000"/>
        </a:xfrm>
        <a:prstGeom prst="roundRect">
          <a:avLst/>
        </a:prstGeom>
        <a:solidFill>
          <a:srgbClr val="CCCC99">
            <a:lumMod val="40000"/>
            <a:lumOff val="6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000000"/>
              </a:solidFill>
              <a:latin typeface="Arial"/>
              <a:ea typeface="+mn-ea"/>
              <a:cs typeface="+mn-cs"/>
            </a:rPr>
            <a:t>Operations Management</a:t>
          </a:r>
        </a:p>
      </dsp:txBody>
      <dsp:txXfrm>
        <a:off x="28557" y="3390317"/>
        <a:ext cx="7715286" cy="527886"/>
      </dsp:txXfrm>
    </dsp:sp>
    <dsp:sp modelId="{8D501949-E3F8-4187-85B3-19FF8C1CF2E1}">
      <dsp:nvSpPr>
        <dsp:cNvPr id="0" name=""/>
        <dsp:cNvSpPr/>
      </dsp:nvSpPr>
      <dsp:spPr>
        <a:xfrm>
          <a:off x="0" y="4032447"/>
          <a:ext cx="7772400" cy="58500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MY" sz="2500" kern="1200" dirty="0">
              <a:solidFill>
                <a:srgbClr val="FFFFE1"/>
              </a:solidFill>
              <a:latin typeface="Arial"/>
              <a:ea typeface="+mn-ea"/>
              <a:cs typeface="+mn-cs"/>
            </a:rPr>
            <a:t>Research and Development</a:t>
          </a:r>
        </a:p>
      </dsp:txBody>
      <dsp:txXfrm>
        <a:off x="28557" y="4061004"/>
        <a:ext cx="7715286" cy="527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2</a:t>
            </a:fld>
            <a:endParaRPr lang="en-MY" altLang="en-US"/>
          </a:p>
        </p:txBody>
      </p:sp>
    </p:spTree>
    <p:extLst>
      <p:ext uri="{BB962C8B-B14F-4D97-AF65-F5344CB8AC3E}">
        <p14:creationId xmlns:p14="http://schemas.microsoft.com/office/powerpoint/2010/main" val="252292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9</a:t>
            </a:fld>
            <a:endParaRPr lang="en-MY" altLang="en-US"/>
          </a:p>
        </p:txBody>
      </p:sp>
    </p:spTree>
    <p:extLst>
      <p:ext uri="{BB962C8B-B14F-4D97-AF65-F5344CB8AC3E}">
        <p14:creationId xmlns:p14="http://schemas.microsoft.com/office/powerpoint/2010/main" val="278541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MY" dirty="0"/>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7" name="Oval 6">
            <a:extLst>
              <a:ext uri="{FF2B5EF4-FFF2-40B4-BE49-F238E27FC236}">
                <a16:creationId xmlns:a16="http://schemas.microsoft.com/office/drawing/2014/main" id="{105C8059-1CB6-4FA0-AE2F-AFBFEA2DB5A3}"/>
              </a:ext>
            </a:extLst>
          </p:cNvPr>
          <p:cNvSpPr/>
          <p:nvPr userDrawn="1"/>
        </p:nvSpPr>
        <p:spPr>
          <a:xfrm>
            <a:off x="7740352" y="5517232"/>
            <a:ext cx="1192088" cy="1188368"/>
          </a:xfrm>
          <a:prstGeom prst="ellipse">
            <a:avLst/>
          </a:prstGeom>
          <a:blipFill dpi="0" rotWithShape="1">
            <a:blip r:embed="rId2">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r>
              <a:rPr lang="en-MY" dirty="0"/>
              <a:t>BUSINESS LEADERSHIP VI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pic>
        <p:nvPicPr>
          <p:cNvPr id="5" name="Picture 4">
            <a:extLst>
              <a:ext uri="{FF2B5EF4-FFF2-40B4-BE49-F238E27FC236}">
                <a16:creationId xmlns:a16="http://schemas.microsoft.com/office/drawing/2014/main" id="{ADC9AF65-0478-43F0-83B1-792B3B245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028" y="908720"/>
            <a:ext cx="1723690" cy="1704886"/>
          </a:xfrm>
          <a:prstGeom prst="rect">
            <a:avLst/>
          </a:prstGeom>
        </p:spPr>
      </p:pic>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593448368"/>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1317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6429-39AA-4D1C-9759-C075FFA53202}"/>
              </a:ext>
            </a:extLst>
          </p:cNvPr>
          <p:cNvSpPr>
            <a:spLocks noGrp="1"/>
          </p:cNvSpPr>
          <p:nvPr>
            <p:ph type="title"/>
          </p:nvPr>
        </p:nvSpPr>
        <p:spPr/>
        <p:txBody>
          <a:bodyPr/>
          <a:lstStyle/>
          <a:p>
            <a:r>
              <a:rPr lang="en-MY" dirty="0"/>
              <a:t>Strategy Evaluation</a:t>
            </a:r>
          </a:p>
        </p:txBody>
      </p:sp>
      <p:pic>
        <p:nvPicPr>
          <p:cNvPr id="5" name="Picture 4">
            <a:extLst>
              <a:ext uri="{FF2B5EF4-FFF2-40B4-BE49-F238E27FC236}">
                <a16:creationId xmlns:a16="http://schemas.microsoft.com/office/drawing/2014/main" id="{00248682-F71E-4CD1-8AA8-8D32E78BE334}"/>
              </a:ext>
            </a:extLst>
          </p:cNvPr>
          <p:cNvPicPr>
            <a:picLocks noChangeAspect="1"/>
          </p:cNvPicPr>
          <p:nvPr/>
        </p:nvPicPr>
        <p:blipFill>
          <a:blip r:embed="rId2"/>
          <a:stretch>
            <a:fillRect/>
          </a:stretch>
        </p:blipFill>
        <p:spPr>
          <a:xfrm>
            <a:off x="1403648" y="1843087"/>
            <a:ext cx="6840760" cy="4126763"/>
          </a:xfrm>
          <a:prstGeom prst="rect">
            <a:avLst/>
          </a:prstGeom>
        </p:spPr>
      </p:pic>
    </p:spTree>
    <p:extLst>
      <p:ext uri="{BB962C8B-B14F-4D97-AF65-F5344CB8AC3E}">
        <p14:creationId xmlns:p14="http://schemas.microsoft.com/office/powerpoint/2010/main" val="3543622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2B62-026D-4BBB-B623-203FFA5A5620}"/>
              </a:ext>
            </a:extLst>
          </p:cNvPr>
          <p:cNvSpPr>
            <a:spLocks noGrp="1"/>
          </p:cNvSpPr>
          <p:nvPr>
            <p:ph type="title"/>
          </p:nvPr>
        </p:nvSpPr>
        <p:spPr/>
        <p:txBody>
          <a:bodyPr/>
          <a:lstStyle/>
          <a:p>
            <a:r>
              <a:rPr lang="en-MY" dirty="0"/>
              <a:t>Process of Strategy Evaluation </a:t>
            </a:r>
          </a:p>
        </p:txBody>
      </p:sp>
      <p:sp>
        <p:nvSpPr>
          <p:cNvPr id="3" name="Content Placeholder 2">
            <a:extLst>
              <a:ext uri="{FF2B5EF4-FFF2-40B4-BE49-F238E27FC236}">
                <a16:creationId xmlns:a16="http://schemas.microsoft.com/office/drawing/2014/main" id="{D9BA2B98-89E6-452F-AAEC-81D1A1A82A8E}"/>
              </a:ext>
            </a:extLst>
          </p:cNvPr>
          <p:cNvSpPr>
            <a:spLocks noGrp="1"/>
          </p:cNvSpPr>
          <p:nvPr>
            <p:ph idx="1"/>
          </p:nvPr>
        </p:nvSpPr>
        <p:spPr/>
        <p:txBody>
          <a:bodyPr/>
          <a:lstStyle/>
          <a:p>
            <a:endParaRPr lang="en-MY" dirty="0"/>
          </a:p>
          <a:p>
            <a:r>
              <a:rPr lang="en-MY" dirty="0"/>
              <a:t>Fixing benchmark of performance</a:t>
            </a:r>
          </a:p>
          <a:p>
            <a:endParaRPr lang="en-MY" dirty="0"/>
          </a:p>
          <a:p>
            <a:r>
              <a:rPr lang="en-MY" dirty="0"/>
              <a:t>Measurement of performance</a:t>
            </a:r>
          </a:p>
          <a:p>
            <a:endParaRPr lang="en-MY" dirty="0"/>
          </a:p>
          <a:p>
            <a:r>
              <a:rPr lang="en-MY" dirty="0" err="1"/>
              <a:t>Analyzing</a:t>
            </a:r>
            <a:r>
              <a:rPr lang="en-MY" dirty="0"/>
              <a:t> Variance</a:t>
            </a:r>
          </a:p>
          <a:p>
            <a:endParaRPr lang="en-MY" dirty="0"/>
          </a:p>
          <a:p>
            <a:r>
              <a:rPr lang="en-MY" dirty="0"/>
              <a:t>Taking Corrective Action</a:t>
            </a:r>
          </a:p>
        </p:txBody>
      </p:sp>
    </p:spTree>
    <p:extLst>
      <p:ext uri="{BB962C8B-B14F-4D97-AF65-F5344CB8AC3E}">
        <p14:creationId xmlns:p14="http://schemas.microsoft.com/office/powerpoint/2010/main" val="2332847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D394-9FC4-4C4C-90A7-A54F2537C046}"/>
              </a:ext>
            </a:extLst>
          </p:cNvPr>
          <p:cNvSpPr>
            <a:spLocks noGrp="1"/>
          </p:cNvSpPr>
          <p:nvPr>
            <p:ph type="title"/>
          </p:nvPr>
        </p:nvSpPr>
        <p:spPr/>
        <p:txBody>
          <a:bodyPr/>
          <a:lstStyle/>
          <a:p>
            <a:r>
              <a:rPr lang="en-MY" dirty="0"/>
              <a:t>Fixing benchmark of performance</a:t>
            </a:r>
          </a:p>
        </p:txBody>
      </p:sp>
      <p:sp>
        <p:nvSpPr>
          <p:cNvPr id="3" name="Content Placeholder 2">
            <a:extLst>
              <a:ext uri="{FF2B5EF4-FFF2-40B4-BE49-F238E27FC236}">
                <a16:creationId xmlns:a16="http://schemas.microsoft.com/office/drawing/2014/main" id="{D71214AA-AC6E-42AA-8D77-3DF3E1C862B3}"/>
              </a:ext>
            </a:extLst>
          </p:cNvPr>
          <p:cNvSpPr>
            <a:spLocks noGrp="1"/>
          </p:cNvSpPr>
          <p:nvPr>
            <p:ph idx="1"/>
          </p:nvPr>
        </p:nvSpPr>
        <p:spPr/>
        <p:txBody>
          <a:bodyPr/>
          <a:lstStyle/>
          <a:p>
            <a:r>
              <a:rPr lang="en-MY" dirty="0"/>
              <a:t>What benchmarks to set</a:t>
            </a:r>
          </a:p>
          <a:p>
            <a:r>
              <a:rPr lang="en-MY" dirty="0"/>
              <a:t>How to set them</a:t>
            </a:r>
          </a:p>
          <a:p>
            <a:r>
              <a:rPr lang="en-MY" dirty="0"/>
              <a:t>How to express them</a:t>
            </a:r>
          </a:p>
          <a:p>
            <a:pPr marL="0" indent="0">
              <a:buNone/>
            </a:pPr>
            <a:endParaRPr lang="en-MY" dirty="0"/>
          </a:p>
          <a:p>
            <a:pPr marL="0" indent="0">
              <a:buNone/>
            </a:pPr>
            <a:r>
              <a:rPr lang="en-MY" dirty="0"/>
              <a:t>Quantitative criteria include determination of net profit, ROI, earning per share, cost of production, rate of employee turnover etc. Among the Qualitative factors are subjective evaluation of factors such as - skills and competencies, risk taking potential, flexibility etc</a:t>
            </a:r>
          </a:p>
        </p:txBody>
      </p:sp>
    </p:spTree>
    <p:extLst>
      <p:ext uri="{BB962C8B-B14F-4D97-AF65-F5344CB8AC3E}">
        <p14:creationId xmlns:p14="http://schemas.microsoft.com/office/powerpoint/2010/main" val="3963564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64B-9760-4EDD-BA7B-8382A47FDE7D}"/>
              </a:ext>
            </a:extLst>
          </p:cNvPr>
          <p:cNvSpPr>
            <a:spLocks noGrp="1"/>
          </p:cNvSpPr>
          <p:nvPr>
            <p:ph type="title"/>
          </p:nvPr>
        </p:nvSpPr>
        <p:spPr/>
        <p:txBody>
          <a:bodyPr/>
          <a:lstStyle/>
          <a:p>
            <a:r>
              <a:rPr lang="en-MY" dirty="0"/>
              <a:t>Measurement of performance</a:t>
            </a:r>
          </a:p>
        </p:txBody>
      </p:sp>
      <p:sp>
        <p:nvSpPr>
          <p:cNvPr id="3" name="Content Placeholder 2">
            <a:extLst>
              <a:ext uri="{FF2B5EF4-FFF2-40B4-BE49-F238E27FC236}">
                <a16:creationId xmlns:a16="http://schemas.microsoft.com/office/drawing/2014/main" id="{B780F9B6-213B-4265-93B1-D00EF8F8D046}"/>
              </a:ext>
            </a:extLst>
          </p:cNvPr>
          <p:cNvSpPr>
            <a:spLocks noGrp="1"/>
          </p:cNvSpPr>
          <p:nvPr>
            <p:ph idx="1"/>
          </p:nvPr>
        </p:nvSpPr>
        <p:spPr>
          <a:xfrm>
            <a:off x="914400" y="1600200"/>
            <a:ext cx="7906072" cy="4530725"/>
          </a:xfrm>
        </p:spPr>
        <p:txBody>
          <a:bodyPr/>
          <a:lstStyle/>
          <a:p>
            <a:endParaRPr lang="en-MY" dirty="0"/>
          </a:p>
          <a:p>
            <a:r>
              <a:rPr lang="en-MY" dirty="0"/>
              <a:t>The reporting and communication system help in measuring the performance. </a:t>
            </a:r>
          </a:p>
          <a:p>
            <a:endParaRPr lang="en-MY" dirty="0"/>
          </a:p>
          <a:p>
            <a:r>
              <a:rPr lang="en-MY" dirty="0"/>
              <a:t>If the standards are set in the right manner, strategy evaluation becomes easier.</a:t>
            </a:r>
          </a:p>
          <a:p>
            <a:endParaRPr lang="en-MY" dirty="0"/>
          </a:p>
          <a:p>
            <a:r>
              <a:rPr lang="en-MY" dirty="0"/>
              <a:t>For measuring the performance, financial statements like - balance sheet, profit and loss account must be prepared on an annual basis.</a:t>
            </a:r>
          </a:p>
        </p:txBody>
      </p:sp>
    </p:spTree>
    <p:extLst>
      <p:ext uri="{BB962C8B-B14F-4D97-AF65-F5344CB8AC3E}">
        <p14:creationId xmlns:p14="http://schemas.microsoft.com/office/powerpoint/2010/main" val="1689806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A71D-944A-444E-9DB5-ECED1DF6017F}"/>
              </a:ext>
            </a:extLst>
          </p:cNvPr>
          <p:cNvSpPr>
            <a:spLocks noGrp="1"/>
          </p:cNvSpPr>
          <p:nvPr>
            <p:ph type="title"/>
          </p:nvPr>
        </p:nvSpPr>
        <p:spPr/>
        <p:txBody>
          <a:bodyPr/>
          <a:lstStyle/>
          <a:p>
            <a:r>
              <a:rPr lang="en-MY" dirty="0" err="1"/>
              <a:t>Analyzing</a:t>
            </a:r>
            <a:r>
              <a:rPr lang="en-MY" dirty="0"/>
              <a:t> Variance</a:t>
            </a:r>
          </a:p>
        </p:txBody>
      </p:sp>
      <p:sp>
        <p:nvSpPr>
          <p:cNvPr id="3" name="Content Placeholder 2">
            <a:extLst>
              <a:ext uri="{FF2B5EF4-FFF2-40B4-BE49-F238E27FC236}">
                <a16:creationId xmlns:a16="http://schemas.microsoft.com/office/drawing/2014/main" id="{9DE73BFC-E89A-48EC-9AF7-52A5A7783793}"/>
              </a:ext>
            </a:extLst>
          </p:cNvPr>
          <p:cNvSpPr>
            <a:spLocks noGrp="1"/>
          </p:cNvSpPr>
          <p:nvPr>
            <p:ph idx="1"/>
          </p:nvPr>
        </p:nvSpPr>
        <p:spPr>
          <a:xfrm>
            <a:off x="685800" y="1556792"/>
            <a:ext cx="8134672" cy="4530725"/>
          </a:xfrm>
        </p:spPr>
        <p:txBody>
          <a:bodyPr/>
          <a:lstStyle/>
          <a:p>
            <a:r>
              <a:rPr lang="en-MY" dirty="0"/>
              <a:t>While measuring the actual performance and comparing it with standard performance there may be variances which must be </a:t>
            </a:r>
            <a:r>
              <a:rPr lang="en-MY" dirty="0" err="1"/>
              <a:t>analyzed</a:t>
            </a:r>
            <a:r>
              <a:rPr lang="en-MY" dirty="0"/>
              <a:t>. </a:t>
            </a:r>
          </a:p>
          <a:p>
            <a:r>
              <a:rPr lang="en-MY" dirty="0"/>
              <a:t> the degree of tolerance limits between which the variance between actual and standard performance may be accepted.</a:t>
            </a:r>
          </a:p>
          <a:p>
            <a:r>
              <a:rPr lang="en-MY" dirty="0"/>
              <a:t>The positive deviation indicates a better performance but it is quite unusual exceeding the target always. </a:t>
            </a:r>
          </a:p>
          <a:p>
            <a:r>
              <a:rPr lang="en-MY" dirty="0"/>
              <a:t>The negative deviation is an issue of concern because it indicates a shortfall in performance.</a:t>
            </a:r>
          </a:p>
        </p:txBody>
      </p:sp>
    </p:spTree>
    <p:extLst>
      <p:ext uri="{BB962C8B-B14F-4D97-AF65-F5344CB8AC3E}">
        <p14:creationId xmlns:p14="http://schemas.microsoft.com/office/powerpoint/2010/main" val="1942257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6D67-3E12-455B-A08A-D81A8793668A}"/>
              </a:ext>
            </a:extLst>
          </p:cNvPr>
          <p:cNvSpPr>
            <a:spLocks noGrp="1"/>
          </p:cNvSpPr>
          <p:nvPr>
            <p:ph type="title"/>
          </p:nvPr>
        </p:nvSpPr>
        <p:spPr/>
        <p:txBody>
          <a:bodyPr/>
          <a:lstStyle/>
          <a:p>
            <a:r>
              <a:rPr lang="en-MY" dirty="0"/>
              <a:t>Taking Corrective Action</a:t>
            </a:r>
          </a:p>
        </p:txBody>
      </p:sp>
      <p:sp>
        <p:nvSpPr>
          <p:cNvPr id="3" name="Content Placeholder 2">
            <a:extLst>
              <a:ext uri="{FF2B5EF4-FFF2-40B4-BE49-F238E27FC236}">
                <a16:creationId xmlns:a16="http://schemas.microsoft.com/office/drawing/2014/main" id="{B86252C1-2BA4-4944-A853-B4A73A207B3D}"/>
              </a:ext>
            </a:extLst>
          </p:cNvPr>
          <p:cNvSpPr>
            <a:spLocks noGrp="1"/>
          </p:cNvSpPr>
          <p:nvPr>
            <p:ph idx="1"/>
          </p:nvPr>
        </p:nvSpPr>
        <p:spPr/>
        <p:txBody>
          <a:bodyPr/>
          <a:lstStyle/>
          <a:p>
            <a:r>
              <a:rPr lang="en-MY" dirty="0"/>
              <a:t>Once the deviation in performance is identified, it is essential to plan for a corrective action. </a:t>
            </a:r>
          </a:p>
          <a:p>
            <a:r>
              <a:rPr lang="en-MY" dirty="0"/>
              <a:t>If the performance is consistently less than the desired performance, the strategists must carry a detailed analysis of the factors responsible for such performance. </a:t>
            </a:r>
          </a:p>
        </p:txBody>
      </p:sp>
    </p:spTree>
    <p:extLst>
      <p:ext uri="{BB962C8B-B14F-4D97-AF65-F5344CB8AC3E}">
        <p14:creationId xmlns:p14="http://schemas.microsoft.com/office/powerpoint/2010/main" val="18141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9840948"/>
              </p:ext>
            </p:extLst>
          </p:nvPr>
        </p:nvGraphicFramePr>
        <p:xfrm>
          <a:off x="649796" y="188640"/>
          <a:ext cx="7162564" cy="576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406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0D3E-DC39-43C9-8882-CF67440B0290}"/>
              </a:ext>
            </a:extLst>
          </p:cNvPr>
          <p:cNvSpPr>
            <a:spLocks noGrp="1"/>
          </p:cNvSpPr>
          <p:nvPr>
            <p:ph type="title"/>
          </p:nvPr>
        </p:nvSpPr>
        <p:spPr/>
        <p:txBody>
          <a:bodyPr/>
          <a:lstStyle/>
          <a:p>
            <a:r>
              <a:rPr lang="en-MY" dirty="0"/>
              <a:t>HR in Strategy Planning</a:t>
            </a:r>
          </a:p>
        </p:txBody>
      </p:sp>
      <p:pic>
        <p:nvPicPr>
          <p:cNvPr id="5" name="Picture 4">
            <a:extLst>
              <a:ext uri="{FF2B5EF4-FFF2-40B4-BE49-F238E27FC236}">
                <a16:creationId xmlns:a16="http://schemas.microsoft.com/office/drawing/2014/main" id="{B33BF7ED-23DD-4A49-A9B8-86BB439E378B}"/>
              </a:ext>
            </a:extLst>
          </p:cNvPr>
          <p:cNvPicPr>
            <a:picLocks noChangeAspect="1"/>
          </p:cNvPicPr>
          <p:nvPr/>
        </p:nvPicPr>
        <p:blipFill>
          <a:blip r:embed="rId2"/>
          <a:stretch>
            <a:fillRect/>
          </a:stretch>
        </p:blipFill>
        <p:spPr>
          <a:xfrm>
            <a:off x="1181100" y="1772815"/>
            <a:ext cx="7505700" cy="4975689"/>
          </a:xfrm>
          <a:prstGeom prst="rect">
            <a:avLst/>
          </a:prstGeom>
        </p:spPr>
      </p:pic>
    </p:spTree>
    <p:extLst>
      <p:ext uri="{BB962C8B-B14F-4D97-AF65-F5344CB8AC3E}">
        <p14:creationId xmlns:p14="http://schemas.microsoft.com/office/powerpoint/2010/main" val="1249861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91DD-9AB9-40EA-B1FB-8EF32D0F8ED3}"/>
              </a:ext>
            </a:extLst>
          </p:cNvPr>
          <p:cNvSpPr>
            <a:spLocks noGrp="1"/>
          </p:cNvSpPr>
          <p:nvPr>
            <p:ph type="title"/>
          </p:nvPr>
        </p:nvSpPr>
        <p:spPr/>
        <p:txBody>
          <a:bodyPr/>
          <a:lstStyle/>
          <a:p>
            <a:r>
              <a:rPr lang="en-MY" dirty="0"/>
              <a:t>HR in Communicating Vision and Mission</a:t>
            </a:r>
          </a:p>
        </p:txBody>
      </p:sp>
      <p:sp>
        <p:nvSpPr>
          <p:cNvPr id="3" name="Content Placeholder 2">
            <a:extLst>
              <a:ext uri="{FF2B5EF4-FFF2-40B4-BE49-F238E27FC236}">
                <a16:creationId xmlns:a16="http://schemas.microsoft.com/office/drawing/2014/main" id="{382D6E44-9ED3-4C70-AEA5-E51B9FD31DE8}"/>
              </a:ext>
            </a:extLst>
          </p:cNvPr>
          <p:cNvSpPr>
            <a:spLocks noGrp="1"/>
          </p:cNvSpPr>
          <p:nvPr>
            <p:ph idx="1"/>
          </p:nvPr>
        </p:nvSpPr>
        <p:spPr/>
        <p:txBody>
          <a:bodyPr/>
          <a:lstStyle/>
          <a:p>
            <a:pPr marL="0" indent="0">
              <a:buNone/>
            </a:pPr>
            <a:endParaRPr lang="en-MY" dirty="0"/>
          </a:p>
          <a:p>
            <a:pPr marL="0" indent="0">
              <a:buNone/>
            </a:pPr>
            <a:r>
              <a:rPr lang="en-MY" dirty="0"/>
              <a:t>Once the organization’s vision and mission are created, the HR department is responsible to communicate the vision, mission, and core value to their employees</a:t>
            </a:r>
          </a:p>
        </p:txBody>
      </p:sp>
    </p:spTree>
    <p:extLst>
      <p:ext uri="{BB962C8B-B14F-4D97-AF65-F5344CB8AC3E}">
        <p14:creationId xmlns:p14="http://schemas.microsoft.com/office/powerpoint/2010/main" val="2469102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E213-5BF1-4E78-9073-A3D7EAB87622}"/>
              </a:ext>
            </a:extLst>
          </p:cNvPr>
          <p:cNvSpPr>
            <a:spLocks noGrp="1"/>
          </p:cNvSpPr>
          <p:nvPr>
            <p:ph type="title"/>
          </p:nvPr>
        </p:nvSpPr>
        <p:spPr/>
        <p:txBody>
          <a:bodyPr/>
          <a:lstStyle/>
          <a:p>
            <a:r>
              <a:rPr lang="en-MY" dirty="0"/>
              <a:t>HR in SWOT Analysis</a:t>
            </a:r>
          </a:p>
        </p:txBody>
      </p:sp>
      <p:sp>
        <p:nvSpPr>
          <p:cNvPr id="3" name="Content Placeholder 2">
            <a:extLst>
              <a:ext uri="{FF2B5EF4-FFF2-40B4-BE49-F238E27FC236}">
                <a16:creationId xmlns:a16="http://schemas.microsoft.com/office/drawing/2014/main" id="{689EA52D-9797-4CCD-B7DE-4177F5A0C1C4}"/>
              </a:ext>
            </a:extLst>
          </p:cNvPr>
          <p:cNvSpPr>
            <a:spLocks noGrp="1"/>
          </p:cNvSpPr>
          <p:nvPr>
            <p:ph idx="1"/>
          </p:nvPr>
        </p:nvSpPr>
        <p:spPr/>
        <p:txBody>
          <a:bodyPr/>
          <a:lstStyle/>
          <a:p>
            <a:r>
              <a:rPr lang="en-MY" dirty="0"/>
              <a:t>HR create plans and action items to take advantage of strengths and opportunities and mitigate weaknesses and threats to the workforce and talent pipeline</a:t>
            </a:r>
          </a:p>
          <a:p>
            <a:endParaRPr lang="en-MY" dirty="0"/>
          </a:p>
          <a:p>
            <a:r>
              <a:rPr lang="en-MY" dirty="0"/>
              <a:t>HR conduct a management verification panel ensure the information gathered during the SWOT Analysis sessions is accurate.</a:t>
            </a:r>
          </a:p>
        </p:txBody>
      </p:sp>
    </p:spTree>
    <p:extLst>
      <p:ext uri="{BB962C8B-B14F-4D97-AF65-F5344CB8AC3E}">
        <p14:creationId xmlns:p14="http://schemas.microsoft.com/office/powerpoint/2010/main" val="2674194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5868-8612-4E7E-AE0C-7BFF5C304384}"/>
              </a:ext>
            </a:extLst>
          </p:cNvPr>
          <p:cNvSpPr>
            <a:spLocks noGrp="1"/>
          </p:cNvSpPr>
          <p:nvPr>
            <p:ph type="title"/>
          </p:nvPr>
        </p:nvSpPr>
        <p:spPr/>
        <p:txBody>
          <a:bodyPr/>
          <a:lstStyle/>
          <a:p>
            <a:r>
              <a:rPr lang="en-MY" dirty="0"/>
              <a:t>HR in Strategy Formulation</a:t>
            </a:r>
          </a:p>
        </p:txBody>
      </p:sp>
      <p:sp>
        <p:nvSpPr>
          <p:cNvPr id="3" name="Content Placeholder 2">
            <a:extLst>
              <a:ext uri="{FF2B5EF4-FFF2-40B4-BE49-F238E27FC236}">
                <a16:creationId xmlns:a16="http://schemas.microsoft.com/office/drawing/2014/main" id="{0B9A68E6-7C37-4D85-BA40-62CDA4FE258D}"/>
              </a:ext>
            </a:extLst>
          </p:cNvPr>
          <p:cNvSpPr>
            <a:spLocks noGrp="1"/>
          </p:cNvSpPr>
          <p:nvPr>
            <p:ph idx="1"/>
          </p:nvPr>
        </p:nvSpPr>
        <p:spPr/>
        <p:txBody>
          <a:bodyPr/>
          <a:lstStyle/>
          <a:p>
            <a:r>
              <a:rPr lang="en-MY" dirty="0"/>
              <a:t>In conjunction with the SWOT Analysis, HR should perform Scenario Planning to forecast future scenarios for targeted positions or occupations. Looking forward at workforce and workload factors, linkages are developed to build likely scenarios of the future workforce and its drivers.</a:t>
            </a:r>
          </a:p>
        </p:txBody>
      </p:sp>
    </p:spTree>
    <p:extLst>
      <p:ext uri="{BB962C8B-B14F-4D97-AF65-F5344CB8AC3E}">
        <p14:creationId xmlns:p14="http://schemas.microsoft.com/office/powerpoint/2010/main" val="3795784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FF22-8662-4B85-B242-1DBCEFB72BC9}"/>
              </a:ext>
            </a:extLst>
          </p:cNvPr>
          <p:cNvSpPr>
            <a:spLocks noGrp="1"/>
          </p:cNvSpPr>
          <p:nvPr>
            <p:ph type="title"/>
          </p:nvPr>
        </p:nvSpPr>
        <p:spPr/>
        <p:txBody>
          <a:bodyPr/>
          <a:lstStyle/>
          <a:p>
            <a:r>
              <a:rPr lang="en-MY" dirty="0"/>
              <a:t>HR in Strategy Execution</a:t>
            </a:r>
          </a:p>
        </p:txBody>
      </p:sp>
      <p:sp>
        <p:nvSpPr>
          <p:cNvPr id="3" name="Content Placeholder 2">
            <a:extLst>
              <a:ext uri="{FF2B5EF4-FFF2-40B4-BE49-F238E27FC236}">
                <a16:creationId xmlns:a16="http://schemas.microsoft.com/office/drawing/2014/main" id="{0CC41400-91E6-4C08-86FD-6B9142091042}"/>
              </a:ext>
            </a:extLst>
          </p:cNvPr>
          <p:cNvSpPr>
            <a:spLocks noGrp="1"/>
          </p:cNvSpPr>
          <p:nvPr>
            <p:ph idx="1"/>
          </p:nvPr>
        </p:nvSpPr>
        <p:spPr>
          <a:xfrm>
            <a:off x="880791" y="1628800"/>
            <a:ext cx="7772400" cy="4530725"/>
          </a:xfrm>
        </p:spPr>
        <p:txBody>
          <a:bodyPr/>
          <a:lstStyle/>
          <a:p>
            <a:r>
              <a:rPr lang="en-MY" sz="2400" dirty="0"/>
              <a:t>HR organize cross-functional teams to meet the strategic objectives. </a:t>
            </a:r>
          </a:p>
          <a:p>
            <a:r>
              <a:rPr lang="en-MY" sz="2400" dirty="0"/>
              <a:t>HR manage the HR portfolio through identifying high-potential talent, prioritizing HR programs to align with the start-up strategy, developing talent, and tracking the need for succession planning and retirement.</a:t>
            </a:r>
          </a:p>
          <a:p>
            <a:r>
              <a:rPr lang="en-MY" sz="2400" dirty="0"/>
              <a:t>HR should implement communication technology and processes to promote integration and execution of the organization’s global strategy.</a:t>
            </a:r>
          </a:p>
          <a:p>
            <a:r>
              <a:rPr lang="en-MY" sz="2400" dirty="0"/>
              <a:t> HR should monitor and evaluate the effectiveness of the strategies.</a:t>
            </a:r>
          </a:p>
        </p:txBody>
      </p:sp>
    </p:spTree>
    <p:extLst>
      <p:ext uri="{BB962C8B-B14F-4D97-AF65-F5344CB8AC3E}">
        <p14:creationId xmlns:p14="http://schemas.microsoft.com/office/powerpoint/2010/main" val="1192852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190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1EA3-FCA3-4E3A-A3BB-82A96433C97F}"/>
              </a:ext>
            </a:extLst>
          </p:cNvPr>
          <p:cNvSpPr>
            <a:spLocks noGrp="1"/>
          </p:cNvSpPr>
          <p:nvPr>
            <p:ph type="title"/>
          </p:nvPr>
        </p:nvSpPr>
        <p:spPr/>
        <p:txBody>
          <a:bodyPr/>
          <a:lstStyle/>
          <a:p>
            <a:r>
              <a:rPr lang="en-MY" dirty="0"/>
              <a:t>Supply Chain</a:t>
            </a:r>
          </a:p>
        </p:txBody>
      </p:sp>
      <p:sp>
        <p:nvSpPr>
          <p:cNvPr id="3" name="Content Placeholder 2">
            <a:extLst>
              <a:ext uri="{FF2B5EF4-FFF2-40B4-BE49-F238E27FC236}">
                <a16:creationId xmlns:a16="http://schemas.microsoft.com/office/drawing/2014/main" id="{81291D94-7459-45E9-8445-2E11C1156253}"/>
              </a:ext>
            </a:extLst>
          </p:cNvPr>
          <p:cNvSpPr>
            <a:spLocks noGrp="1"/>
          </p:cNvSpPr>
          <p:nvPr>
            <p:ph idx="1"/>
          </p:nvPr>
        </p:nvSpPr>
        <p:spPr>
          <a:xfrm>
            <a:off x="611560" y="1556792"/>
            <a:ext cx="8352928" cy="4530725"/>
          </a:xfrm>
        </p:spPr>
        <p:txBody>
          <a:bodyPr/>
          <a:lstStyle/>
          <a:p>
            <a:r>
              <a:rPr lang="en-MY" dirty="0"/>
              <a:t>A "supply chain" refers to the collection of steps that a company takes to transform raw material components into a final product that is delivered to customers. </a:t>
            </a:r>
          </a:p>
          <a:p>
            <a:endParaRPr lang="en-MY" dirty="0"/>
          </a:p>
          <a:p>
            <a:r>
              <a:rPr lang="en-MY" dirty="0"/>
              <a:t>A supply chain is the network of all the individuals, organizations, resources, activities and technology involved in the creation and sale of a product, from the delivery of source materials from the supplier to the manufacturer, through to its eventual delivery to the end user.</a:t>
            </a:r>
          </a:p>
        </p:txBody>
      </p:sp>
    </p:spTree>
    <p:extLst>
      <p:ext uri="{BB962C8B-B14F-4D97-AF65-F5344CB8AC3E}">
        <p14:creationId xmlns:p14="http://schemas.microsoft.com/office/powerpoint/2010/main" val="161574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62A6-8E0B-430D-A76A-48591ECF5611}"/>
              </a:ext>
            </a:extLst>
          </p:cNvPr>
          <p:cNvSpPr>
            <a:spLocks noGrp="1"/>
          </p:cNvSpPr>
          <p:nvPr>
            <p:ph type="title"/>
          </p:nvPr>
        </p:nvSpPr>
        <p:spPr/>
        <p:txBody>
          <a:bodyPr/>
          <a:lstStyle/>
          <a:p>
            <a:r>
              <a:rPr lang="en-MY" dirty="0"/>
              <a:t>Supply Chain</a:t>
            </a:r>
          </a:p>
        </p:txBody>
      </p:sp>
      <p:pic>
        <p:nvPicPr>
          <p:cNvPr id="5" name="Picture 4">
            <a:extLst>
              <a:ext uri="{FF2B5EF4-FFF2-40B4-BE49-F238E27FC236}">
                <a16:creationId xmlns:a16="http://schemas.microsoft.com/office/drawing/2014/main" id="{90E4B302-142B-4D31-AE68-4DDCE970140B}"/>
              </a:ext>
            </a:extLst>
          </p:cNvPr>
          <p:cNvPicPr>
            <a:picLocks noChangeAspect="1"/>
          </p:cNvPicPr>
          <p:nvPr/>
        </p:nvPicPr>
        <p:blipFill>
          <a:blip r:embed="rId2"/>
          <a:stretch>
            <a:fillRect/>
          </a:stretch>
        </p:blipFill>
        <p:spPr>
          <a:xfrm>
            <a:off x="959120" y="1772815"/>
            <a:ext cx="7727680" cy="2606559"/>
          </a:xfrm>
          <a:prstGeom prst="rect">
            <a:avLst/>
          </a:prstGeom>
        </p:spPr>
      </p:pic>
    </p:spTree>
    <p:extLst>
      <p:ext uri="{BB962C8B-B14F-4D97-AF65-F5344CB8AC3E}">
        <p14:creationId xmlns:p14="http://schemas.microsoft.com/office/powerpoint/2010/main" val="3246800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079F-D076-42E6-899B-E5A3811F1045}"/>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15D3BC20-7ECB-439F-9C8F-1E2511D19C34}"/>
              </a:ext>
            </a:extLst>
          </p:cNvPr>
          <p:cNvSpPr>
            <a:spLocks noGrp="1"/>
          </p:cNvSpPr>
          <p:nvPr>
            <p:ph idx="1"/>
          </p:nvPr>
        </p:nvSpPr>
        <p:spPr>
          <a:xfrm>
            <a:off x="914400" y="1600200"/>
            <a:ext cx="7906072" cy="4530725"/>
          </a:xfrm>
        </p:spPr>
        <p:txBody>
          <a:bodyPr/>
          <a:lstStyle/>
          <a:p>
            <a:r>
              <a:rPr lang="en-MY" dirty="0"/>
              <a:t>Supply Chain Management encompasses the planning and management of all activities involved in sourcing and procurement, conversion, and all Logistics Management activities. Importantly, it also includes coordination and collaboration with channel partners, which can be suppliers, intermediaries, third-party service providers, and customers. In essence, Supply Chain Management integrates supply and demand management within and across companies.</a:t>
            </a:r>
          </a:p>
        </p:txBody>
      </p:sp>
    </p:spTree>
    <p:extLst>
      <p:ext uri="{BB962C8B-B14F-4D97-AF65-F5344CB8AC3E}">
        <p14:creationId xmlns:p14="http://schemas.microsoft.com/office/powerpoint/2010/main" val="1901996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A73-9C20-447B-823C-151BE3E881C7}"/>
              </a:ext>
            </a:extLst>
          </p:cNvPr>
          <p:cNvSpPr>
            <a:spLocks noGrp="1"/>
          </p:cNvSpPr>
          <p:nvPr>
            <p:ph type="title"/>
          </p:nvPr>
        </p:nvSpPr>
        <p:spPr/>
        <p:txBody>
          <a:bodyPr/>
          <a:lstStyle/>
          <a:p>
            <a:r>
              <a:rPr lang="en-MY" dirty="0"/>
              <a:t>Supply Chain Management</a:t>
            </a:r>
          </a:p>
        </p:txBody>
      </p:sp>
      <p:sp>
        <p:nvSpPr>
          <p:cNvPr id="3" name="Content Placeholder 2">
            <a:extLst>
              <a:ext uri="{FF2B5EF4-FFF2-40B4-BE49-F238E27FC236}">
                <a16:creationId xmlns:a16="http://schemas.microsoft.com/office/drawing/2014/main" id="{9DCA694E-4B85-414C-9683-9A6813DD2CE4}"/>
              </a:ext>
            </a:extLst>
          </p:cNvPr>
          <p:cNvSpPr>
            <a:spLocks noGrp="1"/>
          </p:cNvSpPr>
          <p:nvPr>
            <p:ph idx="1"/>
          </p:nvPr>
        </p:nvSpPr>
        <p:spPr>
          <a:xfrm>
            <a:off x="611560" y="1600200"/>
            <a:ext cx="8352928" cy="4530725"/>
          </a:xfrm>
        </p:spPr>
        <p:txBody>
          <a:bodyPr/>
          <a:lstStyle/>
          <a:p>
            <a:r>
              <a:rPr lang="en-MY" dirty="0"/>
              <a:t>Supply chain management is the oversight of materials, information, and finances as they move in a process from supplier to manufacturer to wholesaler to retailer to consumer. </a:t>
            </a:r>
          </a:p>
          <a:p>
            <a:r>
              <a:rPr lang="en-MY" dirty="0"/>
              <a:t>Typically, supply chain management has five stages: plan, make, source, deliver and return. </a:t>
            </a:r>
          </a:p>
          <a:p>
            <a:r>
              <a:rPr lang="en-MY" dirty="0"/>
              <a:t>The three main flows of the supply chain are the product flow, the information flow and the finances flow. SCM involves coordinating and integrating these flows both within and among companies.</a:t>
            </a:r>
          </a:p>
        </p:txBody>
      </p:sp>
    </p:spTree>
    <p:extLst>
      <p:ext uri="{BB962C8B-B14F-4D97-AF65-F5344CB8AC3E}">
        <p14:creationId xmlns:p14="http://schemas.microsoft.com/office/powerpoint/2010/main" val="4070758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EE0B-86C9-414C-BFBB-9EFDCB265490}"/>
              </a:ext>
            </a:extLst>
          </p:cNvPr>
          <p:cNvSpPr>
            <a:spLocks noGrp="1"/>
          </p:cNvSpPr>
          <p:nvPr>
            <p:ph type="title"/>
          </p:nvPr>
        </p:nvSpPr>
        <p:spPr>
          <a:xfrm>
            <a:off x="611560" y="277813"/>
            <a:ext cx="8424936" cy="1143000"/>
          </a:xfrm>
        </p:spPr>
        <p:txBody>
          <a:bodyPr/>
          <a:lstStyle/>
          <a:p>
            <a:r>
              <a:rPr lang="en-MY" sz="3200" dirty="0"/>
              <a:t>Supply Chain Operations Reference model (SCOR)</a:t>
            </a:r>
          </a:p>
        </p:txBody>
      </p:sp>
      <p:pic>
        <p:nvPicPr>
          <p:cNvPr id="5" name="Picture 4">
            <a:extLst>
              <a:ext uri="{FF2B5EF4-FFF2-40B4-BE49-F238E27FC236}">
                <a16:creationId xmlns:a16="http://schemas.microsoft.com/office/drawing/2014/main" id="{B92C4F52-2E0C-4FED-AE19-2364E5D18CEE}"/>
              </a:ext>
            </a:extLst>
          </p:cNvPr>
          <p:cNvPicPr>
            <a:picLocks noChangeAspect="1"/>
          </p:cNvPicPr>
          <p:nvPr/>
        </p:nvPicPr>
        <p:blipFill>
          <a:blip r:embed="rId2"/>
          <a:stretch>
            <a:fillRect/>
          </a:stretch>
        </p:blipFill>
        <p:spPr>
          <a:xfrm>
            <a:off x="1229291" y="2132856"/>
            <a:ext cx="7279607" cy="3756819"/>
          </a:xfrm>
          <a:prstGeom prst="rect">
            <a:avLst/>
          </a:prstGeom>
        </p:spPr>
      </p:pic>
    </p:spTree>
    <p:extLst>
      <p:ext uri="{BB962C8B-B14F-4D97-AF65-F5344CB8AC3E}">
        <p14:creationId xmlns:p14="http://schemas.microsoft.com/office/powerpoint/2010/main" val="272478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1D05-682B-4CBD-BDF9-858FCF552435}"/>
              </a:ext>
            </a:extLst>
          </p:cNvPr>
          <p:cNvSpPr>
            <a:spLocks noGrp="1"/>
          </p:cNvSpPr>
          <p:nvPr>
            <p:ph type="title"/>
          </p:nvPr>
        </p:nvSpPr>
        <p:spPr/>
        <p:txBody>
          <a:bodyPr/>
          <a:lstStyle/>
          <a:p>
            <a:r>
              <a:rPr lang="en-MY" dirty="0"/>
              <a:t>Supply Chain Example : Apple Inc</a:t>
            </a:r>
          </a:p>
        </p:txBody>
      </p:sp>
      <p:pic>
        <p:nvPicPr>
          <p:cNvPr id="5" name="Picture 4">
            <a:extLst>
              <a:ext uri="{FF2B5EF4-FFF2-40B4-BE49-F238E27FC236}">
                <a16:creationId xmlns:a16="http://schemas.microsoft.com/office/drawing/2014/main" id="{69D2424F-EB20-4256-A18B-B0F874551F70}"/>
              </a:ext>
            </a:extLst>
          </p:cNvPr>
          <p:cNvPicPr>
            <a:picLocks noChangeAspect="1"/>
          </p:cNvPicPr>
          <p:nvPr/>
        </p:nvPicPr>
        <p:blipFill>
          <a:blip r:embed="rId2"/>
          <a:stretch>
            <a:fillRect/>
          </a:stretch>
        </p:blipFill>
        <p:spPr>
          <a:xfrm>
            <a:off x="1281173" y="1988840"/>
            <a:ext cx="6581654" cy="4353843"/>
          </a:xfrm>
          <a:prstGeom prst="rect">
            <a:avLst/>
          </a:prstGeom>
        </p:spPr>
      </p:pic>
    </p:spTree>
    <p:extLst>
      <p:ext uri="{BB962C8B-B14F-4D97-AF65-F5344CB8AC3E}">
        <p14:creationId xmlns:p14="http://schemas.microsoft.com/office/powerpoint/2010/main" val="2916302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3882-77D2-46B0-B30A-AE3283B20AB9}"/>
              </a:ext>
            </a:extLst>
          </p:cNvPr>
          <p:cNvSpPr>
            <a:spLocks noGrp="1"/>
          </p:cNvSpPr>
          <p:nvPr>
            <p:ph type="title"/>
          </p:nvPr>
        </p:nvSpPr>
        <p:spPr/>
        <p:txBody>
          <a:bodyPr/>
          <a:lstStyle/>
          <a:p>
            <a:r>
              <a:rPr lang="en-MY" dirty="0"/>
              <a:t>HR and Supply Chain</a:t>
            </a:r>
          </a:p>
        </p:txBody>
      </p:sp>
      <p:sp>
        <p:nvSpPr>
          <p:cNvPr id="3" name="Content Placeholder 2">
            <a:extLst>
              <a:ext uri="{FF2B5EF4-FFF2-40B4-BE49-F238E27FC236}">
                <a16:creationId xmlns:a16="http://schemas.microsoft.com/office/drawing/2014/main" id="{15ABB94F-4478-40C7-9AC7-F917E996A657}"/>
              </a:ext>
            </a:extLst>
          </p:cNvPr>
          <p:cNvSpPr>
            <a:spLocks noGrp="1"/>
          </p:cNvSpPr>
          <p:nvPr>
            <p:ph idx="1"/>
          </p:nvPr>
        </p:nvSpPr>
        <p:spPr/>
        <p:txBody>
          <a:bodyPr/>
          <a:lstStyle/>
          <a:p>
            <a:r>
              <a:rPr lang="en-MY" dirty="0"/>
              <a:t>Considering supply chain strategy, characteristics and partners when developing the HR strategy.</a:t>
            </a:r>
          </a:p>
          <a:p>
            <a:r>
              <a:rPr lang="en-MY" dirty="0"/>
              <a:t>Using HR systems (e.g. incentives, performance management, long-term relationships) to manage supply chain partners.</a:t>
            </a:r>
          </a:p>
          <a:p>
            <a:r>
              <a:rPr lang="en-MY" dirty="0"/>
              <a:t>Collaborating with the supply chain partners to develop and coordinate HR systems for the supply chain as a whole.</a:t>
            </a:r>
          </a:p>
          <a:p>
            <a:endParaRPr lang="en-MY" dirty="0"/>
          </a:p>
          <a:p>
            <a:endParaRPr lang="en-MY" dirty="0"/>
          </a:p>
        </p:txBody>
      </p:sp>
    </p:spTree>
    <p:extLst>
      <p:ext uri="{BB962C8B-B14F-4D97-AF65-F5344CB8AC3E}">
        <p14:creationId xmlns:p14="http://schemas.microsoft.com/office/powerpoint/2010/main" val="1080963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EA93-9ACF-40DD-9EFB-94D55F310788}"/>
              </a:ext>
            </a:extLst>
          </p:cNvPr>
          <p:cNvSpPr>
            <a:spLocks noGrp="1"/>
          </p:cNvSpPr>
          <p:nvPr>
            <p:ph type="title"/>
          </p:nvPr>
        </p:nvSpPr>
        <p:spPr/>
        <p:txBody>
          <a:bodyPr/>
          <a:lstStyle/>
          <a:p>
            <a:r>
              <a:rPr lang="en-MY" dirty="0"/>
              <a:t>Staffing and Supply Chain</a:t>
            </a:r>
          </a:p>
        </p:txBody>
      </p:sp>
      <p:sp>
        <p:nvSpPr>
          <p:cNvPr id="3" name="Content Placeholder 2">
            <a:extLst>
              <a:ext uri="{FF2B5EF4-FFF2-40B4-BE49-F238E27FC236}">
                <a16:creationId xmlns:a16="http://schemas.microsoft.com/office/drawing/2014/main" id="{80556DD4-B3D4-4E86-A982-817927157912}"/>
              </a:ext>
            </a:extLst>
          </p:cNvPr>
          <p:cNvSpPr>
            <a:spLocks noGrp="1"/>
          </p:cNvSpPr>
          <p:nvPr>
            <p:ph idx="1"/>
          </p:nvPr>
        </p:nvSpPr>
        <p:spPr/>
        <p:txBody>
          <a:bodyPr/>
          <a:lstStyle/>
          <a:p>
            <a:r>
              <a:rPr lang="en-MY" dirty="0"/>
              <a:t>Aligning recruitment practices among the supply chain firms.</a:t>
            </a:r>
          </a:p>
          <a:p>
            <a:r>
              <a:rPr lang="en-MY" dirty="0"/>
              <a:t>Sharing applicant pools.</a:t>
            </a:r>
          </a:p>
          <a:p>
            <a:r>
              <a:rPr lang="en-MY" dirty="0"/>
              <a:t>Forecasting </a:t>
            </a:r>
            <a:r>
              <a:rPr lang="en-MY" dirty="0" err="1"/>
              <a:t>labor</a:t>
            </a:r>
            <a:r>
              <a:rPr lang="en-MY" dirty="0"/>
              <a:t> demand and supply across the entire supply chain.</a:t>
            </a:r>
          </a:p>
          <a:p>
            <a:endParaRPr lang="en-MY" dirty="0"/>
          </a:p>
        </p:txBody>
      </p:sp>
    </p:spTree>
    <p:extLst>
      <p:ext uri="{BB962C8B-B14F-4D97-AF65-F5344CB8AC3E}">
        <p14:creationId xmlns:p14="http://schemas.microsoft.com/office/powerpoint/2010/main" val="803340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264-5413-4BDD-A5C9-40D082631858}"/>
              </a:ext>
            </a:extLst>
          </p:cNvPr>
          <p:cNvSpPr>
            <a:spLocks noGrp="1"/>
          </p:cNvSpPr>
          <p:nvPr>
            <p:ph type="title"/>
          </p:nvPr>
        </p:nvSpPr>
        <p:spPr/>
        <p:txBody>
          <a:bodyPr/>
          <a:lstStyle/>
          <a:p>
            <a:r>
              <a:rPr lang="en-MY" dirty="0"/>
              <a:t>Training and Supply Chain</a:t>
            </a:r>
          </a:p>
        </p:txBody>
      </p:sp>
      <p:sp>
        <p:nvSpPr>
          <p:cNvPr id="3" name="Content Placeholder 2">
            <a:extLst>
              <a:ext uri="{FF2B5EF4-FFF2-40B4-BE49-F238E27FC236}">
                <a16:creationId xmlns:a16="http://schemas.microsoft.com/office/drawing/2014/main" id="{D0208ED6-75EB-4D56-BFF4-9A6CD540F74F}"/>
              </a:ext>
            </a:extLst>
          </p:cNvPr>
          <p:cNvSpPr>
            <a:spLocks noGrp="1"/>
          </p:cNvSpPr>
          <p:nvPr>
            <p:ph idx="1"/>
          </p:nvPr>
        </p:nvSpPr>
        <p:spPr/>
        <p:txBody>
          <a:bodyPr/>
          <a:lstStyle/>
          <a:p>
            <a:r>
              <a:rPr lang="en-MY" dirty="0"/>
              <a:t>Identifying training needs and objectives specifically for supply chain positions, and designing training to meet those needs.</a:t>
            </a:r>
          </a:p>
          <a:p>
            <a:r>
              <a:rPr lang="en-MY" dirty="0"/>
              <a:t>Identifying the training needs of the supply chain partners, and training those partners (or vice versa).</a:t>
            </a:r>
          </a:p>
          <a:p>
            <a:r>
              <a:rPr lang="en-MY" dirty="0"/>
              <a:t>Joint training and cross-organizational training of workers across the supply chain.</a:t>
            </a:r>
          </a:p>
          <a:p>
            <a:endParaRPr lang="en-MY" dirty="0"/>
          </a:p>
        </p:txBody>
      </p:sp>
    </p:spTree>
    <p:extLst>
      <p:ext uri="{BB962C8B-B14F-4D97-AF65-F5344CB8AC3E}">
        <p14:creationId xmlns:p14="http://schemas.microsoft.com/office/powerpoint/2010/main" val="2421676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7937-DA15-43B7-9EB3-B6C040BBD62E}"/>
              </a:ext>
            </a:extLst>
          </p:cNvPr>
          <p:cNvSpPr>
            <a:spLocks noGrp="1"/>
          </p:cNvSpPr>
          <p:nvPr>
            <p:ph type="title"/>
          </p:nvPr>
        </p:nvSpPr>
        <p:spPr/>
        <p:txBody>
          <a:bodyPr/>
          <a:lstStyle/>
          <a:p>
            <a:r>
              <a:rPr lang="en-MY" sz="3200" dirty="0"/>
              <a:t>Performance Management and Supply Chain</a:t>
            </a:r>
          </a:p>
        </p:txBody>
      </p:sp>
      <p:sp>
        <p:nvSpPr>
          <p:cNvPr id="3" name="Content Placeholder 2">
            <a:extLst>
              <a:ext uri="{FF2B5EF4-FFF2-40B4-BE49-F238E27FC236}">
                <a16:creationId xmlns:a16="http://schemas.microsoft.com/office/drawing/2014/main" id="{1724D9D0-DDC2-404A-A2DE-D1DE82F2BF61}"/>
              </a:ext>
            </a:extLst>
          </p:cNvPr>
          <p:cNvSpPr>
            <a:spLocks noGrp="1"/>
          </p:cNvSpPr>
          <p:nvPr>
            <p:ph idx="1"/>
          </p:nvPr>
        </p:nvSpPr>
        <p:spPr/>
        <p:txBody>
          <a:bodyPr/>
          <a:lstStyle/>
          <a:p>
            <a:r>
              <a:rPr lang="en-MY" dirty="0"/>
              <a:t>Developing performance metrics for the supply chain.</a:t>
            </a:r>
          </a:p>
          <a:p>
            <a:r>
              <a:rPr lang="en-MY" dirty="0"/>
              <a:t>Aligning performance appraisal dimensions across supply chain partners.</a:t>
            </a:r>
          </a:p>
          <a:p>
            <a:r>
              <a:rPr lang="en-MY" dirty="0"/>
              <a:t>Learning from supply-chain partner feedback on individual and group performance.</a:t>
            </a:r>
          </a:p>
          <a:p>
            <a:endParaRPr lang="en-MY" dirty="0"/>
          </a:p>
        </p:txBody>
      </p:sp>
    </p:spTree>
    <p:extLst>
      <p:ext uri="{BB962C8B-B14F-4D97-AF65-F5344CB8AC3E}">
        <p14:creationId xmlns:p14="http://schemas.microsoft.com/office/powerpoint/2010/main" val="2501607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4B96-5402-4C00-9B6C-0CD9934D7B0D}"/>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6A54D567-FFAF-4062-8653-0A36F4959FC8}"/>
              </a:ext>
            </a:extLst>
          </p:cNvPr>
          <p:cNvSpPr>
            <a:spLocks noGrp="1"/>
          </p:cNvSpPr>
          <p:nvPr>
            <p:ph idx="1"/>
          </p:nvPr>
        </p:nvSpPr>
        <p:spPr/>
        <p:txBody>
          <a:bodyPr/>
          <a:lstStyle/>
          <a:p>
            <a:pPr marL="0" indent="0">
              <a:buNone/>
            </a:pPr>
            <a:r>
              <a:rPr lang="en-MY" dirty="0"/>
              <a:t>The process taken from initial planning through customer support is called:</a:t>
            </a:r>
          </a:p>
          <a:p>
            <a:pPr marL="0" indent="0">
              <a:buNone/>
            </a:pPr>
            <a:endParaRPr lang="en-MY" dirty="0"/>
          </a:p>
          <a:p>
            <a:pPr marL="514350" indent="-514350">
              <a:buFont typeface="+mj-lt"/>
              <a:buAutoNum type="alphaUcPeriod"/>
            </a:pPr>
            <a:r>
              <a:rPr lang="en-MY" dirty="0"/>
              <a:t>Logistic</a:t>
            </a:r>
          </a:p>
          <a:p>
            <a:pPr marL="514350" indent="-514350">
              <a:buFont typeface="+mj-lt"/>
              <a:buAutoNum type="alphaUcPeriod"/>
            </a:pPr>
            <a:r>
              <a:rPr lang="en-MY" dirty="0"/>
              <a:t>Balanced scorecard</a:t>
            </a:r>
          </a:p>
          <a:p>
            <a:pPr marL="514350" indent="-514350">
              <a:buFont typeface="+mj-lt"/>
              <a:buAutoNum type="alphaUcPeriod"/>
            </a:pPr>
            <a:r>
              <a:rPr lang="en-MY" dirty="0"/>
              <a:t>Value chain</a:t>
            </a:r>
          </a:p>
          <a:p>
            <a:pPr marL="514350" indent="-514350">
              <a:buFont typeface="+mj-lt"/>
              <a:buAutoNum type="alphaUcPeriod"/>
            </a:pPr>
            <a:r>
              <a:rPr lang="en-MY" dirty="0"/>
              <a:t>Supply chain</a:t>
            </a:r>
          </a:p>
          <a:p>
            <a:pPr marL="514350" indent="-514350">
              <a:buFont typeface="+mj-lt"/>
              <a:buAutoNum type="alphaUcPeriod"/>
            </a:pPr>
            <a:endParaRPr lang="en-MY" dirty="0"/>
          </a:p>
        </p:txBody>
      </p:sp>
    </p:spTree>
    <p:extLst>
      <p:ext uri="{BB962C8B-B14F-4D97-AF65-F5344CB8AC3E}">
        <p14:creationId xmlns:p14="http://schemas.microsoft.com/office/powerpoint/2010/main" val="2325917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1293-1DD7-44FB-A1DC-03BB4146315F}"/>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4BD48388-B7E8-4BE0-9337-438A10F0BC48}"/>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604960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800F-E2CB-4380-B105-C6E750929799}"/>
              </a:ext>
            </a:extLst>
          </p:cNvPr>
          <p:cNvSpPr>
            <a:spLocks noGrp="1"/>
          </p:cNvSpPr>
          <p:nvPr>
            <p:ph type="title"/>
          </p:nvPr>
        </p:nvSpPr>
        <p:spPr/>
        <p:txBody>
          <a:bodyPr/>
          <a:lstStyle/>
          <a:p>
            <a:r>
              <a:rPr lang="en-MY" dirty="0"/>
              <a:t>Question # 2</a:t>
            </a:r>
          </a:p>
        </p:txBody>
      </p:sp>
      <p:sp>
        <p:nvSpPr>
          <p:cNvPr id="3" name="Content Placeholder 2">
            <a:extLst>
              <a:ext uri="{FF2B5EF4-FFF2-40B4-BE49-F238E27FC236}">
                <a16:creationId xmlns:a16="http://schemas.microsoft.com/office/drawing/2014/main" id="{97E588F3-FD00-4E34-8CA3-274C271847FA}"/>
              </a:ext>
            </a:extLst>
          </p:cNvPr>
          <p:cNvSpPr>
            <a:spLocks noGrp="1"/>
          </p:cNvSpPr>
          <p:nvPr>
            <p:ph idx="1"/>
          </p:nvPr>
        </p:nvSpPr>
        <p:spPr/>
        <p:txBody>
          <a:bodyPr/>
          <a:lstStyle/>
          <a:p>
            <a:pPr marL="0" indent="0">
              <a:buNone/>
            </a:pPr>
            <a:r>
              <a:rPr lang="en-MY" dirty="0"/>
              <a:t>Supply-chains in a global environment should be:</a:t>
            </a:r>
          </a:p>
          <a:p>
            <a:pPr marL="0" indent="0">
              <a:buNone/>
            </a:pPr>
            <a:endParaRPr lang="en-MY" dirty="0"/>
          </a:p>
          <a:p>
            <a:pPr marL="514350" indent="-514350">
              <a:buFont typeface="+mj-lt"/>
              <a:buAutoNum type="alphaUcPeriod"/>
            </a:pPr>
            <a:r>
              <a:rPr lang="en-MY" dirty="0"/>
              <a:t>Flexible.</a:t>
            </a:r>
          </a:p>
          <a:p>
            <a:pPr marL="514350" indent="-514350">
              <a:buFont typeface="+mj-lt"/>
              <a:buAutoNum type="alphaUcPeriod"/>
            </a:pPr>
            <a:r>
              <a:rPr lang="en-MY" dirty="0"/>
              <a:t>Able to use the latest computer and transmission technologies.</a:t>
            </a:r>
          </a:p>
          <a:p>
            <a:pPr marL="514350" indent="-514350">
              <a:buFont typeface="+mj-lt"/>
              <a:buAutoNum type="alphaUcPeriod"/>
            </a:pPr>
            <a:r>
              <a:rPr lang="en-MY" dirty="0"/>
              <a:t>Staffed with local specialist.</a:t>
            </a:r>
          </a:p>
          <a:p>
            <a:pPr marL="514350" indent="-514350">
              <a:buFont typeface="+mj-lt"/>
              <a:buAutoNum type="alphaUcPeriod"/>
            </a:pPr>
            <a:r>
              <a:rPr lang="en-MY" dirty="0"/>
              <a:t>All of the above.</a:t>
            </a:r>
          </a:p>
          <a:p>
            <a:pPr marL="514350" indent="-514350">
              <a:buFont typeface="+mj-lt"/>
              <a:buAutoNum type="alphaUcPeriod"/>
            </a:pPr>
            <a:endParaRPr lang="en-MY" dirty="0"/>
          </a:p>
        </p:txBody>
      </p:sp>
    </p:spTree>
    <p:extLst>
      <p:ext uri="{BB962C8B-B14F-4D97-AF65-F5344CB8AC3E}">
        <p14:creationId xmlns:p14="http://schemas.microsoft.com/office/powerpoint/2010/main" val="3076826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D653-D2A6-4162-94E9-420B46EAC5DD}"/>
              </a:ext>
            </a:extLst>
          </p:cNvPr>
          <p:cNvSpPr>
            <a:spLocks noGrp="1"/>
          </p:cNvSpPr>
          <p:nvPr>
            <p:ph type="title"/>
          </p:nvPr>
        </p:nvSpPr>
        <p:spPr/>
        <p:txBody>
          <a:bodyPr/>
          <a:lstStyle/>
          <a:p>
            <a:r>
              <a:rPr lang="en-MY" dirty="0"/>
              <a:t>Answer # 2</a:t>
            </a:r>
          </a:p>
        </p:txBody>
      </p:sp>
      <p:sp>
        <p:nvSpPr>
          <p:cNvPr id="3" name="Content Placeholder 2">
            <a:extLst>
              <a:ext uri="{FF2B5EF4-FFF2-40B4-BE49-F238E27FC236}">
                <a16:creationId xmlns:a16="http://schemas.microsoft.com/office/drawing/2014/main" id="{5F619CDF-BB55-402F-8B77-ED745643888F}"/>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858318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480E-4C7F-4378-84FB-7F885D5CA1A5}"/>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5B123C3A-C509-45F0-B5A6-E7C65BA4A278}"/>
              </a:ext>
            </a:extLst>
          </p:cNvPr>
          <p:cNvSpPr>
            <a:spLocks noGrp="1"/>
          </p:cNvSpPr>
          <p:nvPr>
            <p:ph idx="1"/>
          </p:nvPr>
        </p:nvSpPr>
        <p:spPr>
          <a:xfrm>
            <a:off x="696144" y="1556792"/>
            <a:ext cx="8340352" cy="5301208"/>
          </a:xfrm>
        </p:spPr>
        <p:txBody>
          <a:bodyPr/>
          <a:lstStyle/>
          <a:p>
            <a:pPr marL="0" indent="0">
              <a:buNone/>
            </a:pPr>
            <a:r>
              <a:rPr lang="en-MY" dirty="0"/>
              <a:t>HR can provide the most value in the global strategic planning process by :</a:t>
            </a:r>
          </a:p>
          <a:p>
            <a:pPr marL="0" indent="0">
              <a:buNone/>
            </a:pPr>
            <a:endParaRPr lang="en-MY" dirty="0"/>
          </a:p>
          <a:p>
            <a:pPr marL="514350" indent="-514350">
              <a:buFont typeface="+mj-lt"/>
              <a:buAutoNum type="alphaUcPeriod"/>
            </a:pPr>
            <a:r>
              <a:rPr lang="en-MY" dirty="0"/>
              <a:t>Recruiting other personnel to take part in the process.	</a:t>
            </a:r>
          </a:p>
          <a:p>
            <a:pPr marL="514350" indent="-514350">
              <a:buFont typeface="+mj-lt"/>
              <a:buAutoNum type="alphaUcPeriod"/>
            </a:pPr>
            <a:r>
              <a:rPr lang="en-MY" dirty="0"/>
              <a:t>Serving as the facilitator for the planning session.	</a:t>
            </a:r>
          </a:p>
          <a:p>
            <a:pPr marL="514350" indent="-514350">
              <a:buFont typeface="+mj-lt"/>
              <a:buAutoNum type="alphaUcPeriod"/>
            </a:pPr>
            <a:r>
              <a:rPr lang="en-MY" dirty="0"/>
              <a:t>Identifying the HR implications of the company’s global strategy.</a:t>
            </a:r>
          </a:p>
          <a:p>
            <a:pPr marL="514350" indent="-514350">
              <a:buFont typeface="+mj-lt"/>
              <a:buAutoNum type="alphaUcPeriod"/>
            </a:pPr>
            <a:r>
              <a:rPr lang="en-MY" dirty="0"/>
              <a:t>Critiquing the finished plan for alignment with corporate goals.</a:t>
            </a:r>
          </a:p>
          <a:p>
            <a:pPr marL="514350" indent="-514350">
              <a:buFont typeface="+mj-lt"/>
              <a:buAutoNum type="alphaUcPeriod"/>
            </a:pPr>
            <a:endParaRPr lang="en-MY" dirty="0"/>
          </a:p>
          <a:p>
            <a:pPr marL="514350" indent="-514350">
              <a:buFont typeface="+mj-lt"/>
              <a:buAutoNum type="alphaUcPeriod"/>
            </a:pPr>
            <a:endParaRPr lang="en-MY" dirty="0"/>
          </a:p>
        </p:txBody>
      </p:sp>
    </p:spTree>
    <p:extLst>
      <p:ext uri="{BB962C8B-B14F-4D97-AF65-F5344CB8AC3E}">
        <p14:creationId xmlns:p14="http://schemas.microsoft.com/office/powerpoint/2010/main" val="379773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290A-F316-4A9A-A5BD-B1678423BE8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AE8E031A-02D4-455E-A183-9262967A8D65}"/>
              </a:ext>
            </a:extLst>
          </p:cNvPr>
          <p:cNvSpPr>
            <a:spLocks noGrp="1"/>
          </p:cNvSpPr>
          <p:nvPr>
            <p:ph idx="1"/>
          </p:nvPr>
        </p:nvSpPr>
        <p:spPr/>
        <p:txBody>
          <a:bodyPr/>
          <a:lstStyle/>
          <a:p>
            <a:r>
              <a:rPr lang="en-MY" dirty="0"/>
              <a:t>Option C</a:t>
            </a:r>
          </a:p>
        </p:txBody>
      </p:sp>
    </p:spTree>
    <p:extLst>
      <p:ext uri="{BB962C8B-B14F-4D97-AF65-F5344CB8AC3E}">
        <p14:creationId xmlns:p14="http://schemas.microsoft.com/office/powerpoint/2010/main" val="4000287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221542"/>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9577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D4C-3802-4205-AE18-08997C6B8286}"/>
              </a:ext>
            </a:extLst>
          </p:cNvPr>
          <p:cNvSpPr>
            <a:spLocks noGrp="1"/>
          </p:cNvSpPr>
          <p:nvPr>
            <p:ph type="title"/>
          </p:nvPr>
        </p:nvSpPr>
        <p:spPr/>
        <p:txBody>
          <a:bodyPr/>
          <a:lstStyle/>
          <a:p>
            <a:r>
              <a:rPr lang="en-MY" dirty="0"/>
              <a:t>Value and Value Chain</a:t>
            </a:r>
          </a:p>
        </p:txBody>
      </p:sp>
      <p:sp>
        <p:nvSpPr>
          <p:cNvPr id="3" name="Content Placeholder 2">
            <a:extLst>
              <a:ext uri="{FF2B5EF4-FFF2-40B4-BE49-F238E27FC236}">
                <a16:creationId xmlns:a16="http://schemas.microsoft.com/office/drawing/2014/main" id="{4E701C67-7AF7-43E5-B53F-DED198114A63}"/>
              </a:ext>
            </a:extLst>
          </p:cNvPr>
          <p:cNvSpPr>
            <a:spLocks noGrp="1"/>
          </p:cNvSpPr>
          <p:nvPr>
            <p:ph idx="1"/>
          </p:nvPr>
        </p:nvSpPr>
        <p:spPr>
          <a:xfrm>
            <a:off x="683568" y="1600200"/>
            <a:ext cx="8352928" cy="4530725"/>
          </a:xfrm>
        </p:spPr>
        <p:txBody>
          <a:bodyPr/>
          <a:lstStyle/>
          <a:p>
            <a:r>
              <a:rPr lang="en-MY" dirty="0"/>
              <a:t>The value represents how well the organization has been able to accomplish its strategic goals-which may be higher profit margins or industry position. </a:t>
            </a:r>
          </a:p>
          <a:p>
            <a:endParaRPr lang="en-MY" dirty="0"/>
          </a:p>
          <a:p>
            <a:r>
              <a:rPr lang="en-MY" dirty="0"/>
              <a:t>The value chain represents the process by which an organization creates the product or service it offers to the customer. It is described as a chain because it represents the sequential and simultaneous contributions of a number of internal and external participants.</a:t>
            </a:r>
          </a:p>
        </p:txBody>
      </p:sp>
    </p:spTree>
    <p:extLst>
      <p:ext uri="{BB962C8B-B14F-4D97-AF65-F5344CB8AC3E}">
        <p14:creationId xmlns:p14="http://schemas.microsoft.com/office/powerpoint/2010/main" val="290952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E2D-3D73-4B7A-9274-E7B4C2CD96C6}"/>
              </a:ext>
            </a:extLst>
          </p:cNvPr>
          <p:cNvSpPr>
            <a:spLocks noGrp="1"/>
          </p:cNvSpPr>
          <p:nvPr>
            <p:ph type="title"/>
          </p:nvPr>
        </p:nvSpPr>
        <p:spPr/>
        <p:txBody>
          <a:bodyPr/>
          <a:lstStyle/>
          <a:p>
            <a:r>
              <a:rPr lang="en-MY" dirty="0"/>
              <a:t>Porter Value Chain</a:t>
            </a:r>
          </a:p>
        </p:txBody>
      </p:sp>
      <p:pic>
        <p:nvPicPr>
          <p:cNvPr id="5" name="Picture 4">
            <a:extLst>
              <a:ext uri="{FF2B5EF4-FFF2-40B4-BE49-F238E27FC236}">
                <a16:creationId xmlns:a16="http://schemas.microsoft.com/office/drawing/2014/main" id="{1871B38D-2551-496B-80EE-67BEC3FCD6AF}"/>
              </a:ext>
            </a:extLst>
          </p:cNvPr>
          <p:cNvPicPr>
            <a:picLocks noChangeAspect="1"/>
          </p:cNvPicPr>
          <p:nvPr/>
        </p:nvPicPr>
        <p:blipFill>
          <a:blip r:embed="rId2"/>
          <a:stretch>
            <a:fillRect/>
          </a:stretch>
        </p:blipFill>
        <p:spPr>
          <a:xfrm>
            <a:off x="1123543" y="1916832"/>
            <a:ext cx="6896913" cy="4255542"/>
          </a:xfrm>
          <a:prstGeom prst="rect">
            <a:avLst/>
          </a:prstGeom>
        </p:spPr>
      </p:pic>
    </p:spTree>
    <p:extLst>
      <p:ext uri="{BB962C8B-B14F-4D97-AF65-F5344CB8AC3E}">
        <p14:creationId xmlns:p14="http://schemas.microsoft.com/office/powerpoint/2010/main" val="1186959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C933-FEA6-41B7-91E0-83D0CD13B8D4}"/>
              </a:ext>
            </a:extLst>
          </p:cNvPr>
          <p:cNvSpPr>
            <a:spLocks noGrp="1"/>
          </p:cNvSpPr>
          <p:nvPr>
            <p:ph type="title"/>
          </p:nvPr>
        </p:nvSpPr>
        <p:spPr/>
        <p:txBody>
          <a:bodyPr/>
          <a:lstStyle/>
          <a:p>
            <a:r>
              <a:rPr lang="en-MY" dirty="0"/>
              <a:t> Porters Value Chain </a:t>
            </a:r>
          </a:p>
        </p:txBody>
      </p:sp>
      <p:pic>
        <p:nvPicPr>
          <p:cNvPr id="5" name="Picture 4">
            <a:extLst>
              <a:ext uri="{FF2B5EF4-FFF2-40B4-BE49-F238E27FC236}">
                <a16:creationId xmlns:a16="http://schemas.microsoft.com/office/drawing/2014/main" id="{FC83CA67-AD59-43A0-B0DC-0EB351FD0A05}"/>
              </a:ext>
            </a:extLst>
          </p:cNvPr>
          <p:cNvPicPr>
            <a:picLocks noChangeAspect="1"/>
          </p:cNvPicPr>
          <p:nvPr/>
        </p:nvPicPr>
        <p:blipFill>
          <a:blip r:embed="rId2"/>
          <a:stretch>
            <a:fillRect/>
          </a:stretch>
        </p:blipFill>
        <p:spPr>
          <a:xfrm>
            <a:off x="1187624" y="1988840"/>
            <a:ext cx="7662834" cy="4032448"/>
          </a:xfrm>
          <a:prstGeom prst="rect">
            <a:avLst/>
          </a:prstGeom>
        </p:spPr>
      </p:pic>
    </p:spTree>
    <p:extLst>
      <p:ext uri="{BB962C8B-B14F-4D97-AF65-F5344CB8AC3E}">
        <p14:creationId xmlns:p14="http://schemas.microsoft.com/office/powerpoint/2010/main" val="14195143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1D3C-2C7C-4B06-AA2E-BD491F6B76D2}"/>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D9D87C0D-2BF3-4E90-BE47-02C8F8B514C4}"/>
              </a:ext>
            </a:extLst>
          </p:cNvPr>
          <p:cNvSpPr>
            <a:spLocks noGrp="1"/>
          </p:cNvSpPr>
          <p:nvPr>
            <p:ph idx="1"/>
          </p:nvPr>
        </p:nvSpPr>
        <p:spPr>
          <a:xfrm>
            <a:off x="755576" y="1600200"/>
            <a:ext cx="8136904" cy="4530725"/>
          </a:xfrm>
        </p:spPr>
        <p:txBody>
          <a:bodyPr/>
          <a:lstStyle/>
          <a:p>
            <a:pPr marL="0" indent="0">
              <a:buNone/>
            </a:pPr>
            <a:r>
              <a:rPr lang="en-MY" dirty="0"/>
              <a:t>Primary activities relate directly to the physical creation, sale, maintenance and support of a product or service. They consist of the following:</a:t>
            </a:r>
          </a:p>
          <a:p>
            <a:r>
              <a:rPr lang="en-MY" b="1" dirty="0"/>
              <a:t>Inbound logistics</a:t>
            </a:r>
            <a:r>
              <a:rPr lang="en-MY" dirty="0"/>
              <a:t>: These are all the processes related to receiving, storing, and distributing inputs internally. Your supplier relationships are a key factor in creating value here.</a:t>
            </a:r>
          </a:p>
          <a:p>
            <a:r>
              <a:rPr lang="en-MY" b="1" dirty="0"/>
              <a:t>Operations</a:t>
            </a:r>
            <a:r>
              <a:rPr lang="en-MY" dirty="0"/>
              <a:t>: These are the transformation activities that change inputs into outputs that are sold to customers. Here, your operational systems create value.</a:t>
            </a:r>
          </a:p>
          <a:p>
            <a:pPr marL="0" indent="0">
              <a:buNone/>
            </a:pPr>
            <a:endParaRPr lang="en-MY" dirty="0"/>
          </a:p>
        </p:txBody>
      </p:sp>
    </p:spTree>
    <p:extLst>
      <p:ext uri="{BB962C8B-B14F-4D97-AF65-F5344CB8AC3E}">
        <p14:creationId xmlns:p14="http://schemas.microsoft.com/office/powerpoint/2010/main" val="4951436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16C3-0ADC-45EB-BE27-1AFF3635431F}"/>
              </a:ext>
            </a:extLst>
          </p:cNvPr>
          <p:cNvSpPr>
            <a:spLocks noGrp="1"/>
          </p:cNvSpPr>
          <p:nvPr>
            <p:ph type="title"/>
          </p:nvPr>
        </p:nvSpPr>
        <p:spPr/>
        <p:txBody>
          <a:bodyPr/>
          <a:lstStyle/>
          <a:p>
            <a:r>
              <a:rPr lang="en-MY" dirty="0"/>
              <a:t>Primary Activities</a:t>
            </a:r>
          </a:p>
        </p:txBody>
      </p:sp>
      <p:sp>
        <p:nvSpPr>
          <p:cNvPr id="3" name="Content Placeholder 2">
            <a:extLst>
              <a:ext uri="{FF2B5EF4-FFF2-40B4-BE49-F238E27FC236}">
                <a16:creationId xmlns:a16="http://schemas.microsoft.com/office/drawing/2014/main" id="{04D58C72-970F-4BBC-8F04-D2EDB4A64F4E}"/>
              </a:ext>
            </a:extLst>
          </p:cNvPr>
          <p:cNvSpPr>
            <a:spLocks noGrp="1"/>
          </p:cNvSpPr>
          <p:nvPr>
            <p:ph idx="1"/>
          </p:nvPr>
        </p:nvSpPr>
        <p:spPr>
          <a:xfrm>
            <a:off x="539552" y="1600200"/>
            <a:ext cx="8424936" cy="4530725"/>
          </a:xfrm>
        </p:spPr>
        <p:txBody>
          <a:bodyPr/>
          <a:lstStyle/>
          <a:p>
            <a:r>
              <a:rPr lang="en-MY" sz="2600" b="1" dirty="0"/>
              <a:t>Outbound logistics</a:t>
            </a:r>
            <a:r>
              <a:rPr lang="en-MY" sz="2600" dirty="0"/>
              <a:t>: These activities deliver your product or service to your customer. These are things like collection, storage, and distribution systems, and they may be internal or external to your organization.</a:t>
            </a:r>
          </a:p>
          <a:p>
            <a:r>
              <a:rPr lang="en-MY" sz="2600" b="1" dirty="0"/>
              <a:t>Marketing and sales</a:t>
            </a:r>
            <a:r>
              <a:rPr lang="en-MY" sz="2600" dirty="0"/>
              <a:t>: These are the processes you use to persuade clients to purchase from you instead of your competitors. The benefits you offer, and how well you communicate them, are sources of value here.</a:t>
            </a:r>
          </a:p>
          <a:p>
            <a:r>
              <a:rPr lang="en-MY" sz="2600" b="1" dirty="0"/>
              <a:t>Service</a:t>
            </a:r>
            <a:r>
              <a:rPr lang="en-MY" sz="2600" dirty="0"/>
              <a:t>: These are the activities related to maintaining the value of your product or service to your customers, once it's been purchased</a:t>
            </a:r>
          </a:p>
          <a:p>
            <a:endParaRPr lang="en-MY" sz="2600" dirty="0"/>
          </a:p>
        </p:txBody>
      </p:sp>
    </p:spTree>
    <p:extLst>
      <p:ext uri="{BB962C8B-B14F-4D97-AF65-F5344CB8AC3E}">
        <p14:creationId xmlns:p14="http://schemas.microsoft.com/office/powerpoint/2010/main" val="1251805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B8E8-875D-4B99-BD85-E4E1BAD9678C}"/>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80E437A4-9207-4E11-AC69-43D3BC6F365A}"/>
              </a:ext>
            </a:extLst>
          </p:cNvPr>
          <p:cNvSpPr>
            <a:spLocks noGrp="1"/>
          </p:cNvSpPr>
          <p:nvPr>
            <p:ph idx="1"/>
          </p:nvPr>
        </p:nvSpPr>
        <p:spPr/>
        <p:txBody>
          <a:bodyPr/>
          <a:lstStyle/>
          <a:p>
            <a:r>
              <a:rPr lang="en-MY" b="1" dirty="0"/>
              <a:t>Procurement</a:t>
            </a:r>
            <a:r>
              <a:rPr lang="en-MY" dirty="0"/>
              <a:t> </a:t>
            </a:r>
            <a:r>
              <a:rPr lang="en-MY" b="1" dirty="0"/>
              <a:t>(purchasing): </a:t>
            </a:r>
            <a:r>
              <a:rPr lang="en-MY" dirty="0"/>
              <a:t>This is what the organization does to get the resources it needs to operate. This includes finding vendors and negotiating best prices.</a:t>
            </a:r>
          </a:p>
          <a:p>
            <a:r>
              <a:rPr lang="en-MY" b="1" dirty="0"/>
              <a:t>Human resource management: </a:t>
            </a:r>
            <a:r>
              <a:rPr lang="en-MY" dirty="0"/>
              <a:t>This is how well a company recruits, hires, trains, motivates, rewards, and retains its workers. People are a significant source of value, so businesses can create a clear advantage with good HR practices.</a:t>
            </a:r>
          </a:p>
          <a:p>
            <a:pPr marL="0" indent="0">
              <a:buNone/>
            </a:pPr>
            <a:endParaRPr lang="en-MY" dirty="0"/>
          </a:p>
        </p:txBody>
      </p:sp>
    </p:spTree>
    <p:extLst>
      <p:ext uri="{BB962C8B-B14F-4D97-AF65-F5344CB8AC3E}">
        <p14:creationId xmlns:p14="http://schemas.microsoft.com/office/powerpoint/2010/main" val="1820046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BB3C-41F2-424E-A154-E3151B5270D4}"/>
              </a:ext>
            </a:extLst>
          </p:cNvPr>
          <p:cNvSpPr>
            <a:spLocks noGrp="1"/>
          </p:cNvSpPr>
          <p:nvPr>
            <p:ph type="title"/>
          </p:nvPr>
        </p:nvSpPr>
        <p:spPr/>
        <p:txBody>
          <a:bodyPr/>
          <a:lstStyle/>
          <a:p>
            <a:r>
              <a:rPr lang="en-MY" dirty="0"/>
              <a:t>Support Activities</a:t>
            </a:r>
          </a:p>
        </p:txBody>
      </p:sp>
      <p:sp>
        <p:nvSpPr>
          <p:cNvPr id="3" name="Content Placeholder 2">
            <a:extLst>
              <a:ext uri="{FF2B5EF4-FFF2-40B4-BE49-F238E27FC236}">
                <a16:creationId xmlns:a16="http://schemas.microsoft.com/office/drawing/2014/main" id="{7DC3FA0D-CB38-402F-A15C-61CF4B613AF3}"/>
              </a:ext>
            </a:extLst>
          </p:cNvPr>
          <p:cNvSpPr>
            <a:spLocks noGrp="1"/>
          </p:cNvSpPr>
          <p:nvPr>
            <p:ph idx="1"/>
          </p:nvPr>
        </p:nvSpPr>
        <p:spPr>
          <a:xfrm>
            <a:off x="683568" y="1600200"/>
            <a:ext cx="8280920" cy="4530725"/>
          </a:xfrm>
        </p:spPr>
        <p:txBody>
          <a:bodyPr/>
          <a:lstStyle/>
          <a:p>
            <a:r>
              <a:rPr lang="en-MY" sz="2600" b="1" dirty="0"/>
              <a:t>Technological development: </a:t>
            </a:r>
            <a:r>
              <a:rPr lang="en-MY" sz="2600" dirty="0"/>
              <a:t>These activities relate to managing and processing information, as well as protecting a company's knowledge base. Minimizing information technology costs, staying current with technological advances, and maintaining technical excellence are sources of value creation.</a:t>
            </a:r>
          </a:p>
          <a:p>
            <a:r>
              <a:rPr lang="en-MY" sz="2600" b="1" dirty="0"/>
              <a:t>Infrastructure: </a:t>
            </a:r>
            <a:r>
              <a:rPr lang="en-MY" sz="2600" dirty="0"/>
              <a:t>These are a company's support systems, and the functions that allow it to maintain daily operations. Accounting, legal, administrative, and general management are examples of necessary infrastructure that businesses can use to their advantage.</a:t>
            </a:r>
          </a:p>
          <a:p>
            <a:endParaRPr lang="en-MY" sz="2600" dirty="0"/>
          </a:p>
        </p:txBody>
      </p:sp>
    </p:spTree>
    <p:extLst>
      <p:ext uri="{BB962C8B-B14F-4D97-AF65-F5344CB8AC3E}">
        <p14:creationId xmlns:p14="http://schemas.microsoft.com/office/powerpoint/2010/main" val="27569427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6C24-181C-4664-87B6-65D0CC43E7AD}"/>
              </a:ext>
            </a:extLst>
          </p:cNvPr>
          <p:cNvSpPr>
            <a:spLocks noGrp="1"/>
          </p:cNvSpPr>
          <p:nvPr>
            <p:ph type="title"/>
          </p:nvPr>
        </p:nvSpPr>
        <p:spPr/>
        <p:txBody>
          <a:bodyPr/>
          <a:lstStyle/>
          <a:p>
            <a:r>
              <a:rPr lang="en-MY" dirty="0"/>
              <a:t>Porter Value Chain Example</a:t>
            </a:r>
          </a:p>
        </p:txBody>
      </p:sp>
      <p:pic>
        <p:nvPicPr>
          <p:cNvPr id="5" name="Picture 4">
            <a:extLst>
              <a:ext uri="{FF2B5EF4-FFF2-40B4-BE49-F238E27FC236}">
                <a16:creationId xmlns:a16="http://schemas.microsoft.com/office/drawing/2014/main" id="{58ED0B85-6A81-4E58-87E8-C657EEA39583}"/>
              </a:ext>
            </a:extLst>
          </p:cNvPr>
          <p:cNvPicPr>
            <a:picLocks noChangeAspect="1"/>
          </p:cNvPicPr>
          <p:nvPr/>
        </p:nvPicPr>
        <p:blipFill>
          <a:blip r:embed="rId2"/>
          <a:stretch>
            <a:fillRect/>
          </a:stretch>
        </p:blipFill>
        <p:spPr>
          <a:xfrm>
            <a:off x="683568" y="1844824"/>
            <a:ext cx="8404260" cy="4032448"/>
          </a:xfrm>
          <a:prstGeom prst="rect">
            <a:avLst/>
          </a:prstGeom>
        </p:spPr>
      </p:pic>
    </p:spTree>
    <p:extLst>
      <p:ext uri="{BB962C8B-B14F-4D97-AF65-F5344CB8AC3E}">
        <p14:creationId xmlns:p14="http://schemas.microsoft.com/office/powerpoint/2010/main" val="17658183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6051-3B9A-416A-B802-6D8AB36625DA}"/>
              </a:ext>
            </a:extLst>
          </p:cNvPr>
          <p:cNvSpPr>
            <a:spLocks noGrp="1"/>
          </p:cNvSpPr>
          <p:nvPr>
            <p:ph type="title"/>
          </p:nvPr>
        </p:nvSpPr>
        <p:spPr/>
        <p:txBody>
          <a:bodyPr/>
          <a:lstStyle/>
          <a:p>
            <a:r>
              <a:rPr lang="en-MY" dirty="0"/>
              <a:t>Competitive Advantage types</a:t>
            </a:r>
          </a:p>
        </p:txBody>
      </p:sp>
      <p:pic>
        <p:nvPicPr>
          <p:cNvPr id="5" name="Picture 4">
            <a:extLst>
              <a:ext uri="{FF2B5EF4-FFF2-40B4-BE49-F238E27FC236}">
                <a16:creationId xmlns:a16="http://schemas.microsoft.com/office/drawing/2014/main" id="{AF53BDAF-90C3-4072-ADF5-77E5000EE074}"/>
              </a:ext>
            </a:extLst>
          </p:cNvPr>
          <p:cNvPicPr>
            <a:picLocks noChangeAspect="1"/>
          </p:cNvPicPr>
          <p:nvPr/>
        </p:nvPicPr>
        <p:blipFill>
          <a:blip r:embed="rId2"/>
          <a:stretch>
            <a:fillRect/>
          </a:stretch>
        </p:blipFill>
        <p:spPr>
          <a:xfrm>
            <a:off x="1622412" y="1589977"/>
            <a:ext cx="6045931" cy="5114354"/>
          </a:xfrm>
          <a:prstGeom prst="rect">
            <a:avLst/>
          </a:prstGeom>
        </p:spPr>
      </p:pic>
    </p:spTree>
    <p:extLst>
      <p:ext uri="{BB962C8B-B14F-4D97-AF65-F5344CB8AC3E}">
        <p14:creationId xmlns:p14="http://schemas.microsoft.com/office/powerpoint/2010/main" val="18580786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2DD5-E021-4293-9ABF-3B501FE73312}"/>
              </a:ext>
            </a:extLst>
          </p:cNvPr>
          <p:cNvSpPr>
            <a:spLocks noGrp="1"/>
          </p:cNvSpPr>
          <p:nvPr>
            <p:ph type="title"/>
          </p:nvPr>
        </p:nvSpPr>
        <p:spPr/>
        <p:txBody>
          <a:bodyPr/>
          <a:lstStyle/>
          <a:p>
            <a:r>
              <a:rPr lang="en-MY" dirty="0"/>
              <a:t>Difference between Supply Chain and Value Chain</a:t>
            </a:r>
          </a:p>
        </p:txBody>
      </p:sp>
      <p:sp>
        <p:nvSpPr>
          <p:cNvPr id="3" name="Content Placeholder 2">
            <a:extLst>
              <a:ext uri="{FF2B5EF4-FFF2-40B4-BE49-F238E27FC236}">
                <a16:creationId xmlns:a16="http://schemas.microsoft.com/office/drawing/2014/main" id="{56E470BB-BA1F-409B-897B-5A93952177AB}"/>
              </a:ext>
            </a:extLst>
          </p:cNvPr>
          <p:cNvSpPr>
            <a:spLocks noGrp="1"/>
          </p:cNvSpPr>
          <p:nvPr>
            <p:ph idx="1"/>
          </p:nvPr>
        </p:nvSpPr>
        <p:spPr>
          <a:xfrm>
            <a:off x="539552" y="1556792"/>
            <a:ext cx="8604448" cy="4530725"/>
          </a:xfrm>
        </p:spPr>
        <p:txBody>
          <a:bodyPr/>
          <a:lstStyle/>
          <a:p>
            <a:r>
              <a:rPr lang="en-MY" dirty="0"/>
              <a:t>A supply chain is the process of all parties involved in fulfilling a customer request, while a value chain is a set of interrelated activities a company uses to create a competitive advantage.</a:t>
            </a:r>
          </a:p>
          <a:p>
            <a:endParaRPr lang="en-MY" dirty="0"/>
          </a:p>
          <a:p>
            <a:r>
              <a:rPr lang="en-MY" dirty="0"/>
              <a:t>Value chain management is an externally oriented process that focuses on anything that provides value along the transformation process, both inputs and outputs, making externally the correct response. Supply chain management, on the other hand, is internally focused and supplier focused.</a:t>
            </a:r>
          </a:p>
        </p:txBody>
      </p:sp>
    </p:spTree>
    <p:extLst>
      <p:ext uri="{BB962C8B-B14F-4D97-AF65-F5344CB8AC3E}">
        <p14:creationId xmlns:p14="http://schemas.microsoft.com/office/powerpoint/2010/main" val="1556866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CCC6-5252-458D-BC81-B67AC4BC5895}"/>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708246C1-FEE3-4350-B538-55EA5BD45686}"/>
              </a:ext>
            </a:extLst>
          </p:cNvPr>
          <p:cNvSpPr>
            <a:spLocks noGrp="1"/>
          </p:cNvSpPr>
          <p:nvPr>
            <p:ph idx="1"/>
          </p:nvPr>
        </p:nvSpPr>
        <p:spPr/>
        <p:txBody>
          <a:bodyPr/>
          <a:lstStyle/>
          <a:p>
            <a:pPr marL="0" indent="0">
              <a:buNone/>
            </a:pPr>
            <a:r>
              <a:rPr lang="en-MY" dirty="0"/>
              <a:t>Value is BEST defined as :</a:t>
            </a:r>
          </a:p>
          <a:p>
            <a:pPr marL="0" indent="0">
              <a:buNone/>
            </a:pPr>
            <a:endParaRPr lang="en-MY" dirty="0"/>
          </a:p>
          <a:p>
            <a:pPr marL="514350" indent="-514350">
              <a:buFont typeface="+mj-lt"/>
              <a:buAutoNum type="alphaUcPeriod"/>
            </a:pPr>
            <a:r>
              <a:rPr lang="en-MY" dirty="0"/>
              <a:t>Customer satisfaction.	</a:t>
            </a:r>
          </a:p>
          <a:p>
            <a:pPr marL="514350" indent="-514350">
              <a:buFont typeface="+mj-lt"/>
              <a:buAutoNum type="alphaUcPeriod"/>
            </a:pPr>
            <a:r>
              <a:rPr lang="en-MY" dirty="0"/>
              <a:t>Competitive advantage.	</a:t>
            </a:r>
          </a:p>
          <a:p>
            <a:pPr marL="514350" indent="-514350">
              <a:buFont typeface="+mj-lt"/>
              <a:buAutoNum type="alphaUcPeriod"/>
            </a:pPr>
            <a:r>
              <a:rPr lang="en-MY" dirty="0"/>
              <a:t>Increased profit margins.	</a:t>
            </a:r>
          </a:p>
          <a:p>
            <a:pPr marL="514350" indent="-514350">
              <a:buFont typeface="+mj-lt"/>
              <a:buAutoNum type="alphaUcPeriod"/>
            </a:pPr>
            <a:r>
              <a:rPr lang="en-MY" dirty="0"/>
              <a:t>Meeting strategic goals.</a:t>
            </a:r>
          </a:p>
          <a:p>
            <a:pPr marL="0" indent="0">
              <a:buNone/>
            </a:pPr>
            <a:endParaRPr lang="en-MY" dirty="0"/>
          </a:p>
        </p:txBody>
      </p:sp>
    </p:spTree>
    <p:extLst>
      <p:ext uri="{BB962C8B-B14F-4D97-AF65-F5344CB8AC3E}">
        <p14:creationId xmlns:p14="http://schemas.microsoft.com/office/powerpoint/2010/main" val="6320326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140B-7978-4286-AC16-1876E87C380F}"/>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FA297519-CC49-4E3F-9469-1ED4CE0CB106}"/>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15042803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EF75-7FE2-4DC8-95B6-1A0E95759535}"/>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6C630350-25F8-4764-BE29-BC06F490C78C}"/>
              </a:ext>
            </a:extLst>
          </p:cNvPr>
          <p:cNvSpPr>
            <a:spLocks noGrp="1"/>
          </p:cNvSpPr>
          <p:nvPr>
            <p:ph idx="1"/>
          </p:nvPr>
        </p:nvSpPr>
        <p:spPr/>
        <p:txBody>
          <a:bodyPr/>
          <a:lstStyle/>
          <a:p>
            <a:pPr marL="0" indent="0">
              <a:buNone/>
            </a:pPr>
            <a:r>
              <a:rPr lang="en-MY" dirty="0"/>
              <a:t>In a value chain, the primary activities :</a:t>
            </a:r>
          </a:p>
          <a:p>
            <a:pPr marL="0" indent="0">
              <a:buNone/>
            </a:pPr>
            <a:endParaRPr lang="en-MY" dirty="0"/>
          </a:p>
          <a:p>
            <a:pPr marL="514350" indent="-514350">
              <a:buFont typeface="+mj-lt"/>
              <a:buAutoNum type="alphaUcPeriod"/>
            </a:pPr>
            <a:r>
              <a:rPr lang="en-MY" dirty="0"/>
              <a:t>Are conducted by internal departments.</a:t>
            </a:r>
          </a:p>
          <a:p>
            <a:pPr marL="514350" indent="-514350">
              <a:buFont typeface="+mj-lt"/>
              <a:buAutoNum type="alphaUcPeriod"/>
            </a:pPr>
            <a:r>
              <a:rPr lang="en-MY" dirty="0"/>
              <a:t>Provide the organizational infrastructure.</a:t>
            </a:r>
          </a:p>
          <a:p>
            <a:pPr marL="514350" indent="-514350">
              <a:buFont typeface="+mj-lt"/>
              <a:buAutoNum type="alphaUcPeriod"/>
            </a:pPr>
            <a:r>
              <a:rPr lang="en-MY" dirty="0"/>
              <a:t>Provide essential services to line functions.</a:t>
            </a:r>
          </a:p>
          <a:p>
            <a:pPr marL="514350" indent="-514350">
              <a:buFont typeface="+mj-lt"/>
              <a:buAutoNum type="alphaUcPeriod"/>
            </a:pPr>
            <a:r>
              <a:rPr lang="en-MY" dirty="0"/>
              <a:t>Contribute directly to the value created.</a:t>
            </a:r>
          </a:p>
          <a:p>
            <a:pPr marL="514350" indent="-514350">
              <a:buFont typeface="+mj-lt"/>
              <a:buAutoNum type="alphaUcPeriod"/>
            </a:pPr>
            <a:endParaRPr lang="en-MY" dirty="0"/>
          </a:p>
        </p:txBody>
      </p:sp>
    </p:spTree>
    <p:extLst>
      <p:ext uri="{BB962C8B-B14F-4D97-AF65-F5344CB8AC3E}">
        <p14:creationId xmlns:p14="http://schemas.microsoft.com/office/powerpoint/2010/main" val="29225175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B4840-BA54-4B0B-8141-3DCE6C23F2D6}"/>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3F7FB71A-17A1-40D8-B823-C4AA5C666BAE}"/>
              </a:ext>
            </a:extLst>
          </p:cNvPr>
          <p:cNvSpPr>
            <a:spLocks noGrp="1"/>
          </p:cNvSpPr>
          <p:nvPr>
            <p:ph idx="1"/>
          </p:nvPr>
        </p:nvSpPr>
        <p:spPr/>
        <p:txBody>
          <a:bodyPr/>
          <a:lstStyle/>
          <a:p>
            <a:r>
              <a:rPr lang="en-MY" dirty="0"/>
              <a:t>Option D</a:t>
            </a:r>
          </a:p>
        </p:txBody>
      </p:sp>
    </p:spTree>
    <p:extLst>
      <p:ext uri="{BB962C8B-B14F-4D97-AF65-F5344CB8AC3E}">
        <p14:creationId xmlns:p14="http://schemas.microsoft.com/office/powerpoint/2010/main" val="20800097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78853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3E4F-A6C5-4CB0-BE77-962E07F10076}"/>
              </a:ext>
            </a:extLst>
          </p:cNvPr>
          <p:cNvSpPr>
            <a:spLocks noGrp="1"/>
          </p:cNvSpPr>
          <p:nvPr>
            <p:ph type="title"/>
          </p:nvPr>
        </p:nvSpPr>
        <p:spPr/>
        <p:txBody>
          <a:bodyPr/>
          <a:lstStyle/>
          <a:p>
            <a:r>
              <a:rPr lang="en-MY" dirty="0"/>
              <a:t>Business Model</a:t>
            </a:r>
          </a:p>
        </p:txBody>
      </p:sp>
      <p:sp>
        <p:nvSpPr>
          <p:cNvPr id="3" name="Content Placeholder 2">
            <a:extLst>
              <a:ext uri="{FF2B5EF4-FFF2-40B4-BE49-F238E27FC236}">
                <a16:creationId xmlns:a16="http://schemas.microsoft.com/office/drawing/2014/main" id="{1C8F037F-3873-47AB-B090-DF124B49998F}"/>
              </a:ext>
            </a:extLst>
          </p:cNvPr>
          <p:cNvSpPr>
            <a:spLocks noGrp="1"/>
          </p:cNvSpPr>
          <p:nvPr>
            <p:ph idx="1"/>
          </p:nvPr>
        </p:nvSpPr>
        <p:spPr/>
        <p:txBody>
          <a:bodyPr/>
          <a:lstStyle/>
          <a:p>
            <a:r>
              <a:rPr lang="en-MY" dirty="0"/>
              <a:t>A business model describes the rationale of how an organization creates, delivers, and captures value. </a:t>
            </a:r>
          </a:p>
          <a:p>
            <a:r>
              <a:rPr lang="en-MY" dirty="0"/>
              <a:t>The business model canvas is a tool that can be used to translate a business model into nine building blocks that show the logic of how a company intends to make money. </a:t>
            </a:r>
          </a:p>
          <a:p>
            <a:r>
              <a:rPr lang="en-MY" dirty="0"/>
              <a:t>The main purpose of a business model canvas is to foster understanding, encourage discussion, creativity and analysis. </a:t>
            </a:r>
          </a:p>
        </p:txBody>
      </p:sp>
    </p:spTree>
    <p:extLst>
      <p:ext uri="{BB962C8B-B14F-4D97-AF65-F5344CB8AC3E}">
        <p14:creationId xmlns:p14="http://schemas.microsoft.com/office/powerpoint/2010/main" val="2161775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6B74-BF67-41A8-900B-1EED917C7CE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75DC4D01-5B5F-417B-B65C-2A29280D0D96}"/>
              </a:ext>
            </a:extLst>
          </p:cNvPr>
          <p:cNvPicPr>
            <a:picLocks noChangeAspect="1"/>
          </p:cNvPicPr>
          <p:nvPr/>
        </p:nvPicPr>
        <p:blipFill>
          <a:blip r:embed="rId2"/>
          <a:stretch>
            <a:fillRect/>
          </a:stretch>
        </p:blipFill>
        <p:spPr>
          <a:xfrm>
            <a:off x="1115615" y="1772816"/>
            <a:ext cx="7689785" cy="3672408"/>
          </a:xfrm>
          <a:prstGeom prst="rect">
            <a:avLst/>
          </a:prstGeom>
        </p:spPr>
      </p:pic>
    </p:spTree>
    <p:extLst>
      <p:ext uri="{BB962C8B-B14F-4D97-AF65-F5344CB8AC3E}">
        <p14:creationId xmlns:p14="http://schemas.microsoft.com/office/powerpoint/2010/main" val="27131266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5AB9D-2277-44C5-9000-C312929F39E4}"/>
              </a:ext>
            </a:extLst>
          </p:cNvPr>
          <p:cNvSpPr>
            <a:spLocks noGrp="1"/>
          </p:cNvSpPr>
          <p:nvPr>
            <p:ph type="title"/>
          </p:nvPr>
        </p:nvSpPr>
        <p:spPr/>
        <p:txBody>
          <a:bodyPr/>
          <a:lstStyle/>
          <a:p>
            <a:r>
              <a:rPr lang="en-MY" dirty="0"/>
              <a:t>Business Framework Model</a:t>
            </a:r>
          </a:p>
        </p:txBody>
      </p:sp>
      <p:sp>
        <p:nvSpPr>
          <p:cNvPr id="3" name="Content Placeholder 2">
            <a:extLst>
              <a:ext uri="{FF2B5EF4-FFF2-40B4-BE49-F238E27FC236}">
                <a16:creationId xmlns:a16="http://schemas.microsoft.com/office/drawing/2014/main" id="{558836EE-AC3B-4502-8D40-0B408CFD0713}"/>
              </a:ext>
            </a:extLst>
          </p:cNvPr>
          <p:cNvSpPr>
            <a:spLocks noGrp="1"/>
          </p:cNvSpPr>
          <p:nvPr>
            <p:ph idx="1"/>
          </p:nvPr>
        </p:nvSpPr>
        <p:spPr/>
        <p:txBody>
          <a:bodyPr/>
          <a:lstStyle/>
          <a:p>
            <a:r>
              <a:rPr lang="en-MY" dirty="0"/>
              <a:t>Who – Customer Value Proposition</a:t>
            </a:r>
          </a:p>
          <a:p>
            <a:r>
              <a:rPr lang="en-MY" dirty="0"/>
              <a:t>What – Product offered</a:t>
            </a:r>
          </a:p>
          <a:p>
            <a:r>
              <a:rPr lang="en-MY" dirty="0"/>
              <a:t>How – Supply and Value Chain </a:t>
            </a:r>
          </a:p>
          <a:p>
            <a:r>
              <a:rPr lang="en-MY" dirty="0"/>
              <a:t>Revenue Model – Licensing + Volumes+ Margins</a:t>
            </a:r>
          </a:p>
          <a:p>
            <a:endParaRPr lang="en-MY" dirty="0"/>
          </a:p>
        </p:txBody>
      </p:sp>
    </p:spTree>
    <p:extLst>
      <p:ext uri="{BB962C8B-B14F-4D97-AF65-F5344CB8AC3E}">
        <p14:creationId xmlns:p14="http://schemas.microsoft.com/office/powerpoint/2010/main" val="29504780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4584-4EB7-4CAB-BA13-3A7CEC02602E}"/>
              </a:ext>
            </a:extLst>
          </p:cNvPr>
          <p:cNvSpPr>
            <a:spLocks noGrp="1"/>
          </p:cNvSpPr>
          <p:nvPr>
            <p:ph type="title"/>
          </p:nvPr>
        </p:nvSpPr>
        <p:spPr/>
        <p:txBody>
          <a:bodyPr/>
          <a:lstStyle/>
          <a:p>
            <a:r>
              <a:rPr lang="en-MY" dirty="0"/>
              <a:t>Business Model Framework</a:t>
            </a:r>
          </a:p>
        </p:txBody>
      </p:sp>
      <p:pic>
        <p:nvPicPr>
          <p:cNvPr id="5" name="Picture 4">
            <a:extLst>
              <a:ext uri="{FF2B5EF4-FFF2-40B4-BE49-F238E27FC236}">
                <a16:creationId xmlns:a16="http://schemas.microsoft.com/office/drawing/2014/main" id="{03D9B4A5-FA4D-45D3-9960-1AE3E7E3810C}"/>
              </a:ext>
            </a:extLst>
          </p:cNvPr>
          <p:cNvPicPr>
            <a:picLocks noChangeAspect="1"/>
          </p:cNvPicPr>
          <p:nvPr/>
        </p:nvPicPr>
        <p:blipFill>
          <a:blip r:embed="rId2"/>
          <a:stretch>
            <a:fillRect/>
          </a:stretch>
        </p:blipFill>
        <p:spPr>
          <a:xfrm>
            <a:off x="1187624" y="1772816"/>
            <a:ext cx="5469560" cy="3924077"/>
          </a:xfrm>
          <a:prstGeom prst="rect">
            <a:avLst/>
          </a:prstGeom>
        </p:spPr>
      </p:pic>
    </p:spTree>
    <p:extLst>
      <p:ext uri="{BB962C8B-B14F-4D97-AF65-F5344CB8AC3E}">
        <p14:creationId xmlns:p14="http://schemas.microsoft.com/office/powerpoint/2010/main" val="16831446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8042-5535-4B2C-ABEA-439E5970BDB1}"/>
              </a:ext>
            </a:extLst>
          </p:cNvPr>
          <p:cNvSpPr>
            <a:spLocks noGrp="1"/>
          </p:cNvSpPr>
          <p:nvPr>
            <p:ph type="title"/>
          </p:nvPr>
        </p:nvSpPr>
        <p:spPr/>
        <p:txBody>
          <a:bodyPr/>
          <a:lstStyle/>
          <a:p>
            <a:r>
              <a:rPr lang="en-MY" dirty="0"/>
              <a:t>Business Model Canvas Example</a:t>
            </a:r>
          </a:p>
        </p:txBody>
      </p:sp>
      <p:pic>
        <p:nvPicPr>
          <p:cNvPr id="5" name="Picture 4">
            <a:extLst>
              <a:ext uri="{FF2B5EF4-FFF2-40B4-BE49-F238E27FC236}">
                <a16:creationId xmlns:a16="http://schemas.microsoft.com/office/drawing/2014/main" id="{D01A4FEA-AF8E-48BD-A411-ECC0FCCFB14D}"/>
              </a:ext>
            </a:extLst>
          </p:cNvPr>
          <p:cNvPicPr>
            <a:picLocks noChangeAspect="1"/>
          </p:cNvPicPr>
          <p:nvPr/>
        </p:nvPicPr>
        <p:blipFill>
          <a:blip r:embed="rId2"/>
          <a:stretch>
            <a:fillRect/>
          </a:stretch>
        </p:blipFill>
        <p:spPr>
          <a:xfrm>
            <a:off x="651698" y="1700809"/>
            <a:ext cx="8437853" cy="4608512"/>
          </a:xfrm>
          <a:prstGeom prst="rect">
            <a:avLst/>
          </a:prstGeom>
        </p:spPr>
      </p:pic>
    </p:spTree>
    <p:extLst>
      <p:ext uri="{BB962C8B-B14F-4D97-AF65-F5344CB8AC3E}">
        <p14:creationId xmlns:p14="http://schemas.microsoft.com/office/powerpoint/2010/main" val="11887238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13628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1AA6-066F-4620-8BFF-536150368AEC}"/>
              </a:ext>
            </a:extLst>
          </p:cNvPr>
          <p:cNvSpPr>
            <a:spLocks noGrp="1"/>
          </p:cNvSpPr>
          <p:nvPr>
            <p:ph type="title"/>
          </p:nvPr>
        </p:nvSpPr>
        <p:spPr/>
        <p:txBody>
          <a:bodyPr/>
          <a:lstStyle/>
          <a:p>
            <a:r>
              <a:rPr lang="en-MY" dirty="0"/>
              <a:t>Financial Reporting</a:t>
            </a:r>
          </a:p>
        </p:txBody>
      </p:sp>
      <p:sp>
        <p:nvSpPr>
          <p:cNvPr id="3" name="Content Placeholder 2">
            <a:extLst>
              <a:ext uri="{FF2B5EF4-FFF2-40B4-BE49-F238E27FC236}">
                <a16:creationId xmlns:a16="http://schemas.microsoft.com/office/drawing/2014/main" id="{86581DA3-C63B-48C9-B309-4CA5861DD0E3}"/>
              </a:ext>
            </a:extLst>
          </p:cNvPr>
          <p:cNvSpPr>
            <a:spLocks noGrp="1"/>
          </p:cNvSpPr>
          <p:nvPr>
            <p:ph idx="1"/>
          </p:nvPr>
        </p:nvSpPr>
        <p:spPr/>
        <p:txBody>
          <a:bodyPr/>
          <a:lstStyle/>
          <a:p>
            <a:pPr marL="0" indent="0">
              <a:buNone/>
            </a:pPr>
            <a:r>
              <a:rPr lang="en-MY" dirty="0"/>
              <a:t>Financial reporting is the process of producing the reports, called statements, which disclose an organization's financial status to management, investors and the government.</a:t>
            </a:r>
          </a:p>
          <a:p>
            <a:pPr marL="0" indent="0">
              <a:buNone/>
            </a:pPr>
            <a:endParaRPr lang="en-MY" dirty="0"/>
          </a:p>
          <a:p>
            <a:r>
              <a:rPr lang="en-MY" dirty="0"/>
              <a:t>Income Statement</a:t>
            </a:r>
          </a:p>
          <a:p>
            <a:r>
              <a:rPr lang="en-MY" dirty="0"/>
              <a:t>Balance Sheet</a:t>
            </a:r>
          </a:p>
          <a:p>
            <a:r>
              <a:rPr lang="en-MY" dirty="0"/>
              <a:t>Cash Flow Statement</a:t>
            </a:r>
          </a:p>
        </p:txBody>
      </p:sp>
    </p:spTree>
    <p:extLst>
      <p:ext uri="{BB962C8B-B14F-4D97-AF65-F5344CB8AC3E}">
        <p14:creationId xmlns:p14="http://schemas.microsoft.com/office/powerpoint/2010/main" val="16329731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Income Statement</a:t>
            </a:r>
          </a:p>
        </p:txBody>
      </p:sp>
      <p:sp>
        <p:nvSpPr>
          <p:cNvPr id="4" name="Content Placeholder 3">
            <a:extLst>
              <a:ext uri="{FF2B5EF4-FFF2-40B4-BE49-F238E27FC236}">
                <a16:creationId xmlns:a16="http://schemas.microsoft.com/office/drawing/2014/main" id="{799B5D4B-55FC-4E31-A0BC-CEF6B9BAA771}"/>
              </a:ext>
            </a:extLst>
          </p:cNvPr>
          <p:cNvSpPr>
            <a:spLocks noGrp="1"/>
          </p:cNvSpPr>
          <p:nvPr>
            <p:ph idx="1"/>
          </p:nvPr>
        </p:nvSpPr>
        <p:spPr>
          <a:xfrm>
            <a:off x="683568" y="1600200"/>
            <a:ext cx="8280920" cy="4530725"/>
          </a:xfrm>
        </p:spPr>
        <p:txBody>
          <a:bodyPr/>
          <a:lstStyle/>
          <a:p>
            <a:r>
              <a:rPr lang="en-MY" spc="-15" dirty="0">
                <a:effectLst/>
                <a:ea typeface="Calibri" panose="020F0502020204030204" pitchFamily="34" charset="0"/>
              </a:rPr>
              <a:t>An income statement </a:t>
            </a:r>
            <a:r>
              <a:rPr lang="en-US" spc="-15" dirty="0">
                <a:effectLst/>
                <a:ea typeface="Calibri" panose="020F0502020204030204" pitchFamily="34" charset="0"/>
              </a:rPr>
              <a:t>(</a:t>
            </a:r>
            <a:r>
              <a:rPr lang="en-MY" spc="-15" dirty="0">
                <a:effectLst/>
                <a:ea typeface="Calibri" panose="020F0502020204030204" pitchFamily="34" charset="0"/>
              </a:rPr>
              <a:t>also referred to as Profit and Loss, or Operating Statements) is one of the financial statements shown the company’s revenues and expenses during a particular period.</a:t>
            </a:r>
          </a:p>
          <a:p>
            <a:r>
              <a:rPr lang="en-MY" spc="-15" dirty="0">
                <a:effectLst/>
                <a:ea typeface="Calibri" panose="020F0502020204030204" pitchFamily="34" charset="0"/>
              </a:rPr>
              <a:t> It indicates how the revenues (money received from the sale of products and services before expenses are taken out, also known as the “top line”) are transformed into the net income (the result after all revenues and expenses have been accounted for, also known as “net profit” or the “bottom line”.</a:t>
            </a:r>
            <a:endParaRPr lang="en-MY" dirty="0"/>
          </a:p>
        </p:txBody>
      </p:sp>
    </p:spTree>
    <p:extLst>
      <p:ext uri="{BB962C8B-B14F-4D97-AF65-F5344CB8AC3E}">
        <p14:creationId xmlns:p14="http://schemas.microsoft.com/office/powerpoint/2010/main" val="19496757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FA45-E811-48F7-8839-68B3AF2F1DE3}"/>
              </a:ext>
            </a:extLst>
          </p:cNvPr>
          <p:cNvSpPr>
            <a:spLocks noGrp="1"/>
          </p:cNvSpPr>
          <p:nvPr>
            <p:ph type="title"/>
          </p:nvPr>
        </p:nvSpPr>
        <p:spPr/>
        <p:txBody>
          <a:bodyPr/>
          <a:lstStyle/>
          <a:p>
            <a:r>
              <a:rPr lang="en-MY" dirty="0"/>
              <a:t>Income Statement</a:t>
            </a:r>
          </a:p>
        </p:txBody>
      </p:sp>
      <p:sp>
        <p:nvSpPr>
          <p:cNvPr id="3" name="Content Placeholder 2">
            <a:extLst>
              <a:ext uri="{FF2B5EF4-FFF2-40B4-BE49-F238E27FC236}">
                <a16:creationId xmlns:a16="http://schemas.microsoft.com/office/drawing/2014/main" id="{5FBBA05D-935F-437B-AEF8-DFCFB7CBA708}"/>
              </a:ext>
            </a:extLst>
          </p:cNvPr>
          <p:cNvSpPr>
            <a:spLocks noGrp="1"/>
          </p:cNvSpPr>
          <p:nvPr>
            <p:ph idx="1"/>
          </p:nvPr>
        </p:nvSpPr>
        <p:spPr/>
        <p:txBody>
          <a:bodyPr/>
          <a:lstStyle/>
          <a:p>
            <a:r>
              <a:rPr lang="en-MY" sz="2800" spc="-15" dirty="0">
                <a:effectLst/>
                <a:ea typeface="Calibri" panose="020F0502020204030204" pitchFamily="34" charset="0"/>
              </a:rPr>
              <a:t>It displays the revenues recognized for a specific period, and the cost and expenses charged against these revenues, including write-offs (e.g., depreciation and amortization of various assets) and taxes. The purpose of the income statement is to show managers and investors whether the company made or lost money during the period being reported.</a:t>
            </a:r>
            <a:endParaRPr lang="en-MY" dirty="0"/>
          </a:p>
        </p:txBody>
      </p:sp>
    </p:spTree>
    <p:extLst>
      <p:ext uri="{BB962C8B-B14F-4D97-AF65-F5344CB8AC3E}">
        <p14:creationId xmlns:p14="http://schemas.microsoft.com/office/powerpoint/2010/main" val="18629596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FB16-A40E-4D19-A5B3-2C7DE068BC5A}"/>
              </a:ext>
            </a:extLst>
          </p:cNvPr>
          <p:cNvSpPr>
            <a:spLocks noGrp="1"/>
          </p:cNvSpPr>
          <p:nvPr>
            <p:ph type="title"/>
          </p:nvPr>
        </p:nvSpPr>
        <p:spPr/>
        <p:txBody>
          <a:bodyPr/>
          <a:lstStyle/>
          <a:p>
            <a:r>
              <a:rPr lang="en-MY" dirty="0"/>
              <a:t>Income Statement</a:t>
            </a:r>
          </a:p>
        </p:txBody>
      </p:sp>
      <p:pic>
        <p:nvPicPr>
          <p:cNvPr id="4" name="Picture 3">
            <a:extLst>
              <a:ext uri="{FF2B5EF4-FFF2-40B4-BE49-F238E27FC236}">
                <a16:creationId xmlns:a16="http://schemas.microsoft.com/office/drawing/2014/main" id="{6F6F66C2-E1CC-45B6-ACAA-47DF2750D592}"/>
              </a:ext>
            </a:extLst>
          </p:cNvPr>
          <p:cNvPicPr>
            <a:picLocks noChangeAspect="1"/>
          </p:cNvPicPr>
          <p:nvPr/>
        </p:nvPicPr>
        <p:blipFill>
          <a:blip r:embed="rId2"/>
          <a:stretch>
            <a:fillRect/>
          </a:stretch>
        </p:blipFill>
        <p:spPr>
          <a:xfrm>
            <a:off x="1187624" y="1988840"/>
            <a:ext cx="7228800" cy="4011513"/>
          </a:xfrm>
          <a:prstGeom prst="rect">
            <a:avLst/>
          </a:prstGeom>
        </p:spPr>
      </p:pic>
    </p:spTree>
    <p:extLst>
      <p:ext uri="{BB962C8B-B14F-4D97-AF65-F5344CB8AC3E}">
        <p14:creationId xmlns:p14="http://schemas.microsoft.com/office/powerpoint/2010/main" val="41621033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27D0-5C9D-4C3C-8466-A05F0052D42D}"/>
              </a:ext>
            </a:extLst>
          </p:cNvPr>
          <p:cNvSpPr>
            <a:spLocks noGrp="1"/>
          </p:cNvSpPr>
          <p:nvPr>
            <p:ph type="title"/>
          </p:nvPr>
        </p:nvSpPr>
        <p:spPr/>
        <p:txBody>
          <a:bodyPr/>
          <a:lstStyle/>
          <a:p>
            <a:r>
              <a:rPr lang="en-MY" dirty="0"/>
              <a:t>Balance Sheet</a:t>
            </a:r>
          </a:p>
        </p:txBody>
      </p:sp>
      <p:sp>
        <p:nvSpPr>
          <p:cNvPr id="3" name="Content Placeholder 2">
            <a:extLst>
              <a:ext uri="{FF2B5EF4-FFF2-40B4-BE49-F238E27FC236}">
                <a16:creationId xmlns:a16="http://schemas.microsoft.com/office/drawing/2014/main" id="{164710BF-4E69-471E-BCC0-10039D19899D}"/>
              </a:ext>
            </a:extLst>
          </p:cNvPr>
          <p:cNvSpPr>
            <a:spLocks noGrp="1"/>
          </p:cNvSpPr>
          <p:nvPr>
            <p:ph idx="1"/>
          </p:nvPr>
        </p:nvSpPr>
        <p:spPr/>
        <p:txBody>
          <a:bodyPr/>
          <a:lstStyle/>
          <a:p>
            <a:pPr marL="0" indent="0">
              <a:buNone/>
            </a:pPr>
            <a:r>
              <a:rPr lang="en-MY" dirty="0"/>
              <a:t>The statement of financial position (balance sheet) “provides information about an entity’s assets, liabilities, and equity and their relationships to each other at a moment in time.” The items in the balance sheet represent the resources of the entity and claims to those resources. The balance sheet is a snapshot taken at a moment in time</a:t>
            </a:r>
          </a:p>
          <a:p>
            <a:pPr marL="0" indent="0">
              <a:buNone/>
            </a:pPr>
            <a:endParaRPr lang="en-MY" dirty="0"/>
          </a:p>
          <a:p>
            <a:pPr marL="0" indent="0">
              <a:buNone/>
            </a:pPr>
            <a:r>
              <a:rPr lang="en-MY" dirty="0"/>
              <a:t>Total Assets = Liabilities + Owner's Equity</a:t>
            </a:r>
          </a:p>
          <a:p>
            <a:pPr marL="0" indent="0">
              <a:buNone/>
            </a:pPr>
            <a:endParaRPr lang="en-MY" dirty="0"/>
          </a:p>
        </p:txBody>
      </p:sp>
    </p:spTree>
    <p:extLst>
      <p:ext uri="{BB962C8B-B14F-4D97-AF65-F5344CB8AC3E}">
        <p14:creationId xmlns:p14="http://schemas.microsoft.com/office/powerpoint/2010/main" val="37276737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4E7D-7E79-4EBB-96A0-68D11B5B1727}"/>
              </a:ext>
            </a:extLst>
          </p:cNvPr>
          <p:cNvSpPr>
            <a:spLocks noGrp="1"/>
          </p:cNvSpPr>
          <p:nvPr>
            <p:ph type="title"/>
          </p:nvPr>
        </p:nvSpPr>
        <p:spPr/>
        <p:txBody>
          <a:bodyPr/>
          <a:lstStyle/>
          <a:p>
            <a:r>
              <a:rPr lang="en-MY" dirty="0"/>
              <a:t>Balance Sheet</a:t>
            </a:r>
          </a:p>
        </p:txBody>
      </p:sp>
      <p:pic>
        <p:nvPicPr>
          <p:cNvPr id="5" name="Picture 4">
            <a:extLst>
              <a:ext uri="{FF2B5EF4-FFF2-40B4-BE49-F238E27FC236}">
                <a16:creationId xmlns:a16="http://schemas.microsoft.com/office/drawing/2014/main" id="{89BFDBCF-A44C-47AD-8E83-F0174EE12A51}"/>
              </a:ext>
            </a:extLst>
          </p:cNvPr>
          <p:cNvPicPr>
            <a:picLocks noChangeAspect="1"/>
          </p:cNvPicPr>
          <p:nvPr/>
        </p:nvPicPr>
        <p:blipFill>
          <a:blip r:embed="rId2"/>
          <a:stretch>
            <a:fillRect/>
          </a:stretch>
        </p:blipFill>
        <p:spPr>
          <a:xfrm>
            <a:off x="886250" y="1713334"/>
            <a:ext cx="7371500" cy="4870972"/>
          </a:xfrm>
          <a:prstGeom prst="rect">
            <a:avLst/>
          </a:prstGeom>
        </p:spPr>
      </p:pic>
    </p:spTree>
    <p:extLst>
      <p:ext uri="{BB962C8B-B14F-4D97-AF65-F5344CB8AC3E}">
        <p14:creationId xmlns:p14="http://schemas.microsoft.com/office/powerpoint/2010/main" val="9432762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C8C5-F21F-4F5F-994B-FD2AA17974FC}"/>
              </a:ext>
            </a:extLst>
          </p:cNvPr>
          <p:cNvSpPr>
            <a:spLocks noGrp="1"/>
          </p:cNvSpPr>
          <p:nvPr>
            <p:ph type="title"/>
          </p:nvPr>
        </p:nvSpPr>
        <p:spPr/>
        <p:txBody>
          <a:bodyPr/>
          <a:lstStyle/>
          <a:p>
            <a:r>
              <a:rPr lang="en-MY" dirty="0"/>
              <a:t>Cash Flow Statement</a:t>
            </a:r>
          </a:p>
        </p:txBody>
      </p:sp>
      <p:sp>
        <p:nvSpPr>
          <p:cNvPr id="7" name="TextBox 6">
            <a:extLst>
              <a:ext uri="{FF2B5EF4-FFF2-40B4-BE49-F238E27FC236}">
                <a16:creationId xmlns:a16="http://schemas.microsoft.com/office/drawing/2014/main" id="{200CA288-DDF7-4938-AAE1-138E279089F7}"/>
              </a:ext>
            </a:extLst>
          </p:cNvPr>
          <p:cNvSpPr txBox="1"/>
          <p:nvPr/>
        </p:nvSpPr>
        <p:spPr>
          <a:xfrm>
            <a:off x="698376" y="1595021"/>
            <a:ext cx="8204448" cy="4832092"/>
          </a:xfrm>
          <a:prstGeom prst="rect">
            <a:avLst/>
          </a:prstGeom>
          <a:noFill/>
        </p:spPr>
        <p:txBody>
          <a:bodyPr wrap="square" rtlCol="0">
            <a:spAutoFit/>
          </a:bodyPr>
          <a:lstStyle/>
          <a:p>
            <a:pPr marL="0" indent="0">
              <a:buNone/>
            </a:pPr>
            <a:r>
              <a:rPr lang="en-MY" sz="2800" dirty="0">
                <a:latin typeface="+mn-lt"/>
              </a:rPr>
              <a:t>Cash flow statements assess the amount, timing, and predictability of cash-inflows and cash-outflows, and are used as the basis for budgeting and business-planning. The accounting data is presented usually in three main sections:</a:t>
            </a:r>
          </a:p>
          <a:p>
            <a:pPr marL="0" indent="0">
              <a:buNone/>
            </a:pPr>
            <a:r>
              <a:rPr lang="en-MY" sz="2800" dirty="0">
                <a:latin typeface="+mn-lt"/>
              </a:rPr>
              <a:t> </a:t>
            </a:r>
          </a:p>
          <a:p>
            <a:pPr marL="457200" indent="-457200">
              <a:buFont typeface="Wingdings" panose="05000000000000000000" pitchFamily="2" charset="2"/>
              <a:buChar char="§"/>
            </a:pPr>
            <a:r>
              <a:rPr lang="en-MY" sz="2800" dirty="0">
                <a:latin typeface="+mn-lt"/>
              </a:rPr>
              <a:t>Operating-activities (sales of goods or services)</a:t>
            </a:r>
          </a:p>
          <a:p>
            <a:pPr marL="457200" indent="-457200">
              <a:buFont typeface="Wingdings" panose="05000000000000000000" pitchFamily="2" charset="2"/>
              <a:buChar char="§"/>
            </a:pPr>
            <a:r>
              <a:rPr lang="en-MY" sz="2800" dirty="0">
                <a:latin typeface="+mn-lt"/>
              </a:rPr>
              <a:t>Investing-activities (sale or purchase of an asset, for example)</a:t>
            </a:r>
          </a:p>
          <a:p>
            <a:pPr marL="457200" indent="-457200">
              <a:buFont typeface="Wingdings" panose="05000000000000000000" pitchFamily="2" charset="2"/>
              <a:buChar char="§"/>
            </a:pPr>
            <a:r>
              <a:rPr lang="en-MY" sz="2800" dirty="0">
                <a:latin typeface="+mn-lt"/>
              </a:rPr>
              <a:t>Financing-activities (borrowings, or sale of common stock, for example).</a:t>
            </a:r>
          </a:p>
        </p:txBody>
      </p:sp>
    </p:spTree>
    <p:extLst>
      <p:ext uri="{BB962C8B-B14F-4D97-AF65-F5344CB8AC3E}">
        <p14:creationId xmlns:p14="http://schemas.microsoft.com/office/powerpoint/2010/main" val="3985927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562C-BA6D-43CC-8B7D-141349B8C3D4}"/>
              </a:ext>
            </a:extLst>
          </p:cNvPr>
          <p:cNvSpPr>
            <a:spLocks noGrp="1"/>
          </p:cNvSpPr>
          <p:nvPr>
            <p:ph type="title"/>
          </p:nvPr>
        </p:nvSpPr>
        <p:spPr/>
        <p:txBody>
          <a:bodyPr/>
          <a:lstStyle/>
          <a:p>
            <a:r>
              <a:rPr lang="en-MY" dirty="0"/>
              <a:t>Cash Flow Statement</a:t>
            </a:r>
          </a:p>
        </p:txBody>
      </p:sp>
      <p:pic>
        <p:nvPicPr>
          <p:cNvPr id="5" name="Picture 4">
            <a:extLst>
              <a:ext uri="{FF2B5EF4-FFF2-40B4-BE49-F238E27FC236}">
                <a16:creationId xmlns:a16="http://schemas.microsoft.com/office/drawing/2014/main" id="{2D9E2796-6AAA-47C2-8FF1-908C11679A55}"/>
              </a:ext>
            </a:extLst>
          </p:cNvPr>
          <p:cNvPicPr>
            <a:picLocks noChangeAspect="1"/>
          </p:cNvPicPr>
          <p:nvPr/>
        </p:nvPicPr>
        <p:blipFill>
          <a:blip r:embed="rId2"/>
          <a:stretch>
            <a:fillRect/>
          </a:stretch>
        </p:blipFill>
        <p:spPr>
          <a:xfrm>
            <a:off x="913195" y="1700808"/>
            <a:ext cx="7595723" cy="5021143"/>
          </a:xfrm>
          <a:prstGeom prst="rect">
            <a:avLst/>
          </a:prstGeom>
        </p:spPr>
      </p:pic>
    </p:spTree>
    <p:extLst>
      <p:ext uri="{BB962C8B-B14F-4D97-AF65-F5344CB8AC3E}">
        <p14:creationId xmlns:p14="http://schemas.microsoft.com/office/powerpoint/2010/main" val="8484068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C286-7E56-4B43-9AB5-D287C5026CBB}"/>
              </a:ext>
            </a:extLst>
          </p:cNvPr>
          <p:cNvSpPr>
            <a:spLocks noGrp="1"/>
          </p:cNvSpPr>
          <p:nvPr>
            <p:ph type="title"/>
          </p:nvPr>
        </p:nvSpPr>
        <p:spPr/>
        <p:txBody>
          <a:bodyPr/>
          <a:lstStyle/>
          <a:p>
            <a:r>
              <a:rPr lang="en-MY" dirty="0"/>
              <a:t>Question # 6</a:t>
            </a:r>
          </a:p>
        </p:txBody>
      </p:sp>
      <p:sp>
        <p:nvSpPr>
          <p:cNvPr id="3" name="Content Placeholder 2">
            <a:extLst>
              <a:ext uri="{FF2B5EF4-FFF2-40B4-BE49-F238E27FC236}">
                <a16:creationId xmlns:a16="http://schemas.microsoft.com/office/drawing/2014/main" id="{B46E8AB4-46D1-4894-BE5E-427800F129F4}"/>
              </a:ext>
            </a:extLst>
          </p:cNvPr>
          <p:cNvSpPr>
            <a:spLocks noGrp="1"/>
          </p:cNvSpPr>
          <p:nvPr>
            <p:ph idx="1"/>
          </p:nvPr>
        </p:nvSpPr>
        <p:spPr/>
        <p:txBody>
          <a:bodyPr/>
          <a:lstStyle/>
          <a:p>
            <a:pPr marL="0" indent="0">
              <a:buNone/>
            </a:pPr>
            <a:r>
              <a:rPr lang="en-MY" dirty="0"/>
              <a:t>Which of the following accounting reports would you request to identify how much cash is available to make payroll this period?</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6847603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D069-04CF-47F2-A90A-F53C00717296}"/>
              </a:ext>
            </a:extLst>
          </p:cNvPr>
          <p:cNvSpPr>
            <a:spLocks noGrp="1"/>
          </p:cNvSpPr>
          <p:nvPr>
            <p:ph type="title"/>
          </p:nvPr>
        </p:nvSpPr>
        <p:spPr/>
        <p:txBody>
          <a:bodyPr/>
          <a:lstStyle/>
          <a:p>
            <a:r>
              <a:rPr lang="en-MY" dirty="0"/>
              <a:t>Answer # 6</a:t>
            </a:r>
          </a:p>
        </p:txBody>
      </p:sp>
      <p:sp>
        <p:nvSpPr>
          <p:cNvPr id="3" name="Content Placeholder 2">
            <a:extLst>
              <a:ext uri="{FF2B5EF4-FFF2-40B4-BE49-F238E27FC236}">
                <a16:creationId xmlns:a16="http://schemas.microsoft.com/office/drawing/2014/main" id="{621D0D9C-8BDB-4D1C-B6AC-342D53141580}"/>
              </a:ext>
            </a:extLst>
          </p:cNvPr>
          <p:cNvSpPr>
            <a:spLocks noGrp="1"/>
          </p:cNvSpPr>
          <p:nvPr>
            <p:ph idx="1"/>
          </p:nvPr>
        </p:nvSpPr>
        <p:spPr/>
        <p:txBody>
          <a:bodyPr/>
          <a:lstStyle/>
          <a:p>
            <a:r>
              <a:rPr lang="en-MY" dirty="0"/>
              <a:t>Option B</a:t>
            </a:r>
          </a:p>
          <a:p>
            <a:pPr marL="0" indent="0">
              <a:buNone/>
            </a:pPr>
            <a:r>
              <a:rPr lang="en-MY" dirty="0"/>
              <a:t> A statement of cash flow reflects the money that came in and where it was spent, and it provides a snapshot of the cash available to pay immediate bills. A balance sheet is a picture of the financial condition of a company on a specific day, including assets, liabilities, and equity. An income statement is a reflection of the financial results of operations within a specific reporting period. It includes </a:t>
            </a:r>
            <a:r>
              <a:rPr lang="en-MY" dirty="0" err="1"/>
              <a:t>labor</a:t>
            </a:r>
            <a:r>
              <a:rPr lang="en-MY" dirty="0"/>
              <a:t> costs as part of the overhead calculation.</a:t>
            </a:r>
          </a:p>
        </p:txBody>
      </p:sp>
    </p:spTree>
    <p:extLst>
      <p:ext uri="{BB962C8B-B14F-4D97-AF65-F5344CB8AC3E}">
        <p14:creationId xmlns:p14="http://schemas.microsoft.com/office/powerpoint/2010/main" val="7216392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E809-DF14-4B54-B698-FB7432E21EA4}"/>
              </a:ext>
            </a:extLst>
          </p:cNvPr>
          <p:cNvSpPr>
            <a:spLocks noGrp="1"/>
          </p:cNvSpPr>
          <p:nvPr>
            <p:ph type="title"/>
          </p:nvPr>
        </p:nvSpPr>
        <p:spPr/>
        <p:txBody>
          <a:bodyPr/>
          <a:lstStyle/>
          <a:p>
            <a:r>
              <a:rPr lang="en-MY" dirty="0"/>
              <a:t>Question # 7</a:t>
            </a:r>
          </a:p>
        </p:txBody>
      </p:sp>
      <p:sp>
        <p:nvSpPr>
          <p:cNvPr id="3" name="Content Placeholder 2">
            <a:extLst>
              <a:ext uri="{FF2B5EF4-FFF2-40B4-BE49-F238E27FC236}">
                <a16:creationId xmlns:a16="http://schemas.microsoft.com/office/drawing/2014/main" id="{22A6E307-F578-4175-A7EC-F5FA86191C81}"/>
              </a:ext>
            </a:extLst>
          </p:cNvPr>
          <p:cNvSpPr>
            <a:spLocks noGrp="1"/>
          </p:cNvSpPr>
          <p:nvPr>
            <p:ph idx="1"/>
          </p:nvPr>
        </p:nvSpPr>
        <p:spPr/>
        <p:txBody>
          <a:bodyPr/>
          <a:lstStyle/>
          <a:p>
            <a:pPr marL="0" indent="0">
              <a:buNone/>
            </a:pPr>
            <a:r>
              <a:rPr lang="en-MY" dirty="0"/>
              <a:t>Which of the following accounting reports would you request to identify how much the cost of </a:t>
            </a:r>
            <a:r>
              <a:rPr lang="en-MY" dirty="0" err="1"/>
              <a:t>labor</a:t>
            </a:r>
            <a:r>
              <a:rPr lang="en-MY" dirty="0"/>
              <a:t> was in the month of February?</a:t>
            </a:r>
          </a:p>
          <a:p>
            <a:pPr marL="0" indent="0">
              <a:buNone/>
            </a:pPr>
            <a:endParaRPr lang="en-MY" dirty="0"/>
          </a:p>
          <a:p>
            <a:pPr marL="0" indent="0">
              <a:buNone/>
            </a:pPr>
            <a:r>
              <a:rPr lang="en-MY" dirty="0"/>
              <a:t>A. Income statement</a:t>
            </a:r>
          </a:p>
          <a:p>
            <a:pPr marL="0" indent="0">
              <a:buNone/>
            </a:pPr>
            <a:r>
              <a:rPr lang="en-MY" dirty="0"/>
              <a:t>B. Statement of cash flows</a:t>
            </a:r>
          </a:p>
          <a:p>
            <a:pPr marL="0" indent="0">
              <a:buNone/>
            </a:pPr>
            <a:r>
              <a:rPr lang="en-MY" dirty="0"/>
              <a:t>C. Balance sheet</a:t>
            </a:r>
          </a:p>
          <a:p>
            <a:pPr marL="0" indent="0">
              <a:buNone/>
            </a:pPr>
            <a:r>
              <a:rPr lang="en-MY" dirty="0"/>
              <a:t>D. Audited financial statements</a:t>
            </a:r>
          </a:p>
        </p:txBody>
      </p:sp>
    </p:spTree>
    <p:extLst>
      <p:ext uri="{BB962C8B-B14F-4D97-AF65-F5344CB8AC3E}">
        <p14:creationId xmlns:p14="http://schemas.microsoft.com/office/powerpoint/2010/main" val="12292919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D19C1-395C-4C76-92ED-E6DF015D794A}"/>
              </a:ext>
            </a:extLst>
          </p:cNvPr>
          <p:cNvSpPr>
            <a:spLocks noGrp="1"/>
          </p:cNvSpPr>
          <p:nvPr>
            <p:ph type="title"/>
          </p:nvPr>
        </p:nvSpPr>
        <p:spPr/>
        <p:txBody>
          <a:bodyPr/>
          <a:lstStyle/>
          <a:p>
            <a:r>
              <a:rPr lang="en-MY" dirty="0"/>
              <a:t>Answer # 7</a:t>
            </a:r>
          </a:p>
        </p:txBody>
      </p:sp>
      <p:sp>
        <p:nvSpPr>
          <p:cNvPr id="3" name="Content Placeholder 2">
            <a:extLst>
              <a:ext uri="{FF2B5EF4-FFF2-40B4-BE49-F238E27FC236}">
                <a16:creationId xmlns:a16="http://schemas.microsoft.com/office/drawing/2014/main" id="{28EF66EB-5717-4A89-B7FF-88F159A4A7A3}"/>
              </a:ext>
            </a:extLst>
          </p:cNvPr>
          <p:cNvSpPr>
            <a:spLocks noGrp="1"/>
          </p:cNvSpPr>
          <p:nvPr>
            <p:ph idx="1"/>
          </p:nvPr>
        </p:nvSpPr>
        <p:spPr/>
        <p:txBody>
          <a:bodyPr/>
          <a:lstStyle/>
          <a:p>
            <a:r>
              <a:rPr lang="en-MY" dirty="0"/>
              <a:t>Option - A. </a:t>
            </a:r>
          </a:p>
          <a:p>
            <a:endParaRPr lang="en-MY" dirty="0"/>
          </a:p>
          <a:p>
            <a:pPr marL="0" indent="0">
              <a:buNone/>
            </a:pPr>
            <a:r>
              <a:rPr lang="en-MY" sz="2400" dirty="0"/>
              <a:t>An income statement, or profit and loss statement, is a reflection of the financial results of operations within a reporting period. It includes data on revenue produced from various sources, how much products cost to produce, overhead costs, and what the profit or loss was for the stated period. A statement of cash flow reflects the money that came in and where it was spent. A balance sheet is a picture of the financial condition of a company on a specific day, including assets, liabilities, and equity.</a:t>
            </a:r>
          </a:p>
        </p:txBody>
      </p:sp>
    </p:spTree>
    <p:extLst>
      <p:ext uri="{BB962C8B-B14F-4D97-AF65-F5344CB8AC3E}">
        <p14:creationId xmlns:p14="http://schemas.microsoft.com/office/powerpoint/2010/main" val="27746596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09676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A1CD-1D5C-443B-96FE-7802B0D5622D}"/>
              </a:ext>
            </a:extLst>
          </p:cNvPr>
          <p:cNvSpPr>
            <a:spLocks noGrp="1"/>
          </p:cNvSpPr>
          <p:nvPr>
            <p:ph type="title"/>
          </p:nvPr>
        </p:nvSpPr>
        <p:spPr/>
        <p:txBody>
          <a:bodyPr/>
          <a:lstStyle/>
          <a:p>
            <a:r>
              <a:rPr lang="en-MY" dirty="0"/>
              <a:t>Marketing Mix</a:t>
            </a:r>
          </a:p>
        </p:txBody>
      </p:sp>
      <p:sp>
        <p:nvSpPr>
          <p:cNvPr id="3" name="Content Placeholder 2">
            <a:extLst>
              <a:ext uri="{FF2B5EF4-FFF2-40B4-BE49-F238E27FC236}">
                <a16:creationId xmlns:a16="http://schemas.microsoft.com/office/drawing/2014/main" id="{96450C38-696E-47FB-AF68-1543E4F027B7}"/>
              </a:ext>
            </a:extLst>
          </p:cNvPr>
          <p:cNvSpPr>
            <a:spLocks noGrp="1"/>
          </p:cNvSpPr>
          <p:nvPr>
            <p:ph idx="1"/>
          </p:nvPr>
        </p:nvSpPr>
        <p:spPr>
          <a:xfrm>
            <a:off x="914400" y="1600200"/>
            <a:ext cx="7772400" cy="4979987"/>
          </a:xfrm>
        </p:spPr>
        <p:txBody>
          <a:bodyPr/>
          <a:lstStyle/>
          <a:p>
            <a:r>
              <a:rPr lang="en-MY" dirty="0"/>
              <a:t>Marketing is the process of planning, pricing, promoting, and distributing goods and services to satisfy organizational objectives. </a:t>
            </a:r>
          </a:p>
          <a:p>
            <a:r>
              <a:rPr lang="en-MY" dirty="0"/>
              <a:t>Marketing is the ability of a business to add more values for its customers than competitors and attain a position of relative advantage. </a:t>
            </a:r>
          </a:p>
          <a:p>
            <a:r>
              <a:rPr lang="en-MY" dirty="0"/>
              <a:t>Marketing mix is defined as the set of tactical marketing tools (4Ps) that a business blends to produce the response it wants in the target market.</a:t>
            </a:r>
          </a:p>
        </p:txBody>
      </p:sp>
    </p:spTree>
    <p:extLst>
      <p:ext uri="{BB962C8B-B14F-4D97-AF65-F5344CB8AC3E}">
        <p14:creationId xmlns:p14="http://schemas.microsoft.com/office/powerpoint/2010/main" val="22843075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31F0F-F2F6-41BC-8CC0-189453867BDD}"/>
              </a:ext>
            </a:extLst>
          </p:cNvPr>
          <p:cNvSpPr>
            <a:spLocks noGrp="1"/>
          </p:cNvSpPr>
          <p:nvPr>
            <p:ph type="title"/>
          </p:nvPr>
        </p:nvSpPr>
        <p:spPr/>
        <p:txBody>
          <a:bodyPr/>
          <a:lstStyle/>
          <a:p>
            <a:r>
              <a:rPr lang="en-MY" dirty="0"/>
              <a:t>Marketing Mix</a:t>
            </a:r>
          </a:p>
        </p:txBody>
      </p:sp>
      <p:pic>
        <p:nvPicPr>
          <p:cNvPr id="5" name="Picture 4">
            <a:extLst>
              <a:ext uri="{FF2B5EF4-FFF2-40B4-BE49-F238E27FC236}">
                <a16:creationId xmlns:a16="http://schemas.microsoft.com/office/drawing/2014/main" id="{F08DEC27-9157-4B50-BCBB-F71BD7716D27}"/>
              </a:ext>
            </a:extLst>
          </p:cNvPr>
          <p:cNvPicPr>
            <a:picLocks noChangeAspect="1"/>
          </p:cNvPicPr>
          <p:nvPr/>
        </p:nvPicPr>
        <p:blipFill>
          <a:blip r:embed="rId2"/>
          <a:stretch>
            <a:fillRect/>
          </a:stretch>
        </p:blipFill>
        <p:spPr>
          <a:xfrm>
            <a:off x="827584" y="1628800"/>
            <a:ext cx="7784272" cy="3924436"/>
          </a:xfrm>
          <a:prstGeom prst="rect">
            <a:avLst/>
          </a:prstGeom>
        </p:spPr>
      </p:pic>
    </p:spTree>
    <p:extLst>
      <p:ext uri="{BB962C8B-B14F-4D97-AF65-F5344CB8AC3E}">
        <p14:creationId xmlns:p14="http://schemas.microsoft.com/office/powerpoint/2010/main" val="40311408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D09C6-8224-42F1-BDDC-0E14B69AA25A}"/>
              </a:ext>
            </a:extLst>
          </p:cNvPr>
          <p:cNvSpPr>
            <a:spLocks noGrp="1"/>
          </p:cNvSpPr>
          <p:nvPr>
            <p:ph type="title"/>
          </p:nvPr>
        </p:nvSpPr>
        <p:spPr/>
        <p:txBody>
          <a:bodyPr/>
          <a:lstStyle/>
          <a:p>
            <a:r>
              <a:rPr lang="en-MY" dirty="0"/>
              <a:t>4P’s of Marketing</a:t>
            </a:r>
          </a:p>
        </p:txBody>
      </p:sp>
      <p:pic>
        <p:nvPicPr>
          <p:cNvPr id="5" name="Picture 4">
            <a:extLst>
              <a:ext uri="{FF2B5EF4-FFF2-40B4-BE49-F238E27FC236}">
                <a16:creationId xmlns:a16="http://schemas.microsoft.com/office/drawing/2014/main" id="{784B4905-1272-44C5-825D-1DEA2E41CBC5}"/>
              </a:ext>
            </a:extLst>
          </p:cNvPr>
          <p:cNvPicPr>
            <a:picLocks noChangeAspect="1"/>
          </p:cNvPicPr>
          <p:nvPr/>
        </p:nvPicPr>
        <p:blipFill>
          <a:blip r:embed="rId2"/>
          <a:stretch>
            <a:fillRect/>
          </a:stretch>
        </p:blipFill>
        <p:spPr>
          <a:xfrm>
            <a:off x="1331640" y="1667695"/>
            <a:ext cx="6654193" cy="4912492"/>
          </a:xfrm>
          <a:prstGeom prst="rect">
            <a:avLst/>
          </a:prstGeom>
        </p:spPr>
      </p:pic>
    </p:spTree>
    <p:extLst>
      <p:ext uri="{BB962C8B-B14F-4D97-AF65-F5344CB8AC3E}">
        <p14:creationId xmlns:p14="http://schemas.microsoft.com/office/powerpoint/2010/main" val="25534404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B608D-E702-4C54-987D-395F141E0710}"/>
              </a:ext>
            </a:extLst>
          </p:cNvPr>
          <p:cNvSpPr>
            <a:spLocks noGrp="1"/>
          </p:cNvSpPr>
          <p:nvPr>
            <p:ph type="title"/>
          </p:nvPr>
        </p:nvSpPr>
        <p:spPr/>
        <p:txBody>
          <a:bodyPr/>
          <a:lstStyle/>
          <a:p>
            <a:r>
              <a:rPr lang="en-MY" dirty="0"/>
              <a:t>Example of 4P’s of Marketing</a:t>
            </a:r>
          </a:p>
        </p:txBody>
      </p:sp>
      <p:pic>
        <p:nvPicPr>
          <p:cNvPr id="5" name="Picture 4">
            <a:extLst>
              <a:ext uri="{FF2B5EF4-FFF2-40B4-BE49-F238E27FC236}">
                <a16:creationId xmlns:a16="http://schemas.microsoft.com/office/drawing/2014/main" id="{BF8FF103-AC1D-42DE-AB0B-77B507519D8B}"/>
              </a:ext>
            </a:extLst>
          </p:cNvPr>
          <p:cNvPicPr>
            <a:picLocks noChangeAspect="1"/>
          </p:cNvPicPr>
          <p:nvPr/>
        </p:nvPicPr>
        <p:blipFill>
          <a:blip r:embed="rId2"/>
          <a:stretch>
            <a:fillRect/>
          </a:stretch>
        </p:blipFill>
        <p:spPr>
          <a:xfrm>
            <a:off x="1037931" y="1916832"/>
            <a:ext cx="7337980" cy="4124102"/>
          </a:xfrm>
          <a:prstGeom prst="rect">
            <a:avLst/>
          </a:prstGeom>
        </p:spPr>
      </p:pic>
    </p:spTree>
    <p:extLst>
      <p:ext uri="{BB962C8B-B14F-4D97-AF65-F5344CB8AC3E}">
        <p14:creationId xmlns:p14="http://schemas.microsoft.com/office/powerpoint/2010/main" val="19451894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3924-A679-4F90-A1AC-4934FE3D777E}"/>
              </a:ext>
            </a:extLst>
          </p:cNvPr>
          <p:cNvSpPr>
            <a:spLocks noGrp="1"/>
          </p:cNvSpPr>
          <p:nvPr>
            <p:ph type="title"/>
          </p:nvPr>
        </p:nvSpPr>
        <p:spPr/>
        <p:txBody>
          <a:bodyPr/>
          <a:lstStyle/>
          <a:p>
            <a:r>
              <a:rPr lang="en-MY" dirty="0"/>
              <a:t>HR and Marketing</a:t>
            </a:r>
          </a:p>
        </p:txBody>
      </p:sp>
      <p:sp>
        <p:nvSpPr>
          <p:cNvPr id="3" name="Content Placeholder 2">
            <a:extLst>
              <a:ext uri="{FF2B5EF4-FFF2-40B4-BE49-F238E27FC236}">
                <a16:creationId xmlns:a16="http://schemas.microsoft.com/office/drawing/2014/main" id="{8C1EDD95-A2F3-4C14-B98E-F3CFC65A338C}"/>
              </a:ext>
            </a:extLst>
          </p:cNvPr>
          <p:cNvSpPr>
            <a:spLocks noGrp="1"/>
          </p:cNvSpPr>
          <p:nvPr>
            <p:ph idx="1"/>
          </p:nvPr>
        </p:nvSpPr>
        <p:spPr>
          <a:xfrm>
            <a:off x="685800" y="1556792"/>
            <a:ext cx="8278688" cy="4530725"/>
          </a:xfrm>
        </p:spPr>
        <p:txBody>
          <a:bodyPr/>
          <a:lstStyle/>
          <a:p>
            <a:r>
              <a:rPr lang="en-MY" dirty="0"/>
              <a:t>The secret to attracting the people you want and need: align your HR strategy with your business plan. If you want to be a top application developer for smartphones, you need creative and educated talent. </a:t>
            </a:r>
          </a:p>
          <a:p>
            <a:r>
              <a:rPr lang="en-MY" dirty="0"/>
              <a:t>To stay competitive, the employer brand needs to change with employee expectations. For example - Staying on top of basic trends, like salary data, benefits compared to what the competitors are providing.</a:t>
            </a:r>
          </a:p>
          <a:p>
            <a:endParaRPr lang="en-MY" dirty="0"/>
          </a:p>
        </p:txBody>
      </p:sp>
    </p:spTree>
    <p:extLst>
      <p:ext uri="{BB962C8B-B14F-4D97-AF65-F5344CB8AC3E}">
        <p14:creationId xmlns:p14="http://schemas.microsoft.com/office/powerpoint/2010/main" val="34996987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47419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11D13-6CF1-40DB-BFF7-7FAA266FA065}"/>
              </a:ext>
            </a:extLst>
          </p:cNvPr>
          <p:cNvSpPr>
            <a:spLocks noGrp="1"/>
          </p:cNvSpPr>
          <p:nvPr>
            <p:ph type="title"/>
          </p:nvPr>
        </p:nvSpPr>
        <p:spPr/>
        <p:txBody>
          <a:bodyPr/>
          <a:lstStyle/>
          <a:p>
            <a:r>
              <a:rPr lang="en-MY" dirty="0"/>
              <a:t>Operation Management</a:t>
            </a:r>
          </a:p>
        </p:txBody>
      </p:sp>
      <p:sp>
        <p:nvSpPr>
          <p:cNvPr id="3" name="Content Placeholder 2">
            <a:extLst>
              <a:ext uri="{FF2B5EF4-FFF2-40B4-BE49-F238E27FC236}">
                <a16:creationId xmlns:a16="http://schemas.microsoft.com/office/drawing/2014/main" id="{E8DDAD9C-7B71-4B01-A3B0-A8979D18AB3E}"/>
              </a:ext>
            </a:extLst>
          </p:cNvPr>
          <p:cNvSpPr>
            <a:spLocks noGrp="1"/>
          </p:cNvSpPr>
          <p:nvPr>
            <p:ph idx="1"/>
          </p:nvPr>
        </p:nvSpPr>
        <p:spPr>
          <a:xfrm>
            <a:off x="661256" y="1700808"/>
            <a:ext cx="8278688" cy="4530725"/>
          </a:xfrm>
        </p:spPr>
        <p:txBody>
          <a:bodyPr/>
          <a:lstStyle/>
          <a:p>
            <a:r>
              <a:rPr lang="en-MY" dirty="0"/>
              <a:t>Operation management refers to management of processes that transform inputs into goods and services that add value for the customer.</a:t>
            </a:r>
          </a:p>
          <a:p>
            <a:r>
              <a:rPr lang="en-MY" dirty="0"/>
              <a:t> The goal of operations management is to maximize efficiency while producing goods and services that effectively </a:t>
            </a:r>
            <a:r>
              <a:rPr lang="en-MY" dirty="0" err="1"/>
              <a:t>fulfill</a:t>
            </a:r>
            <a:r>
              <a:rPr lang="en-MY" dirty="0"/>
              <a:t> customer needs.</a:t>
            </a:r>
          </a:p>
          <a:p>
            <a:r>
              <a:rPr lang="en-MY" dirty="0"/>
              <a:t> It considers the acquisition, development, and utilization of resources that firms need to deliver the goods and services their clients want.</a:t>
            </a:r>
          </a:p>
        </p:txBody>
      </p:sp>
    </p:spTree>
    <p:extLst>
      <p:ext uri="{BB962C8B-B14F-4D97-AF65-F5344CB8AC3E}">
        <p14:creationId xmlns:p14="http://schemas.microsoft.com/office/powerpoint/2010/main" val="20677888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A9DA3-C125-41A8-B374-491F0042424B}"/>
              </a:ext>
            </a:extLst>
          </p:cNvPr>
          <p:cNvSpPr>
            <a:spLocks noGrp="1"/>
          </p:cNvSpPr>
          <p:nvPr>
            <p:ph type="title"/>
          </p:nvPr>
        </p:nvSpPr>
        <p:spPr/>
        <p:txBody>
          <a:bodyPr/>
          <a:lstStyle/>
          <a:p>
            <a:r>
              <a:rPr lang="en-MY" dirty="0"/>
              <a:t>Operations Management</a:t>
            </a:r>
          </a:p>
        </p:txBody>
      </p:sp>
      <p:sp>
        <p:nvSpPr>
          <p:cNvPr id="3" name="Content Placeholder 2">
            <a:extLst>
              <a:ext uri="{FF2B5EF4-FFF2-40B4-BE49-F238E27FC236}">
                <a16:creationId xmlns:a16="http://schemas.microsoft.com/office/drawing/2014/main" id="{424C0966-AFCD-41BF-8DE3-6E594C01808E}"/>
              </a:ext>
            </a:extLst>
          </p:cNvPr>
          <p:cNvSpPr>
            <a:spLocks noGrp="1"/>
          </p:cNvSpPr>
          <p:nvPr>
            <p:ph idx="1"/>
          </p:nvPr>
        </p:nvSpPr>
        <p:spPr/>
        <p:txBody>
          <a:bodyPr/>
          <a:lstStyle/>
          <a:p>
            <a:r>
              <a:rPr lang="en-MY" dirty="0"/>
              <a:t>The fundamental function in production and operations management is organizing work.</a:t>
            </a:r>
          </a:p>
          <a:p>
            <a:r>
              <a:rPr lang="en-MY" dirty="0"/>
              <a:t>This required the manager to design jobs, establish job standards, and perform work measurement.</a:t>
            </a:r>
          </a:p>
          <a:p>
            <a:r>
              <a:rPr lang="en-MY" dirty="0"/>
              <a:t> In practice, methods analysis (job design) is followed by work measurement (establishing the job standard through measurement).</a:t>
            </a:r>
          </a:p>
        </p:txBody>
      </p:sp>
    </p:spTree>
    <p:extLst>
      <p:ext uri="{BB962C8B-B14F-4D97-AF65-F5344CB8AC3E}">
        <p14:creationId xmlns:p14="http://schemas.microsoft.com/office/powerpoint/2010/main" val="8327433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3085-34EC-4812-AB1E-EC6FA6E04A0A}"/>
              </a:ext>
            </a:extLst>
          </p:cNvPr>
          <p:cNvSpPr>
            <a:spLocks noGrp="1"/>
          </p:cNvSpPr>
          <p:nvPr>
            <p:ph type="title"/>
          </p:nvPr>
        </p:nvSpPr>
        <p:spPr/>
        <p:txBody>
          <a:bodyPr/>
          <a:lstStyle/>
          <a:p>
            <a:r>
              <a:rPr lang="en-MY" dirty="0"/>
              <a:t>Operations Management</a:t>
            </a:r>
          </a:p>
        </p:txBody>
      </p:sp>
      <p:pic>
        <p:nvPicPr>
          <p:cNvPr id="5" name="Picture 4">
            <a:extLst>
              <a:ext uri="{FF2B5EF4-FFF2-40B4-BE49-F238E27FC236}">
                <a16:creationId xmlns:a16="http://schemas.microsoft.com/office/drawing/2014/main" id="{CF0A50E8-853C-4CEB-A398-A32400836EA4}"/>
              </a:ext>
            </a:extLst>
          </p:cNvPr>
          <p:cNvPicPr>
            <a:picLocks noChangeAspect="1"/>
          </p:cNvPicPr>
          <p:nvPr/>
        </p:nvPicPr>
        <p:blipFill>
          <a:blip r:embed="rId2"/>
          <a:stretch>
            <a:fillRect/>
          </a:stretch>
        </p:blipFill>
        <p:spPr>
          <a:xfrm>
            <a:off x="1475656" y="1916832"/>
            <a:ext cx="6624736" cy="3723610"/>
          </a:xfrm>
          <a:prstGeom prst="rect">
            <a:avLst/>
          </a:prstGeom>
        </p:spPr>
      </p:pic>
    </p:spTree>
    <p:extLst>
      <p:ext uri="{BB962C8B-B14F-4D97-AF65-F5344CB8AC3E}">
        <p14:creationId xmlns:p14="http://schemas.microsoft.com/office/powerpoint/2010/main" val="17700665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9F0D-E386-442B-859A-ACCB214186FB}"/>
              </a:ext>
            </a:extLst>
          </p:cNvPr>
          <p:cNvSpPr>
            <a:spLocks noGrp="1"/>
          </p:cNvSpPr>
          <p:nvPr>
            <p:ph type="title"/>
          </p:nvPr>
        </p:nvSpPr>
        <p:spPr/>
        <p:txBody>
          <a:bodyPr/>
          <a:lstStyle/>
          <a:p>
            <a:r>
              <a:rPr lang="en-MY" dirty="0"/>
              <a:t>HR and Operation Management</a:t>
            </a:r>
          </a:p>
        </p:txBody>
      </p:sp>
      <p:sp>
        <p:nvSpPr>
          <p:cNvPr id="3" name="Content Placeholder 2">
            <a:extLst>
              <a:ext uri="{FF2B5EF4-FFF2-40B4-BE49-F238E27FC236}">
                <a16:creationId xmlns:a16="http://schemas.microsoft.com/office/drawing/2014/main" id="{98F47EED-70EF-4C64-BD81-6D9CBE266700}"/>
              </a:ext>
            </a:extLst>
          </p:cNvPr>
          <p:cNvSpPr>
            <a:spLocks noGrp="1"/>
          </p:cNvSpPr>
          <p:nvPr>
            <p:ph idx="1"/>
          </p:nvPr>
        </p:nvSpPr>
        <p:spPr/>
        <p:txBody>
          <a:bodyPr/>
          <a:lstStyle/>
          <a:p>
            <a:r>
              <a:rPr lang="en-MY" dirty="0"/>
              <a:t>Achieve efficient use of human resources within the operations function</a:t>
            </a:r>
          </a:p>
          <a:p>
            <a:r>
              <a:rPr lang="en-MY" dirty="0"/>
              <a:t>Design of jobs that are effective, safe and provide a reasonable quality of work life for the employee in an atmosphere of mutual respect.</a:t>
            </a:r>
          </a:p>
          <a:p>
            <a:r>
              <a:rPr lang="en-MY" dirty="0"/>
              <a:t>Use of </a:t>
            </a:r>
            <a:r>
              <a:rPr lang="en-MY" dirty="0" err="1"/>
              <a:t>behavioral</a:t>
            </a:r>
            <a:r>
              <a:rPr lang="en-MY" dirty="0"/>
              <a:t> concepts as job </a:t>
            </a:r>
            <a:r>
              <a:rPr lang="en-MY" dirty="0" err="1"/>
              <a:t>rotation,enlargement</a:t>
            </a:r>
            <a:r>
              <a:rPr lang="en-MY" dirty="0"/>
              <a:t> and enrichment and redesign of job characteristics can enhance productivity and satisfaction</a:t>
            </a:r>
          </a:p>
        </p:txBody>
      </p:sp>
    </p:spTree>
    <p:extLst>
      <p:ext uri="{BB962C8B-B14F-4D97-AF65-F5344CB8AC3E}">
        <p14:creationId xmlns:p14="http://schemas.microsoft.com/office/powerpoint/2010/main" val="34684806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FCBE-7F83-4E2A-95AF-D61853B524DD}"/>
              </a:ext>
            </a:extLst>
          </p:cNvPr>
          <p:cNvSpPr>
            <a:spLocks noGrp="1"/>
          </p:cNvSpPr>
          <p:nvPr>
            <p:ph type="title"/>
          </p:nvPr>
        </p:nvSpPr>
        <p:spPr>
          <a:xfrm>
            <a:off x="914400" y="165271"/>
            <a:ext cx="7772400" cy="1143000"/>
          </a:xfrm>
        </p:spPr>
        <p:txBody>
          <a:bodyPr/>
          <a:lstStyle/>
          <a:p>
            <a:r>
              <a:rPr lang="en-MY" dirty="0"/>
              <a:t>Elements of Business</a:t>
            </a:r>
          </a:p>
        </p:txBody>
      </p:sp>
      <p:graphicFrame>
        <p:nvGraphicFramePr>
          <p:cNvPr id="4" name="Diagram 3">
            <a:extLst>
              <a:ext uri="{FF2B5EF4-FFF2-40B4-BE49-F238E27FC236}">
                <a16:creationId xmlns:a16="http://schemas.microsoft.com/office/drawing/2014/main" id="{944ADDC8-0359-4D88-B2DD-01121B5F91EA}"/>
              </a:ext>
            </a:extLst>
          </p:cNvPr>
          <p:cNvGraphicFramePr/>
          <p:nvPr/>
        </p:nvGraphicFramePr>
        <p:xfrm>
          <a:off x="914400" y="1700808"/>
          <a:ext cx="777240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55552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5A8BB-511B-4FB1-A1F1-3293100E7AB1}"/>
              </a:ext>
            </a:extLst>
          </p:cNvPr>
          <p:cNvSpPr>
            <a:spLocks noGrp="1"/>
          </p:cNvSpPr>
          <p:nvPr>
            <p:ph type="title"/>
          </p:nvPr>
        </p:nvSpPr>
        <p:spPr/>
        <p:txBody>
          <a:bodyPr/>
          <a:lstStyle/>
          <a:p>
            <a:r>
              <a:rPr lang="en-MY" dirty="0"/>
              <a:t>Research &amp; Development (R&amp;D)</a:t>
            </a:r>
          </a:p>
        </p:txBody>
      </p:sp>
      <p:sp>
        <p:nvSpPr>
          <p:cNvPr id="3" name="Content Placeholder 2">
            <a:extLst>
              <a:ext uri="{FF2B5EF4-FFF2-40B4-BE49-F238E27FC236}">
                <a16:creationId xmlns:a16="http://schemas.microsoft.com/office/drawing/2014/main" id="{9FA0ACF8-105C-4062-8082-C4A276E18385}"/>
              </a:ext>
            </a:extLst>
          </p:cNvPr>
          <p:cNvSpPr>
            <a:spLocks noGrp="1"/>
          </p:cNvSpPr>
          <p:nvPr>
            <p:ph idx="1"/>
          </p:nvPr>
        </p:nvSpPr>
        <p:spPr>
          <a:xfrm>
            <a:off x="683568" y="1600200"/>
            <a:ext cx="8003232" cy="4530725"/>
          </a:xfrm>
        </p:spPr>
        <p:txBody>
          <a:bodyPr/>
          <a:lstStyle/>
          <a:p>
            <a:r>
              <a:rPr lang="en-MY" dirty="0"/>
              <a:t>Research &amp; Development (R&amp;D) is the function within an organization that carries out technical and/or scientific research in the development of new or existing products, processes or services. For some companies, R&amp;D implies its innovation capability. </a:t>
            </a:r>
          </a:p>
          <a:p>
            <a:r>
              <a:rPr lang="en-MY" dirty="0"/>
              <a:t>The majority of its R&amp;D activity involves the optimization of its manufacturing processes, material developments and the implementation of new manufacturing processes</a:t>
            </a:r>
          </a:p>
        </p:txBody>
      </p:sp>
    </p:spTree>
    <p:extLst>
      <p:ext uri="{BB962C8B-B14F-4D97-AF65-F5344CB8AC3E}">
        <p14:creationId xmlns:p14="http://schemas.microsoft.com/office/powerpoint/2010/main" val="17556326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5A7A-16A0-4323-A5C9-A147A5D5FCF9}"/>
              </a:ext>
            </a:extLst>
          </p:cNvPr>
          <p:cNvSpPr>
            <a:spLocks noGrp="1"/>
          </p:cNvSpPr>
          <p:nvPr>
            <p:ph type="title"/>
          </p:nvPr>
        </p:nvSpPr>
        <p:spPr/>
        <p:txBody>
          <a:bodyPr/>
          <a:lstStyle/>
          <a:p>
            <a:r>
              <a:rPr lang="en-MY" dirty="0"/>
              <a:t>HRM and R&amp;D</a:t>
            </a:r>
          </a:p>
        </p:txBody>
      </p:sp>
      <p:sp>
        <p:nvSpPr>
          <p:cNvPr id="3" name="Content Placeholder 2">
            <a:extLst>
              <a:ext uri="{FF2B5EF4-FFF2-40B4-BE49-F238E27FC236}">
                <a16:creationId xmlns:a16="http://schemas.microsoft.com/office/drawing/2014/main" id="{9FE8881F-A33E-4CE2-B44A-DF2AA3C14030}"/>
              </a:ext>
            </a:extLst>
          </p:cNvPr>
          <p:cNvSpPr>
            <a:spLocks noGrp="1"/>
          </p:cNvSpPr>
          <p:nvPr>
            <p:ph idx="1"/>
          </p:nvPr>
        </p:nvSpPr>
        <p:spPr/>
        <p:txBody>
          <a:bodyPr/>
          <a:lstStyle/>
          <a:p>
            <a:r>
              <a:rPr lang="en-MY" dirty="0"/>
              <a:t>HRM can be used to search for and attract personnel; inspire and reward employees; design an open, sharing environment; and foster creative and innovative capabilities among employees.</a:t>
            </a:r>
          </a:p>
          <a:p>
            <a:r>
              <a:rPr lang="en-MY" dirty="0"/>
              <a:t> Internal HRM activities of an organization, such as training, knowledge sharing, or external training, can advance information knowledge communications and elevate innovative capabilities</a:t>
            </a:r>
          </a:p>
        </p:txBody>
      </p:sp>
    </p:spTree>
    <p:extLst>
      <p:ext uri="{BB962C8B-B14F-4D97-AF65-F5344CB8AC3E}">
        <p14:creationId xmlns:p14="http://schemas.microsoft.com/office/powerpoint/2010/main" val="38240280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CA450-12AA-4AAC-9582-510932F3F813}"/>
              </a:ext>
            </a:extLst>
          </p:cNvPr>
          <p:cNvSpPr>
            <a:spLocks noGrp="1"/>
          </p:cNvSpPr>
          <p:nvPr>
            <p:ph type="title"/>
          </p:nvPr>
        </p:nvSpPr>
        <p:spPr/>
        <p:txBody>
          <a:bodyPr/>
          <a:lstStyle/>
          <a:p>
            <a:r>
              <a:rPr lang="en-MY" dirty="0"/>
              <a:t>Question # 8</a:t>
            </a:r>
          </a:p>
        </p:txBody>
      </p:sp>
      <p:sp>
        <p:nvSpPr>
          <p:cNvPr id="3" name="Content Placeholder 2">
            <a:extLst>
              <a:ext uri="{FF2B5EF4-FFF2-40B4-BE49-F238E27FC236}">
                <a16:creationId xmlns:a16="http://schemas.microsoft.com/office/drawing/2014/main" id="{057E19AF-5005-44E3-A140-1F66B7FD2A87}"/>
              </a:ext>
            </a:extLst>
          </p:cNvPr>
          <p:cNvSpPr>
            <a:spLocks noGrp="1"/>
          </p:cNvSpPr>
          <p:nvPr>
            <p:ph idx="1"/>
          </p:nvPr>
        </p:nvSpPr>
        <p:spPr/>
        <p:txBody>
          <a:bodyPr/>
          <a:lstStyle/>
          <a:p>
            <a:pPr marL="0" indent="0">
              <a:buNone/>
            </a:pPr>
            <a:r>
              <a:rPr lang="en-MY" dirty="0"/>
              <a:t>In the most effective companies, which of the following functions uses an innovation value chain to select ideas that will produce results for the organization?</a:t>
            </a:r>
          </a:p>
          <a:p>
            <a:pPr marL="514350" indent="-514350">
              <a:buFont typeface="+mj-lt"/>
              <a:buAutoNum type="alphaUcPeriod"/>
            </a:pPr>
            <a:r>
              <a:rPr lang="en-MY" dirty="0"/>
              <a:t>Information technology	</a:t>
            </a:r>
          </a:p>
          <a:p>
            <a:pPr marL="514350" indent="-514350">
              <a:buFont typeface="+mj-lt"/>
              <a:buAutoNum type="alphaUcPeriod"/>
            </a:pPr>
            <a:r>
              <a:rPr lang="en-MY" dirty="0"/>
              <a:t>Research and development	</a:t>
            </a:r>
          </a:p>
          <a:p>
            <a:pPr marL="514350" indent="-514350">
              <a:buFont typeface="+mj-lt"/>
              <a:buAutoNum type="alphaUcPeriod"/>
            </a:pPr>
            <a:r>
              <a:rPr lang="en-MY" dirty="0"/>
              <a:t>Operations	</a:t>
            </a:r>
          </a:p>
          <a:p>
            <a:pPr marL="514350" indent="-514350">
              <a:buFont typeface="+mj-lt"/>
              <a:buAutoNum type="alphaUcPeriod"/>
            </a:pPr>
            <a:r>
              <a:rPr lang="en-MY" dirty="0"/>
              <a:t>Sales and marketing</a:t>
            </a:r>
          </a:p>
          <a:p>
            <a:pPr marL="514350" indent="-514350">
              <a:buFont typeface="+mj-lt"/>
              <a:buAutoNum type="alphaUcPeriod"/>
            </a:pPr>
            <a:endParaRPr lang="en-MY" dirty="0"/>
          </a:p>
        </p:txBody>
      </p:sp>
    </p:spTree>
    <p:extLst>
      <p:ext uri="{BB962C8B-B14F-4D97-AF65-F5344CB8AC3E}">
        <p14:creationId xmlns:p14="http://schemas.microsoft.com/office/powerpoint/2010/main" val="41918288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77D1-5C23-4046-B668-94B8E5200397}"/>
              </a:ext>
            </a:extLst>
          </p:cNvPr>
          <p:cNvSpPr>
            <a:spLocks noGrp="1"/>
          </p:cNvSpPr>
          <p:nvPr>
            <p:ph type="title"/>
          </p:nvPr>
        </p:nvSpPr>
        <p:spPr/>
        <p:txBody>
          <a:bodyPr/>
          <a:lstStyle/>
          <a:p>
            <a:r>
              <a:rPr lang="en-MY" dirty="0"/>
              <a:t>Answer # 8</a:t>
            </a:r>
          </a:p>
        </p:txBody>
      </p:sp>
      <p:sp>
        <p:nvSpPr>
          <p:cNvPr id="3" name="Content Placeholder 2">
            <a:extLst>
              <a:ext uri="{FF2B5EF4-FFF2-40B4-BE49-F238E27FC236}">
                <a16:creationId xmlns:a16="http://schemas.microsoft.com/office/drawing/2014/main" id="{DF648070-4805-474F-9D9E-E930BC0CF1F0}"/>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18219889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7AE0-C057-41A2-9167-DB75A79C397B}"/>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E8568623-72F9-4B8D-ACE2-2DFBB5E0EAF7}"/>
              </a:ext>
            </a:extLst>
          </p:cNvPr>
          <p:cNvSpPr>
            <a:spLocks noGrp="1"/>
          </p:cNvSpPr>
          <p:nvPr>
            <p:ph idx="1"/>
          </p:nvPr>
        </p:nvSpPr>
        <p:spPr/>
        <p:txBody>
          <a:bodyPr/>
          <a:lstStyle/>
          <a:p>
            <a:pPr marL="0" indent="0">
              <a:buNone/>
            </a:pPr>
            <a:r>
              <a:rPr lang="en-MY" sz="3600" dirty="0"/>
              <a:t>Questions</a:t>
            </a:r>
          </a:p>
        </p:txBody>
      </p:sp>
    </p:spTree>
    <p:extLst>
      <p:ext uri="{BB962C8B-B14F-4D97-AF65-F5344CB8AC3E}">
        <p14:creationId xmlns:p14="http://schemas.microsoft.com/office/powerpoint/2010/main" val="141456715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876</TotalTime>
  <Words>3077</Words>
  <Application>Microsoft Office PowerPoint</Application>
  <PresentationFormat>On-screen Show (4:3)</PresentationFormat>
  <Paragraphs>317</Paragraphs>
  <Slides>82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82</vt:i4>
      </vt:variant>
    </vt:vector>
  </HeadingPairs>
  <TitlesOfParts>
    <vt:vector size="86" baseType="lpstr">
      <vt:lpstr>Arial</vt:lpstr>
      <vt:lpstr>Times New Roman</vt:lpstr>
      <vt:lpstr>Wingdings</vt:lpstr>
      <vt:lpstr>Office Theme</vt:lpstr>
      <vt:lpstr>BUSINESS LEADERSHIP VI</vt:lpstr>
      <vt:lpstr>PowerPoint Presentation</vt:lpstr>
      <vt:lpstr>Strategy Evaluation</vt:lpstr>
      <vt:lpstr>Process of Strategy Evaluation </vt:lpstr>
      <vt:lpstr>Fixing benchmark of performance</vt:lpstr>
      <vt:lpstr>Measurement of performance</vt:lpstr>
      <vt:lpstr>Analyzing Variance</vt:lpstr>
      <vt:lpstr>Taking Corrective Action</vt:lpstr>
      <vt:lpstr>PowerPoint Presentation</vt:lpstr>
      <vt:lpstr>HR in Strategy Planning</vt:lpstr>
      <vt:lpstr>HR in Communicating Vision and Mission</vt:lpstr>
      <vt:lpstr>HR in SWOT Analysis</vt:lpstr>
      <vt:lpstr>HR in Strategy Formulation</vt:lpstr>
      <vt:lpstr>HR in Strategy Execution</vt:lpstr>
      <vt:lpstr>Elements of Business</vt:lpstr>
      <vt:lpstr>Supply Chain</vt:lpstr>
      <vt:lpstr>Supply Chain</vt:lpstr>
      <vt:lpstr>Supply Chain Management</vt:lpstr>
      <vt:lpstr>Supply Chain Management</vt:lpstr>
      <vt:lpstr>Supply Chain Operations Reference model (SCOR)</vt:lpstr>
      <vt:lpstr>Supply Chain Example : Apple Inc</vt:lpstr>
      <vt:lpstr>HR and Supply Chain</vt:lpstr>
      <vt:lpstr>Staffing and Supply Chain</vt:lpstr>
      <vt:lpstr>Training and Supply Chain</vt:lpstr>
      <vt:lpstr>Performance Management and Supply Chain</vt:lpstr>
      <vt:lpstr>Question # 1</vt:lpstr>
      <vt:lpstr>Answer # 1</vt:lpstr>
      <vt:lpstr>Question # 2</vt:lpstr>
      <vt:lpstr>Answer # 2</vt:lpstr>
      <vt:lpstr>Question # 3</vt:lpstr>
      <vt:lpstr>Answer # 3</vt:lpstr>
      <vt:lpstr>Elements of Business</vt:lpstr>
      <vt:lpstr>Value and Value Chain</vt:lpstr>
      <vt:lpstr>Porter Value Chain</vt:lpstr>
      <vt:lpstr> Porters Value Chain </vt:lpstr>
      <vt:lpstr>Primary Activities</vt:lpstr>
      <vt:lpstr>Primary Activities</vt:lpstr>
      <vt:lpstr>Support Activities</vt:lpstr>
      <vt:lpstr>Support Activities</vt:lpstr>
      <vt:lpstr>Porter Value Chain Example</vt:lpstr>
      <vt:lpstr>Competitive Advantage types</vt:lpstr>
      <vt:lpstr>Difference between Supply Chain and Value Chain</vt:lpstr>
      <vt:lpstr>Question # 4</vt:lpstr>
      <vt:lpstr>Answer # 4</vt:lpstr>
      <vt:lpstr>Question # 5</vt:lpstr>
      <vt:lpstr>Answer # 5</vt:lpstr>
      <vt:lpstr>Elements of Business</vt:lpstr>
      <vt:lpstr>Business Model</vt:lpstr>
      <vt:lpstr>Business Model Framework</vt:lpstr>
      <vt:lpstr>Business Framework Model</vt:lpstr>
      <vt:lpstr>Business Model Framework</vt:lpstr>
      <vt:lpstr>Business Model Canvas Example</vt:lpstr>
      <vt:lpstr>Elements of Business</vt:lpstr>
      <vt:lpstr>Financial Reporting</vt:lpstr>
      <vt:lpstr>Income Statement</vt:lpstr>
      <vt:lpstr>Income Statement</vt:lpstr>
      <vt:lpstr>Income Statement</vt:lpstr>
      <vt:lpstr>Balance Sheet</vt:lpstr>
      <vt:lpstr>Balance Sheet</vt:lpstr>
      <vt:lpstr>Cash Flow Statement</vt:lpstr>
      <vt:lpstr>Cash Flow Statement</vt:lpstr>
      <vt:lpstr>Question # 6</vt:lpstr>
      <vt:lpstr>Answer # 6</vt:lpstr>
      <vt:lpstr>Question # 7</vt:lpstr>
      <vt:lpstr>Answer # 7</vt:lpstr>
      <vt:lpstr>Elements of Business</vt:lpstr>
      <vt:lpstr>Marketing Mix</vt:lpstr>
      <vt:lpstr>Marketing Mix</vt:lpstr>
      <vt:lpstr>4P’s of Marketing</vt:lpstr>
      <vt:lpstr>Example of 4P’s of Marketing</vt:lpstr>
      <vt:lpstr>HR and Marketing</vt:lpstr>
      <vt:lpstr>Elements of Business</vt:lpstr>
      <vt:lpstr>Operation Management</vt:lpstr>
      <vt:lpstr>Operations Management</vt:lpstr>
      <vt:lpstr>Operations Management</vt:lpstr>
      <vt:lpstr>HR and Operation Management</vt:lpstr>
      <vt:lpstr>Elements of Business</vt:lpstr>
      <vt:lpstr>Research &amp; Development (R&amp;D)</vt:lpstr>
      <vt:lpstr>HRM and R&amp;D</vt:lpstr>
      <vt:lpstr>Question # 8</vt:lpstr>
      <vt:lpstr>Answer # 8</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48</cp:revision>
  <cp:lastPrinted>1601-01-01T00:00:00Z</cp:lastPrinted>
  <dcterms:created xsi:type="dcterms:W3CDTF">2020-07-09T15:12:46Z</dcterms:created>
  <dcterms:modified xsi:type="dcterms:W3CDTF">2021-07-04T03:17:45Z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