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notesSlides/notesSlide8.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8"/>
  </p:notesMasterIdLst>
  <p:handoutMasterIdLst>
    <p:handoutMasterId r:id="rId79"/>
  </p:handoutMasterIdLst>
  <p:sldIdLst>
    <p:sldId id="256" r:id="rId2"/>
    <p:sldId id="588" r:id="rId3"/>
    <p:sldId id="589" r:id="rId4"/>
    <p:sldId id="590" r:id="rId5"/>
    <p:sldId id="591" r:id="rId6"/>
    <p:sldId id="592" r:id="rId7"/>
    <p:sldId id="593" r:id="rId8"/>
    <p:sldId id="594" r:id="rId9"/>
    <p:sldId id="595" r:id="rId10"/>
    <p:sldId id="596" r:id="rId11"/>
    <p:sldId id="597" r:id="rId12"/>
    <p:sldId id="598" r:id="rId13"/>
    <p:sldId id="599" r:id="rId14"/>
    <p:sldId id="600" r:id="rId15"/>
    <p:sldId id="601" r:id="rId16"/>
    <p:sldId id="602" r:id="rId17"/>
    <p:sldId id="603" r:id="rId18"/>
    <p:sldId id="604" r:id="rId19"/>
    <p:sldId id="605" r:id="rId20"/>
    <p:sldId id="606" r:id="rId21"/>
    <p:sldId id="607" r:id="rId22"/>
    <p:sldId id="608" r:id="rId23"/>
    <p:sldId id="609" r:id="rId24"/>
    <p:sldId id="610" r:id="rId25"/>
    <p:sldId id="611" r:id="rId26"/>
    <p:sldId id="613" r:id="rId27"/>
    <p:sldId id="614" r:id="rId28"/>
    <p:sldId id="615" r:id="rId29"/>
    <p:sldId id="616" r:id="rId30"/>
    <p:sldId id="617" r:id="rId31"/>
    <p:sldId id="618" r:id="rId32"/>
    <p:sldId id="619" r:id="rId33"/>
    <p:sldId id="620" r:id="rId34"/>
    <p:sldId id="621" r:id="rId35"/>
    <p:sldId id="622" r:id="rId36"/>
    <p:sldId id="623" r:id="rId37"/>
    <p:sldId id="624" r:id="rId38"/>
    <p:sldId id="625" r:id="rId39"/>
    <p:sldId id="626" r:id="rId40"/>
    <p:sldId id="627" r:id="rId41"/>
    <p:sldId id="628" r:id="rId42"/>
    <p:sldId id="629" r:id="rId43"/>
    <p:sldId id="630" r:id="rId44"/>
    <p:sldId id="631" r:id="rId45"/>
    <p:sldId id="632" r:id="rId46"/>
    <p:sldId id="633" r:id="rId47"/>
    <p:sldId id="634" r:id="rId48"/>
    <p:sldId id="635" r:id="rId49"/>
    <p:sldId id="636" r:id="rId50"/>
    <p:sldId id="637" r:id="rId51"/>
    <p:sldId id="638" r:id="rId52"/>
    <p:sldId id="639" r:id="rId53"/>
    <p:sldId id="640" r:id="rId54"/>
    <p:sldId id="641" r:id="rId55"/>
    <p:sldId id="642" r:id="rId56"/>
    <p:sldId id="643" r:id="rId57"/>
    <p:sldId id="644" r:id="rId58"/>
    <p:sldId id="645" r:id="rId59"/>
    <p:sldId id="647" r:id="rId60"/>
    <p:sldId id="648" r:id="rId61"/>
    <p:sldId id="649" r:id="rId62"/>
    <p:sldId id="650" r:id="rId63"/>
    <p:sldId id="651" r:id="rId64"/>
    <p:sldId id="652" r:id="rId65"/>
    <p:sldId id="653" r:id="rId66"/>
    <p:sldId id="654" r:id="rId67"/>
    <p:sldId id="655" r:id="rId68"/>
    <p:sldId id="656" r:id="rId69"/>
    <p:sldId id="657" r:id="rId70"/>
    <p:sldId id="658" r:id="rId71"/>
    <p:sldId id="659" r:id="rId72"/>
    <p:sldId id="660" r:id="rId73"/>
    <p:sldId id="661" r:id="rId74"/>
    <p:sldId id="662" r:id="rId75"/>
    <p:sldId id="646" r:id="rId76"/>
    <p:sldId id="276"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C7CB4ED-5BDF-4001-BEE2-8C54CE935AA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D417FA4-06DE-4FAB-AA98-1F76391A4D19}" type="parTrans" cxnId="{D1904BAB-52AD-45C6-B46A-8FB9EBA31C5C}">
      <dgm:prSet/>
      <dgm:spPr/>
    </dgm:pt>
    <dgm:pt modelId="{3926BC1A-41E7-48DB-9595-93FAB9C2A2B7}" type="sibTrans" cxnId="{D1904BAB-52AD-45C6-B46A-8FB9EBA31C5C}">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4328"/>
          <a:ext cx="7162564" cy="709091"/>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D430E6DE-2FBE-4391-A68C-203152DB2095}" type="pres">
      <dgm:prSet presAssocID="{FC7CB4ED-5BDF-4001-BEE2-8C54CE935AA5}" presName="parentText" presStyleLbl="node1" presStyleIdx="3" presStyleCnt="8">
        <dgm:presLayoutVars>
          <dgm:chMax val="0"/>
          <dgm:bulletEnabled val="1"/>
        </dgm:presLayoutVars>
      </dgm:prSet>
      <dgm:spPr/>
      <dgm:t>
        <a:bodyPr/>
        <a:lstStyle/>
        <a:p>
          <a:endParaRPr lang="en-US"/>
        </a:p>
      </dgm:t>
    </dgm:pt>
    <dgm:pt modelId="{7D401376-13D2-43DE-A9D2-20E355DCDEFB}" type="pres">
      <dgm:prSet presAssocID="{3926BC1A-41E7-48DB-9595-93FAB9C2A2B7}"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AA2C5AB6-66DB-4BED-989D-28220C1FD997}" type="presOf" srcId="{7971EA1D-5559-4832-AE87-7DA27032A53B}" destId="{F2661D8E-CA17-4439-82D7-B9DD64BE4ADF}" srcOrd="0" destOrd="0" presId="urn:microsoft.com/office/officeart/2005/8/layout/vList2"/>
    <dgm:cxn modelId="{01A9AA2D-3711-4FF7-AD90-425EA45ED4AE}" type="presOf" srcId="{0665DC02-B792-4630-A897-0DA290FA588A}" destId="{24D32922-BF99-4CE5-821E-A240C3092535}"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D1904BAB-52AD-45C6-B46A-8FB9EBA31C5C}" srcId="{703D4D02-5513-427D-B6E9-B2E187EE0C3A}" destId="{FC7CB4ED-5BDF-4001-BEE2-8C54CE935AA5}" srcOrd="3" destOrd="0" parTransId="{6D417FA4-06DE-4FAB-AA98-1F76391A4D19}" sibTransId="{3926BC1A-41E7-48DB-9595-93FAB9C2A2B7}"/>
    <dgm:cxn modelId="{A7B3E878-C6B1-4417-83DF-9552CFFD9169}" type="presOf" srcId="{9FF9C588-5AC7-4213-AC10-D7BF2859CFD7}" destId="{02733F7B-8381-46B4-A62D-60C94EF49351}"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FF5BA290-92ED-4DC0-B80E-7F6787F2E8C7}" type="presOf" srcId="{3CA286A1-8CE9-4AA1-BADE-7FA3CEE1941A}" destId="{3BE952A1-A30C-4AC3-90C5-5AFF5BA4AEDD}" srcOrd="0" destOrd="0" presId="urn:microsoft.com/office/officeart/2005/8/layout/vList2"/>
    <dgm:cxn modelId="{6A0CD808-D6A9-4221-94BA-07A82A1405C8}" type="presOf" srcId="{0ED06F71-722D-4D98-8A78-76B9D17B094B}" destId="{F209ACB3-3444-40CC-BCCA-513ABA9ADB86}" srcOrd="0" destOrd="0" presId="urn:microsoft.com/office/officeart/2005/8/layout/vList2"/>
    <dgm:cxn modelId="{E1CCA33B-D53D-41F8-814D-CECD43316421}"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D2CD60B4-6A0A-48B7-B21B-403CC0E8FF96}"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3CF7629-0D24-4829-82EA-6F6ECAC5266B}" type="presOf" srcId="{FC7CB4ED-5BDF-4001-BEE2-8C54CE935AA5}" destId="{D430E6DE-2FBE-4391-A68C-203152DB2095}" srcOrd="0" destOrd="0" presId="urn:microsoft.com/office/officeart/2005/8/layout/vList2"/>
    <dgm:cxn modelId="{0C255986-FFD1-4DAB-AFA3-F3816805703E}" type="presOf" srcId="{6045ACAC-5E4F-4F21-A66B-AB5CDA262068}" destId="{C30047F0-DB09-4604-AC54-FC0221E4A689}"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82C78C39-7C18-49BD-9732-7D83C6565F35}" type="presParOf" srcId="{CC8763B3-4621-4666-B669-3C5BA2A30DBE}" destId="{02733F7B-8381-46B4-A62D-60C94EF49351}" srcOrd="0" destOrd="0" presId="urn:microsoft.com/office/officeart/2005/8/layout/vList2"/>
    <dgm:cxn modelId="{92411989-9A8B-4CED-BF87-F8694A9BA5F4}" type="presParOf" srcId="{CC8763B3-4621-4666-B669-3C5BA2A30DBE}" destId="{D11942FF-04E3-49E6-B922-9EFB2DC49F41}" srcOrd="1" destOrd="0" presId="urn:microsoft.com/office/officeart/2005/8/layout/vList2"/>
    <dgm:cxn modelId="{A7F74727-B882-4DCF-84C3-D4B6C913923F}" type="presParOf" srcId="{CC8763B3-4621-4666-B669-3C5BA2A30DBE}" destId="{C8CBCA26-9D20-4838-B1F9-53234775E96B}" srcOrd="2" destOrd="0" presId="urn:microsoft.com/office/officeart/2005/8/layout/vList2"/>
    <dgm:cxn modelId="{5F5A6391-F825-4B65-995E-38E4C0A06E76}" type="presParOf" srcId="{CC8763B3-4621-4666-B669-3C5BA2A30DBE}" destId="{671B3283-BB64-487F-AB90-C94002C94229}" srcOrd="3" destOrd="0" presId="urn:microsoft.com/office/officeart/2005/8/layout/vList2"/>
    <dgm:cxn modelId="{76E0037A-1E33-4065-BE11-FC84BB5E9573}" type="presParOf" srcId="{CC8763B3-4621-4666-B669-3C5BA2A30DBE}" destId="{C30047F0-DB09-4604-AC54-FC0221E4A689}" srcOrd="4" destOrd="0" presId="urn:microsoft.com/office/officeart/2005/8/layout/vList2"/>
    <dgm:cxn modelId="{87C81DB6-B2E7-4587-B8B8-E753C6358C8A}" type="presParOf" srcId="{CC8763B3-4621-4666-B669-3C5BA2A30DBE}" destId="{130EF046-02F9-4526-B16D-075FE651A93E}" srcOrd="5" destOrd="0" presId="urn:microsoft.com/office/officeart/2005/8/layout/vList2"/>
    <dgm:cxn modelId="{39C508FD-31CC-4A5A-A884-7D7E06FF68A5}" type="presParOf" srcId="{CC8763B3-4621-4666-B669-3C5BA2A30DBE}" destId="{D430E6DE-2FBE-4391-A68C-203152DB2095}" srcOrd="6" destOrd="0" presId="urn:microsoft.com/office/officeart/2005/8/layout/vList2"/>
    <dgm:cxn modelId="{7D11189A-78C9-4403-8EDB-C82FED8BBB20}" type="presParOf" srcId="{CC8763B3-4621-4666-B669-3C5BA2A30DBE}" destId="{7D401376-13D2-43DE-A9D2-20E355DCDEFB}" srcOrd="7" destOrd="0" presId="urn:microsoft.com/office/officeart/2005/8/layout/vList2"/>
    <dgm:cxn modelId="{3F0F1E26-D745-4DAB-BB63-C8D8B92AE651}" type="presParOf" srcId="{CC8763B3-4621-4666-B669-3C5BA2A30DBE}" destId="{F209ACB3-3444-40CC-BCCA-513ABA9ADB86}" srcOrd="8" destOrd="0" presId="urn:microsoft.com/office/officeart/2005/8/layout/vList2"/>
    <dgm:cxn modelId="{9013DAE8-4666-4516-9349-12A3D217B266}" type="presParOf" srcId="{CC8763B3-4621-4666-B669-3C5BA2A30DBE}" destId="{3021E19B-D6F7-4D3A-9633-E49336FDC5DD}" srcOrd="9" destOrd="0" presId="urn:microsoft.com/office/officeart/2005/8/layout/vList2"/>
    <dgm:cxn modelId="{1F69F7C2-3FA8-4964-909E-16418579EF0F}" type="presParOf" srcId="{CC8763B3-4621-4666-B669-3C5BA2A30DBE}" destId="{24D32922-BF99-4CE5-821E-A240C3092535}" srcOrd="10" destOrd="0" presId="urn:microsoft.com/office/officeart/2005/8/layout/vList2"/>
    <dgm:cxn modelId="{36CC1EAA-2427-4FC5-99AA-5FA68EC12237}" type="presParOf" srcId="{CC8763B3-4621-4666-B669-3C5BA2A30DBE}" destId="{84654CE7-25C0-43F8-BF3B-D295552275A1}" srcOrd="11" destOrd="0" presId="urn:microsoft.com/office/officeart/2005/8/layout/vList2"/>
    <dgm:cxn modelId="{5FA5956F-4485-4F3E-A687-67BB7F5FC957}" type="presParOf" srcId="{CC8763B3-4621-4666-B669-3C5BA2A30DBE}" destId="{F2661D8E-CA17-4439-82D7-B9DD64BE4ADF}" srcOrd="12" destOrd="0" presId="urn:microsoft.com/office/officeart/2005/8/layout/vList2"/>
    <dgm:cxn modelId="{A2604BBC-1AF9-4D54-888E-8174B1A038D4}" type="presParOf" srcId="{CC8763B3-4621-4666-B669-3C5BA2A30DBE}" destId="{047545C6-335E-4FE9-AED2-D3569137F616}" srcOrd="13" destOrd="0" presId="urn:microsoft.com/office/officeart/2005/8/layout/vList2"/>
    <dgm:cxn modelId="{CC3E3C76-0983-40B5-B878-FBAB2701B7BD}" type="presParOf" srcId="{CC8763B3-4621-4666-B669-3C5BA2A30DBE}" destId="{3BE952A1-A30C-4AC3-90C5-5AFF5BA4AEDD}" srcOrd="14"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922F463C-18E2-4A46-836D-FBE477F052C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CE89AA5-2170-429E-B047-5B3DB46461D5}" type="parTrans" cxnId="{3B929F82-FE09-43F8-BB60-22A9C57ED0D1}">
      <dgm:prSet/>
      <dgm:spPr/>
    </dgm:pt>
    <dgm:pt modelId="{E40647C8-5E8E-4554-83AC-FAD82C9B549B}" type="sibTrans" cxnId="{3B929F82-FE09-43F8-BB60-22A9C57ED0D1}">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39708"/>
          <a:ext cx="7162564" cy="707427"/>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643D702D-ED59-4438-91EE-9CD749D782BF}" type="pres">
      <dgm:prSet presAssocID="{922F463C-18E2-4A46-836D-FBE477F052C0}" presName="parentText" presStyleLbl="node1" presStyleIdx="3" presStyleCnt="8">
        <dgm:presLayoutVars>
          <dgm:chMax val="0"/>
          <dgm:bulletEnabled val="1"/>
        </dgm:presLayoutVars>
      </dgm:prSet>
      <dgm:spPr/>
      <dgm:t>
        <a:bodyPr/>
        <a:lstStyle/>
        <a:p>
          <a:endParaRPr lang="en-US"/>
        </a:p>
      </dgm:t>
    </dgm:pt>
    <dgm:pt modelId="{E8B04989-EB35-4859-A2AD-FC92202229B3}" type="pres">
      <dgm:prSet presAssocID="{E40647C8-5E8E-4554-83AC-FAD82C9B549B}"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3B929F82-FE09-43F8-BB60-22A9C57ED0D1}" srcId="{703D4D02-5513-427D-B6E9-B2E187EE0C3A}" destId="{922F463C-18E2-4A46-836D-FBE477F052C0}" srcOrd="3" destOrd="0" parTransId="{6CE89AA5-2170-429E-B047-5B3DB46461D5}" sibTransId="{E40647C8-5E8E-4554-83AC-FAD82C9B549B}"/>
    <dgm:cxn modelId="{31EFD438-F786-4302-ACCA-F31D19008696}" type="presOf" srcId="{3CA286A1-8CE9-4AA1-BADE-7FA3CEE1941A}" destId="{3BE952A1-A30C-4AC3-90C5-5AFF5BA4AEDD}"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2999C903-FE91-45F1-92AB-E4B95A5B82B6}" type="presOf" srcId="{7971EA1D-5559-4832-AE87-7DA27032A53B}" destId="{F2661D8E-CA17-4439-82D7-B9DD64BE4ADF}" srcOrd="0" destOrd="0" presId="urn:microsoft.com/office/officeart/2005/8/layout/vList2"/>
    <dgm:cxn modelId="{5FA59F2A-9861-4355-976B-BFF1906C59B0}"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8E830F74-8DAA-432D-9CEE-925296D4DD18}" type="presOf" srcId="{0665DC02-B792-4630-A897-0DA290FA588A}" destId="{24D32922-BF99-4CE5-821E-A240C3092535}" srcOrd="0" destOrd="0" presId="urn:microsoft.com/office/officeart/2005/8/layout/vList2"/>
    <dgm:cxn modelId="{0700AFA5-137F-42FC-9226-3291820B6567}" type="presOf" srcId="{9FF9C588-5AC7-4213-AC10-D7BF2859CFD7}" destId="{02733F7B-8381-46B4-A62D-60C94EF49351}"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DFBD5D6-3ACA-4C4F-8F45-3CBB6910FED8}" type="presOf" srcId="{922F463C-18E2-4A46-836D-FBE477F052C0}" destId="{643D702D-ED59-4438-91EE-9CD749D782B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380B4EA3-DC56-4C95-906B-AE49195D632F}" type="presOf" srcId="{6045ACAC-5E4F-4F21-A66B-AB5CDA262068}" destId="{C30047F0-DB09-4604-AC54-FC0221E4A689}"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06FCF3BB-5AB8-465D-AA5D-3BCF1CB53463}" type="presOf" srcId="{62CB3C78-1DA1-4746-BD0D-6B96A3CEA09A}" destId="{C8CBCA26-9D20-4838-B1F9-53234775E96B}" srcOrd="0" destOrd="0" presId="urn:microsoft.com/office/officeart/2005/8/layout/vList2"/>
    <dgm:cxn modelId="{032FA8F9-34D6-4FFB-BE26-31C42072CD5D}" type="presOf" srcId="{0ED06F71-722D-4D98-8A78-76B9D17B094B}" destId="{F209ACB3-3444-40CC-BCCA-513ABA9ADB86}"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11707546-D841-48DD-B323-4647BD15DF3B}" type="presParOf" srcId="{CC8763B3-4621-4666-B669-3C5BA2A30DBE}" destId="{02733F7B-8381-46B4-A62D-60C94EF49351}" srcOrd="0" destOrd="0" presId="urn:microsoft.com/office/officeart/2005/8/layout/vList2"/>
    <dgm:cxn modelId="{1961789D-8CA5-4A87-B7F0-D0514F76EBEF}" type="presParOf" srcId="{CC8763B3-4621-4666-B669-3C5BA2A30DBE}" destId="{D11942FF-04E3-49E6-B922-9EFB2DC49F41}" srcOrd="1" destOrd="0" presId="urn:microsoft.com/office/officeart/2005/8/layout/vList2"/>
    <dgm:cxn modelId="{6C8EB7FD-BB41-4A7D-8783-0A0C7660DB4E}" type="presParOf" srcId="{CC8763B3-4621-4666-B669-3C5BA2A30DBE}" destId="{C8CBCA26-9D20-4838-B1F9-53234775E96B}" srcOrd="2" destOrd="0" presId="urn:microsoft.com/office/officeart/2005/8/layout/vList2"/>
    <dgm:cxn modelId="{D4F61870-B980-4BC9-98BE-5EF0CCB39773}" type="presParOf" srcId="{CC8763B3-4621-4666-B669-3C5BA2A30DBE}" destId="{671B3283-BB64-487F-AB90-C94002C94229}" srcOrd="3" destOrd="0" presId="urn:microsoft.com/office/officeart/2005/8/layout/vList2"/>
    <dgm:cxn modelId="{9F270980-F034-4AE3-816F-742534D239B6}" type="presParOf" srcId="{CC8763B3-4621-4666-B669-3C5BA2A30DBE}" destId="{C30047F0-DB09-4604-AC54-FC0221E4A689}" srcOrd="4" destOrd="0" presId="urn:microsoft.com/office/officeart/2005/8/layout/vList2"/>
    <dgm:cxn modelId="{002F4C1E-4DE4-40DB-B4DB-21462C123EF8}" type="presParOf" srcId="{CC8763B3-4621-4666-B669-3C5BA2A30DBE}" destId="{130EF046-02F9-4526-B16D-075FE651A93E}" srcOrd="5" destOrd="0" presId="urn:microsoft.com/office/officeart/2005/8/layout/vList2"/>
    <dgm:cxn modelId="{76125020-C7D5-4FED-94BA-31CBB77E6E4B}" type="presParOf" srcId="{CC8763B3-4621-4666-B669-3C5BA2A30DBE}" destId="{643D702D-ED59-4438-91EE-9CD749D782BF}" srcOrd="6" destOrd="0" presId="urn:microsoft.com/office/officeart/2005/8/layout/vList2"/>
    <dgm:cxn modelId="{8A343D50-51AF-4B60-BFC2-B33E9F2D7DFD}" type="presParOf" srcId="{CC8763B3-4621-4666-B669-3C5BA2A30DBE}" destId="{E8B04989-EB35-4859-A2AD-FC92202229B3}" srcOrd="7" destOrd="0" presId="urn:microsoft.com/office/officeart/2005/8/layout/vList2"/>
    <dgm:cxn modelId="{FAE02BE7-E3C2-4552-B699-07F0CA0A910D}" type="presParOf" srcId="{CC8763B3-4621-4666-B669-3C5BA2A30DBE}" destId="{F209ACB3-3444-40CC-BCCA-513ABA9ADB86}" srcOrd="8" destOrd="0" presId="urn:microsoft.com/office/officeart/2005/8/layout/vList2"/>
    <dgm:cxn modelId="{E22165B6-768F-4396-9586-BFC072B30312}" type="presParOf" srcId="{CC8763B3-4621-4666-B669-3C5BA2A30DBE}" destId="{3021E19B-D6F7-4D3A-9633-E49336FDC5DD}" srcOrd="9" destOrd="0" presId="urn:microsoft.com/office/officeart/2005/8/layout/vList2"/>
    <dgm:cxn modelId="{CA385D6A-1E7C-4553-9398-48CACDD742C4}" type="presParOf" srcId="{CC8763B3-4621-4666-B669-3C5BA2A30DBE}" destId="{24D32922-BF99-4CE5-821E-A240C3092535}" srcOrd="10" destOrd="0" presId="urn:microsoft.com/office/officeart/2005/8/layout/vList2"/>
    <dgm:cxn modelId="{AFB51512-79C5-49CC-8E1C-EAABD1F488C7}" type="presParOf" srcId="{CC8763B3-4621-4666-B669-3C5BA2A30DBE}" destId="{84654CE7-25C0-43F8-BF3B-D295552275A1}" srcOrd="11" destOrd="0" presId="urn:microsoft.com/office/officeart/2005/8/layout/vList2"/>
    <dgm:cxn modelId="{9A075484-E0B5-4908-9A9F-09A73F4FB362}" type="presParOf" srcId="{CC8763B3-4621-4666-B669-3C5BA2A30DBE}" destId="{F2661D8E-CA17-4439-82D7-B9DD64BE4ADF}" srcOrd="12" destOrd="0" presId="urn:microsoft.com/office/officeart/2005/8/layout/vList2"/>
    <dgm:cxn modelId="{F824BEE9-D855-404B-A957-B749D39ABEF0}" type="presParOf" srcId="{CC8763B3-4621-4666-B669-3C5BA2A30DBE}" destId="{047545C6-335E-4FE9-AED2-D3569137F616}" srcOrd="13" destOrd="0" presId="urn:microsoft.com/office/officeart/2005/8/layout/vList2"/>
    <dgm:cxn modelId="{46439EF2-3912-4F8F-9704-D2BC744D3F5A}" type="presParOf" srcId="{CC8763B3-4621-4666-B669-3C5BA2A30DBE}" destId="{3BE952A1-A30C-4AC3-90C5-5AFF5BA4AEDD}" srcOrd="14"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20679">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00"/>
          <a:ext cx="7162564" cy="707427"/>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a:xfrm>
          <a:off x="0" y="2165756"/>
          <a:ext cx="7162564" cy="707427"/>
        </a:xfrm>
        <a:prstGeom prst="roundRect">
          <a:avLst/>
        </a:prstGeom>
      </dgm:spPr>
      <dgm:t>
        <a:bodyPr/>
        <a:lstStyle/>
        <a:p>
          <a:endParaRPr lang="en-US"/>
        </a:p>
      </dgm:t>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0472980D-59D0-4146-A350-38C35E665DE5}" type="presOf" srcId="{703D4D02-5513-427D-B6E9-B2E187EE0C3A}" destId="{CC8763B3-4621-4666-B669-3C5BA2A30DBE}" srcOrd="0" destOrd="0" presId="urn:microsoft.com/office/officeart/2005/8/layout/vList2"/>
    <dgm:cxn modelId="{E398F6C5-EDAC-4047-B85C-419FE2898ED6}" type="presOf" srcId="{44ACB356-FB7E-4E7E-B612-227439105579}" destId="{398966B8-5BC2-42BF-9BA1-CA62D6A4070D}"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D2F8D9E1-3D91-4BA7-9DD4-039B136B5926}" srcId="{703D4D02-5513-427D-B6E9-B2E187EE0C3A}" destId="{44ACB356-FB7E-4E7E-B612-227439105579}" srcOrd="3" destOrd="0" parTransId="{8EE62D4B-DB4A-4507-B6FB-5CC2E988B1D8}" sibTransId="{CEBF6AF7-B2CF-417B-8421-80B7713EE3C8}"/>
    <dgm:cxn modelId="{E9CDF7D2-547D-4876-B3A0-8CF998DDF392}" type="presOf" srcId="{62CB3C78-1DA1-4746-BD0D-6B96A3CEA09A}" destId="{C8CBCA26-9D20-4838-B1F9-53234775E96B}"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3716AD0E-5687-4CE8-B1BC-EF1D8E9C87BB}" type="presOf" srcId="{0665DC02-B792-4630-A897-0DA290FA588A}" destId="{24D32922-BF99-4CE5-821E-A240C3092535}"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D40C9D10-047B-40B0-AD02-344D28F11419}" type="presOf" srcId="{0ED06F71-722D-4D98-8A78-76B9D17B094B}" destId="{F209ACB3-3444-40CC-BCCA-513ABA9ADB86}" srcOrd="0" destOrd="0" presId="urn:microsoft.com/office/officeart/2005/8/layout/vList2"/>
    <dgm:cxn modelId="{13ACECD7-92FF-4BE2-91C4-45D3C20D00E2}" type="presOf" srcId="{9FF9C588-5AC7-4213-AC10-D7BF2859CFD7}" destId="{02733F7B-8381-46B4-A62D-60C94EF49351}"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A8951C2C-3E59-4D5A-A17A-EA6640F033BA}" type="presOf" srcId="{3CA286A1-8CE9-4AA1-BADE-7FA3CEE1941A}" destId="{3BE952A1-A30C-4AC3-90C5-5AFF5BA4AEDD}" srcOrd="0" destOrd="0" presId="urn:microsoft.com/office/officeart/2005/8/layout/vList2"/>
    <dgm:cxn modelId="{3E511E9C-1DA7-496A-ABE9-D821E2119297}" type="presOf" srcId="{7971EA1D-5559-4832-AE87-7DA27032A53B}" destId="{F2661D8E-CA17-4439-82D7-B9DD64BE4ADF}" srcOrd="0" destOrd="0" presId="urn:microsoft.com/office/officeart/2005/8/layout/vList2"/>
    <dgm:cxn modelId="{D26A8F3F-3D90-488B-8052-FF11587263B4}" type="presOf" srcId="{6045ACAC-5E4F-4F21-A66B-AB5CDA262068}" destId="{C30047F0-DB09-4604-AC54-FC0221E4A689}"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0A7EE5CE-3AAD-47A3-98DA-9421C098B5DA}" type="presParOf" srcId="{CC8763B3-4621-4666-B669-3C5BA2A30DBE}" destId="{02733F7B-8381-46B4-A62D-60C94EF49351}" srcOrd="0" destOrd="0" presId="urn:microsoft.com/office/officeart/2005/8/layout/vList2"/>
    <dgm:cxn modelId="{F010E0AE-959F-4ED1-BE6D-E2087805A40D}" type="presParOf" srcId="{CC8763B3-4621-4666-B669-3C5BA2A30DBE}" destId="{D11942FF-04E3-49E6-B922-9EFB2DC49F41}" srcOrd="1" destOrd="0" presId="urn:microsoft.com/office/officeart/2005/8/layout/vList2"/>
    <dgm:cxn modelId="{067D9F4A-2DA8-4D97-93D9-6BA77C0DB17C}" type="presParOf" srcId="{CC8763B3-4621-4666-B669-3C5BA2A30DBE}" destId="{C8CBCA26-9D20-4838-B1F9-53234775E96B}" srcOrd="2" destOrd="0" presId="urn:microsoft.com/office/officeart/2005/8/layout/vList2"/>
    <dgm:cxn modelId="{07A10C66-7EEA-460B-91E9-E3AF7C9D854E}" type="presParOf" srcId="{CC8763B3-4621-4666-B669-3C5BA2A30DBE}" destId="{671B3283-BB64-487F-AB90-C94002C94229}" srcOrd="3" destOrd="0" presId="urn:microsoft.com/office/officeart/2005/8/layout/vList2"/>
    <dgm:cxn modelId="{08308CED-4563-4B00-9F51-EFDC517C662F}" type="presParOf" srcId="{CC8763B3-4621-4666-B669-3C5BA2A30DBE}" destId="{C30047F0-DB09-4604-AC54-FC0221E4A689}" srcOrd="4" destOrd="0" presId="urn:microsoft.com/office/officeart/2005/8/layout/vList2"/>
    <dgm:cxn modelId="{29CDE1DA-E5C0-45D5-91FA-E3A2D0FD1D2C}" type="presParOf" srcId="{CC8763B3-4621-4666-B669-3C5BA2A30DBE}" destId="{130EF046-02F9-4526-B16D-075FE651A93E}" srcOrd="5" destOrd="0" presId="urn:microsoft.com/office/officeart/2005/8/layout/vList2"/>
    <dgm:cxn modelId="{6BF03327-A96B-4602-BC71-2646DF2E2A9A}" type="presParOf" srcId="{CC8763B3-4621-4666-B669-3C5BA2A30DBE}" destId="{398966B8-5BC2-42BF-9BA1-CA62D6A4070D}" srcOrd="6" destOrd="0" presId="urn:microsoft.com/office/officeart/2005/8/layout/vList2"/>
    <dgm:cxn modelId="{29FDDC1B-1624-40D9-9FAF-B08773B7D3A9}" type="presParOf" srcId="{CC8763B3-4621-4666-B669-3C5BA2A30DBE}" destId="{D18B9632-AF6B-428F-9E51-012CDF385F05}" srcOrd="7" destOrd="0" presId="urn:microsoft.com/office/officeart/2005/8/layout/vList2"/>
    <dgm:cxn modelId="{F402B804-D024-48D7-AEB4-26FB1E341AFC}" type="presParOf" srcId="{CC8763B3-4621-4666-B669-3C5BA2A30DBE}" destId="{F209ACB3-3444-40CC-BCCA-513ABA9ADB86}" srcOrd="8" destOrd="0" presId="urn:microsoft.com/office/officeart/2005/8/layout/vList2"/>
    <dgm:cxn modelId="{88A7F205-B545-4314-BB6B-6B6EE11DB310}" type="presParOf" srcId="{CC8763B3-4621-4666-B669-3C5BA2A30DBE}" destId="{3021E19B-D6F7-4D3A-9633-E49336FDC5DD}" srcOrd="9" destOrd="0" presId="urn:microsoft.com/office/officeart/2005/8/layout/vList2"/>
    <dgm:cxn modelId="{B7C51B47-A309-48E1-AB21-DE4676288506}" type="presParOf" srcId="{CC8763B3-4621-4666-B669-3C5BA2A30DBE}" destId="{24D32922-BF99-4CE5-821E-A240C3092535}" srcOrd="10" destOrd="0" presId="urn:microsoft.com/office/officeart/2005/8/layout/vList2"/>
    <dgm:cxn modelId="{19F4B54F-A2E0-4841-80C2-1B2CCBA6F4EF}" type="presParOf" srcId="{CC8763B3-4621-4666-B669-3C5BA2A30DBE}" destId="{84654CE7-25C0-43F8-BF3B-D295552275A1}" srcOrd="11" destOrd="0" presId="urn:microsoft.com/office/officeart/2005/8/layout/vList2"/>
    <dgm:cxn modelId="{F577DA89-FBC8-42BD-A3B6-F8AFCFCDADDD}" type="presParOf" srcId="{CC8763B3-4621-4666-B669-3C5BA2A30DBE}" destId="{F2661D8E-CA17-4439-82D7-B9DD64BE4ADF}" srcOrd="12" destOrd="0" presId="urn:microsoft.com/office/officeart/2005/8/layout/vList2"/>
    <dgm:cxn modelId="{6F291ED0-09C9-47BD-808C-9E643B5A3E8B}" type="presParOf" srcId="{CC8763B3-4621-4666-B669-3C5BA2A30DBE}" destId="{047545C6-335E-4FE9-AED2-D3569137F616}" srcOrd="13" destOrd="0" presId="urn:microsoft.com/office/officeart/2005/8/layout/vList2"/>
    <dgm:cxn modelId="{1CF2658B-C9D7-40E5-9AFA-214FBA1F7A2A}" type="presParOf" srcId="{CC8763B3-4621-4666-B669-3C5BA2A30DBE}" destId="{3BE952A1-A30C-4AC3-90C5-5AFF5BA4AEDD}" srcOrd="1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1441299"/>
          <a:ext cx="7162564" cy="707427"/>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dgm:t>
        <a:bodyPr/>
        <a:lstStyle/>
        <a:p>
          <a:endParaRPr lang="en-US"/>
        </a:p>
      </dgm:t>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1C366215-9A18-4EBD-ACF1-2B31966CDAD0}" type="presOf" srcId="{3CA286A1-8CE9-4AA1-BADE-7FA3CEE1941A}" destId="{3BE952A1-A30C-4AC3-90C5-5AFF5BA4AEDD}"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B38BF1E4-C473-4379-9480-7AF9C9C6F878}" type="presOf" srcId="{9FF9C588-5AC7-4213-AC10-D7BF2859CFD7}" destId="{02733F7B-8381-46B4-A62D-60C94EF49351}" srcOrd="0" destOrd="0" presId="urn:microsoft.com/office/officeart/2005/8/layout/vList2"/>
    <dgm:cxn modelId="{D2F8D9E1-3D91-4BA7-9DD4-039B136B5926}" srcId="{703D4D02-5513-427D-B6E9-B2E187EE0C3A}" destId="{44ACB356-FB7E-4E7E-B612-227439105579}" srcOrd="3" destOrd="0" parTransId="{8EE62D4B-DB4A-4507-B6FB-5CC2E988B1D8}" sibTransId="{CEBF6AF7-B2CF-417B-8421-80B7713EE3C8}"/>
    <dgm:cxn modelId="{C5EFF3AB-1F61-4EB5-AD1A-46022AACB952}" type="presOf" srcId="{6045ACAC-5E4F-4F21-A66B-AB5CDA262068}" destId="{C30047F0-DB09-4604-AC54-FC0221E4A689}" srcOrd="0" destOrd="0" presId="urn:microsoft.com/office/officeart/2005/8/layout/vList2"/>
    <dgm:cxn modelId="{20F72BA1-403E-4D55-AAC4-A11E9467AED5}" type="presOf" srcId="{44ACB356-FB7E-4E7E-B612-227439105579}" destId="{398966B8-5BC2-42BF-9BA1-CA62D6A4070D}" srcOrd="0" destOrd="0" presId="urn:microsoft.com/office/officeart/2005/8/layout/vList2"/>
    <dgm:cxn modelId="{374C11B4-F751-49A4-B5BC-6261698C8952}"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04FF7E32-B796-409C-92B6-18E9A29F8712}" type="presOf" srcId="{0665DC02-B792-4630-A897-0DA290FA588A}" destId="{24D32922-BF99-4CE5-821E-A240C3092535}" srcOrd="0" destOrd="0" presId="urn:microsoft.com/office/officeart/2005/8/layout/vList2"/>
    <dgm:cxn modelId="{7BFCBB5E-FC3D-43C7-9BC0-D5975B4EA8E9}" type="presOf" srcId="{0ED06F71-722D-4D98-8A78-76B9D17B094B}" destId="{F209ACB3-3444-40CC-BCCA-513ABA9ADB86}" srcOrd="0" destOrd="0" presId="urn:microsoft.com/office/officeart/2005/8/layout/vList2"/>
    <dgm:cxn modelId="{D41E1D94-094A-406A-AA8A-6FD8BE747A8B}" type="presOf" srcId="{62CB3C78-1DA1-4746-BD0D-6B96A3CEA09A}" destId="{C8CBCA26-9D20-4838-B1F9-53234775E96B}" srcOrd="0" destOrd="0" presId="urn:microsoft.com/office/officeart/2005/8/layout/vList2"/>
    <dgm:cxn modelId="{E8F55DC5-A67E-4F62-B2B8-B8851B0EAE29}" type="presOf" srcId="{7971EA1D-5559-4832-AE87-7DA27032A53B}" destId="{F2661D8E-CA17-4439-82D7-B9DD64BE4ADF}"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CFB9E6EF-1CD1-421D-8D10-43421A2F0386}" srcId="{703D4D02-5513-427D-B6E9-B2E187EE0C3A}" destId="{7971EA1D-5559-4832-AE87-7DA27032A53B}" srcOrd="6" destOrd="0" parTransId="{D5ECBF74-1D81-468E-98F4-BB66DF85AA12}" sibTransId="{E61463A8-D13E-49FD-9A28-BD40AF4FCDF8}"/>
    <dgm:cxn modelId="{43B7EE0A-DA14-401D-BCDE-954DE4569DAE}" type="presParOf" srcId="{CC8763B3-4621-4666-B669-3C5BA2A30DBE}" destId="{02733F7B-8381-46B4-A62D-60C94EF49351}" srcOrd="0" destOrd="0" presId="urn:microsoft.com/office/officeart/2005/8/layout/vList2"/>
    <dgm:cxn modelId="{0CD5EFF7-749B-4C48-92C3-2ED4C8B9BE66}" type="presParOf" srcId="{CC8763B3-4621-4666-B669-3C5BA2A30DBE}" destId="{D11942FF-04E3-49E6-B922-9EFB2DC49F41}" srcOrd="1" destOrd="0" presId="urn:microsoft.com/office/officeart/2005/8/layout/vList2"/>
    <dgm:cxn modelId="{6BE2EDF0-2F02-49FD-9D3B-FD7A80C77983}" type="presParOf" srcId="{CC8763B3-4621-4666-B669-3C5BA2A30DBE}" destId="{C8CBCA26-9D20-4838-B1F9-53234775E96B}" srcOrd="2" destOrd="0" presId="urn:microsoft.com/office/officeart/2005/8/layout/vList2"/>
    <dgm:cxn modelId="{F35F1447-27F2-4336-A8AC-A755E306DE2A}" type="presParOf" srcId="{CC8763B3-4621-4666-B669-3C5BA2A30DBE}" destId="{671B3283-BB64-487F-AB90-C94002C94229}" srcOrd="3" destOrd="0" presId="urn:microsoft.com/office/officeart/2005/8/layout/vList2"/>
    <dgm:cxn modelId="{E045E60A-38F8-41B0-9F85-290D0A88CCE5}" type="presParOf" srcId="{CC8763B3-4621-4666-B669-3C5BA2A30DBE}" destId="{C30047F0-DB09-4604-AC54-FC0221E4A689}" srcOrd="4" destOrd="0" presId="urn:microsoft.com/office/officeart/2005/8/layout/vList2"/>
    <dgm:cxn modelId="{3D393D09-3B78-4201-87D8-1C2D5F3126D7}" type="presParOf" srcId="{CC8763B3-4621-4666-B669-3C5BA2A30DBE}" destId="{130EF046-02F9-4526-B16D-075FE651A93E}" srcOrd="5" destOrd="0" presId="urn:microsoft.com/office/officeart/2005/8/layout/vList2"/>
    <dgm:cxn modelId="{9E0FCCD2-2408-4C81-9CE9-5579E9944C8B}" type="presParOf" srcId="{CC8763B3-4621-4666-B669-3C5BA2A30DBE}" destId="{398966B8-5BC2-42BF-9BA1-CA62D6A4070D}" srcOrd="6" destOrd="0" presId="urn:microsoft.com/office/officeart/2005/8/layout/vList2"/>
    <dgm:cxn modelId="{8340B7FB-95E6-45A3-8B0D-DDDADEF9E245}" type="presParOf" srcId="{CC8763B3-4621-4666-B669-3C5BA2A30DBE}" destId="{D18B9632-AF6B-428F-9E51-012CDF385F05}" srcOrd="7" destOrd="0" presId="urn:microsoft.com/office/officeart/2005/8/layout/vList2"/>
    <dgm:cxn modelId="{472E13AD-CC12-4F04-923C-F7AC9CE21FB2}" type="presParOf" srcId="{CC8763B3-4621-4666-B669-3C5BA2A30DBE}" destId="{F209ACB3-3444-40CC-BCCA-513ABA9ADB86}" srcOrd="8" destOrd="0" presId="urn:microsoft.com/office/officeart/2005/8/layout/vList2"/>
    <dgm:cxn modelId="{EAB51BFF-4A0A-4D40-999D-24F57CF7E399}" type="presParOf" srcId="{CC8763B3-4621-4666-B669-3C5BA2A30DBE}" destId="{3021E19B-D6F7-4D3A-9633-E49336FDC5DD}" srcOrd="9" destOrd="0" presId="urn:microsoft.com/office/officeart/2005/8/layout/vList2"/>
    <dgm:cxn modelId="{22D9C6E4-1ECB-48D2-8091-C4A80A697BAC}" type="presParOf" srcId="{CC8763B3-4621-4666-B669-3C5BA2A30DBE}" destId="{24D32922-BF99-4CE5-821E-A240C3092535}" srcOrd="10" destOrd="0" presId="urn:microsoft.com/office/officeart/2005/8/layout/vList2"/>
    <dgm:cxn modelId="{D9D5C15D-8448-44AA-8BE1-3F89C517BB68}" type="presParOf" srcId="{CC8763B3-4621-4666-B669-3C5BA2A30DBE}" destId="{84654CE7-25C0-43F8-BF3B-D295552275A1}" srcOrd="11" destOrd="0" presId="urn:microsoft.com/office/officeart/2005/8/layout/vList2"/>
    <dgm:cxn modelId="{23D5C5C5-EB34-43FD-8725-418CA4820AC2}" type="presParOf" srcId="{CC8763B3-4621-4666-B669-3C5BA2A30DBE}" destId="{F2661D8E-CA17-4439-82D7-B9DD64BE4ADF}" srcOrd="12" destOrd="0" presId="urn:microsoft.com/office/officeart/2005/8/layout/vList2"/>
    <dgm:cxn modelId="{2C4258B4-3C9C-487D-AA7F-B32B8E47C428}" type="presParOf" srcId="{CC8763B3-4621-4666-B669-3C5BA2A30DBE}" destId="{047545C6-335E-4FE9-AED2-D3569137F616}" srcOrd="13" destOrd="0" presId="urn:microsoft.com/office/officeart/2005/8/layout/vList2"/>
    <dgm:cxn modelId="{DF908E76-2327-4BE1-A6BC-C03F705CD8B5}" type="presParOf" srcId="{CC8763B3-4621-4666-B669-3C5BA2A30DBE}" destId="{3BE952A1-A30C-4AC3-90C5-5AFF5BA4AEDD}" srcOrd="14"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888C1F74-F802-4509-90F1-AFBB0EAE3E5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B3B06D6-7C25-4396-A6E6-E0CAEF8398CF}" type="parTrans" cxnId="{762B90D2-5283-450C-9334-58B73A05E7C8}">
      <dgm:prSet/>
      <dgm:spPr/>
      <dgm:t>
        <a:bodyPr/>
        <a:lstStyle/>
        <a:p>
          <a:endParaRPr lang="en-MY"/>
        </a:p>
      </dgm:t>
    </dgm:pt>
    <dgm:pt modelId="{AB6C06EA-CDC2-4E11-AEBC-5DE38F00B319}" type="sibTrans" cxnId="{762B90D2-5283-450C-9334-58B73A05E7C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7A274B75-BCC9-4B81-A824-DFA56E6A2F3F}" type="pres">
      <dgm:prSet presAssocID="{888C1F74-F802-4509-90F1-AFBB0EAE3E57}" presName="parentText" presStyleLbl="node1" presStyleIdx="3" presStyleCnt="8">
        <dgm:presLayoutVars>
          <dgm:chMax val="0"/>
          <dgm:bulletEnabled val="1"/>
        </dgm:presLayoutVars>
      </dgm:prSet>
      <dgm:spPr/>
      <dgm:t>
        <a:bodyPr/>
        <a:lstStyle/>
        <a:p>
          <a:endParaRPr lang="en-US"/>
        </a:p>
      </dgm:t>
    </dgm:pt>
    <dgm:pt modelId="{6A18E9EA-6247-4C5E-8150-9736FC4014FE}" type="pres">
      <dgm:prSet presAssocID="{AB6C06EA-CDC2-4E11-AEBC-5DE38F00B319}"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456"/>
          <a:ext cx="7162564" cy="707427"/>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5AB44EEF-83F8-4DC1-B1BC-A2D7F927840C}" type="presOf" srcId="{62CB3C78-1DA1-4746-BD0D-6B96A3CEA09A}" destId="{C8CBCA26-9D20-4838-B1F9-53234775E96B}"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762B90D2-5283-450C-9334-58B73A05E7C8}" srcId="{703D4D02-5513-427D-B6E9-B2E187EE0C3A}" destId="{888C1F74-F802-4509-90F1-AFBB0EAE3E57}" srcOrd="3" destOrd="0" parTransId="{EB3B06D6-7C25-4396-A6E6-E0CAEF8398CF}" sibTransId="{AB6C06EA-CDC2-4E11-AEBC-5DE38F00B319}"/>
    <dgm:cxn modelId="{D0A69694-909F-4EC6-A1CB-F27E25815645}"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97AF132C-03DA-4715-B09A-63455FB0E5C2}" type="presOf" srcId="{888C1F74-F802-4509-90F1-AFBB0EAE3E57}" destId="{7A274B75-BCC9-4B81-A824-DFA56E6A2F3F}" srcOrd="0" destOrd="0" presId="urn:microsoft.com/office/officeart/2005/8/layout/vList2"/>
    <dgm:cxn modelId="{9644F1B1-6A1C-4BC5-874E-E6631BD0BC84}" type="presOf" srcId="{9FF9C588-5AC7-4213-AC10-D7BF2859CFD7}" destId="{02733F7B-8381-46B4-A62D-60C94EF49351}" srcOrd="0" destOrd="0" presId="urn:microsoft.com/office/officeart/2005/8/layout/vList2"/>
    <dgm:cxn modelId="{C290C7A7-042E-4FF8-8C0C-044BDB968D7F}" type="presOf" srcId="{0665DC02-B792-4630-A897-0DA290FA588A}" destId="{24D32922-BF99-4CE5-821E-A240C3092535}"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FA46FFDA-A0AF-48B0-882A-A2EB20120EA0}" type="presOf" srcId="{6045ACAC-5E4F-4F21-A66B-AB5CDA262068}" destId="{C30047F0-DB09-4604-AC54-FC0221E4A689}" srcOrd="0" destOrd="0" presId="urn:microsoft.com/office/officeart/2005/8/layout/vList2"/>
    <dgm:cxn modelId="{71C08F93-897E-40C0-8998-8433B097B9AE}" type="presOf" srcId="{0ED06F71-722D-4D98-8A78-76B9D17B094B}" destId="{F209ACB3-3444-40CC-BCCA-513ABA9ADB86}" srcOrd="0" destOrd="0" presId="urn:microsoft.com/office/officeart/2005/8/layout/vList2"/>
    <dgm:cxn modelId="{5577E44D-6445-4DFB-AD37-8007A59FB225}" type="presOf" srcId="{7971EA1D-5559-4832-AE87-7DA27032A53B}" destId="{F2661D8E-CA17-4439-82D7-B9DD64BE4ADF}" srcOrd="0" destOrd="0" presId="urn:microsoft.com/office/officeart/2005/8/layout/vList2"/>
    <dgm:cxn modelId="{E5DA1C53-BBAE-4501-8BD0-A914D2C2BB42}" type="presOf" srcId="{703D4D02-5513-427D-B6E9-B2E187EE0C3A}" destId="{CC8763B3-4621-4666-B669-3C5BA2A30DBE}"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01C994F7-7B03-4B87-B393-E34968813EB6}" type="presParOf" srcId="{CC8763B3-4621-4666-B669-3C5BA2A30DBE}" destId="{02733F7B-8381-46B4-A62D-60C94EF49351}" srcOrd="0" destOrd="0" presId="urn:microsoft.com/office/officeart/2005/8/layout/vList2"/>
    <dgm:cxn modelId="{C5FABB2D-2462-4915-81AD-B3484DCE6F95}" type="presParOf" srcId="{CC8763B3-4621-4666-B669-3C5BA2A30DBE}" destId="{D11942FF-04E3-49E6-B922-9EFB2DC49F41}" srcOrd="1" destOrd="0" presId="urn:microsoft.com/office/officeart/2005/8/layout/vList2"/>
    <dgm:cxn modelId="{F82969BC-F793-477C-A837-BA3A1A44A963}" type="presParOf" srcId="{CC8763B3-4621-4666-B669-3C5BA2A30DBE}" destId="{C8CBCA26-9D20-4838-B1F9-53234775E96B}" srcOrd="2" destOrd="0" presId="urn:microsoft.com/office/officeart/2005/8/layout/vList2"/>
    <dgm:cxn modelId="{32CE9725-4DEC-46D4-876B-B83B9494653F}" type="presParOf" srcId="{CC8763B3-4621-4666-B669-3C5BA2A30DBE}" destId="{671B3283-BB64-487F-AB90-C94002C94229}" srcOrd="3" destOrd="0" presId="urn:microsoft.com/office/officeart/2005/8/layout/vList2"/>
    <dgm:cxn modelId="{F355AE9C-678A-4879-B381-42987A46CA14}" type="presParOf" srcId="{CC8763B3-4621-4666-B669-3C5BA2A30DBE}" destId="{C30047F0-DB09-4604-AC54-FC0221E4A689}" srcOrd="4" destOrd="0" presId="urn:microsoft.com/office/officeart/2005/8/layout/vList2"/>
    <dgm:cxn modelId="{2B2753A4-BAD6-47FC-B603-20A00CBD62E1}" type="presParOf" srcId="{CC8763B3-4621-4666-B669-3C5BA2A30DBE}" destId="{130EF046-02F9-4526-B16D-075FE651A93E}" srcOrd="5" destOrd="0" presId="urn:microsoft.com/office/officeart/2005/8/layout/vList2"/>
    <dgm:cxn modelId="{57EAD738-9C52-4EB1-868F-3A4BAA6B26BA}" type="presParOf" srcId="{CC8763B3-4621-4666-B669-3C5BA2A30DBE}" destId="{7A274B75-BCC9-4B81-A824-DFA56E6A2F3F}" srcOrd="6" destOrd="0" presId="urn:microsoft.com/office/officeart/2005/8/layout/vList2"/>
    <dgm:cxn modelId="{A67D4819-C4C5-4EAA-B8BE-8374A4B1C2DB}" type="presParOf" srcId="{CC8763B3-4621-4666-B669-3C5BA2A30DBE}" destId="{6A18E9EA-6247-4C5E-8150-9736FC4014FE}" srcOrd="7" destOrd="0" presId="urn:microsoft.com/office/officeart/2005/8/layout/vList2"/>
    <dgm:cxn modelId="{A14A6082-EB1D-438C-B321-F00D91B71FE4}" type="presParOf" srcId="{CC8763B3-4621-4666-B669-3C5BA2A30DBE}" destId="{F209ACB3-3444-40CC-BCCA-513ABA9ADB86}" srcOrd="8" destOrd="0" presId="urn:microsoft.com/office/officeart/2005/8/layout/vList2"/>
    <dgm:cxn modelId="{B882B75A-E07B-43F4-8397-70863D1350E9}" type="presParOf" srcId="{CC8763B3-4621-4666-B669-3C5BA2A30DBE}" destId="{3021E19B-D6F7-4D3A-9633-E49336FDC5DD}" srcOrd="9" destOrd="0" presId="urn:microsoft.com/office/officeart/2005/8/layout/vList2"/>
    <dgm:cxn modelId="{57D47AC8-CBFD-4ADD-9960-0D247CC04725}" type="presParOf" srcId="{CC8763B3-4621-4666-B669-3C5BA2A30DBE}" destId="{24D32922-BF99-4CE5-821E-A240C3092535}" srcOrd="10" destOrd="0" presId="urn:microsoft.com/office/officeart/2005/8/layout/vList2"/>
    <dgm:cxn modelId="{2408A547-3513-4A8A-96D6-54D8FDA7393A}" type="presParOf" srcId="{CC8763B3-4621-4666-B669-3C5BA2A30DBE}" destId="{84654CE7-25C0-43F8-BF3B-D295552275A1}" srcOrd="11" destOrd="0" presId="urn:microsoft.com/office/officeart/2005/8/layout/vList2"/>
    <dgm:cxn modelId="{EC53F1D4-FE7C-4282-9BFD-233EBC61F2E6}" type="presParOf" srcId="{CC8763B3-4621-4666-B669-3C5BA2A30DBE}" destId="{F2661D8E-CA17-4439-82D7-B9DD64BE4ADF}" srcOrd="12" destOrd="0" presId="urn:microsoft.com/office/officeart/2005/8/layout/vList2"/>
    <dgm:cxn modelId="{6A9C0DD5-E665-4D2F-B7FC-9E3B18310372}" type="presParOf" srcId="{CC8763B3-4621-4666-B669-3C5BA2A30DBE}" destId="{047545C6-335E-4FE9-AED2-D3569137F616}" srcOrd="13" destOrd="0" presId="urn:microsoft.com/office/officeart/2005/8/layout/vList2"/>
    <dgm:cxn modelId="{B25A3B20-F526-498B-B2F0-E9C426846847}" type="presParOf" srcId="{CC8763B3-4621-4666-B669-3C5BA2A30DBE}" destId="{3BE952A1-A30C-4AC3-90C5-5AFF5BA4AEDD}" srcOrd="14"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ADAF1A01-5341-48F9-8315-3A9554A8C38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E4F85302-7591-4D15-A09A-8CAD0710F065}" type="parTrans" cxnId="{DABAEC25-1977-40CB-B830-81D7B8FE823B}">
      <dgm:prSet/>
      <dgm:spPr/>
    </dgm:pt>
    <dgm:pt modelId="{D22F8934-BA89-46AA-B9B4-CC0C9FB96E40}" type="sibTrans" cxnId="{DABAEC25-1977-40CB-B830-81D7B8FE823B}">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1E669610-8FC2-45B8-9B88-AA39EB12EF8C}" type="pres">
      <dgm:prSet presAssocID="{ADAF1A01-5341-48F9-8315-3A9554A8C384}" presName="parentText" presStyleLbl="node1" presStyleIdx="3" presStyleCnt="8">
        <dgm:presLayoutVars>
          <dgm:chMax val="0"/>
          <dgm:bulletEnabled val="1"/>
        </dgm:presLayoutVars>
      </dgm:prSet>
      <dgm:spPr/>
      <dgm:t>
        <a:bodyPr/>
        <a:lstStyle/>
        <a:p>
          <a:endParaRPr lang="en-US"/>
        </a:p>
      </dgm:t>
    </dgm:pt>
    <dgm:pt modelId="{CC0E4B32-CE61-4C54-8DE0-02495542ECC2}" type="pres">
      <dgm:prSet presAssocID="{D22F8934-BA89-46AA-B9B4-CC0C9FB96E40}"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9157"/>
          <a:ext cx="7162564" cy="707427"/>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C33CEF11-B7CB-4C79-A85D-A0A146D044EB}" type="presOf" srcId="{ADAF1A01-5341-48F9-8315-3A9554A8C384}" destId="{1E669610-8FC2-45B8-9B88-AA39EB12EF8C}" srcOrd="0" destOrd="0" presId="urn:microsoft.com/office/officeart/2005/8/layout/vList2"/>
    <dgm:cxn modelId="{8A2BD65B-6F27-4C48-B6E2-07A29DA259AB}" type="presOf" srcId="{0ED06F71-722D-4D98-8A78-76B9D17B094B}" destId="{F209ACB3-3444-40CC-BCCA-513ABA9ADB86}"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341119D9-ADF1-47B0-B535-740D7951211F}" type="presOf" srcId="{703D4D02-5513-427D-B6E9-B2E187EE0C3A}" destId="{CC8763B3-4621-4666-B669-3C5BA2A30DBE}" srcOrd="0" destOrd="0" presId="urn:microsoft.com/office/officeart/2005/8/layout/vList2"/>
    <dgm:cxn modelId="{7AA25145-3700-47E2-A9DE-16D840E72116}" type="presOf" srcId="{9FF9C588-5AC7-4213-AC10-D7BF2859CFD7}" destId="{02733F7B-8381-46B4-A62D-60C94EF49351}" srcOrd="0" destOrd="0" presId="urn:microsoft.com/office/officeart/2005/8/layout/vList2"/>
    <dgm:cxn modelId="{DABAEC25-1977-40CB-B830-81D7B8FE823B}" srcId="{703D4D02-5513-427D-B6E9-B2E187EE0C3A}" destId="{ADAF1A01-5341-48F9-8315-3A9554A8C384}" srcOrd="3" destOrd="0" parTransId="{E4F85302-7591-4D15-A09A-8CAD0710F065}" sibTransId="{D22F8934-BA89-46AA-B9B4-CC0C9FB96E40}"/>
    <dgm:cxn modelId="{B578F48B-6BDB-4B46-8D24-20764EC9FB03}" type="presOf" srcId="{62CB3C78-1DA1-4746-BD0D-6B96A3CEA09A}" destId="{C8CBCA26-9D20-4838-B1F9-53234775E96B}" srcOrd="0" destOrd="0" presId="urn:microsoft.com/office/officeart/2005/8/layout/vList2"/>
    <dgm:cxn modelId="{0CE24ADC-C19A-435B-A966-EDC5ECBA87E8}" type="presOf" srcId="{0665DC02-B792-4630-A897-0DA290FA588A}" destId="{24D32922-BF99-4CE5-821E-A240C3092535}"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89C11894-3206-4912-83A2-76F418536715}" type="presOf" srcId="{6045ACAC-5E4F-4F21-A66B-AB5CDA262068}" destId="{C30047F0-DB09-4604-AC54-FC0221E4A689}" srcOrd="0" destOrd="0" presId="urn:microsoft.com/office/officeart/2005/8/layout/vList2"/>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CFB9E6EF-1CD1-421D-8D10-43421A2F0386}" srcId="{703D4D02-5513-427D-B6E9-B2E187EE0C3A}" destId="{7971EA1D-5559-4832-AE87-7DA27032A53B}" srcOrd="6" destOrd="0" parTransId="{D5ECBF74-1D81-468E-98F4-BB66DF85AA12}" sibTransId="{E61463A8-D13E-49FD-9A28-BD40AF4FCDF8}"/>
    <dgm:cxn modelId="{CCDB4E30-18B0-487C-99C3-5FAC76296B57}" type="presOf" srcId="{3CA286A1-8CE9-4AA1-BADE-7FA3CEE1941A}" destId="{3BE952A1-A30C-4AC3-90C5-5AFF5BA4AEDD}" srcOrd="0" destOrd="0" presId="urn:microsoft.com/office/officeart/2005/8/layout/vList2"/>
    <dgm:cxn modelId="{102FDEA2-1499-480E-9C58-B5E64743BA81}" type="presOf" srcId="{7971EA1D-5559-4832-AE87-7DA27032A53B}" destId="{F2661D8E-CA17-4439-82D7-B9DD64BE4ADF}" srcOrd="0" destOrd="0" presId="urn:microsoft.com/office/officeart/2005/8/layout/vList2"/>
    <dgm:cxn modelId="{3722FD7B-73BD-413E-966D-507332928651}" type="presParOf" srcId="{CC8763B3-4621-4666-B669-3C5BA2A30DBE}" destId="{02733F7B-8381-46B4-A62D-60C94EF49351}" srcOrd="0" destOrd="0" presId="urn:microsoft.com/office/officeart/2005/8/layout/vList2"/>
    <dgm:cxn modelId="{871E6F29-C0B2-42CD-AEFE-28D96DB2111C}" type="presParOf" srcId="{CC8763B3-4621-4666-B669-3C5BA2A30DBE}" destId="{D11942FF-04E3-49E6-B922-9EFB2DC49F41}" srcOrd="1" destOrd="0" presId="urn:microsoft.com/office/officeart/2005/8/layout/vList2"/>
    <dgm:cxn modelId="{203BFE8E-E408-482E-9935-53E5CE482E95}" type="presParOf" srcId="{CC8763B3-4621-4666-B669-3C5BA2A30DBE}" destId="{C8CBCA26-9D20-4838-B1F9-53234775E96B}" srcOrd="2" destOrd="0" presId="urn:microsoft.com/office/officeart/2005/8/layout/vList2"/>
    <dgm:cxn modelId="{D769F3C3-9C76-447D-9C62-9F6100B51ABC}" type="presParOf" srcId="{CC8763B3-4621-4666-B669-3C5BA2A30DBE}" destId="{671B3283-BB64-487F-AB90-C94002C94229}" srcOrd="3" destOrd="0" presId="urn:microsoft.com/office/officeart/2005/8/layout/vList2"/>
    <dgm:cxn modelId="{791F8D22-B0E5-47EA-A29E-63D8DC90FBF9}" type="presParOf" srcId="{CC8763B3-4621-4666-B669-3C5BA2A30DBE}" destId="{C30047F0-DB09-4604-AC54-FC0221E4A689}" srcOrd="4" destOrd="0" presId="urn:microsoft.com/office/officeart/2005/8/layout/vList2"/>
    <dgm:cxn modelId="{9C75911A-49FD-4A0A-BC05-BE1C7CA56B0D}" type="presParOf" srcId="{CC8763B3-4621-4666-B669-3C5BA2A30DBE}" destId="{130EF046-02F9-4526-B16D-075FE651A93E}" srcOrd="5" destOrd="0" presId="urn:microsoft.com/office/officeart/2005/8/layout/vList2"/>
    <dgm:cxn modelId="{CAD10234-B8B2-42B1-B930-191F8C0B01C4}" type="presParOf" srcId="{CC8763B3-4621-4666-B669-3C5BA2A30DBE}" destId="{1E669610-8FC2-45B8-9B88-AA39EB12EF8C}" srcOrd="6" destOrd="0" presId="urn:microsoft.com/office/officeart/2005/8/layout/vList2"/>
    <dgm:cxn modelId="{E10A48A2-DAD4-4D19-B613-3313EC79A561}" type="presParOf" srcId="{CC8763B3-4621-4666-B669-3C5BA2A30DBE}" destId="{CC0E4B32-CE61-4C54-8DE0-02495542ECC2}" srcOrd="7" destOrd="0" presId="urn:microsoft.com/office/officeart/2005/8/layout/vList2"/>
    <dgm:cxn modelId="{324B35ED-747B-41CC-9180-8D63F08B1348}" type="presParOf" srcId="{CC8763B3-4621-4666-B669-3C5BA2A30DBE}" destId="{F209ACB3-3444-40CC-BCCA-513ABA9ADB86}" srcOrd="8" destOrd="0" presId="urn:microsoft.com/office/officeart/2005/8/layout/vList2"/>
    <dgm:cxn modelId="{1AE4FA4C-555A-49A1-A2BC-2C5150397269}" type="presParOf" srcId="{CC8763B3-4621-4666-B669-3C5BA2A30DBE}" destId="{3021E19B-D6F7-4D3A-9633-E49336FDC5DD}" srcOrd="9" destOrd="0" presId="urn:microsoft.com/office/officeart/2005/8/layout/vList2"/>
    <dgm:cxn modelId="{ABE8BBBC-4E83-4A74-97B7-C8DFBCEAB60D}" type="presParOf" srcId="{CC8763B3-4621-4666-B669-3C5BA2A30DBE}" destId="{24D32922-BF99-4CE5-821E-A240C3092535}" srcOrd="10" destOrd="0" presId="urn:microsoft.com/office/officeart/2005/8/layout/vList2"/>
    <dgm:cxn modelId="{DE4706C6-7BA6-43BC-85A5-FD69496FF2B7}" type="presParOf" srcId="{CC8763B3-4621-4666-B669-3C5BA2A30DBE}" destId="{84654CE7-25C0-43F8-BF3B-D295552275A1}" srcOrd="11" destOrd="0" presId="urn:microsoft.com/office/officeart/2005/8/layout/vList2"/>
    <dgm:cxn modelId="{1ED0EB2F-F32F-4D61-A8C9-A7D3E065C846}" type="presParOf" srcId="{CC8763B3-4621-4666-B669-3C5BA2A30DBE}" destId="{F2661D8E-CA17-4439-82D7-B9DD64BE4ADF}" srcOrd="12" destOrd="0" presId="urn:microsoft.com/office/officeart/2005/8/layout/vList2"/>
    <dgm:cxn modelId="{4966BFF1-9159-44BA-8275-69F099678C46}" type="presParOf" srcId="{CC8763B3-4621-4666-B669-3C5BA2A30DBE}" destId="{047545C6-335E-4FE9-AED2-D3569137F616}" srcOrd="13" destOrd="0" presId="urn:microsoft.com/office/officeart/2005/8/layout/vList2"/>
    <dgm:cxn modelId="{078E8123-2CC9-4AD2-9038-8EADE8666EE0}" type="presParOf" srcId="{CC8763B3-4621-4666-B669-3C5BA2A30DBE}" destId="{3BE952A1-A30C-4AC3-90C5-5AFF5BA4AEDD}" srcOrd="14"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A7FC8F1-6622-4253-ABA4-D64F347B556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17B70FED-0D4F-4650-85B8-69AC4E4DC100}" type="parTrans" cxnId="{55E29309-6CAE-4108-B601-1E8119431E93}">
      <dgm:prSet/>
      <dgm:spPr/>
    </dgm:pt>
    <dgm:pt modelId="{151E8AFD-2243-43E8-9CEF-69C9B22FC69D}" type="sibTrans" cxnId="{55E29309-6CAE-4108-B601-1E8119431E93}">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2DDA9630-29E0-497B-878F-4487C0DC6D0A}" type="pres">
      <dgm:prSet presAssocID="{FA7FC8F1-6622-4253-ABA4-D64F347B5561}" presName="parentText" presStyleLbl="node1" presStyleIdx="3" presStyleCnt="8">
        <dgm:presLayoutVars>
          <dgm:chMax val="0"/>
          <dgm:bulletEnabled val="1"/>
        </dgm:presLayoutVars>
      </dgm:prSet>
      <dgm:spPr/>
      <dgm:t>
        <a:bodyPr/>
        <a:lstStyle/>
        <a:p>
          <a:endParaRPr lang="en-US"/>
        </a:p>
      </dgm:t>
    </dgm:pt>
    <dgm:pt modelId="{440EFB6A-6F2A-45AD-88C1-7833FAAD81BD}" type="pres">
      <dgm:prSet presAssocID="{151E8AFD-2243-43E8-9CEF-69C9B22FC69D}"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30858"/>
          <a:ext cx="7162564" cy="707427"/>
        </a:xfrm>
        <a:prstGeom prst="roundRect">
          <a:avLst/>
        </a:prstGeom>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C0DC4402-1DE1-4AC9-97F9-3B6F5D20B6A8}" srcId="{703D4D02-5513-427D-B6E9-B2E187EE0C3A}" destId="{3CA286A1-8CE9-4AA1-BADE-7FA3CEE1941A}" srcOrd="7" destOrd="0" parTransId="{EDD6BA8C-D288-4CEB-AF78-913AF36C9BD7}" sibTransId="{D5710ED0-15A0-4D76-AC90-5B3369BB786B}"/>
    <dgm:cxn modelId="{6E8927BD-7492-4ADD-AFE6-87362736E649}" type="presOf" srcId="{703D4D02-5513-427D-B6E9-B2E187EE0C3A}" destId="{CC8763B3-4621-4666-B669-3C5BA2A30DBE}" srcOrd="0" destOrd="0" presId="urn:microsoft.com/office/officeart/2005/8/layout/vList2"/>
    <dgm:cxn modelId="{C441A2BF-0357-4778-8B71-30EA4E4EF05F}" type="presOf" srcId="{9FF9C588-5AC7-4213-AC10-D7BF2859CFD7}" destId="{02733F7B-8381-46B4-A62D-60C94EF49351}" srcOrd="0" destOrd="0" presId="urn:microsoft.com/office/officeart/2005/8/layout/vList2"/>
    <dgm:cxn modelId="{CD8EF743-CC99-4186-86B3-B36338D95693}" type="presOf" srcId="{6045ACAC-5E4F-4F21-A66B-AB5CDA262068}" destId="{C30047F0-DB09-4604-AC54-FC0221E4A689}" srcOrd="0" destOrd="0" presId="urn:microsoft.com/office/officeart/2005/8/layout/vList2"/>
    <dgm:cxn modelId="{0FE2E4BD-C099-4D57-A83C-5CA2A2A00687}" type="presOf" srcId="{0665DC02-B792-4630-A897-0DA290FA588A}" destId="{24D32922-BF99-4CE5-821E-A240C3092535}" srcOrd="0" destOrd="0" presId="urn:microsoft.com/office/officeart/2005/8/layout/vList2"/>
    <dgm:cxn modelId="{FC653FB2-7705-4A59-A841-7093866FBC87}" type="presOf" srcId="{FA7FC8F1-6622-4253-ABA4-D64F347B5561}" destId="{2DDA9630-29E0-497B-878F-4487C0DC6D0A}"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55E29309-6CAE-4108-B601-1E8119431E93}" srcId="{703D4D02-5513-427D-B6E9-B2E187EE0C3A}" destId="{FA7FC8F1-6622-4253-ABA4-D64F347B5561}" srcOrd="3" destOrd="0" parTransId="{17B70FED-0D4F-4650-85B8-69AC4E4DC100}" sibTransId="{151E8AFD-2243-43E8-9CEF-69C9B22FC69D}"/>
    <dgm:cxn modelId="{45B6F6E8-B74E-4C07-9075-8C0B75A99D19}" type="presOf" srcId="{0ED06F71-722D-4D98-8A78-76B9D17B094B}" destId="{F209ACB3-3444-40CC-BCCA-513ABA9ADB86}"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7C00D36-44C5-48EA-A292-85588082EC38}" srcId="{703D4D02-5513-427D-B6E9-B2E187EE0C3A}" destId="{0665DC02-B792-4630-A897-0DA290FA588A}" srcOrd="5" destOrd="0" parTransId="{7EE42A0E-6BF4-4765-93EF-F1D2F7C35AF4}" sibTransId="{60484752-0D8A-40CE-9AB1-ED97EF463E69}"/>
    <dgm:cxn modelId="{2C17582B-6A51-4F18-9C59-B6A13217172B}" type="presOf" srcId="{62CB3C78-1DA1-4746-BD0D-6B96A3CEA09A}" destId="{C8CBCA26-9D20-4838-B1F9-53234775E96B}" srcOrd="0" destOrd="0" presId="urn:microsoft.com/office/officeart/2005/8/layout/vList2"/>
    <dgm:cxn modelId="{76F63121-7595-45D1-8DF3-A80656599425}" type="presOf" srcId="{7971EA1D-5559-4832-AE87-7DA27032A53B}" destId="{F2661D8E-CA17-4439-82D7-B9DD64BE4ADF}" srcOrd="0" destOrd="0" presId="urn:microsoft.com/office/officeart/2005/8/layout/vList2"/>
    <dgm:cxn modelId="{FF1FD42B-855F-409C-B6E8-AA4E372D5881}" type="presOf" srcId="{3CA286A1-8CE9-4AA1-BADE-7FA3CEE1941A}" destId="{3BE952A1-A30C-4AC3-90C5-5AFF5BA4AEDD}"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A97F2CD-AC28-481E-92C9-BD842799D783}" type="presParOf" srcId="{CC8763B3-4621-4666-B669-3C5BA2A30DBE}" destId="{02733F7B-8381-46B4-A62D-60C94EF49351}" srcOrd="0" destOrd="0" presId="urn:microsoft.com/office/officeart/2005/8/layout/vList2"/>
    <dgm:cxn modelId="{8DF3044E-5A75-4A8A-9316-24E637549D1A}" type="presParOf" srcId="{CC8763B3-4621-4666-B669-3C5BA2A30DBE}" destId="{D11942FF-04E3-49E6-B922-9EFB2DC49F41}" srcOrd="1" destOrd="0" presId="urn:microsoft.com/office/officeart/2005/8/layout/vList2"/>
    <dgm:cxn modelId="{796F4B94-51B1-4481-8DD2-153F74D04F53}" type="presParOf" srcId="{CC8763B3-4621-4666-B669-3C5BA2A30DBE}" destId="{C8CBCA26-9D20-4838-B1F9-53234775E96B}" srcOrd="2" destOrd="0" presId="urn:microsoft.com/office/officeart/2005/8/layout/vList2"/>
    <dgm:cxn modelId="{7B5D8CB9-CCCF-4CD0-8440-1B73B3EC8955}" type="presParOf" srcId="{CC8763B3-4621-4666-B669-3C5BA2A30DBE}" destId="{671B3283-BB64-487F-AB90-C94002C94229}" srcOrd="3" destOrd="0" presId="urn:microsoft.com/office/officeart/2005/8/layout/vList2"/>
    <dgm:cxn modelId="{42F0A5FB-CF17-4C85-BA43-F6320BF5C723}" type="presParOf" srcId="{CC8763B3-4621-4666-B669-3C5BA2A30DBE}" destId="{C30047F0-DB09-4604-AC54-FC0221E4A689}" srcOrd="4" destOrd="0" presId="urn:microsoft.com/office/officeart/2005/8/layout/vList2"/>
    <dgm:cxn modelId="{FF12F632-6C81-4FB5-84F9-266342C8FC5E}" type="presParOf" srcId="{CC8763B3-4621-4666-B669-3C5BA2A30DBE}" destId="{130EF046-02F9-4526-B16D-075FE651A93E}" srcOrd="5" destOrd="0" presId="urn:microsoft.com/office/officeart/2005/8/layout/vList2"/>
    <dgm:cxn modelId="{3A0C3039-1DDF-4E81-8D8F-0D7B82A654B0}" type="presParOf" srcId="{CC8763B3-4621-4666-B669-3C5BA2A30DBE}" destId="{2DDA9630-29E0-497B-878F-4487C0DC6D0A}" srcOrd="6" destOrd="0" presId="urn:microsoft.com/office/officeart/2005/8/layout/vList2"/>
    <dgm:cxn modelId="{F6DDD310-EBAA-47DB-B6CF-273708DFB18D}" type="presParOf" srcId="{CC8763B3-4621-4666-B669-3C5BA2A30DBE}" destId="{440EFB6A-6F2A-45AD-88C1-7833FAAD81BD}" srcOrd="7" destOrd="0" presId="urn:microsoft.com/office/officeart/2005/8/layout/vList2"/>
    <dgm:cxn modelId="{6BD08268-8963-460D-9951-56850940F9DB}" type="presParOf" srcId="{CC8763B3-4621-4666-B669-3C5BA2A30DBE}" destId="{F209ACB3-3444-40CC-BCCA-513ABA9ADB86}" srcOrd="8" destOrd="0" presId="urn:microsoft.com/office/officeart/2005/8/layout/vList2"/>
    <dgm:cxn modelId="{874B632F-BEE3-48FE-B7E5-9D328A523FF8}" type="presParOf" srcId="{CC8763B3-4621-4666-B669-3C5BA2A30DBE}" destId="{3021E19B-D6F7-4D3A-9633-E49336FDC5DD}" srcOrd="9" destOrd="0" presId="urn:microsoft.com/office/officeart/2005/8/layout/vList2"/>
    <dgm:cxn modelId="{AA45D4FD-7F01-4F77-AA55-1692F3643480}" type="presParOf" srcId="{CC8763B3-4621-4666-B669-3C5BA2A30DBE}" destId="{24D32922-BF99-4CE5-821E-A240C3092535}" srcOrd="10" destOrd="0" presId="urn:microsoft.com/office/officeart/2005/8/layout/vList2"/>
    <dgm:cxn modelId="{CE2A12AE-89AC-4CCC-8E54-3802989998BC}" type="presParOf" srcId="{CC8763B3-4621-4666-B669-3C5BA2A30DBE}" destId="{84654CE7-25C0-43F8-BF3B-D295552275A1}" srcOrd="11" destOrd="0" presId="urn:microsoft.com/office/officeart/2005/8/layout/vList2"/>
    <dgm:cxn modelId="{D6C371A1-DF44-46C6-90EF-30898B0155E0}" type="presParOf" srcId="{CC8763B3-4621-4666-B669-3C5BA2A30DBE}" destId="{F2661D8E-CA17-4439-82D7-B9DD64BE4ADF}" srcOrd="12" destOrd="0" presId="urn:microsoft.com/office/officeart/2005/8/layout/vList2"/>
    <dgm:cxn modelId="{8E083150-2460-4A88-8150-FDDB7F617CF1}" type="presParOf" srcId="{CC8763B3-4621-4666-B669-3C5BA2A30DBE}" destId="{047545C6-335E-4FE9-AED2-D3569137F616}" srcOrd="13" destOrd="0" presId="urn:microsoft.com/office/officeart/2005/8/layout/vList2"/>
    <dgm:cxn modelId="{56E14D4D-E69F-4F66-BDD3-971D25963C99}" type="presParOf" srcId="{CC8763B3-4621-4666-B669-3C5BA2A30DBE}" destId="{3BE952A1-A30C-4AC3-90C5-5AFF5BA4AEDD}" srcOrd="14"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12DF0A5D-5546-462E-9928-8F481ADB88B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4F792F8B-B66A-416B-A537-AE8366532530}" type="parTrans" cxnId="{6BF17BC2-B16C-47D7-8D2D-F3D9C9625339}">
      <dgm:prSet/>
      <dgm:spPr/>
    </dgm:pt>
    <dgm:pt modelId="{D546C534-2128-4CAE-ACDB-069A90903E2A}" type="sibTrans" cxnId="{6BF17BC2-B16C-47D7-8D2D-F3D9C9625339}">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X="472" custLinFactNeighborY="37996">
        <dgm:presLayoutVars>
          <dgm:chMax val="0"/>
          <dgm:bulletEnabled val="1"/>
        </dgm:presLayoutVars>
      </dgm:prSet>
      <dgm:spPr>
        <a:xfrm>
          <a:off x="0" y="2163052"/>
          <a:ext cx="7162564" cy="707949"/>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AD8AA1B4-EEDD-4C69-94F3-D0F0A1CEEF71}" type="pres">
      <dgm:prSet presAssocID="{12DF0A5D-5546-462E-9928-8F481ADB88B3}" presName="parentText" presStyleLbl="node1" presStyleIdx="3" presStyleCnt="8">
        <dgm:presLayoutVars>
          <dgm:chMax val="0"/>
          <dgm:bulletEnabled val="1"/>
        </dgm:presLayoutVars>
      </dgm:prSet>
      <dgm:spPr/>
      <dgm:t>
        <a:bodyPr/>
        <a:lstStyle/>
        <a:p>
          <a:endParaRPr lang="en-US"/>
        </a:p>
      </dgm:t>
    </dgm:pt>
    <dgm:pt modelId="{81815035-203C-42F5-9236-2D8ECF90196A}" type="pres">
      <dgm:prSet presAssocID="{D546C534-2128-4CAE-ACDB-069A90903E2A}"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29829"/>
          <a:ext cx="7162564" cy="707949"/>
        </a:xfrm>
        <a:prstGeom prst="roundRect">
          <a:avLst/>
        </a:prstGeom>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a:xfrm>
          <a:off x="0" y="5052558"/>
          <a:ext cx="7162564" cy="707427"/>
        </a:xfrm>
        <a:prstGeom prst="roundRect">
          <a:avLst/>
        </a:prstGeom>
      </dgm:spPr>
      <dgm:t>
        <a:bodyPr/>
        <a:lstStyle/>
        <a:p>
          <a:endParaRPr lang="en-US"/>
        </a:p>
      </dgm:t>
    </dgm:pt>
  </dgm:ptLst>
  <dgm:cxnLst>
    <dgm:cxn modelId="{5DC57974-1B95-455B-8F3F-1F301405EB36}" type="presOf" srcId="{62CB3C78-1DA1-4746-BD0D-6B96A3CEA09A}" destId="{C8CBCA26-9D20-4838-B1F9-53234775E96B}" srcOrd="0" destOrd="0" presId="urn:microsoft.com/office/officeart/2005/8/layout/vList2"/>
    <dgm:cxn modelId="{55C82811-05BD-483E-96FA-19624373B118}" type="presOf" srcId="{0ED06F71-722D-4D98-8A78-76B9D17B094B}" destId="{F209ACB3-3444-40CC-BCCA-513ABA9ADB86}" srcOrd="0" destOrd="0" presId="urn:microsoft.com/office/officeart/2005/8/layout/vList2"/>
    <dgm:cxn modelId="{10896C63-1CA5-409D-9570-A1F711BF311C}" type="presOf" srcId="{6045ACAC-5E4F-4F21-A66B-AB5CDA262068}" destId="{C30047F0-DB09-4604-AC54-FC0221E4A689}" srcOrd="0" destOrd="0" presId="urn:microsoft.com/office/officeart/2005/8/layout/vList2"/>
    <dgm:cxn modelId="{C0DC4402-1DE1-4AC9-97F9-3B6F5D20B6A8}" srcId="{703D4D02-5513-427D-B6E9-B2E187EE0C3A}" destId="{3CA286A1-8CE9-4AA1-BADE-7FA3CEE1941A}" srcOrd="7" destOrd="0" parTransId="{EDD6BA8C-D288-4CEB-AF78-913AF36C9BD7}" sibTransId="{D5710ED0-15A0-4D76-AC90-5B3369BB786B}"/>
    <dgm:cxn modelId="{311FCC1C-375E-423F-ABD1-1B4341B2316B}" type="presOf" srcId="{703D4D02-5513-427D-B6E9-B2E187EE0C3A}" destId="{CC8763B3-4621-4666-B669-3C5BA2A30DBE}" srcOrd="0" destOrd="0" presId="urn:microsoft.com/office/officeart/2005/8/layout/vList2"/>
    <dgm:cxn modelId="{6BF17BC2-B16C-47D7-8D2D-F3D9C9625339}" srcId="{703D4D02-5513-427D-B6E9-B2E187EE0C3A}" destId="{12DF0A5D-5546-462E-9928-8F481ADB88B3}" srcOrd="3" destOrd="0" parTransId="{4F792F8B-B66A-416B-A537-AE8366532530}" sibTransId="{D546C534-2128-4CAE-ACDB-069A90903E2A}"/>
    <dgm:cxn modelId="{2E8F2DBE-FD04-4698-8275-02D8A904F682}" type="presOf" srcId="{9FF9C588-5AC7-4213-AC10-D7BF2859CFD7}" destId="{02733F7B-8381-46B4-A62D-60C94EF49351}"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E6FE383E-801F-4C3E-86D8-10E90F4D09B3}" type="presOf" srcId="{7971EA1D-5559-4832-AE87-7DA27032A53B}" destId="{F2661D8E-CA17-4439-82D7-B9DD64BE4ADF}"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0F0DA480-6320-4C9A-945E-D2E5DFF66D45}" type="presOf" srcId="{3CA286A1-8CE9-4AA1-BADE-7FA3CEE1941A}" destId="{3BE952A1-A30C-4AC3-90C5-5AFF5BA4AEDD}"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D27B2295-7F05-4DC7-9FCA-A751DB1B4ED7}" type="presOf" srcId="{12DF0A5D-5546-462E-9928-8F481ADB88B3}" destId="{AD8AA1B4-EEDD-4C69-94F3-D0F0A1CEEF7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8D5A95FA-F4BF-4753-BEF1-A5E3907F3601}" type="presOf" srcId="{0665DC02-B792-4630-A897-0DA290FA588A}" destId="{24D32922-BF99-4CE5-821E-A240C3092535}" srcOrd="0" destOrd="0" presId="urn:microsoft.com/office/officeart/2005/8/layout/vList2"/>
    <dgm:cxn modelId="{909AB922-6C1E-453C-9CBD-9C9D81CC8A86}" type="presParOf" srcId="{CC8763B3-4621-4666-B669-3C5BA2A30DBE}" destId="{02733F7B-8381-46B4-A62D-60C94EF49351}" srcOrd="0" destOrd="0" presId="urn:microsoft.com/office/officeart/2005/8/layout/vList2"/>
    <dgm:cxn modelId="{09246C0F-7712-459B-B329-EF67AB61ED51}" type="presParOf" srcId="{CC8763B3-4621-4666-B669-3C5BA2A30DBE}" destId="{D11942FF-04E3-49E6-B922-9EFB2DC49F41}" srcOrd="1" destOrd="0" presId="urn:microsoft.com/office/officeart/2005/8/layout/vList2"/>
    <dgm:cxn modelId="{3CE83C1D-F8A7-4B98-BDD4-59343984B49B}" type="presParOf" srcId="{CC8763B3-4621-4666-B669-3C5BA2A30DBE}" destId="{C8CBCA26-9D20-4838-B1F9-53234775E96B}" srcOrd="2" destOrd="0" presId="urn:microsoft.com/office/officeart/2005/8/layout/vList2"/>
    <dgm:cxn modelId="{F3CF1615-5E9D-4E76-A0B8-DD3D825EAB1A}" type="presParOf" srcId="{CC8763B3-4621-4666-B669-3C5BA2A30DBE}" destId="{671B3283-BB64-487F-AB90-C94002C94229}" srcOrd="3" destOrd="0" presId="urn:microsoft.com/office/officeart/2005/8/layout/vList2"/>
    <dgm:cxn modelId="{DF3A4042-DE4C-47E7-A405-87B0EF0E97A5}" type="presParOf" srcId="{CC8763B3-4621-4666-B669-3C5BA2A30DBE}" destId="{C30047F0-DB09-4604-AC54-FC0221E4A689}" srcOrd="4" destOrd="0" presId="urn:microsoft.com/office/officeart/2005/8/layout/vList2"/>
    <dgm:cxn modelId="{A672CF80-0948-47F7-BF5A-E4CDF9FA5CCC}" type="presParOf" srcId="{CC8763B3-4621-4666-B669-3C5BA2A30DBE}" destId="{130EF046-02F9-4526-B16D-075FE651A93E}" srcOrd="5" destOrd="0" presId="urn:microsoft.com/office/officeart/2005/8/layout/vList2"/>
    <dgm:cxn modelId="{EE639475-608F-4AD8-9B78-57BDF1B88798}" type="presParOf" srcId="{CC8763B3-4621-4666-B669-3C5BA2A30DBE}" destId="{AD8AA1B4-EEDD-4C69-94F3-D0F0A1CEEF71}" srcOrd="6" destOrd="0" presId="urn:microsoft.com/office/officeart/2005/8/layout/vList2"/>
    <dgm:cxn modelId="{8ED8247B-EE8A-417D-9C29-3FAC8EAF7BF7}" type="presParOf" srcId="{CC8763B3-4621-4666-B669-3C5BA2A30DBE}" destId="{81815035-203C-42F5-9236-2D8ECF90196A}" srcOrd="7" destOrd="0" presId="urn:microsoft.com/office/officeart/2005/8/layout/vList2"/>
    <dgm:cxn modelId="{59D74954-EBD1-4AB2-ADDB-67AC1031BBF5}" type="presParOf" srcId="{CC8763B3-4621-4666-B669-3C5BA2A30DBE}" destId="{F209ACB3-3444-40CC-BCCA-513ABA9ADB86}" srcOrd="8" destOrd="0" presId="urn:microsoft.com/office/officeart/2005/8/layout/vList2"/>
    <dgm:cxn modelId="{F6932837-8B70-4282-8A56-947F459D2BE2}" type="presParOf" srcId="{CC8763B3-4621-4666-B669-3C5BA2A30DBE}" destId="{3021E19B-D6F7-4D3A-9633-E49336FDC5DD}" srcOrd="9" destOrd="0" presId="urn:microsoft.com/office/officeart/2005/8/layout/vList2"/>
    <dgm:cxn modelId="{B06E596D-EE10-4A94-BA6E-B0B2012F1D63}" type="presParOf" srcId="{CC8763B3-4621-4666-B669-3C5BA2A30DBE}" destId="{24D32922-BF99-4CE5-821E-A240C3092535}" srcOrd="10" destOrd="0" presId="urn:microsoft.com/office/officeart/2005/8/layout/vList2"/>
    <dgm:cxn modelId="{62D3DCA1-2B46-48A1-ADC6-4C164EF97C8C}" type="presParOf" srcId="{CC8763B3-4621-4666-B669-3C5BA2A30DBE}" destId="{84654CE7-25C0-43F8-BF3B-D295552275A1}" srcOrd="11" destOrd="0" presId="urn:microsoft.com/office/officeart/2005/8/layout/vList2"/>
    <dgm:cxn modelId="{CAA1022D-7607-47E5-90EF-897F0E5002D6}" type="presParOf" srcId="{CC8763B3-4621-4666-B669-3C5BA2A30DBE}" destId="{F2661D8E-CA17-4439-82D7-B9DD64BE4ADF}" srcOrd="12" destOrd="0" presId="urn:microsoft.com/office/officeart/2005/8/layout/vList2"/>
    <dgm:cxn modelId="{D78EFCC2-334D-4411-8D37-AAC8A92191FE}" type="presParOf" srcId="{CC8763B3-4621-4666-B669-3C5BA2A30DBE}" destId="{047545C6-335E-4FE9-AED2-D3569137F616}" srcOrd="13" destOrd="0" presId="urn:microsoft.com/office/officeart/2005/8/layout/vList2"/>
    <dgm:cxn modelId="{EA301C69-C9DC-4572-8E6C-276D6C8F54FC}" type="presParOf" srcId="{CC8763B3-4621-4666-B669-3C5BA2A30DBE}" destId="{3BE952A1-A30C-4AC3-90C5-5AFF5BA4AEDD}" srcOrd="1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xmlns="" val="4191091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26</a:t>
            </a:fld>
            <a:endParaRPr lang="en-MY" altLang="en-US"/>
          </a:p>
        </p:txBody>
      </p:sp>
    </p:spTree>
    <p:extLst>
      <p:ext uri="{BB962C8B-B14F-4D97-AF65-F5344CB8AC3E}">
        <p14:creationId xmlns:p14="http://schemas.microsoft.com/office/powerpoint/2010/main" xmlns="" val="2197429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35</a:t>
            </a:fld>
            <a:endParaRPr lang="en-MY" altLang="en-US"/>
          </a:p>
        </p:txBody>
      </p:sp>
    </p:spTree>
    <p:extLst>
      <p:ext uri="{BB962C8B-B14F-4D97-AF65-F5344CB8AC3E}">
        <p14:creationId xmlns:p14="http://schemas.microsoft.com/office/powerpoint/2010/main" xmlns="" val="1143733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49</a:t>
            </a:fld>
            <a:endParaRPr lang="en-MY" altLang="en-US"/>
          </a:p>
        </p:txBody>
      </p:sp>
    </p:spTree>
    <p:extLst>
      <p:ext uri="{BB962C8B-B14F-4D97-AF65-F5344CB8AC3E}">
        <p14:creationId xmlns:p14="http://schemas.microsoft.com/office/powerpoint/2010/main" xmlns="" val="2002028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59</a:t>
            </a:fld>
            <a:endParaRPr lang="en-MY" altLang="en-US"/>
          </a:p>
        </p:txBody>
      </p:sp>
    </p:spTree>
    <p:extLst>
      <p:ext uri="{BB962C8B-B14F-4D97-AF65-F5344CB8AC3E}">
        <p14:creationId xmlns="" xmlns:p14="http://schemas.microsoft.com/office/powerpoint/2010/main" val="3465884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62</a:t>
            </a:fld>
            <a:endParaRPr lang="en-MY" altLang="en-US"/>
          </a:p>
        </p:txBody>
      </p:sp>
    </p:spTree>
    <p:extLst>
      <p:ext uri="{BB962C8B-B14F-4D97-AF65-F5344CB8AC3E}">
        <p14:creationId xmlns="" xmlns:p14="http://schemas.microsoft.com/office/powerpoint/2010/main" val="2522920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69</a:t>
            </a:fld>
            <a:endParaRPr lang="en-MY" altLang="en-US"/>
          </a:p>
        </p:txBody>
      </p:sp>
    </p:spTree>
    <p:extLst>
      <p:ext uri="{BB962C8B-B14F-4D97-AF65-F5344CB8AC3E}">
        <p14:creationId xmlns="" xmlns:p14="http://schemas.microsoft.com/office/powerpoint/2010/main" val="27854184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uptop careers logo-01.png"/>
          <p:cNvPicPr>
            <a:picLocks noChangeAspect="1"/>
          </p:cNvPicPr>
          <p:nvPr userDrawn="1"/>
        </p:nvPicPr>
        <p:blipFill>
          <a:blip r:embed="rId2" cstate="print"/>
          <a:stretch>
            <a:fillRect/>
          </a:stretch>
        </p:blipFill>
        <p:spPr>
          <a:xfrm>
            <a:off x="5791200" y="5638800"/>
            <a:ext cx="3200400" cy="635575"/>
          </a:xfrm>
          <a:prstGeom prst="rect">
            <a:avLst/>
          </a:prstGeom>
        </p:spPr>
      </p:pic>
    </p:spTree>
    <p:extLst>
      <p:ext uri="{BB962C8B-B14F-4D97-AF65-F5344CB8AC3E}">
        <p14:creationId xmlns="" xmlns:p14="http://schemas.microsoft.com/office/powerpoint/2010/main" val="3527517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200900" cy="655639"/>
          </a:xfrm>
        </p:spPr>
        <p:txBody>
          <a:bodyPr>
            <a:normAutofit/>
          </a:bodyPr>
          <a:lstStyle>
            <a:lvl1pPr algn="ctr">
              <a:defRPr sz="3200"/>
            </a:lvl1pPr>
          </a:lstStyle>
          <a:p>
            <a:r>
              <a:rPr lang="en-US" dirty="0"/>
              <a:t>Click to edit Master title style</a:t>
            </a:r>
          </a:p>
        </p:txBody>
      </p:sp>
      <p:sp>
        <p:nvSpPr>
          <p:cNvPr id="3" name="Content Placeholder 2"/>
          <p:cNvSpPr>
            <a:spLocks noGrp="1"/>
          </p:cNvSpPr>
          <p:nvPr>
            <p:ph idx="1"/>
          </p:nvPr>
        </p:nvSpPr>
        <p:spPr>
          <a:xfrm>
            <a:off x="838200" y="1295400"/>
            <a:ext cx="7200900" cy="3809999"/>
          </a:xfrm>
        </p:spPr>
        <p:txBody>
          <a:bodyPr>
            <a:normAutofit/>
          </a:bodyPr>
          <a:lstStyle>
            <a:lvl1pPr>
              <a:defRPr sz="2800"/>
            </a:lvl1pPr>
            <a:lvl2pPr>
              <a:defRPr sz="2400"/>
            </a:lvl2pPr>
            <a:lvl3pPr>
              <a:defRPr sz="24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descr="uptop careers logo-01.png"/>
          <p:cNvPicPr>
            <a:picLocks noChangeAspect="1"/>
          </p:cNvPicPr>
          <p:nvPr userDrawn="1"/>
        </p:nvPicPr>
        <p:blipFill>
          <a:blip r:embed="rId2" cstate="print"/>
          <a:stretch>
            <a:fillRect/>
          </a:stretch>
        </p:blipFill>
        <p:spPr>
          <a:xfrm>
            <a:off x="6781800" y="6248400"/>
            <a:ext cx="1981200" cy="393451"/>
          </a:xfrm>
          <a:prstGeom prst="rect">
            <a:avLst/>
          </a:prstGeom>
        </p:spPr>
      </p:pic>
    </p:spTree>
    <p:extLst>
      <p:ext uri="{BB962C8B-B14F-4D97-AF65-F5344CB8AC3E}">
        <p14:creationId xmlns="" xmlns:p14="http://schemas.microsoft.com/office/powerpoint/2010/main" val="3575781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96758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5684389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1025608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440241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23372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668584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6325781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17514515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7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90600" y="1143000"/>
            <a:ext cx="7203233" cy="3383280"/>
          </a:xfrm>
        </p:spPr>
        <p:txBody>
          <a:bodyPr/>
          <a:lstStyle/>
          <a:p>
            <a:r>
              <a:rPr lang="en-MY" dirty="0"/>
              <a:t>BUSINESS LEADERSHIP </a:t>
            </a:r>
            <a:r>
              <a:rPr lang="en-MY"/>
              <a:t>- </a:t>
            </a:r>
            <a:r>
              <a:rPr lang="en-MY" smtClean="0"/>
              <a:t>VI</a:t>
            </a:r>
            <a:endParaRPr lang="en-MY"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2911323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38E8E3-C853-4473-95CB-DB1F00B4C4E9}"/>
              </a:ext>
            </a:extLst>
          </p:cNvPr>
          <p:cNvSpPr>
            <a:spLocks noGrp="1"/>
          </p:cNvSpPr>
          <p:nvPr>
            <p:ph type="title"/>
          </p:nvPr>
        </p:nvSpPr>
        <p:spPr>
          <a:xfrm>
            <a:off x="304800" y="228600"/>
            <a:ext cx="8534400" cy="685800"/>
          </a:xfrm>
        </p:spPr>
        <p:txBody>
          <a:bodyPr>
            <a:normAutofit/>
          </a:bodyPr>
          <a:lstStyle/>
          <a:p>
            <a:pPr algn="ctr"/>
            <a:r>
              <a:rPr lang="en-MY" sz="3200" dirty="0"/>
              <a:t>Phases of Strategy Management Process</a:t>
            </a:r>
          </a:p>
        </p:txBody>
      </p:sp>
      <p:pic>
        <p:nvPicPr>
          <p:cNvPr id="5" name="Picture 4">
            <a:extLst>
              <a:ext uri="{FF2B5EF4-FFF2-40B4-BE49-F238E27FC236}">
                <a16:creationId xmlns:a16="http://schemas.microsoft.com/office/drawing/2014/main" xmlns="" id="{F5C1695E-6F34-46BC-B082-821E085C61B7}"/>
              </a:ext>
            </a:extLst>
          </p:cNvPr>
          <p:cNvPicPr>
            <a:picLocks noChangeAspect="1"/>
          </p:cNvPicPr>
          <p:nvPr/>
        </p:nvPicPr>
        <p:blipFill>
          <a:blip r:embed="rId2"/>
          <a:stretch>
            <a:fillRect/>
          </a:stretch>
        </p:blipFill>
        <p:spPr>
          <a:xfrm>
            <a:off x="861404" y="1700808"/>
            <a:ext cx="7238988" cy="3920645"/>
          </a:xfrm>
          <a:prstGeom prst="rect">
            <a:avLst/>
          </a:prstGeom>
        </p:spPr>
      </p:pic>
      <p:sp>
        <p:nvSpPr>
          <p:cNvPr id="6" name="Rectangle 5">
            <a:extLst>
              <a:ext uri="{FF2B5EF4-FFF2-40B4-BE49-F238E27FC236}">
                <a16:creationId xmlns:a16="http://schemas.microsoft.com/office/drawing/2014/main" xmlns=""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xmlns="" val="22524396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8CE45D-B617-422D-959C-6781096E9522}"/>
              </a:ext>
            </a:extLst>
          </p:cNvPr>
          <p:cNvSpPr>
            <a:spLocks noGrp="1"/>
          </p:cNvSpPr>
          <p:nvPr>
            <p:ph type="title"/>
          </p:nvPr>
        </p:nvSpPr>
        <p:spPr>
          <a:xfrm>
            <a:off x="611560" y="228600"/>
            <a:ext cx="7200900" cy="620405"/>
          </a:xfrm>
        </p:spPr>
        <p:txBody>
          <a:bodyPr>
            <a:normAutofit/>
          </a:bodyPr>
          <a:lstStyle/>
          <a:p>
            <a:pPr algn="ctr"/>
            <a:r>
              <a:rPr lang="en-MY" sz="3200" dirty="0"/>
              <a:t>BCG Matrix</a:t>
            </a:r>
          </a:p>
        </p:txBody>
      </p:sp>
      <p:sp>
        <p:nvSpPr>
          <p:cNvPr id="3" name="Content Placeholder 2">
            <a:extLst>
              <a:ext uri="{FF2B5EF4-FFF2-40B4-BE49-F238E27FC236}">
                <a16:creationId xmlns:a16="http://schemas.microsoft.com/office/drawing/2014/main" xmlns="" id="{5B8B8A04-174B-442B-AE6B-583F86271562}"/>
              </a:ext>
            </a:extLst>
          </p:cNvPr>
          <p:cNvSpPr>
            <a:spLocks noGrp="1"/>
          </p:cNvSpPr>
          <p:nvPr>
            <p:ph idx="1"/>
          </p:nvPr>
        </p:nvSpPr>
        <p:spPr>
          <a:xfrm>
            <a:off x="467544" y="939006"/>
            <a:ext cx="8064896" cy="5226298"/>
          </a:xfrm>
        </p:spPr>
        <p:txBody>
          <a:bodyPr>
            <a:normAutofit/>
          </a:bodyPr>
          <a:lstStyle/>
          <a:p>
            <a:r>
              <a:rPr lang="en-MY" sz="2000" dirty="0"/>
              <a:t>The BCG matrix also known as  growth–share matrix ,the product portfolio </a:t>
            </a:r>
            <a:r>
              <a:rPr lang="en-MY" sz="2000" dirty="0" err="1"/>
              <a:t>matrix,Boston</a:t>
            </a:r>
            <a:r>
              <a:rPr lang="en-MY" sz="2000" dirty="0"/>
              <a:t> Box, Boston matrix, Boston Consulting Group analysis, portfolio diagram.</a:t>
            </a:r>
          </a:p>
          <a:p>
            <a:r>
              <a:rPr lang="en-MY" sz="2000" dirty="0"/>
              <a:t>It was created by Bruce D. Henderson for the Boston Consulting Group in 1970 to help corporations to </a:t>
            </a:r>
            <a:r>
              <a:rPr lang="en-MY" sz="2000" dirty="0" err="1"/>
              <a:t>analyze</a:t>
            </a:r>
            <a:r>
              <a:rPr lang="en-MY" sz="2000" dirty="0"/>
              <a:t> their business units, that is, their product lines. </a:t>
            </a:r>
          </a:p>
          <a:p>
            <a:r>
              <a:rPr lang="en-MY" sz="2000" dirty="0"/>
              <a:t>It helps the company allocate resources and is used as an analytical tool in brand marketing, product management, strategic management, and portfolio analysis</a:t>
            </a:r>
          </a:p>
          <a:p>
            <a:endParaRPr lang="en-MY" sz="2000" dirty="0"/>
          </a:p>
          <a:p>
            <a:pPr marL="0" indent="0">
              <a:buNone/>
            </a:pPr>
            <a:r>
              <a:rPr lang="en-MY" sz="2000" i="1" dirty="0"/>
              <a:t>To be successful, a company should have a portfolio of products with different growth rates and different market shares. The portfolio composition is a function of the balance between cash flows. High growth products require cash inputs to grow. Low growth products should generate excess cash. Both kinds are needed simultaneously</a:t>
            </a:r>
            <a:r>
              <a:rPr lang="en-MY" sz="2000" dirty="0"/>
              <a:t>.—Bruce Henderson</a:t>
            </a:r>
          </a:p>
        </p:txBody>
      </p:sp>
    </p:spTree>
    <p:extLst>
      <p:ext uri="{BB962C8B-B14F-4D97-AF65-F5344CB8AC3E}">
        <p14:creationId xmlns:p14="http://schemas.microsoft.com/office/powerpoint/2010/main" xmlns="" val="10396919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04552A-7FA6-41F1-A612-E46599E171FC}"/>
              </a:ext>
            </a:extLst>
          </p:cNvPr>
          <p:cNvSpPr>
            <a:spLocks noGrp="1"/>
          </p:cNvSpPr>
          <p:nvPr>
            <p:ph type="title"/>
          </p:nvPr>
        </p:nvSpPr>
        <p:spPr>
          <a:xfrm>
            <a:off x="1143000" y="304800"/>
            <a:ext cx="7200900" cy="579439"/>
          </a:xfrm>
        </p:spPr>
        <p:txBody>
          <a:bodyPr>
            <a:normAutofit/>
          </a:bodyPr>
          <a:lstStyle/>
          <a:p>
            <a:pPr algn="ctr"/>
            <a:r>
              <a:rPr lang="en-MY" sz="3200" dirty="0"/>
              <a:t>Boston Consulting Group Matrix</a:t>
            </a:r>
          </a:p>
        </p:txBody>
      </p:sp>
      <p:pic>
        <p:nvPicPr>
          <p:cNvPr id="5" name="Picture 4">
            <a:extLst>
              <a:ext uri="{FF2B5EF4-FFF2-40B4-BE49-F238E27FC236}">
                <a16:creationId xmlns:a16="http://schemas.microsoft.com/office/drawing/2014/main" xmlns="" id="{7C0BE81E-26D1-426F-858C-DCF701D5E729}"/>
              </a:ext>
            </a:extLst>
          </p:cNvPr>
          <p:cNvPicPr>
            <a:picLocks noChangeAspect="1"/>
          </p:cNvPicPr>
          <p:nvPr/>
        </p:nvPicPr>
        <p:blipFill>
          <a:blip r:embed="rId2"/>
          <a:stretch>
            <a:fillRect/>
          </a:stretch>
        </p:blipFill>
        <p:spPr>
          <a:xfrm>
            <a:off x="1446306" y="1844824"/>
            <a:ext cx="6251388" cy="3838352"/>
          </a:xfrm>
          <a:prstGeom prst="rect">
            <a:avLst/>
          </a:prstGeom>
        </p:spPr>
      </p:pic>
    </p:spTree>
    <p:extLst>
      <p:ext uri="{BB962C8B-B14F-4D97-AF65-F5344CB8AC3E}">
        <p14:creationId xmlns:p14="http://schemas.microsoft.com/office/powerpoint/2010/main" xmlns="" val="19626164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9AD9D4-B68D-44CB-9D66-4E3E902A3A04}"/>
              </a:ext>
            </a:extLst>
          </p:cNvPr>
          <p:cNvSpPr>
            <a:spLocks noGrp="1"/>
          </p:cNvSpPr>
          <p:nvPr>
            <p:ph type="title"/>
          </p:nvPr>
        </p:nvSpPr>
        <p:spPr>
          <a:xfrm>
            <a:off x="1219200" y="304800"/>
            <a:ext cx="7200900" cy="655639"/>
          </a:xfrm>
        </p:spPr>
        <p:txBody>
          <a:bodyPr>
            <a:normAutofit/>
          </a:bodyPr>
          <a:lstStyle/>
          <a:p>
            <a:pPr algn="ctr"/>
            <a:r>
              <a:rPr lang="en-MY" sz="2800" dirty="0"/>
              <a:t>BCG Matrix Grid</a:t>
            </a:r>
          </a:p>
        </p:txBody>
      </p:sp>
      <p:pic>
        <p:nvPicPr>
          <p:cNvPr id="7" name="Picture 6">
            <a:extLst>
              <a:ext uri="{FF2B5EF4-FFF2-40B4-BE49-F238E27FC236}">
                <a16:creationId xmlns:a16="http://schemas.microsoft.com/office/drawing/2014/main" xmlns="" id="{9D13893F-65AD-43BF-809E-6E314E917382}"/>
              </a:ext>
            </a:extLst>
          </p:cNvPr>
          <p:cNvPicPr>
            <a:picLocks noChangeAspect="1"/>
          </p:cNvPicPr>
          <p:nvPr/>
        </p:nvPicPr>
        <p:blipFill>
          <a:blip r:embed="rId2"/>
          <a:stretch>
            <a:fillRect/>
          </a:stretch>
        </p:blipFill>
        <p:spPr>
          <a:xfrm>
            <a:off x="1066800" y="1219200"/>
            <a:ext cx="6615032" cy="4772000"/>
          </a:xfrm>
          <a:prstGeom prst="rect">
            <a:avLst/>
          </a:prstGeom>
        </p:spPr>
      </p:pic>
    </p:spTree>
    <p:extLst>
      <p:ext uri="{BB962C8B-B14F-4D97-AF65-F5344CB8AC3E}">
        <p14:creationId xmlns:p14="http://schemas.microsoft.com/office/powerpoint/2010/main" xmlns="" val="34171551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4CA367-C926-4027-ACC0-4E322CB73ACE}"/>
              </a:ext>
            </a:extLst>
          </p:cNvPr>
          <p:cNvSpPr>
            <a:spLocks noGrp="1"/>
          </p:cNvSpPr>
          <p:nvPr>
            <p:ph type="title"/>
          </p:nvPr>
        </p:nvSpPr>
        <p:spPr>
          <a:xfrm>
            <a:off x="1143000" y="228600"/>
            <a:ext cx="7200900" cy="655639"/>
          </a:xfrm>
        </p:spPr>
        <p:txBody>
          <a:bodyPr>
            <a:normAutofit/>
          </a:bodyPr>
          <a:lstStyle/>
          <a:p>
            <a:pPr algn="ctr"/>
            <a:r>
              <a:rPr lang="en-MY" sz="3200" dirty="0"/>
              <a:t>BCG Matrix  table</a:t>
            </a:r>
          </a:p>
        </p:txBody>
      </p:sp>
      <p:pic>
        <p:nvPicPr>
          <p:cNvPr id="5" name="Picture 4">
            <a:extLst>
              <a:ext uri="{FF2B5EF4-FFF2-40B4-BE49-F238E27FC236}">
                <a16:creationId xmlns:a16="http://schemas.microsoft.com/office/drawing/2014/main" xmlns="" id="{7AA48A10-7A8E-4F76-BD8A-E6EA189609DB}"/>
              </a:ext>
            </a:extLst>
          </p:cNvPr>
          <p:cNvPicPr>
            <a:picLocks noChangeAspect="1"/>
          </p:cNvPicPr>
          <p:nvPr/>
        </p:nvPicPr>
        <p:blipFill>
          <a:blip r:embed="rId2"/>
          <a:stretch>
            <a:fillRect/>
          </a:stretch>
        </p:blipFill>
        <p:spPr>
          <a:xfrm>
            <a:off x="747712" y="1988840"/>
            <a:ext cx="8105775" cy="3314700"/>
          </a:xfrm>
          <a:prstGeom prst="rect">
            <a:avLst/>
          </a:prstGeom>
        </p:spPr>
      </p:pic>
    </p:spTree>
    <p:extLst>
      <p:ext uri="{BB962C8B-B14F-4D97-AF65-F5344CB8AC3E}">
        <p14:creationId xmlns:p14="http://schemas.microsoft.com/office/powerpoint/2010/main" xmlns="" val="13174049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5CB036-61A0-4E16-946D-3CBC9B20807F}"/>
              </a:ext>
            </a:extLst>
          </p:cNvPr>
          <p:cNvSpPr>
            <a:spLocks noGrp="1"/>
          </p:cNvSpPr>
          <p:nvPr>
            <p:ph type="title"/>
          </p:nvPr>
        </p:nvSpPr>
        <p:spPr>
          <a:xfrm>
            <a:off x="685800" y="228600"/>
            <a:ext cx="7848600" cy="838200"/>
          </a:xfrm>
        </p:spPr>
        <p:txBody>
          <a:bodyPr>
            <a:noAutofit/>
          </a:bodyPr>
          <a:lstStyle/>
          <a:p>
            <a:pPr algn="ctr"/>
            <a:r>
              <a:rPr lang="en-MY" sz="3200" dirty="0"/>
              <a:t>BCG Matrix through Product Life cycle</a:t>
            </a:r>
          </a:p>
        </p:txBody>
      </p:sp>
      <p:pic>
        <p:nvPicPr>
          <p:cNvPr id="5" name="Picture 4">
            <a:extLst>
              <a:ext uri="{FF2B5EF4-FFF2-40B4-BE49-F238E27FC236}">
                <a16:creationId xmlns:a16="http://schemas.microsoft.com/office/drawing/2014/main" xmlns="" id="{26D0E113-64C2-4555-B318-75A5121D06D2}"/>
              </a:ext>
            </a:extLst>
          </p:cNvPr>
          <p:cNvPicPr>
            <a:picLocks noChangeAspect="1"/>
          </p:cNvPicPr>
          <p:nvPr/>
        </p:nvPicPr>
        <p:blipFill>
          <a:blip r:embed="rId2"/>
          <a:stretch>
            <a:fillRect/>
          </a:stretch>
        </p:blipFill>
        <p:spPr>
          <a:xfrm>
            <a:off x="914400" y="1871662"/>
            <a:ext cx="7330008" cy="4556868"/>
          </a:xfrm>
          <a:prstGeom prst="rect">
            <a:avLst/>
          </a:prstGeom>
        </p:spPr>
      </p:pic>
    </p:spTree>
    <p:extLst>
      <p:ext uri="{BB962C8B-B14F-4D97-AF65-F5344CB8AC3E}">
        <p14:creationId xmlns:p14="http://schemas.microsoft.com/office/powerpoint/2010/main" xmlns="" val="19793674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078DE9-B24C-4C6F-8646-365E0905A41F}"/>
              </a:ext>
            </a:extLst>
          </p:cNvPr>
          <p:cNvSpPr>
            <a:spLocks noGrp="1"/>
          </p:cNvSpPr>
          <p:nvPr>
            <p:ph type="title"/>
          </p:nvPr>
        </p:nvSpPr>
        <p:spPr>
          <a:xfrm>
            <a:off x="990600" y="228600"/>
            <a:ext cx="7200900" cy="655639"/>
          </a:xfrm>
        </p:spPr>
        <p:txBody>
          <a:bodyPr>
            <a:normAutofit/>
          </a:bodyPr>
          <a:lstStyle/>
          <a:p>
            <a:pPr algn="ctr"/>
            <a:r>
              <a:rPr lang="en-MY" sz="3200" dirty="0"/>
              <a:t>BCG Matrix Example - Apple</a:t>
            </a:r>
          </a:p>
        </p:txBody>
      </p:sp>
      <p:pic>
        <p:nvPicPr>
          <p:cNvPr id="5" name="Picture 4">
            <a:extLst>
              <a:ext uri="{FF2B5EF4-FFF2-40B4-BE49-F238E27FC236}">
                <a16:creationId xmlns:a16="http://schemas.microsoft.com/office/drawing/2014/main" xmlns="" id="{E7970A2C-8EBA-45EF-85CC-EEF3EBE96F12}"/>
              </a:ext>
            </a:extLst>
          </p:cNvPr>
          <p:cNvPicPr>
            <a:picLocks noChangeAspect="1"/>
          </p:cNvPicPr>
          <p:nvPr/>
        </p:nvPicPr>
        <p:blipFill>
          <a:blip r:embed="rId2"/>
          <a:stretch>
            <a:fillRect/>
          </a:stretch>
        </p:blipFill>
        <p:spPr>
          <a:xfrm>
            <a:off x="1447800" y="1371600"/>
            <a:ext cx="5906589" cy="4567386"/>
          </a:xfrm>
          <a:prstGeom prst="rect">
            <a:avLst/>
          </a:prstGeom>
        </p:spPr>
      </p:pic>
    </p:spTree>
    <p:extLst>
      <p:ext uri="{BB962C8B-B14F-4D97-AF65-F5344CB8AC3E}">
        <p14:creationId xmlns:p14="http://schemas.microsoft.com/office/powerpoint/2010/main" xmlns="" val="1474485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8349683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25719C-9367-44A6-8F5F-B446E3034D8C}"/>
              </a:ext>
            </a:extLst>
          </p:cNvPr>
          <p:cNvSpPr>
            <a:spLocks noGrp="1"/>
          </p:cNvSpPr>
          <p:nvPr>
            <p:ph type="title"/>
          </p:nvPr>
        </p:nvSpPr>
        <p:spPr>
          <a:xfrm>
            <a:off x="683568" y="332656"/>
            <a:ext cx="7200900" cy="579440"/>
          </a:xfrm>
        </p:spPr>
        <p:txBody>
          <a:bodyPr>
            <a:normAutofit/>
          </a:bodyPr>
          <a:lstStyle/>
          <a:p>
            <a:pPr algn="ctr"/>
            <a:r>
              <a:rPr lang="en-MY" sz="3200" dirty="0"/>
              <a:t>Strategy Execution</a:t>
            </a:r>
          </a:p>
        </p:txBody>
      </p:sp>
      <p:sp>
        <p:nvSpPr>
          <p:cNvPr id="3" name="Content Placeholder 2">
            <a:extLst>
              <a:ext uri="{FF2B5EF4-FFF2-40B4-BE49-F238E27FC236}">
                <a16:creationId xmlns:a16="http://schemas.microsoft.com/office/drawing/2014/main" xmlns="" id="{45FB8508-5B42-4E7D-BA99-961ECD5AB251}"/>
              </a:ext>
            </a:extLst>
          </p:cNvPr>
          <p:cNvSpPr>
            <a:spLocks noGrp="1"/>
          </p:cNvSpPr>
          <p:nvPr>
            <p:ph idx="1"/>
          </p:nvPr>
        </p:nvSpPr>
        <p:spPr>
          <a:xfrm>
            <a:off x="683568" y="1524000"/>
            <a:ext cx="7488832" cy="3993232"/>
          </a:xfrm>
        </p:spPr>
        <p:txBody>
          <a:bodyPr/>
          <a:lstStyle/>
          <a:p>
            <a:r>
              <a:rPr lang="en-MY" sz="2400" dirty="0"/>
              <a:t>Strategies most often fail because they aren’t executed well. </a:t>
            </a:r>
          </a:p>
          <a:p>
            <a:endParaRPr lang="en-MY" sz="2400" dirty="0"/>
          </a:p>
          <a:p>
            <a:r>
              <a:rPr lang="en-MY" sz="2400" dirty="0"/>
              <a:t>Things that are supposed to happen don’t happen.</a:t>
            </a:r>
          </a:p>
          <a:p>
            <a:endParaRPr lang="en-MY" sz="2400" dirty="0"/>
          </a:p>
          <a:p>
            <a:r>
              <a:rPr lang="en-MY" sz="2400" dirty="0"/>
              <a:t> No worthwhile strategy can be planned without taking into account the organization’s ability to execute it.</a:t>
            </a:r>
          </a:p>
          <a:p>
            <a:pPr marL="0" indent="0">
              <a:buNone/>
            </a:pPr>
            <a:endParaRPr lang="en-MY" dirty="0"/>
          </a:p>
        </p:txBody>
      </p:sp>
    </p:spTree>
    <p:extLst>
      <p:ext uri="{BB962C8B-B14F-4D97-AF65-F5344CB8AC3E}">
        <p14:creationId xmlns:p14="http://schemas.microsoft.com/office/powerpoint/2010/main" xmlns="" val="5196083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C02863-939C-4B3E-B1D1-FFEE89270DCA}"/>
              </a:ext>
            </a:extLst>
          </p:cNvPr>
          <p:cNvSpPr>
            <a:spLocks noGrp="1"/>
          </p:cNvSpPr>
          <p:nvPr>
            <p:ph type="title"/>
          </p:nvPr>
        </p:nvSpPr>
        <p:spPr>
          <a:xfrm>
            <a:off x="683568" y="260648"/>
            <a:ext cx="7200900" cy="593503"/>
          </a:xfrm>
        </p:spPr>
        <p:txBody>
          <a:bodyPr>
            <a:normAutofit/>
          </a:bodyPr>
          <a:lstStyle/>
          <a:p>
            <a:pPr algn="ctr"/>
            <a:r>
              <a:rPr lang="en-MY" sz="3200" dirty="0"/>
              <a:t>The Balanced Scorecard</a:t>
            </a:r>
          </a:p>
        </p:txBody>
      </p:sp>
      <p:sp>
        <p:nvSpPr>
          <p:cNvPr id="3" name="Content Placeholder 2">
            <a:extLst>
              <a:ext uri="{FF2B5EF4-FFF2-40B4-BE49-F238E27FC236}">
                <a16:creationId xmlns:a16="http://schemas.microsoft.com/office/drawing/2014/main" xmlns="" id="{517A5555-B905-4238-BF90-B06F83ABA3C6}"/>
              </a:ext>
            </a:extLst>
          </p:cNvPr>
          <p:cNvSpPr>
            <a:spLocks noGrp="1"/>
          </p:cNvSpPr>
          <p:nvPr>
            <p:ph idx="1"/>
          </p:nvPr>
        </p:nvSpPr>
        <p:spPr>
          <a:xfrm>
            <a:off x="683568" y="1600201"/>
            <a:ext cx="7632848" cy="4205064"/>
          </a:xfrm>
        </p:spPr>
        <p:txBody>
          <a:bodyPr>
            <a:normAutofit/>
          </a:bodyPr>
          <a:lstStyle/>
          <a:p>
            <a:r>
              <a:rPr lang="en-MY" sz="2400" dirty="0"/>
              <a:t>The Balanced Scorecard was originally developed by </a:t>
            </a:r>
            <a:r>
              <a:rPr lang="en-MY" sz="2400" dirty="0" err="1"/>
              <a:t>Dr.</a:t>
            </a:r>
            <a:r>
              <a:rPr lang="en-MY" sz="2400" dirty="0"/>
              <a:t> Robert Kaplan of Harvard University and </a:t>
            </a:r>
            <a:r>
              <a:rPr lang="en-MY" sz="2400" dirty="0" err="1"/>
              <a:t>Dr.</a:t>
            </a:r>
            <a:r>
              <a:rPr lang="en-MY" sz="2400" dirty="0"/>
              <a:t> David Norton as a framework for measuring organizational performance using a more balanced set of performance measures. </a:t>
            </a:r>
          </a:p>
          <a:p>
            <a:endParaRPr lang="en-MY" sz="2400" dirty="0"/>
          </a:p>
          <a:p>
            <a:r>
              <a:rPr lang="en-MY" sz="2400"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p14="http://schemas.microsoft.com/office/powerpoint/2010/main" xmlns="" val="4584969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891956-BC7F-4B62-AC36-D7D749BD770B}"/>
              </a:ext>
            </a:extLst>
          </p:cNvPr>
          <p:cNvSpPr>
            <a:spLocks noGrp="1"/>
          </p:cNvSpPr>
          <p:nvPr>
            <p:ph type="title"/>
          </p:nvPr>
        </p:nvSpPr>
        <p:spPr>
          <a:xfrm>
            <a:off x="1066800" y="228600"/>
            <a:ext cx="7200900" cy="731839"/>
          </a:xfrm>
        </p:spPr>
        <p:txBody>
          <a:bodyPr>
            <a:normAutofit/>
          </a:bodyPr>
          <a:lstStyle/>
          <a:p>
            <a:pPr algn="ctr"/>
            <a:r>
              <a:rPr lang="en-MY" sz="3200" dirty="0"/>
              <a:t>Balanced Scorecard</a:t>
            </a:r>
          </a:p>
        </p:txBody>
      </p:sp>
      <p:pic>
        <p:nvPicPr>
          <p:cNvPr id="5" name="Picture 4">
            <a:extLst>
              <a:ext uri="{FF2B5EF4-FFF2-40B4-BE49-F238E27FC236}">
                <a16:creationId xmlns:a16="http://schemas.microsoft.com/office/drawing/2014/main" xmlns="" id="{EFDB2952-0FE6-473F-AC54-4B7AA16ECB89}"/>
              </a:ext>
            </a:extLst>
          </p:cNvPr>
          <p:cNvPicPr>
            <a:picLocks noChangeAspect="1"/>
          </p:cNvPicPr>
          <p:nvPr/>
        </p:nvPicPr>
        <p:blipFill>
          <a:blip r:embed="rId2"/>
          <a:stretch>
            <a:fillRect/>
          </a:stretch>
        </p:blipFill>
        <p:spPr>
          <a:xfrm>
            <a:off x="1905000" y="1524000"/>
            <a:ext cx="5172075" cy="4162425"/>
          </a:xfrm>
          <a:prstGeom prst="rect">
            <a:avLst/>
          </a:prstGeom>
        </p:spPr>
      </p:pic>
    </p:spTree>
    <p:extLst>
      <p:ext uri="{BB962C8B-B14F-4D97-AF65-F5344CB8AC3E}">
        <p14:creationId xmlns:p14="http://schemas.microsoft.com/office/powerpoint/2010/main" xmlns="" val="27143983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071AE2-08A5-48CD-B67F-E14DE2F7ABFD}"/>
              </a:ext>
            </a:extLst>
          </p:cNvPr>
          <p:cNvSpPr>
            <a:spLocks noGrp="1"/>
          </p:cNvSpPr>
          <p:nvPr>
            <p:ph type="title"/>
          </p:nvPr>
        </p:nvSpPr>
        <p:spPr>
          <a:xfrm>
            <a:off x="685800" y="262384"/>
            <a:ext cx="7200900" cy="521495"/>
          </a:xfrm>
        </p:spPr>
        <p:txBody>
          <a:bodyPr>
            <a:noAutofit/>
          </a:bodyPr>
          <a:lstStyle/>
          <a:p>
            <a:pPr algn="ctr"/>
            <a:r>
              <a:rPr lang="en-MY" sz="3200" dirty="0"/>
              <a:t>The Balanced Scorecard</a:t>
            </a:r>
          </a:p>
        </p:txBody>
      </p:sp>
      <p:sp>
        <p:nvSpPr>
          <p:cNvPr id="3" name="Content Placeholder 2">
            <a:extLst>
              <a:ext uri="{FF2B5EF4-FFF2-40B4-BE49-F238E27FC236}">
                <a16:creationId xmlns:a16="http://schemas.microsoft.com/office/drawing/2014/main" xmlns="" id="{0FDB1647-03FB-48E2-B55E-86DAB82BC747}"/>
              </a:ext>
            </a:extLst>
          </p:cNvPr>
          <p:cNvSpPr>
            <a:spLocks noGrp="1"/>
          </p:cNvSpPr>
          <p:nvPr>
            <p:ph idx="1"/>
          </p:nvPr>
        </p:nvSpPr>
        <p:spPr>
          <a:xfrm>
            <a:off x="396652" y="1052736"/>
            <a:ext cx="8135788" cy="4530725"/>
          </a:xfrm>
        </p:spPr>
        <p:txBody>
          <a:bodyPr>
            <a:normAutofit/>
          </a:bodyPr>
          <a:lstStyle/>
          <a:p>
            <a:r>
              <a:rPr lang="en-MY" sz="2400" dirty="0"/>
              <a:t>Traditional financial accounting measures, like return-on-investment and earnings-per-share, can give misleading signals for continuous improvement and innovation</a:t>
            </a:r>
          </a:p>
          <a:p>
            <a:r>
              <a:rPr lang="en-MY" sz="2400" dirty="0"/>
              <a:t>It tells us what has happened to the organization, it may not tell us what is currently happening, nor it is a good indicator of future performance. </a:t>
            </a:r>
          </a:p>
          <a:p>
            <a:r>
              <a:rPr lang="en-MY" sz="2400" dirty="0"/>
              <a:t>Kaplan and Norton devised a “balanced scorecard”—a set of measures that gives top managers a fast but comprehensive view of the business.</a:t>
            </a:r>
          </a:p>
        </p:txBody>
      </p:sp>
    </p:spTree>
    <p:extLst>
      <p:ext uri="{BB962C8B-B14F-4D97-AF65-F5344CB8AC3E}">
        <p14:creationId xmlns:p14="http://schemas.microsoft.com/office/powerpoint/2010/main" xmlns="" val="4991302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200DC3-D8DA-4962-A28E-A92932FB6F5B}"/>
              </a:ext>
            </a:extLst>
          </p:cNvPr>
          <p:cNvSpPr>
            <a:spLocks noGrp="1"/>
          </p:cNvSpPr>
          <p:nvPr>
            <p:ph type="title"/>
          </p:nvPr>
        </p:nvSpPr>
        <p:spPr>
          <a:xfrm>
            <a:off x="827584" y="205580"/>
            <a:ext cx="7200900" cy="521495"/>
          </a:xfrm>
        </p:spPr>
        <p:txBody>
          <a:bodyPr>
            <a:noAutofit/>
          </a:bodyPr>
          <a:lstStyle/>
          <a:p>
            <a:pPr algn="ctr"/>
            <a:r>
              <a:rPr lang="en-MY" sz="3200" dirty="0"/>
              <a:t>The Balanced Scorecard</a:t>
            </a:r>
          </a:p>
        </p:txBody>
      </p:sp>
      <p:sp>
        <p:nvSpPr>
          <p:cNvPr id="3" name="Content Placeholder 2">
            <a:extLst>
              <a:ext uri="{FF2B5EF4-FFF2-40B4-BE49-F238E27FC236}">
                <a16:creationId xmlns:a16="http://schemas.microsoft.com/office/drawing/2014/main" xmlns="" id="{6429505D-AA7D-4A0E-8349-3B69EFCAE008}"/>
              </a:ext>
            </a:extLst>
          </p:cNvPr>
          <p:cNvSpPr>
            <a:spLocks noGrp="1"/>
          </p:cNvSpPr>
          <p:nvPr>
            <p:ph idx="1"/>
          </p:nvPr>
        </p:nvSpPr>
        <p:spPr>
          <a:xfrm>
            <a:off x="426418" y="980728"/>
            <a:ext cx="8003232" cy="4530725"/>
          </a:xfrm>
        </p:spPr>
        <p:txBody>
          <a:bodyPr>
            <a:normAutofit/>
          </a:bodyPr>
          <a:lstStyle/>
          <a:p>
            <a:pPr marL="0" indent="0">
              <a:buNone/>
            </a:pPr>
            <a:r>
              <a:rPr lang="en-MY" sz="2400" dirty="0"/>
              <a:t>The Balanced Scorecard was a way to </a:t>
            </a:r>
          </a:p>
          <a:p>
            <a:pPr marL="514350" indent="-514350">
              <a:buAutoNum type="arabicParenBoth"/>
            </a:pPr>
            <a:r>
              <a:rPr lang="en-MY" sz="2400" dirty="0"/>
              <a:t>Clarify and translate vision and strategy</a:t>
            </a:r>
          </a:p>
          <a:p>
            <a:pPr marL="514350" indent="-514350">
              <a:buAutoNum type="arabicParenBoth"/>
            </a:pPr>
            <a:r>
              <a:rPr lang="en-MY" sz="2400" dirty="0"/>
              <a:t>Communicate and link strategic objectives and measures; </a:t>
            </a:r>
          </a:p>
          <a:p>
            <a:pPr marL="514350" indent="-514350">
              <a:buAutoNum type="arabicParenBoth"/>
            </a:pPr>
            <a:r>
              <a:rPr lang="en-MY" sz="2400" dirty="0"/>
              <a:t>Plan, set targets, and align strategic initiatives; and</a:t>
            </a:r>
          </a:p>
          <a:p>
            <a:pPr marL="514350" indent="-514350">
              <a:buAutoNum type="arabicParenBoth"/>
            </a:pPr>
            <a:r>
              <a:rPr lang="en-MY" sz="2400" dirty="0"/>
              <a:t>Enhance strategic feedback and learning </a:t>
            </a:r>
          </a:p>
          <a:p>
            <a:pPr marL="0" indent="0">
              <a:buNone/>
            </a:pPr>
            <a:r>
              <a:rPr lang="en-MY" sz="2400" dirty="0"/>
              <a:t>The heart of the balanced scorecard is a framework of four major perspectives for strategy implementation – financial, customer, internal business, and  learning &amp; Growth. </a:t>
            </a:r>
          </a:p>
        </p:txBody>
      </p:sp>
    </p:spTree>
    <p:extLst>
      <p:ext uri="{BB962C8B-B14F-4D97-AF65-F5344CB8AC3E}">
        <p14:creationId xmlns:p14="http://schemas.microsoft.com/office/powerpoint/2010/main" xmlns="" val="13568547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0123C0-A635-46DE-9963-82533C605C0E}"/>
              </a:ext>
            </a:extLst>
          </p:cNvPr>
          <p:cNvSpPr>
            <a:spLocks noGrp="1"/>
          </p:cNvSpPr>
          <p:nvPr>
            <p:ph type="title"/>
          </p:nvPr>
        </p:nvSpPr>
        <p:spPr>
          <a:xfrm>
            <a:off x="827584" y="188640"/>
            <a:ext cx="7200900" cy="579440"/>
          </a:xfrm>
        </p:spPr>
        <p:txBody>
          <a:bodyPr>
            <a:normAutofit/>
          </a:bodyPr>
          <a:lstStyle/>
          <a:p>
            <a:pPr algn="ctr"/>
            <a:r>
              <a:rPr lang="en-MY" sz="3200" dirty="0"/>
              <a:t>Financial Perspective</a:t>
            </a:r>
          </a:p>
        </p:txBody>
      </p:sp>
      <p:sp>
        <p:nvSpPr>
          <p:cNvPr id="3" name="Content Placeholder 2">
            <a:extLst>
              <a:ext uri="{FF2B5EF4-FFF2-40B4-BE49-F238E27FC236}">
                <a16:creationId xmlns:a16="http://schemas.microsoft.com/office/drawing/2014/main" xmlns="" id="{706AD5B1-C4AE-4385-A09D-51A3C43058F5}"/>
              </a:ext>
            </a:extLst>
          </p:cNvPr>
          <p:cNvSpPr>
            <a:spLocks noGrp="1"/>
          </p:cNvSpPr>
          <p:nvPr>
            <p:ph idx="1"/>
          </p:nvPr>
        </p:nvSpPr>
        <p:spPr>
          <a:xfrm>
            <a:off x="683568" y="1196752"/>
            <a:ext cx="7632848" cy="4824536"/>
          </a:xfrm>
        </p:spPr>
        <p:txBody>
          <a:bodyPr>
            <a:normAutofit/>
          </a:bodyPr>
          <a:lstStyle/>
          <a:p>
            <a:pPr marL="0" indent="0">
              <a:buNone/>
            </a:pPr>
            <a:r>
              <a:rPr lang="en-MY" sz="2400" dirty="0"/>
              <a:t>Any key objective that is related to the company’s financial health and performance may be included in this perspective</a:t>
            </a:r>
          </a:p>
          <a:p>
            <a:r>
              <a:rPr lang="en-MY" sz="2400" dirty="0"/>
              <a:t>Revenue Growth</a:t>
            </a:r>
          </a:p>
          <a:p>
            <a:r>
              <a:rPr lang="en-MY" sz="2400" dirty="0"/>
              <a:t>Profit</a:t>
            </a:r>
          </a:p>
          <a:p>
            <a:r>
              <a:rPr lang="en-MY" sz="2400" dirty="0"/>
              <a:t>Cost Reduction</a:t>
            </a:r>
          </a:p>
          <a:p>
            <a:r>
              <a:rPr lang="en-MY" sz="2400" dirty="0"/>
              <a:t>Productivity Improvement</a:t>
            </a:r>
          </a:p>
          <a:p>
            <a:r>
              <a:rPr lang="en-MY" sz="2400" dirty="0"/>
              <a:t>Asset Utilization</a:t>
            </a:r>
          </a:p>
          <a:p>
            <a:r>
              <a:rPr lang="en-MY" sz="2400" dirty="0"/>
              <a:t>Investments</a:t>
            </a:r>
          </a:p>
          <a:p>
            <a:pPr marL="0" indent="0">
              <a:buNone/>
            </a:pPr>
            <a:r>
              <a:rPr lang="en-MY" sz="2400" i="1" dirty="0"/>
              <a:t>How Do We Look to Shareholders?</a:t>
            </a:r>
          </a:p>
          <a:p>
            <a:endParaRPr lang="en-MY" dirty="0"/>
          </a:p>
        </p:txBody>
      </p:sp>
    </p:spTree>
    <p:extLst>
      <p:ext uri="{BB962C8B-B14F-4D97-AF65-F5344CB8AC3E}">
        <p14:creationId xmlns:p14="http://schemas.microsoft.com/office/powerpoint/2010/main" xmlns="" val="28245360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818192-D678-497C-997B-0E67C9AB4618}"/>
              </a:ext>
            </a:extLst>
          </p:cNvPr>
          <p:cNvSpPr>
            <a:spLocks noGrp="1"/>
          </p:cNvSpPr>
          <p:nvPr>
            <p:ph type="title"/>
          </p:nvPr>
        </p:nvSpPr>
        <p:spPr>
          <a:xfrm>
            <a:off x="971550" y="277588"/>
            <a:ext cx="7272858" cy="559124"/>
          </a:xfrm>
        </p:spPr>
        <p:txBody>
          <a:bodyPr>
            <a:normAutofit/>
          </a:bodyPr>
          <a:lstStyle/>
          <a:p>
            <a:pPr>
              <a:spcBef>
                <a:spcPct val="50000"/>
              </a:spcBef>
            </a:pPr>
            <a:r>
              <a:rPr lang="en-MY" sz="3200" dirty="0"/>
              <a:t>Learning and Growth Perspective</a:t>
            </a:r>
          </a:p>
        </p:txBody>
      </p:sp>
      <p:sp>
        <p:nvSpPr>
          <p:cNvPr id="3" name="Content Placeholder 2">
            <a:extLst>
              <a:ext uri="{FF2B5EF4-FFF2-40B4-BE49-F238E27FC236}">
                <a16:creationId xmlns:a16="http://schemas.microsoft.com/office/drawing/2014/main" xmlns="" id="{45B7B1D2-3D43-4E7D-9732-2DD11321E194}"/>
              </a:ext>
            </a:extLst>
          </p:cNvPr>
          <p:cNvSpPr>
            <a:spLocks noGrp="1"/>
          </p:cNvSpPr>
          <p:nvPr>
            <p:ph idx="1"/>
          </p:nvPr>
        </p:nvSpPr>
        <p:spPr>
          <a:xfrm>
            <a:off x="762000" y="1219200"/>
            <a:ext cx="7848872" cy="4530725"/>
          </a:xfrm>
        </p:spPr>
        <p:txBody>
          <a:bodyPr>
            <a:normAutofit/>
          </a:bodyPr>
          <a:lstStyle/>
          <a:p>
            <a:pPr marL="0" indent="0">
              <a:spcBef>
                <a:spcPct val="50000"/>
              </a:spcBef>
              <a:buNone/>
            </a:pPr>
            <a:r>
              <a:rPr lang="en-MY" altLang="en-US" sz="2400" dirty="0"/>
              <a:t>This perspective includes employee training and corporate cultural attitudes related to both individual and corporate self-improvement. In a knowledge worker organization, people are the main resource.</a:t>
            </a:r>
          </a:p>
          <a:p>
            <a:pPr marL="0" indent="0">
              <a:spcBef>
                <a:spcPct val="50000"/>
              </a:spcBef>
              <a:buNone/>
            </a:pPr>
            <a:endParaRPr lang="en-MY" altLang="en-US" sz="2400" dirty="0"/>
          </a:p>
          <a:p>
            <a:pPr>
              <a:spcBef>
                <a:spcPct val="50000"/>
              </a:spcBef>
            </a:pPr>
            <a:r>
              <a:rPr lang="en-MY" altLang="en-US" sz="2400" dirty="0"/>
              <a:t>Employee training and development</a:t>
            </a:r>
          </a:p>
          <a:p>
            <a:pPr>
              <a:spcBef>
                <a:spcPct val="50000"/>
              </a:spcBef>
            </a:pPr>
            <a:r>
              <a:rPr lang="en-MY" altLang="en-US" sz="2400" dirty="0"/>
              <a:t>Mentoring programs</a:t>
            </a:r>
          </a:p>
          <a:p>
            <a:pPr>
              <a:spcBef>
                <a:spcPct val="50000"/>
              </a:spcBef>
            </a:pPr>
            <a:r>
              <a:rPr lang="en-MY" altLang="en-US" sz="2400" dirty="0"/>
              <a:t>Succession planning</a:t>
            </a:r>
          </a:p>
          <a:p>
            <a:pPr>
              <a:spcBef>
                <a:spcPct val="50000"/>
              </a:spcBef>
            </a:pPr>
            <a:endParaRPr lang="en-MY" altLang="en-US" sz="2400" dirty="0"/>
          </a:p>
          <a:p>
            <a:pPr marL="0" indent="0">
              <a:spcBef>
                <a:spcPct val="50000"/>
              </a:spcBef>
              <a:buNone/>
            </a:pPr>
            <a:r>
              <a:rPr lang="en-MY" altLang="en-US" sz="2400" i="1" dirty="0"/>
              <a:t>Can We Continue to Improve and Create Value?</a:t>
            </a:r>
          </a:p>
          <a:p>
            <a:pPr>
              <a:spcBef>
                <a:spcPct val="50000"/>
              </a:spcBef>
            </a:pPr>
            <a:endParaRPr lang="en-MY" altLang="en-US" sz="2800" dirty="0"/>
          </a:p>
          <a:p>
            <a:pPr marL="0" indent="0">
              <a:spcBef>
                <a:spcPct val="50000"/>
              </a:spcBef>
              <a:buNone/>
            </a:pPr>
            <a:endParaRPr lang="en-MY" dirty="0"/>
          </a:p>
        </p:txBody>
      </p:sp>
    </p:spTree>
    <p:extLst>
      <p:ext uri="{BB962C8B-B14F-4D97-AF65-F5344CB8AC3E}">
        <p14:creationId xmlns:p14="http://schemas.microsoft.com/office/powerpoint/2010/main" xmlns="" val="14935990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BA06B7-D89D-4CF5-9320-B782B997A55C}"/>
              </a:ext>
            </a:extLst>
          </p:cNvPr>
          <p:cNvSpPr>
            <a:spLocks noGrp="1"/>
          </p:cNvSpPr>
          <p:nvPr>
            <p:ph type="title"/>
          </p:nvPr>
        </p:nvSpPr>
        <p:spPr>
          <a:xfrm>
            <a:off x="971550" y="116632"/>
            <a:ext cx="7200900" cy="737519"/>
          </a:xfrm>
        </p:spPr>
        <p:txBody>
          <a:bodyPr>
            <a:normAutofit/>
          </a:bodyPr>
          <a:lstStyle/>
          <a:p>
            <a:pPr algn="ctr"/>
            <a:r>
              <a:rPr lang="en-MY" sz="3200" dirty="0"/>
              <a:t>Business Process Perspective</a:t>
            </a:r>
          </a:p>
        </p:txBody>
      </p:sp>
      <p:sp>
        <p:nvSpPr>
          <p:cNvPr id="3" name="Content Placeholder 2">
            <a:extLst>
              <a:ext uri="{FF2B5EF4-FFF2-40B4-BE49-F238E27FC236}">
                <a16:creationId xmlns:a16="http://schemas.microsoft.com/office/drawing/2014/main" xmlns="" id="{1AC460E5-91BF-4CDB-B069-ADE57C946A02}"/>
              </a:ext>
            </a:extLst>
          </p:cNvPr>
          <p:cNvSpPr>
            <a:spLocks noGrp="1"/>
          </p:cNvSpPr>
          <p:nvPr>
            <p:ph idx="1"/>
          </p:nvPr>
        </p:nvSpPr>
        <p:spPr>
          <a:xfrm>
            <a:off x="827584" y="1196752"/>
            <a:ext cx="7704856" cy="4680520"/>
          </a:xfrm>
        </p:spPr>
        <p:txBody>
          <a:bodyPr>
            <a:normAutofit fontScale="92500" lnSpcReduction="10000"/>
          </a:bodyPr>
          <a:lstStyle/>
          <a:p>
            <a:pPr marL="0" indent="0">
              <a:buNone/>
            </a:pPr>
            <a:r>
              <a:rPr lang="en-MY" sz="2600" dirty="0"/>
              <a:t>Critical internal process in which organization must deal. These processes enable to deliver the value propositions to customers and satisfy stake holders expectations.</a:t>
            </a:r>
          </a:p>
          <a:p>
            <a:pPr marL="0" indent="0">
              <a:buNone/>
            </a:pPr>
            <a:endParaRPr lang="en-MY" sz="2600" dirty="0"/>
          </a:p>
          <a:p>
            <a:r>
              <a:rPr lang="en-MY" sz="2600" dirty="0"/>
              <a:t>Innovation Process</a:t>
            </a:r>
          </a:p>
          <a:p>
            <a:r>
              <a:rPr lang="en-MY" sz="2600" dirty="0"/>
              <a:t> Product Design</a:t>
            </a:r>
          </a:p>
          <a:p>
            <a:r>
              <a:rPr lang="en-MY" sz="2600" dirty="0"/>
              <a:t> Product Development</a:t>
            </a:r>
          </a:p>
          <a:p>
            <a:r>
              <a:rPr lang="en-MY" sz="2600" dirty="0"/>
              <a:t> Process Implementation</a:t>
            </a:r>
          </a:p>
          <a:p>
            <a:endParaRPr lang="en-MY" sz="2600" dirty="0"/>
          </a:p>
          <a:p>
            <a:pPr marL="0" indent="0">
              <a:buNone/>
            </a:pPr>
            <a:r>
              <a:rPr lang="en-MY" sz="2600" i="1" dirty="0"/>
              <a:t>What Must We Excel at?</a:t>
            </a:r>
          </a:p>
          <a:p>
            <a:endParaRPr lang="en-MY" dirty="0"/>
          </a:p>
          <a:p>
            <a:endParaRPr lang="en-MY" dirty="0"/>
          </a:p>
        </p:txBody>
      </p:sp>
    </p:spTree>
    <p:extLst>
      <p:ext uri="{BB962C8B-B14F-4D97-AF65-F5344CB8AC3E}">
        <p14:creationId xmlns:p14="http://schemas.microsoft.com/office/powerpoint/2010/main" xmlns="" val="20107338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86C5F6-8DE3-42BA-8652-A88B669E5620}"/>
              </a:ext>
            </a:extLst>
          </p:cNvPr>
          <p:cNvSpPr>
            <a:spLocks noGrp="1"/>
          </p:cNvSpPr>
          <p:nvPr>
            <p:ph type="title"/>
          </p:nvPr>
        </p:nvSpPr>
        <p:spPr>
          <a:xfrm>
            <a:off x="971550" y="53925"/>
            <a:ext cx="7200900" cy="579440"/>
          </a:xfrm>
        </p:spPr>
        <p:txBody>
          <a:bodyPr>
            <a:normAutofit/>
          </a:bodyPr>
          <a:lstStyle/>
          <a:p>
            <a:pPr algn="ctr"/>
            <a:r>
              <a:rPr lang="en-MY" sz="3200" dirty="0"/>
              <a:t>Customer perspective</a:t>
            </a:r>
          </a:p>
        </p:txBody>
      </p:sp>
      <p:sp>
        <p:nvSpPr>
          <p:cNvPr id="3" name="Content Placeholder 2">
            <a:extLst>
              <a:ext uri="{FF2B5EF4-FFF2-40B4-BE49-F238E27FC236}">
                <a16:creationId xmlns:a16="http://schemas.microsoft.com/office/drawing/2014/main" xmlns="" id="{04133100-4869-4E84-BCB2-97B2D0A3A1BC}"/>
              </a:ext>
            </a:extLst>
          </p:cNvPr>
          <p:cNvSpPr>
            <a:spLocks noGrp="1"/>
          </p:cNvSpPr>
          <p:nvPr>
            <p:ph idx="1"/>
          </p:nvPr>
        </p:nvSpPr>
        <p:spPr>
          <a:xfrm>
            <a:off x="838200" y="1143000"/>
            <a:ext cx="7200900" cy="4752528"/>
          </a:xfrm>
        </p:spPr>
        <p:txBody>
          <a:bodyPr>
            <a:normAutofit/>
          </a:bodyPr>
          <a:lstStyle/>
          <a:p>
            <a:pPr marL="0" indent="0">
              <a:buNone/>
            </a:pPr>
            <a:r>
              <a:rPr lang="en-MY" sz="2400" dirty="0"/>
              <a:t>This perspective focuses on performance objectives that are related to customers and the market. </a:t>
            </a:r>
          </a:p>
          <a:p>
            <a:r>
              <a:rPr lang="en-MY" sz="2400" dirty="0"/>
              <a:t> Customer Retention</a:t>
            </a:r>
          </a:p>
          <a:p>
            <a:r>
              <a:rPr lang="en-MY" sz="2400" dirty="0"/>
              <a:t>  New Customer Acquisition</a:t>
            </a:r>
          </a:p>
          <a:p>
            <a:r>
              <a:rPr lang="en-MY" sz="2400" dirty="0"/>
              <a:t>  Customer Profitability</a:t>
            </a:r>
          </a:p>
          <a:p>
            <a:r>
              <a:rPr lang="en-MY" sz="2400" dirty="0"/>
              <a:t>  Market Share</a:t>
            </a:r>
          </a:p>
          <a:p>
            <a:pPr marL="0" indent="0">
              <a:buNone/>
            </a:pPr>
            <a:endParaRPr lang="en-MY" sz="2400" dirty="0"/>
          </a:p>
          <a:p>
            <a:pPr marL="0" indent="0">
              <a:buNone/>
            </a:pPr>
            <a:r>
              <a:rPr lang="en-MY" sz="2400" i="1" dirty="0"/>
              <a:t>How Do Customers See Us?</a:t>
            </a:r>
          </a:p>
        </p:txBody>
      </p:sp>
    </p:spTree>
    <p:extLst>
      <p:ext uri="{BB962C8B-B14F-4D97-AF65-F5344CB8AC3E}">
        <p14:creationId xmlns:p14="http://schemas.microsoft.com/office/powerpoint/2010/main" xmlns="" val="22398684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5FB436-D80B-43F6-964D-3F0F02083302}"/>
              </a:ext>
            </a:extLst>
          </p:cNvPr>
          <p:cNvSpPr>
            <a:spLocks noGrp="1"/>
          </p:cNvSpPr>
          <p:nvPr>
            <p:ph type="title"/>
          </p:nvPr>
        </p:nvSpPr>
        <p:spPr>
          <a:xfrm>
            <a:off x="827584" y="188640"/>
            <a:ext cx="7200900" cy="579440"/>
          </a:xfrm>
        </p:spPr>
        <p:txBody>
          <a:bodyPr>
            <a:normAutofit/>
          </a:bodyPr>
          <a:lstStyle/>
          <a:p>
            <a:pPr algn="ctr"/>
            <a:r>
              <a:rPr lang="en-MY" sz="3200" dirty="0"/>
              <a:t>Things to be Monitored</a:t>
            </a:r>
          </a:p>
        </p:txBody>
      </p:sp>
      <p:sp>
        <p:nvSpPr>
          <p:cNvPr id="3" name="Content Placeholder 2">
            <a:extLst>
              <a:ext uri="{FF2B5EF4-FFF2-40B4-BE49-F238E27FC236}">
                <a16:creationId xmlns:a16="http://schemas.microsoft.com/office/drawing/2014/main" xmlns="" id="{B1E1C888-4B45-41D6-ABB6-91E7719B63B4}"/>
              </a:ext>
            </a:extLst>
          </p:cNvPr>
          <p:cNvSpPr>
            <a:spLocks noGrp="1"/>
          </p:cNvSpPr>
          <p:nvPr>
            <p:ph idx="1"/>
          </p:nvPr>
        </p:nvSpPr>
        <p:spPr>
          <a:xfrm>
            <a:off x="827584" y="1124744"/>
            <a:ext cx="7200900" cy="3809999"/>
          </a:xfrm>
        </p:spPr>
        <p:txBody>
          <a:bodyPr>
            <a:normAutofit/>
          </a:bodyPr>
          <a:lstStyle/>
          <a:p>
            <a:r>
              <a:rPr lang="en-MY" sz="2400" dirty="0"/>
              <a:t>Objectives: major objectives to be achieved, for example, profitable growth</a:t>
            </a:r>
          </a:p>
          <a:p>
            <a:r>
              <a:rPr lang="en-MY" sz="2400" dirty="0"/>
              <a:t>Measures: the observable parameters that will be used to measure progress toward reaching the objective</a:t>
            </a:r>
          </a:p>
          <a:p>
            <a:r>
              <a:rPr lang="en-MY" sz="2400" dirty="0"/>
              <a:t>Targets: the specific target values for the measures</a:t>
            </a:r>
          </a:p>
          <a:p>
            <a:r>
              <a:rPr lang="en-MY" sz="2400" dirty="0"/>
              <a:t>Initiatives: projects or programs to be initiated in order to meet the objective</a:t>
            </a:r>
          </a:p>
        </p:txBody>
      </p:sp>
    </p:spTree>
    <p:extLst>
      <p:ext uri="{BB962C8B-B14F-4D97-AF65-F5344CB8AC3E}">
        <p14:creationId xmlns:p14="http://schemas.microsoft.com/office/powerpoint/2010/main" xmlns="" val="7305697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743688" y="201910"/>
            <a:ext cx="7200900" cy="665511"/>
          </a:xfrm>
        </p:spPr>
        <p:txBody>
          <a:bodyPr>
            <a:normAutofit/>
          </a:bodyPr>
          <a:lstStyle/>
          <a:p>
            <a:pPr algn="ctr"/>
            <a:r>
              <a:rPr lang="en-MY" sz="3200" dirty="0" smtClean="0"/>
              <a:t>Balanced </a:t>
            </a:r>
            <a:r>
              <a:rPr lang="en-MY" sz="3200" dirty="0"/>
              <a:t>Scorecard</a:t>
            </a:r>
          </a:p>
        </p:txBody>
      </p:sp>
      <p:pic>
        <p:nvPicPr>
          <p:cNvPr id="5" name="Picture 4">
            <a:extLst>
              <a:ext uri="{FF2B5EF4-FFF2-40B4-BE49-F238E27FC236}">
                <a16:creationId xmlns:a16="http://schemas.microsoft.com/office/drawing/2014/main" xmlns="" id="{1E70CC6E-CFFA-43FA-B945-7C224B23D967}"/>
              </a:ext>
            </a:extLst>
          </p:cNvPr>
          <p:cNvPicPr>
            <a:picLocks noChangeAspect="1"/>
          </p:cNvPicPr>
          <p:nvPr/>
        </p:nvPicPr>
        <p:blipFill>
          <a:blip r:embed="rId2"/>
          <a:stretch>
            <a:fillRect/>
          </a:stretch>
        </p:blipFill>
        <p:spPr>
          <a:xfrm>
            <a:off x="743688" y="1196752"/>
            <a:ext cx="7448550" cy="4667250"/>
          </a:xfrm>
          <a:prstGeom prst="rect">
            <a:avLst/>
          </a:prstGeom>
        </p:spPr>
      </p:pic>
    </p:spTree>
    <p:extLst>
      <p:ext uri="{BB962C8B-B14F-4D97-AF65-F5344CB8AC3E}">
        <p14:creationId xmlns:p14="http://schemas.microsoft.com/office/powerpoint/2010/main" xmlns="" val="38165924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914400" y="332656"/>
            <a:ext cx="7200900" cy="665511"/>
          </a:xfrm>
        </p:spPr>
        <p:txBody>
          <a:bodyPr>
            <a:normAutofit/>
          </a:bodyPr>
          <a:lstStyle/>
          <a:p>
            <a:pPr algn="ctr"/>
            <a:r>
              <a:rPr lang="en-MY" sz="3200" dirty="0"/>
              <a:t>Strategy Maps</a:t>
            </a:r>
          </a:p>
        </p:txBody>
      </p:sp>
      <p:pic>
        <p:nvPicPr>
          <p:cNvPr id="5" name="Picture 4">
            <a:extLst>
              <a:ext uri="{FF2B5EF4-FFF2-40B4-BE49-F238E27FC236}">
                <a16:creationId xmlns:a16="http://schemas.microsoft.com/office/drawing/2014/main" xmlns="" id="{7ED0B84B-7EFC-4D2C-9451-2D15F208D523}"/>
              </a:ext>
            </a:extLst>
          </p:cNvPr>
          <p:cNvPicPr>
            <a:picLocks noChangeAspect="1"/>
          </p:cNvPicPr>
          <p:nvPr/>
        </p:nvPicPr>
        <p:blipFill>
          <a:blip r:embed="rId2"/>
          <a:stretch>
            <a:fillRect/>
          </a:stretch>
        </p:blipFill>
        <p:spPr>
          <a:xfrm>
            <a:off x="757237" y="1304925"/>
            <a:ext cx="7515225" cy="4248150"/>
          </a:xfrm>
          <a:prstGeom prst="rect">
            <a:avLst/>
          </a:prstGeom>
        </p:spPr>
      </p:pic>
    </p:spTree>
    <p:extLst>
      <p:ext uri="{BB962C8B-B14F-4D97-AF65-F5344CB8AC3E}">
        <p14:creationId xmlns:p14="http://schemas.microsoft.com/office/powerpoint/2010/main" xmlns="" val="27872255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B3B05A-C7C1-4228-9DB6-E39F52D05E7E}"/>
              </a:ext>
            </a:extLst>
          </p:cNvPr>
          <p:cNvSpPr>
            <a:spLocks noGrp="1"/>
          </p:cNvSpPr>
          <p:nvPr>
            <p:ph type="title"/>
          </p:nvPr>
        </p:nvSpPr>
        <p:spPr>
          <a:xfrm>
            <a:off x="971550" y="161038"/>
            <a:ext cx="7200900" cy="593503"/>
          </a:xfrm>
        </p:spPr>
        <p:txBody>
          <a:bodyPr>
            <a:normAutofit/>
          </a:bodyPr>
          <a:lstStyle/>
          <a:p>
            <a:pPr algn="ctr"/>
            <a:r>
              <a:rPr lang="en-MY" sz="3200" dirty="0"/>
              <a:t>Strategy Implementation</a:t>
            </a:r>
          </a:p>
        </p:txBody>
      </p:sp>
      <p:pic>
        <p:nvPicPr>
          <p:cNvPr id="5" name="Picture 4">
            <a:extLst>
              <a:ext uri="{FF2B5EF4-FFF2-40B4-BE49-F238E27FC236}">
                <a16:creationId xmlns:a16="http://schemas.microsoft.com/office/drawing/2014/main" xmlns="" id="{B1DDF11A-A98D-48A7-B1D9-8EF12D5919B0}"/>
              </a:ext>
            </a:extLst>
          </p:cNvPr>
          <p:cNvPicPr>
            <a:picLocks noChangeAspect="1"/>
          </p:cNvPicPr>
          <p:nvPr/>
        </p:nvPicPr>
        <p:blipFill>
          <a:blip r:embed="rId2"/>
          <a:stretch>
            <a:fillRect/>
          </a:stretch>
        </p:blipFill>
        <p:spPr>
          <a:xfrm>
            <a:off x="971550" y="1196752"/>
            <a:ext cx="6768752" cy="4843418"/>
          </a:xfrm>
          <a:prstGeom prst="rect">
            <a:avLst/>
          </a:prstGeom>
        </p:spPr>
      </p:pic>
    </p:spTree>
    <p:extLst>
      <p:ext uri="{BB962C8B-B14F-4D97-AF65-F5344CB8AC3E}">
        <p14:creationId xmlns:p14="http://schemas.microsoft.com/office/powerpoint/2010/main" xmlns="" val="15782070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F991D7-31D1-4312-AF7C-6CBE66F4C3C9}"/>
              </a:ext>
            </a:extLst>
          </p:cNvPr>
          <p:cNvSpPr>
            <a:spLocks noGrp="1"/>
          </p:cNvSpPr>
          <p:nvPr>
            <p:ph type="title"/>
          </p:nvPr>
        </p:nvSpPr>
        <p:spPr>
          <a:xfrm>
            <a:off x="755576" y="260648"/>
            <a:ext cx="7200900" cy="579440"/>
          </a:xfrm>
        </p:spPr>
        <p:txBody>
          <a:bodyPr>
            <a:normAutofit/>
          </a:bodyPr>
          <a:lstStyle/>
          <a:p>
            <a:r>
              <a:rPr lang="en-MY" dirty="0"/>
              <a:t>Question </a:t>
            </a:r>
            <a:r>
              <a:rPr lang="en-MY" dirty="0" smtClean="0"/>
              <a:t># 1 </a:t>
            </a:r>
            <a:endParaRPr lang="en-MY" dirty="0"/>
          </a:p>
        </p:txBody>
      </p:sp>
      <p:sp>
        <p:nvSpPr>
          <p:cNvPr id="3" name="Content Placeholder 2">
            <a:extLst>
              <a:ext uri="{FF2B5EF4-FFF2-40B4-BE49-F238E27FC236}">
                <a16:creationId xmlns:a16="http://schemas.microsoft.com/office/drawing/2014/main" xmlns="" id="{C87017F0-2927-4ED0-951C-544F62724C88}"/>
              </a:ext>
            </a:extLst>
          </p:cNvPr>
          <p:cNvSpPr>
            <a:spLocks noGrp="1"/>
          </p:cNvSpPr>
          <p:nvPr>
            <p:ph idx="1"/>
          </p:nvPr>
        </p:nvSpPr>
        <p:spPr>
          <a:xfrm>
            <a:off x="755576" y="1268760"/>
            <a:ext cx="7626424" cy="4751040"/>
          </a:xfrm>
        </p:spPr>
        <p:txBody>
          <a:bodyPr>
            <a:normAutofit/>
          </a:bodyPr>
          <a:lstStyle/>
          <a:p>
            <a:pPr marL="0" indent="0">
              <a:buNone/>
            </a:pPr>
            <a:r>
              <a:rPr lang="en-US" dirty="0" smtClean="0"/>
              <a:t>Which of the following describes a framework that links business strategies with day-to-day activities?</a:t>
            </a:r>
          </a:p>
          <a:p>
            <a:pPr marL="514350" indent="-514350">
              <a:buFont typeface="+mj-lt"/>
              <a:buAutoNum type="alphaUcPeriod"/>
            </a:pPr>
            <a:r>
              <a:rPr lang="en-US" dirty="0" smtClean="0"/>
              <a:t>Management by Objective (MBO)	</a:t>
            </a:r>
          </a:p>
          <a:p>
            <a:pPr marL="514350" indent="-514350">
              <a:buFont typeface="+mj-lt"/>
              <a:buAutoNum type="alphaUcPeriod"/>
            </a:pPr>
            <a:r>
              <a:rPr lang="en-US" dirty="0" smtClean="0"/>
              <a:t>Balanced Scorecard	</a:t>
            </a:r>
          </a:p>
          <a:p>
            <a:pPr marL="514350" indent="-514350">
              <a:buFont typeface="+mj-lt"/>
              <a:buAutoNum type="alphaUcPeriod"/>
            </a:pPr>
            <a:r>
              <a:rPr lang="en-US" dirty="0" smtClean="0"/>
              <a:t>Strategic Plan	</a:t>
            </a:r>
          </a:p>
          <a:p>
            <a:pPr marL="514350" indent="-514350">
              <a:buFont typeface="+mj-lt"/>
              <a:buAutoNum type="alphaUcPeriod"/>
            </a:pPr>
            <a:r>
              <a:rPr lang="en-US" dirty="0" smtClean="0"/>
              <a:t>Organizational Values</a:t>
            </a:r>
          </a:p>
          <a:p>
            <a:pPr marL="514350" indent="-514350">
              <a:buFont typeface="+mj-lt"/>
              <a:buAutoNum type="alphaUcPeriod"/>
            </a:pPr>
            <a:endParaRPr lang="en-US" dirty="0" smtClean="0"/>
          </a:p>
          <a:p>
            <a:pPr marL="514350" indent="-514350">
              <a:buFont typeface="+mj-lt"/>
              <a:buAutoNum type="alphaUcPeriod"/>
            </a:pPr>
            <a:endParaRPr lang="en-MY" dirty="0"/>
          </a:p>
        </p:txBody>
      </p:sp>
    </p:spTree>
    <p:extLst>
      <p:ext uri="{BB962C8B-B14F-4D97-AF65-F5344CB8AC3E}">
        <p14:creationId xmlns:p14="http://schemas.microsoft.com/office/powerpoint/2010/main" xmlns="" val="12623542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42AF16-7DF3-4BFB-B60A-A6003409D9C7}"/>
              </a:ext>
            </a:extLst>
          </p:cNvPr>
          <p:cNvSpPr>
            <a:spLocks noGrp="1"/>
          </p:cNvSpPr>
          <p:nvPr>
            <p:ph type="title"/>
          </p:nvPr>
        </p:nvSpPr>
        <p:spPr>
          <a:xfrm>
            <a:off x="914400" y="304800"/>
            <a:ext cx="7200900" cy="809527"/>
          </a:xfrm>
        </p:spPr>
        <p:txBody>
          <a:bodyPr>
            <a:normAutofit/>
          </a:bodyPr>
          <a:lstStyle/>
          <a:p>
            <a:pPr algn="ctr"/>
            <a:r>
              <a:rPr lang="en-MY" sz="3200" dirty="0"/>
              <a:t>Answer </a:t>
            </a:r>
            <a:r>
              <a:rPr lang="en-MY" sz="3200" dirty="0" smtClean="0"/>
              <a:t># 1 </a:t>
            </a:r>
            <a:endParaRPr lang="en-MY" sz="3200" dirty="0"/>
          </a:p>
        </p:txBody>
      </p:sp>
      <p:sp>
        <p:nvSpPr>
          <p:cNvPr id="3" name="Content Placeholder 2">
            <a:extLst>
              <a:ext uri="{FF2B5EF4-FFF2-40B4-BE49-F238E27FC236}">
                <a16:creationId xmlns:a16="http://schemas.microsoft.com/office/drawing/2014/main" xmlns="" id="{6781CB28-F4E9-4C76-BCED-98B664E9AEA4}"/>
              </a:ext>
            </a:extLst>
          </p:cNvPr>
          <p:cNvSpPr>
            <a:spLocks noGrp="1"/>
          </p:cNvSpPr>
          <p:nvPr>
            <p:ph idx="1"/>
          </p:nvPr>
        </p:nvSpPr>
        <p:spPr>
          <a:xfrm>
            <a:off x="838200" y="1295400"/>
            <a:ext cx="7924800" cy="4876800"/>
          </a:xfrm>
        </p:spPr>
        <p:txBody>
          <a:bodyPr>
            <a:normAutofit fontScale="70000" lnSpcReduction="20000"/>
          </a:bodyPr>
          <a:lstStyle/>
          <a:p>
            <a:r>
              <a:rPr lang="en-MY" sz="3400" b="1" dirty="0"/>
              <a:t>Option </a:t>
            </a:r>
            <a:r>
              <a:rPr lang="en-MY" sz="3400" b="1" dirty="0" smtClean="0"/>
              <a:t>B</a:t>
            </a:r>
          </a:p>
          <a:p>
            <a:endParaRPr lang="en-MY" sz="2400" b="1" dirty="0" smtClean="0"/>
          </a:p>
          <a:p>
            <a:pPr>
              <a:buNone/>
            </a:pPr>
            <a:r>
              <a:rPr lang="en-US" sz="2600" dirty="0" smtClean="0"/>
              <a:t>The balanced scorecard method provides a general framework for defining, implementing and sustaining business strategies at all levels and throughout the organization by linking that strategy to each individual employee's performance measurement system. Specifically, organizations will pursue success in four general areas, which are based on the concerns of an organization's primary stakeholders: (1) financial (somewhat de-emphasized in the balanced scorecard method), (2) customer satisfaction and needs, (3) optimal performance of internal business processes, and (4) the capacity of an organization for learning, growth, and innovation. On the other hand, management by objective (MBO) is a performance appraisal format. It appraises the performance of an individual, based on the individuals meeting the goals/ objectives established for them within a certain time frame. In contrast, a strategic plan is a detailed plan (overall plan, implementation steps, and evaluation criteria) that identifies the activities that an organization/ group will pursue to meet specified objectives. Both the MBO format and strategic plan do not necessarily tie their objectives to specific business strategies. Finally, an organization's values do not have anything to do with business strategies. They are the acceptable standards, which govern the behavior of individuals within the organization- its general ethical code of conduct.</a:t>
            </a:r>
            <a:endParaRPr lang="en-MY" sz="2600" dirty="0"/>
          </a:p>
        </p:txBody>
      </p:sp>
    </p:spTree>
    <p:extLst>
      <p:ext uri="{BB962C8B-B14F-4D97-AF65-F5344CB8AC3E}">
        <p14:creationId xmlns:p14="http://schemas.microsoft.com/office/powerpoint/2010/main" xmlns="" val="12060508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8248937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896350-220D-423B-9418-A028B102CEAF}"/>
              </a:ext>
            </a:extLst>
          </p:cNvPr>
          <p:cNvSpPr>
            <a:spLocks noGrp="1"/>
          </p:cNvSpPr>
          <p:nvPr>
            <p:ph type="title"/>
          </p:nvPr>
        </p:nvSpPr>
        <p:spPr>
          <a:xfrm>
            <a:off x="753740" y="221703"/>
            <a:ext cx="7200900" cy="665511"/>
          </a:xfrm>
        </p:spPr>
        <p:txBody>
          <a:bodyPr>
            <a:normAutofit/>
          </a:bodyPr>
          <a:lstStyle/>
          <a:p>
            <a:pPr algn="ctr"/>
            <a:r>
              <a:rPr lang="en-MY" sz="3200" dirty="0"/>
              <a:t>Management by Objectives (MBO)</a:t>
            </a:r>
          </a:p>
        </p:txBody>
      </p:sp>
      <p:sp>
        <p:nvSpPr>
          <p:cNvPr id="3" name="Content Placeholder 2">
            <a:extLst>
              <a:ext uri="{FF2B5EF4-FFF2-40B4-BE49-F238E27FC236}">
                <a16:creationId xmlns:a16="http://schemas.microsoft.com/office/drawing/2014/main" xmlns="" id="{8229FA23-3E65-48D4-8E1B-EE1F50E3E5CA}"/>
              </a:ext>
            </a:extLst>
          </p:cNvPr>
          <p:cNvSpPr>
            <a:spLocks noGrp="1"/>
          </p:cNvSpPr>
          <p:nvPr>
            <p:ph idx="1"/>
          </p:nvPr>
        </p:nvSpPr>
        <p:spPr>
          <a:xfrm>
            <a:off x="611560" y="1268760"/>
            <a:ext cx="7848872" cy="4680520"/>
          </a:xfrm>
        </p:spPr>
        <p:txBody>
          <a:bodyPr>
            <a:normAutofit fontScale="92500" lnSpcReduction="20000"/>
          </a:bodyPr>
          <a:lstStyle/>
          <a:p>
            <a:r>
              <a:rPr lang="en-MY" sz="2600" dirty="0"/>
              <a:t>Management by objectives (MBO) is a strategic management model that aims to improve the performance of an organization by clearly defining objectives that are agreed to by both management and employees. </a:t>
            </a:r>
          </a:p>
          <a:p>
            <a:endParaRPr lang="en-MY" sz="2600" dirty="0"/>
          </a:p>
          <a:p>
            <a:r>
              <a:rPr lang="en-MY" sz="2600" dirty="0"/>
              <a:t>According to the theory, having a say in goal setting and action plans encourages participation and commitment among employees, as well as aligning objectives across the organization.</a:t>
            </a:r>
          </a:p>
          <a:p>
            <a:endParaRPr lang="en-MY" sz="2600" dirty="0"/>
          </a:p>
          <a:p>
            <a:r>
              <a:rPr lang="en-MY" sz="2600" dirty="0"/>
              <a:t>The term was first outlined by management guru Peter Drucker in his 1954 book, </a:t>
            </a:r>
            <a:r>
              <a:rPr lang="en-MY" sz="2600" i="1" dirty="0"/>
              <a:t>The Practice of Management</a:t>
            </a:r>
            <a:r>
              <a:rPr lang="en-MY" sz="2600" dirty="0"/>
              <a:t>.</a:t>
            </a:r>
          </a:p>
          <a:p>
            <a:endParaRPr lang="en-MY" sz="2400" dirty="0"/>
          </a:p>
        </p:txBody>
      </p:sp>
    </p:spTree>
    <p:extLst>
      <p:ext uri="{BB962C8B-B14F-4D97-AF65-F5344CB8AC3E}">
        <p14:creationId xmlns:p14="http://schemas.microsoft.com/office/powerpoint/2010/main" xmlns="" val="6242315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8F60BA-31B1-4789-9BB9-597C090ECA6F}"/>
              </a:ext>
            </a:extLst>
          </p:cNvPr>
          <p:cNvSpPr>
            <a:spLocks noGrp="1"/>
          </p:cNvSpPr>
          <p:nvPr>
            <p:ph type="title"/>
          </p:nvPr>
        </p:nvSpPr>
        <p:spPr>
          <a:xfrm>
            <a:off x="990600" y="304800"/>
            <a:ext cx="7200900" cy="655639"/>
          </a:xfrm>
        </p:spPr>
        <p:txBody>
          <a:bodyPr>
            <a:normAutofit/>
          </a:bodyPr>
          <a:lstStyle/>
          <a:p>
            <a:pPr algn="ctr"/>
            <a:r>
              <a:rPr lang="en-MY" sz="2800" dirty="0"/>
              <a:t>Management by Objectives</a:t>
            </a:r>
          </a:p>
        </p:txBody>
      </p:sp>
      <p:pic>
        <p:nvPicPr>
          <p:cNvPr id="5" name="Picture 4">
            <a:extLst>
              <a:ext uri="{FF2B5EF4-FFF2-40B4-BE49-F238E27FC236}">
                <a16:creationId xmlns:a16="http://schemas.microsoft.com/office/drawing/2014/main" xmlns="" id="{C54D83C4-0EA9-4C44-8EE5-65258979698D}"/>
              </a:ext>
            </a:extLst>
          </p:cNvPr>
          <p:cNvPicPr>
            <a:picLocks noChangeAspect="1"/>
          </p:cNvPicPr>
          <p:nvPr/>
        </p:nvPicPr>
        <p:blipFill>
          <a:blip r:embed="rId2"/>
          <a:stretch>
            <a:fillRect/>
          </a:stretch>
        </p:blipFill>
        <p:spPr>
          <a:xfrm>
            <a:off x="1676400" y="1066800"/>
            <a:ext cx="4953000" cy="4953000"/>
          </a:xfrm>
          <a:prstGeom prst="rect">
            <a:avLst/>
          </a:prstGeom>
        </p:spPr>
      </p:pic>
    </p:spTree>
    <p:extLst>
      <p:ext uri="{BB962C8B-B14F-4D97-AF65-F5344CB8AC3E}">
        <p14:creationId xmlns:p14="http://schemas.microsoft.com/office/powerpoint/2010/main" xmlns="" val="201816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6CDEBD-9921-4AE9-AB9F-101D05035EB3}"/>
              </a:ext>
            </a:extLst>
          </p:cNvPr>
          <p:cNvSpPr>
            <a:spLocks noGrp="1"/>
          </p:cNvSpPr>
          <p:nvPr>
            <p:ph type="title"/>
          </p:nvPr>
        </p:nvSpPr>
        <p:spPr>
          <a:xfrm>
            <a:off x="948888" y="332656"/>
            <a:ext cx="7200900" cy="579440"/>
          </a:xfrm>
        </p:spPr>
        <p:txBody>
          <a:bodyPr>
            <a:normAutofit/>
          </a:bodyPr>
          <a:lstStyle/>
          <a:p>
            <a:pPr algn="ctr"/>
            <a:r>
              <a:rPr lang="en-MY" sz="3200" dirty="0"/>
              <a:t>Steps in MBO Process</a:t>
            </a:r>
          </a:p>
        </p:txBody>
      </p:sp>
      <p:sp>
        <p:nvSpPr>
          <p:cNvPr id="3" name="Content Placeholder 2">
            <a:extLst>
              <a:ext uri="{FF2B5EF4-FFF2-40B4-BE49-F238E27FC236}">
                <a16:creationId xmlns:a16="http://schemas.microsoft.com/office/drawing/2014/main" xmlns="" id="{45B09CBF-0D70-49ED-B3EF-1C760403D417}"/>
              </a:ext>
            </a:extLst>
          </p:cNvPr>
          <p:cNvSpPr>
            <a:spLocks noGrp="1"/>
          </p:cNvSpPr>
          <p:nvPr>
            <p:ph idx="1"/>
          </p:nvPr>
        </p:nvSpPr>
        <p:spPr>
          <a:xfrm>
            <a:off x="918836" y="1524000"/>
            <a:ext cx="7539364" cy="4495800"/>
          </a:xfrm>
        </p:spPr>
        <p:txBody>
          <a:bodyPr>
            <a:normAutofit fontScale="92500"/>
          </a:bodyPr>
          <a:lstStyle/>
          <a:p>
            <a:r>
              <a:rPr lang="en-MY" sz="3000" dirty="0"/>
              <a:t>The first step is to either determine or revise organizational objectives for the entire company. This broad overview should be derived from the firm's mission and vision.</a:t>
            </a:r>
          </a:p>
          <a:p>
            <a:endParaRPr lang="en-MY" sz="3000" dirty="0"/>
          </a:p>
          <a:p>
            <a:r>
              <a:rPr lang="en-MY" sz="3000"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xmlns="" val="4274451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F287FD-559D-430B-A19B-E6C1C0F2C6BF}"/>
              </a:ext>
            </a:extLst>
          </p:cNvPr>
          <p:cNvSpPr>
            <a:spLocks noGrp="1"/>
          </p:cNvSpPr>
          <p:nvPr>
            <p:ph type="title"/>
          </p:nvPr>
        </p:nvSpPr>
        <p:spPr>
          <a:xfrm>
            <a:off x="971550" y="487359"/>
            <a:ext cx="7200900" cy="579440"/>
          </a:xfrm>
        </p:spPr>
        <p:txBody>
          <a:bodyPr>
            <a:normAutofit/>
          </a:bodyPr>
          <a:lstStyle/>
          <a:p>
            <a:pPr algn="ctr"/>
            <a:r>
              <a:rPr lang="en-MY" sz="3200" dirty="0"/>
              <a:t>Steps in MBO Process</a:t>
            </a:r>
          </a:p>
        </p:txBody>
      </p:sp>
      <p:sp>
        <p:nvSpPr>
          <p:cNvPr id="3" name="Content Placeholder 2">
            <a:extLst>
              <a:ext uri="{FF2B5EF4-FFF2-40B4-BE49-F238E27FC236}">
                <a16:creationId xmlns:a16="http://schemas.microsoft.com/office/drawing/2014/main" xmlns="" id="{083982FA-6A5F-4F6F-884E-A6C692616E21}"/>
              </a:ext>
            </a:extLst>
          </p:cNvPr>
          <p:cNvSpPr>
            <a:spLocks noGrp="1"/>
          </p:cNvSpPr>
          <p:nvPr>
            <p:ph idx="1"/>
          </p:nvPr>
        </p:nvSpPr>
        <p:spPr>
          <a:xfrm>
            <a:off x="762000" y="1371600"/>
            <a:ext cx="7410450" cy="4419601"/>
          </a:xfrm>
        </p:spPr>
        <p:txBody>
          <a:bodyPr/>
          <a:lstStyle/>
          <a:p>
            <a:r>
              <a:rPr lang="en-MY" sz="2800"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r>
              <a:rPr lang="en-MY" sz="2400" dirty="0"/>
              <a:t>.</a:t>
            </a:r>
          </a:p>
          <a:p>
            <a:endParaRPr lang="en-MY" dirty="0"/>
          </a:p>
        </p:txBody>
      </p:sp>
    </p:spTree>
    <p:extLst>
      <p:ext uri="{BB962C8B-B14F-4D97-AF65-F5344CB8AC3E}">
        <p14:creationId xmlns:p14="http://schemas.microsoft.com/office/powerpoint/2010/main" xmlns="" val="29713767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4977B7-E94C-4019-9878-0D3D4EBE9198}"/>
              </a:ext>
            </a:extLst>
          </p:cNvPr>
          <p:cNvSpPr>
            <a:spLocks noGrp="1"/>
          </p:cNvSpPr>
          <p:nvPr>
            <p:ph type="title"/>
          </p:nvPr>
        </p:nvSpPr>
        <p:spPr>
          <a:xfrm>
            <a:off x="971550" y="260648"/>
            <a:ext cx="7200900" cy="579440"/>
          </a:xfrm>
        </p:spPr>
        <p:txBody>
          <a:bodyPr>
            <a:normAutofit/>
          </a:bodyPr>
          <a:lstStyle/>
          <a:p>
            <a:pPr algn="ctr"/>
            <a:r>
              <a:rPr lang="en-MY" sz="3200" dirty="0"/>
              <a:t>Steps in MBO Process</a:t>
            </a:r>
          </a:p>
        </p:txBody>
      </p:sp>
      <p:sp>
        <p:nvSpPr>
          <p:cNvPr id="3" name="Content Placeholder 2">
            <a:extLst>
              <a:ext uri="{FF2B5EF4-FFF2-40B4-BE49-F238E27FC236}">
                <a16:creationId xmlns:a16="http://schemas.microsoft.com/office/drawing/2014/main" xmlns="" id="{A98CD2A8-200D-42E8-819A-2EC90CEE10CA}"/>
              </a:ext>
            </a:extLst>
          </p:cNvPr>
          <p:cNvSpPr>
            <a:spLocks noGrp="1"/>
          </p:cNvSpPr>
          <p:nvPr>
            <p:ph idx="1"/>
          </p:nvPr>
        </p:nvSpPr>
        <p:spPr>
          <a:xfrm>
            <a:off x="609600" y="1340768"/>
            <a:ext cx="7848599" cy="4679032"/>
          </a:xfrm>
        </p:spPr>
        <p:txBody>
          <a:bodyPr/>
          <a:lstStyle/>
          <a:p>
            <a:r>
              <a:rPr lang="en-MY" sz="2800" dirty="0"/>
              <a:t>Step four involves monitoring the progress of employees. In step two, a key component of the objectives was that they are measurable in order for employees and managers to determine how well they are met.</a:t>
            </a:r>
          </a:p>
          <a:p>
            <a:endParaRPr lang="en-MY" sz="2800" dirty="0"/>
          </a:p>
          <a:p>
            <a:r>
              <a:rPr lang="en-MY" sz="2800"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xmlns="" val="13892511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C3A01B-6D3A-4D2D-86FD-2332B1FE0CEE}"/>
              </a:ext>
            </a:extLst>
          </p:cNvPr>
          <p:cNvSpPr>
            <a:spLocks noGrp="1"/>
          </p:cNvSpPr>
          <p:nvPr>
            <p:ph type="title"/>
          </p:nvPr>
        </p:nvSpPr>
        <p:spPr>
          <a:xfrm>
            <a:off x="990600" y="381000"/>
            <a:ext cx="7200900" cy="579439"/>
          </a:xfrm>
        </p:spPr>
        <p:txBody>
          <a:bodyPr>
            <a:normAutofit/>
          </a:bodyPr>
          <a:lstStyle/>
          <a:p>
            <a:pPr algn="ctr"/>
            <a:r>
              <a:rPr lang="en-MY" sz="3200" dirty="0"/>
              <a:t>SMART Goals</a:t>
            </a:r>
          </a:p>
        </p:txBody>
      </p:sp>
      <p:pic>
        <p:nvPicPr>
          <p:cNvPr id="5" name="Picture 4">
            <a:extLst>
              <a:ext uri="{FF2B5EF4-FFF2-40B4-BE49-F238E27FC236}">
                <a16:creationId xmlns:a16="http://schemas.microsoft.com/office/drawing/2014/main" xmlns="" id="{2A589180-7760-4FF0-84B9-5E96AFE387A7}"/>
              </a:ext>
            </a:extLst>
          </p:cNvPr>
          <p:cNvPicPr>
            <a:picLocks noChangeAspect="1"/>
          </p:cNvPicPr>
          <p:nvPr/>
        </p:nvPicPr>
        <p:blipFill>
          <a:blip r:embed="rId2"/>
          <a:stretch>
            <a:fillRect/>
          </a:stretch>
        </p:blipFill>
        <p:spPr>
          <a:xfrm>
            <a:off x="1524000" y="1143000"/>
            <a:ext cx="6393904" cy="4918388"/>
          </a:xfrm>
          <a:prstGeom prst="rect">
            <a:avLst/>
          </a:prstGeom>
        </p:spPr>
      </p:pic>
    </p:spTree>
    <p:extLst>
      <p:ext uri="{BB962C8B-B14F-4D97-AF65-F5344CB8AC3E}">
        <p14:creationId xmlns:p14="http://schemas.microsoft.com/office/powerpoint/2010/main" xmlns="" val="16668321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FE0012-8030-45A7-94EC-F8698A4FA94A}"/>
              </a:ext>
            </a:extLst>
          </p:cNvPr>
          <p:cNvSpPr>
            <a:spLocks noGrp="1"/>
          </p:cNvSpPr>
          <p:nvPr>
            <p:ph type="title"/>
          </p:nvPr>
        </p:nvSpPr>
        <p:spPr>
          <a:xfrm>
            <a:off x="945796" y="188640"/>
            <a:ext cx="7200900" cy="737519"/>
          </a:xfrm>
        </p:spPr>
        <p:txBody>
          <a:bodyPr/>
          <a:lstStyle/>
          <a:p>
            <a:r>
              <a:rPr lang="en-MY" dirty="0"/>
              <a:t>Question </a:t>
            </a:r>
            <a:r>
              <a:rPr lang="en-MY" dirty="0" smtClean="0"/>
              <a:t># 2 </a:t>
            </a:r>
            <a:endParaRPr lang="en-MY" dirty="0"/>
          </a:p>
        </p:txBody>
      </p:sp>
      <p:sp>
        <p:nvSpPr>
          <p:cNvPr id="3" name="Content Placeholder 2">
            <a:extLst>
              <a:ext uri="{FF2B5EF4-FFF2-40B4-BE49-F238E27FC236}">
                <a16:creationId xmlns:a16="http://schemas.microsoft.com/office/drawing/2014/main" xmlns="" id="{CBBACB0D-0DFB-49E4-AEE9-F63ADC6C48A5}"/>
              </a:ext>
            </a:extLst>
          </p:cNvPr>
          <p:cNvSpPr>
            <a:spLocks noGrp="1"/>
          </p:cNvSpPr>
          <p:nvPr>
            <p:ph idx="1"/>
          </p:nvPr>
        </p:nvSpPr>
        <p:spPr>
          <a:xfrm>
            <a:off x="683568" y="1052736"/>
            <a:ext cx="7632848" cy="4680520"/>
          </a:xfrm>
        </p:spPr>
        <p:txBody>
          <a:bodyPr>
            <a:normAutofit fontScale="92500" lnSpcReduction="10000"/>
          </a:bodyPr>
          <a:lstStyle/>
          <a:p>
            <a:pPr marL="0" indent="0">
              <a:buNone/>
            </a:pPr>
            <a:r>
              <a:rPr lang="en-MY" sz="2600" dirty="0"/>
              <a:t>The manager of the marketing department established a goal for his staff that directed them to double unique web traffic to the website within 90 days. If they accomplish this goal, the department will evenly split a bonus among them. The manager is most likely</a:t>
            </a:r>
          </a:p>
          <a:p>
            <a:pPr marL="0" indent="0">
              <a:buNone/>
            </a:pPr>
            <a:r>
              <a:rPr lang="en-MY" sz="2600" dirty="0"/>
              <a:t>using which performance management technique?</a:t>
            </a:r>
          </a:p>
          <a:p>
            <a:pPr marL="0" indent="0">
              <a:buNone/>
            </a:pPr>
            <a:endParaRPr lang="en-MY" sz="2600" dirty="0"/>
          </a:p>
          <a:p>
            <a:pPr marL="514350" indent="-514350">
              <a:buFont typeface="+mj-lt"/>
              <a:buAutoNum type="alphaUcPeriod"/>
            </a:pPr>
            <a:r>
              <a:rPr lang="en-MY" sz="2600" dirty="0"/>
              <a:t>SMART</a:t>
            </a:r>
          </a:p>
          <a:p>
            <a:pPr marL="514350" indent="-514350">
              <a:buFont typeface="+mj-lt"/>
              <a:buAutoNum type="alphaUcPeriod"/>
            </a:pPr>
            <a:r>
              <a:rPr lang="en-MY" sz="2600" dirty="0"/>
              <a:t>MBO</a:t>
            </a:r>
          </a:p>
          <a:p>
            <a:pPr marL="514350" indent="-514350">
              <a:buFont typeface="+mj-lt"/>
              <a:buAutoNum type="alphaUcPeriod"/>
            </a:pPr>
            <a:r>
              <a:rPr lang="en-MY" sz="2600" dirty="0"/>
              <a:t>360</a:t>
            </a:r>
          </a:p>
          <a:p>
            <a:pPr marL="514350" indent="-514350">
              <a:buFont typeface="+mj-lt"/>
              <a:buAutoNum type="alphaUcPeriod"/>
            </a:pPr>
            <a:r>
              <a:rPr lang="en-MY" sz="2600" dirty="0"/>
              <a:t>Forced distribution</a:t>
            </a:r>
          </a:p>
          <a:p>
            <a:pPr marL="514350" indent="-514350">
              <a:buFont typeface="+mj-lt"/>
              <a:buAutoNum type="alphaUcPeriod"/>
            </a:pPr>
            <a:endParaRPr lang="en-MY" sz="2400" dirty="0"/>
          </a:p>
        </p:txBody>
      </p:sp>
    </p:spTree>
    <p:extLst>
      <p:ext uri="{BB962C8B-B14F-4D97-AF65-F5344CB8AC3E}">
        <p14:creationId xmlns:p14="http://schemas.microsoft.com/office/powerpoint/2010/main" xmlns="" val="18759321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A5747B-FD56-4B35-93B4-EC69CB5EC605}"/>
              </a:ext>
            </a:extLst>
          </p:cNvPr>
          <p:cNvSpPr>
            <a:spLocks noGrp="1"/>
          </p:cNvSpPr>
          <p:nvPr>
            <p:ph type="title"/>
          </p:nvPr>
        </p:nvSpPr>
        <p:spPr/>
        <p:txBody>
          <a:bodyPr>
            <a:normAutofit/>
          </a:bodyPr>
          <a:lstStyle/>
          <a:p>
            <a:r>
              <a:rPr lang="en-MY" sz="2800" dirty="0"/>
              <a:t>Answer </a:t>
            </a:r>
            <a:r>
              <a:rPr lang="en-MY" sz="2800" dirty="0" smtClean="0"/>
              <a:t># 2 </a:t>
            </a:r>
            <a:endParaRPr lang="en-MY" sz="2800" dirty="0"/>
          </a:p>
        </p:txBody>
      </p:sp>
      <p:sp>
        <p:nvSpPr>
          <p:cNvPr id="3" name="Content Placeholder 2">
            <a:extLst>
              <a:ext uri="{FF2B5EF4-FFF2-40B4-BE49-F238E27FC236}">
                <a16:creationId xmlns:a16="http://schemas.microsoft.com/office/drawing/2014/main" xmlns="" id="{4177ECE2-C27C-4B67-9DFF-BA8150E148EF}"/>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41840356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6295572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17802D-7A82-44E4-A8CB-644499135DFB}"/>
              </a:ext>
            </a:extLst>
          </p:cNvPr>
          <p:cNvSpPr>
            <a:spLocks noGrp="1"/>
          </p:cNvSpPr>
          <p:nvPr>
            <p:ph type="title"/>
          </p:nvPr>
        </p:nvSpPr>
        <p:spPr>
          <a:xfrm>
            <a:off x="922501" y="205580"/>
            <a:ext cx="7200900" cy="521495"/>
          </a:xfrm>
        </p:spPr>
        <p:txBody>
          <a:bodyPr>
            <a:noAutofit/>
          </a:bodyPr>
          <a:lstStyle/>
          <a:p>
            <a:pPr algn="ctr"/>
            <a:r>
              <a:rPr lang="en-MY" sz="3200" dirty="0"/>
              <a:t>Budgeting</a:t>
            </a:r>
          </a:p>
        </p:txBody>
      </p:sp>
      <p:sp>
        <p:nvSpPr>
          <p:cNvPr id="3" name="Content Placeholder 2">
            <a:extLst>
              <a:ext uri="{FF2B5EF4-FFF2-40B4-BE49-F238E27FC236}">
                <a16:creationId xmlns:a16="http://schemas.microsoft.com/office/drawing/2014/main" xmlns="" id="{21A19EA8-0A0D-4C5E-8287-074E3C495BCD}"/>
              </a:ext>
            </a:extLst>
          </p:cNvPr>
          <p:cNvSpPr>
            <a:spLocks noGrp="1"/>
          </p:cNvSpPr>
          <p:nvPr>
            <p:ph idx="1"/>
          </p:nvPr>
        </p:nvSpPr>
        <p:spPr>
          <a:xfrm>
            <a:off x="685800" y="1143000"/>
            <a:ext cx="7626424" cy="4962872"/>
          </a:xfrm>
        </p:spPr>
        <p:txBody>
          <a:bodyPr>
            <a:noAutofit/>
          </a:bodyPr>
          <a:lstStyle/>
          <a:p>
            <a:pPr marL="0" indent="0">
              <a:buNone/>
            </a:pPr>
            <a:r>
              <a:rPr lang="en-MY" sz="2800" dirty="0"/>
              <a:t>Budgeting is a essential management activities in implementing strategy. It can be used to know</a:t>
            </a:r>
          </a:p>
          <a:p>
            <a:r>
              <a:rPr lang="en-MY" sz="2800" dirty="0"/>
              <a:t>Activities that are behind schedule; </a:t>
            </a:r>
          </a:p>
          <a:p>
            <a:r>
              <a:rPr lang="en-MY" sz="2800" dirty="0"/>
              <a:t>Activities that are not achieving the success </a:t>
            </a:r>
          </a:p>
          <a:p>
            <a:r>
              <a:rPr lang="en-MY" sz="2800" dirty="0"/>
              <a:t>Allocation or redistribution of resources to put plans back on track.</a:t>
            </a:r>
          </a:p>
          <a:p>
            <a:pPr marL="0" indent="0">
              <a:buNone/>
            </a:pPr>
            <a:endParaRPr lang="en-MY" sz="2800" dirty="0"/>
          </a:p>
          <a:p>
            <a:pPr marL="0" indent="0">
              <a:buNone/>
            </a:pPr>
            <a:r>
              <a:rPr lang="en-MY" sz="2800" dirty="0"/>
              <a:t>A budget is a plan that contains a quantitative statement of expected results.</a:t>
            </a:r>
          </a:p>
        </p:txBody>
      </p:sp>
    </p:spTree>
    <p:extLst>
      <p:ext uri="{BB962C8B-B14F-4D97-AF65-F5344CB8AC3E}">
        <p14:creationId xmlns:p14="http://schemas.microsoft.com/office/powerpoint/2010/main" xmlns="" val="34899504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E1C8AA-B692-4FB0-BC52-F786CF5C18AA}"/>
              </a:ext>
            </a:extLst>
          </p:cNvPr>
          <p:cNvSpPr>
            <a:spLocks noGrp="1"/>
          </p:cNvSpPr>
          <p:nvPr>
            <p:ph type="title"/>
          </p:nvPr>
        </p:nvSpPr>
        <p:spPr>
          <a:xfrm>
            <a:off x="914400" y="228600"/>
            <a:ext cx="7200900" cy="731839"/>
          </a:xfrm>
        </p:spPr>
        <p:txBody>
          <a:bodyPr>
            <a:normAutofit/>
          </a:bodyPr>
          <a:lstStyle/>
          <a:p>
            <a:pPr algn="ctr"/>
            <a:r>
              <a:rPr lang="en-MY" sz="3200" dirty="0"/>
              <a:t>Planning and Budgeting Process</a:t>
            </a:r>
          </a:p>
        </p:txBody>
      </p:sp>
      <p:pic>
        <p:nvPicPr>
          <p:cNvPr id="5" name="Picture 4">
            <a:extLst>
              <a:ext uri="{FF2B5EF4-FFF2-40B4-BE49-F238E27FC236}">
                <a16:creationId xmlns:a16="http://schemas.microsoft.com/office/drawing/2014/main" xmlns="" id="{2CDE9269-12EA-4867-8E1D-28D3B7FCA77B}"/>
              </a:ext>
            </a:extLst>
          </p:cNvPr>
          <p:cNvPicPr>
            <a:picLocks noChangeAspect="1"/>
          </p:cNvPicPr>
          <p:nvPr/>
        </p:nvPicPr>
        <p:blipFill>
          <a:blip r:embed="rId2"/>
          <a:stretch>
            <a:fillRect/>
          </a:stretch>
        </p:blipFill>
        <p:spPr>
          <a:xfrm>
            <a:off x="457200" y="1447800"/>
            <a:ext cx="8321040" cy="4206240"/>
          </a:xfrm>
          <a:prstGeom prst="rect">
            <a:avLst/>
          </a:prstGeom>
        </p:spPr>
      </p:pic>
    </p:spTree>
    <p:extLst>
      <p:ext uri="{BB962C8B-B14F-4D97-AF65-F5344CB8AC3E}">
        <p14:creationId xmlns:p14="http://schemas.microsoft.com/office/powerpoint/2010/main" xmlns="" val="28711492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B3C4CD-E447-4A4B-B34E-C5FAFB718AAF}"/>
              </a:ext>
            </a:extLst>
          </p:cNvPr>
          <p:cNvSpPr>
            <a:spLocks noGrp="1"/>
          </p:cNvSpPr>
          <p:nvPr>
            <p:ph type="title"/>
          </p:nvPr>
        </p:nvSpPr>
        <p:spPr>
          <a:xfrm>
            <a:off x="1066800" y="381000"/>
            <a:ext cx="7200900" cy="731839"/>
          </a:xfrm>
        </p:spPr>
        <p:txBody>
          <a:bodyPr>
            <a:normAutofit/>
          </a:bodyPr>
          <a:lstStyle/>
          <a:p>
            <a:pPr algn="ctr"/>
            <a:r>
              <a:rPr lang="en-MY" sz="3200" dirty="0"/>
              <a:t>Budgeting Process</a:t>
            </a:r>
          </a:p>
        </p:txBody>
      </p:sp>
      <p:pic>
        <p:nvPicPr>
          <p:cNvPr id="5" name="Picture 4">
            <a:extLst>
              <a:ext uri="{FF2B5EF4-FFF2-40B4-BE49-F238E27FC236}">
                <a16:creationId xmlns:a16="http://schemas.microsoft.com/office/drawing/2014/main" xmlns="" id="{846E08E8-67AD-4A86-B013-CDFB6C9DA91C}"/>
              </a:ext>
            </a:extLst>
          </p:cNvPr>
          <p:cNvPicPr>
            <a:picLocks noChangeAspect="1"/>
          </p:cNvPicPr>
          <p:nvPr/>
        </p:nvPicPr>
        <p:blipFill>
          <a:blip r:embed="rId2"/>
          <a:stretch>
            <a:fillRect/>
          </a:stretch>
        </p:blipFill>
        <p:spPr>
          <a:xfrm>
            <a:off x="1143000" y="1981200"/>
            <a:ext cx="7167503" cy="3000350"/>
          </a:xfrm>
          <a:prstGeom prst="rect">
            <a:avLst/>
          </a:prstGeom>
        </p:spPr>
      </p:pic>
    </p:spTree>
    <p:extLst>
      <p:ext uri="{BB962C8B-B14F-4D97-AF65-F5344CB8AC3E}">
        <p14:creationId xmlns:p14="http://schemas.microsoft.com/office/powerpoint/2010/main" xmlns="" val="9475528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997F07-512E-49AD-8B4A-7EEFDF88AA46}"/>
              </a:ext>
            </a:extLst>
          </p:cNvPr>
          <p:cNvSpPr>
            <a:spLocks noGrp="1"/>
          </p:cNvSpPr>
          <p:nvPr>
            <p:ph type="title"/>
          </p:nvPr>
        </p:nvSpPr>
        <p:spPr>
          <a:xfrm>
            <a:off x="971550" y="329280"/>
            <a:ext cx="7200900" cy="737519"/>
          </a:xfrm>
        </p:spPr>
        <p:txBody>
          <a:bodyPr>
            <a:normAutofit/>
          </a:bodyPr>
          <a:lstStyle/>
          <a:p>
            <a:pPr algn="ctr"/>
            <a:r>
              <a:rPr lang="en-MY" sz="3200" dirty="0"/>
              <a:t>Master Budget</a:t>
            </a:r>
          </a:p>
        </p:txBody>
      </p:sp>
      <p:sp>
        <p:nvSpPr>
          <p:cNvPr id="3" name="Content Placeholder 2">
            <a:extLst>
              <a:ext uri="{FF2B5EF4-FFF2-40B4-BE49-F238E27FC236}">
                <a16:creationId xmlns:a16="http://schemas.microsoft.com/office/drawing/2014/main" xmlns="" id="{4C814E8B-9BD8-4B8E-A2D8-26E4C1C50049}"/>
              </a:ext>
            </a:extLst>
          </p:cNvPr>
          <p:cNvSpPr>
            <a:spLocks noGrp="1"/>
          </p:cNvSpPr>
          <p:nvPr>
            <p:ph idx="1"/>
          </p:nvPr>
        </p:nvSpPr>
        <p:spPr>
          <a:xfrm>
            <a:off x="611560" y="1524000"/>
            <a:ext cx="7704856" cy="4353272"/>
          </a:xfrm>
        </p:spPr>
        <p:txBody>
          <a:bodyPr>
            <a:normAutofit/>
          </a:bodyPr>
          <a:lstStyle/>
          <a:p>
            <a:pPr marL="0" indent="0">
              <a:buNone/>
            </a:pPr>
            <a:r>
              <a:rPr lang="en-MY" sz="2800" dirty="0"/>
              <a:t>The master budget, also called the comprehensive budget or annual profit plan, encompasses the organization’s operating and financial plans for a specified period</a:t>
            </a:r>
          </a:p>
          <a:p>
            <a:pPr marL="0" indent="0">
              <a:buNone/>
            </a:pPr>
            <a:endParaRPr lang="en-MY" sz="2800" dirty="0"/>
          </a:p>
          <a:p>
            <a:pPr marL="0" indent="0">
              <a:buNone/>
            </a:pPr>
            <a:r>
              <a:rPr lang="en-MY" sz="2800" dirty="0"/>
              <a:t>Consists of three principal parts :</a:t>
            </a:r>
          </a:p>
          <a:p>
            <a:pPr lvl="1"/>
            <a:r>
              <a:rPr lang="en-MY" sz="2800" dirty="0"/>
              <a:t>Operating budget.</a:t>
            </a:r>
          </a:p>
          <a:p>
            <a:pPr lvl="1"/>
            <a:r>
              <a:rPr lang="en-MY" sz="2800" dirty="0"/>
              <a:t>Cash budget </a:t>
            </a:r>
          </a:p>
          <a:p>
            <a:pPr lvl="1"/>
            <a:r>
              <a:rPr lang="en-MY" sz="2800" dirty="0"/>
              <a:t>Capital expenditure budget </a:t>
            </a:r>
          </a:p>
        </p:txBody>
      </p:sp>
    </p:spTree>
    <p:extLst>
      <p:ext uri="{BB962C8B-B14F-4D97-AF65-F5344CB8AC3E}">
        <p14:creationId xmlns:p14="http://schemas.microsoft.com/office/powerpoint/2010/main" xmlns="" val="12474289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FBAFF8-70C6-4AAA-97FD-63E00415E122}"/>
              </a:ext>
            </a:extLst>
          </p:cNvPr>
          <p:cNvSpPr>
            <a:spLocks noGrp="1"/>
          </p:cNvSpPr>
          <p:nvPr>
            <p:ph type="title"/>
          </p:nvPr>
        </p:nvSpPr>
        <p:spPr>
          <a:xfrm>
            <a:off x="971550" y="487359"/>
            <a:ext cx="7200900" cy="579440"/>
          </a:xfrm>
        </p:spPr>
        <p:txBody>
          <a:bodyPr>
            <a:normAutofit/>
          </a:bodyPr>
          <a:lstStyle/>
          <a:p>
            <a:r>
              <a:rPr lang="en-MY" sz="3200" dirty="0"/>
              <a:t>Operating Budget</a:t>
            </a:r>
          </a:p>
        </p:txBody>
      </p:sp>
      <p:sp>
        <p:nvSpPr>
          <p:cNvPr id="3" name="Content Placeholder 2">
            <a:extLst>
              <a:ext uri="{FF2B5EF4-FFF2-40B4-BE49-F238E27FC236}">
                <a16:creationId xmlns:a16="http://schemas.microsoft.com/office/drawing/2014/main" xmlns="" id="{873C4D70-4EC5-4200-A950-607999D8B32C}"/>
              </a:ext>
            </a:extLst>
          </p:cNvPr>
          <p:cNvSpPr>
            <a:spLocks noGrp="1"/>
          </p:cNvSpPr>
          <p:nvPr>
            <p:ph idx="1"/>
          </p:nvPr>
        </p:nvSpPr>
        <p:spPr>
          <a:xfrm>
            <a:off x="899592" y="1524000"/>
            <a:ext cx="7200900" cy="3809999"/>
          </a:xfrm>
        </p:spPr>
        <p:txBody>
          <a:bodyPr>
            <a:normAutofit/>
          </a:bodyPr>
          <a:lstStyle/>
          <a:p>
            <a:pPr marL="0" indent="0">
              <a:buNone/>
            </a:pPr>
            <a:r>
              <a:rPr lang="en-MY" sz="2800"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xmlns="" val="37337924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038296-952E-4ADB-BEE8-6F69803AF3AA}"/>
              </a:ext>
            </a:extLst>
          </p:cNvPr>
          <p:cNvSpPr>
            <a:spLocks noGrp="1"/>
          </p:cNvSpPr>
          <p:nvPr>
            <p:ph type="title"/>
          </p:nvPr>
        </p:nvSpPr>
        <p:spPr>
          <a:xfrm>
            <a:off x="945796" y="329280"/>
            <a:ext cx="7200900" cy="737519"/>
          </a:xfrm>
        </p:spPr>
        <p:txBody>
          <a:bodyPr>
            <a:normAutofit/>
          </a:bodyPr>
          <a:lstStyle/>
          <a:p>
            <a:pPr algn="ctr"/>
            <a:r>
              <a:rPr lang="en-MY" sz="3200" dirty="0"/>
              <a:t>Cash Budget</a:t>
            </a:r>
          </a:p>
        </p:txBody>
      </p:sp>
      <p:sp>
        <p:nvSpPr>
          <p:cNvPr id="3" name="Content Placeholder 2">
            <a:extLst>
              <a:ext uri="{FF2B5EF4-FFF2-40B4-BE49-F238E27FC236}">
                <a16:creationId xmlns:a16="http://schemas.microsoft.com/office/drawing/2014/main" xmlns="" id="{12B845FA-1948-4738-BB5C-8118A099F31F}"/>
              </a:ext>
            </a:extLst>
          </p:cNvPr>
          <p:cNvSpPr>
            <a:spLocks noGrp="1"/>
          </p:cNvSpPr>
          <p:nvPr>
            <p:ph idx="1"/>
          </p:nvPr>
        </p:nvSpPr>
        <p:spPr>
          <a:xfrm>
            <a:off x="827584" y="1524000"/>
            <a:ext cx="7200900" cy="3809999"/>
          </a:xfrm>
        </p:spPr>
        <p:txBody>
          <a:bodyPr>
            <a:normAutofit/>
          </a:bodyPr>
          <a:lstStyle/>
          <a:p>
            <a:pPr marL="0" indent="0">
              <a:buNone/>
            </a:pPr>
            <a:r>
              <a:rPr lang="en-MY" sz="2800"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xmlns="" val="2336809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46AC77-D443-4654-92CE-98D83ED52D2E}"/>
              </a:ext>
            </a:extLst>
          </p:cNvPr>
          <p:cNvSpPr>
            <a:spLocks noGrp="1"/>
          </p:cNvSpPr>
          <p:nvPr>
            <p:ph type="title"/>
          </p:nvPr>
        </p:nvSpPr>
        <p:spPr>
          <a:xfrm>
            <a:off x="971550" y="332656"/>
            <a:ext cx="7200900" cy="579440"/>
          </a:xfrm>
        </p:spPr>
        <p:txBody>
          <a:bodyPr>
            <a:normAutofit/>
          </a:bodyPr>
          <a:lstStyle/>
          <a:p>
            <a:pPr algn="ctr"/>
            <a:r>
              <a:rPr lang="en-MY" sz="3200" dirty="0"/>
              <a:t>Capital Budget</a:t>
            </a:r>
          </a:p>
        </p:txBody>
      </p:sp>
      <p:sp>
        <p:nvSpPr>
          <p:cNvPr id="3" name="Content Placeholder 2">
            <a:extLst>
              <a:ext uri="{FF2B5EF4-FFF2-40B4-BE49-F238E27FC236}">
                <a16:creationId xmlns:a16="http://schemas.microsoft.com/office/drawing/2014/main" xmlns="" id="{769CF4AC-C8FC-4F04-93E2-28058589C4F5}"/>
              </a:ext>
            </a:extLst>
          </p:cNvPr>
          <p:cNvSpPr>
            <a:spLocks noGrp="1"/>
          </p:cNvSpPr>
          <p:nvPr>
            <p:ph idx="1"/>
          </p:nvPr>
        </p:nvSpPr>
        <p:spPr>
          <a:xfrm>
            <a:off x="827584" y="1268760"/>
            <a:ext cx="7200900" cy="3809999"/>
          </a:xfrm>
        </p:spPr>
        <p:txBody>
          <a:bodyPr>
            <a:normAutofit/>
          </a:bodyPr>
          <a:lstStyle/>
          <a:p>
            <a:pPr marL="0" indent="0">
              <a:buNone/>
            </a:pPr>
            <a:r>
              <a:rPr lang="en-MY" sz="2800"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xmlns="" val="14041720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2B73D4-51F0-400A-8D5B-C0D488BD80BE}"/>
              </a:ext>
            </a:extLst>
          </p:cNvPr>
          <p:cNvSpPr>
            <a:spLocks noGrp="1"/>
          </p:cNvSpPr>
          <p:nvPr>
            <p:ph type="title"/>
          </p:nvPr>
        </p:nvSpPr>
        <p:spPr>
          <a:xfrm>
            <a:off x="971550" y="150074"/>
            <a:ext cx="7200900" cy="521495"/>
          </a:xfrm>
        </p:spPr>
        <p:txBody>
          <a:bodyPr>
            <a:noAutofit/>
          </a:bodyPr>
          <a:lstStyle/>
          <a:p>
            <a:pPr algn="ctr"/>
            <a:r>
              <a:rPr lang="en-MY" sz="3200" dirty="0"/>
              <a:t>Format of a Budget</a:t>
            </a:r>
          </a:p>
        </p:txBody>
      </p:sp>
      <p:pic>
        <p:nvPicPr>
          <p:cNvPr id="5" name="Picture 4">
            <a:extLst>
              <a:ext uri="{FF2B5EF4-FFF2-40B4-BE49-F238E27FC236}">
                <a16:creationId xmlns:a16="http://schemas.microsoft.com/office/drawing/2014/main" xmlns="" id="{BE99DE87-06C5-4AE4-846C-3720D635D35E}"/>
              </a:ext>
            </a:extLst>
          </p:cNvPr>
          <p:cNvPicPr>
            <a:picLocks noChangeAspect="1"/>
          </p:cNvPicPr>
          <p:nvPr/>
        </p:nvPicPr>
        <p:blipFill>
          <a:blip r:embed="rId2"/>
          <a:stretch>
            <a:fillRect/>
          </a:stretch>
        </p:blipFill>
        <p:spPr>
          <a:xfrm>
            <a:off x="1619672" y="933254"/>
            <a:ext cx="4680520" cy="4991491"/>
          </a:xfrm>
          <a:prstGeom prst="rect">
            <a:avLst/>
          </a:prstGeom>
        </p:spPr>
      </p:pic>
    </p:spTree>
    <p:extLst>
      <p:ext uri="{BB962C8B-B14F-4D97-AF65-F5344CB8AC3E}">
        <p14:creationId xmlns:p14="http://schemas.microsoft.com/office/powerpoint/2010/main" xmlns="" val="36364117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818D1D-A233-4B7C-881B-E4D7487DF0B6}"/>
              </a:ext>
            </a:extLst>
          </p:cNvPr>
          <p:cNvSpPr>
            <a:spLocks noGrp="1"/>
          </p:cNvSpPr>
          <p:nvPr>
            <p:ph type="title"/>
          </p:nvPr>
        </p:nvSpPr>
        <p:spPr>
          <a:xfrm>
            <a:off x="971550" y="302157"/>
            <a:ext cx="7200900" cy="593503"/>
          </a:xfrm>
        </p:spPr>
        <p:txBody>
          <a:bodyPr>
            <a:normAutofit/>
          </a:bodyPr>
          <a:lstStyle/>
          <a:p>
            <a:pPr algn="ctr"/>
            <a:r>
              <a:rPr lang="en-MY" sz="3200" dirty="0"/>
              <a:t>Budgeting</a:t>
            </a:r>
          </a:p>
        </p:txBody>
      </p:sp>
      <p:pic>
        <p:nvPicPr>
          <p:cNvPr id="5" name="Picture 4">
            <a:extLst>
              <a:ext uri="{FF2B5EF4-FFF2-40B4-BE49-F238E27FC236}">
                <a16:creationId xmlns:a16="http://schemas.microsoft.com/office/drawing/2014/main" xmlns="" id="{BDAB5D25-01D6-43DA-98F6-EDB42BDB52FB}"/>
              </a:ext>
            </a:extLst>
          </p:cNvPr>
          <p:cNvPicPr>
            <a:picLocks noChangeAspect="1"/>
          </p:cNvPicPr>
          <p:nvPr/>
        </p:nvPicPr>
        <p:blipFill>
          <a:blip r:embed="rId2"/>
          <a:stretch>
            <a:fillRect/>
          </a:stretch>
        </p:blipFill>
        <p:spPr>
          <a:xfrm>
            <a:off x="971550" y="1340768"/>
            <a:ext cx="6934200" cy="4486275"/>
          </a:xfrm>
          <a:prstGeom prst="rect">
            <a:avLst/>
          </a:prstGeom>
        </p:spPr>
      </p:pic>
    </p:spTree>
    <p:extLst>
      <p:ext uri="{BB962C8B-B14F-4D97-AF65-F5344CB8AC3E}">
        <p14:creationId xmlns:p14="http://schemas.microsoft.com/office/powerpoint/2010/main" xmlns="" val="6574194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97D52E-5960-4721-B3A5-EA5AF6E92F85}"/>
              </a:ext>
            </a:extLst>
          </p:cNvPr>
          <p:cNvSpPr>
            <a:spLocks noGrp="1"/>
          </p:cNvSpPr>
          <p:nvPr>
            <p:ph type="title"/>
          </p:nvPr>
        </p:nvSpPr>
        <p:spPr>
          <a:xfrm>
            <a:off x="971550" y="260648"/>
            <a:ext cx="7200900" cy="665511"/>
          </a:xfrm>
        </p:spPr>
        <p:txBody>
          <a:bodyPr>
            <a:normAutofit/>
          </a:bodyPr>
          <a:lstStyle/>
          <a:p>
            <a:pPr algn="ctr"/>
            <a:r>
              <a:rPr lang="en-MY" sz="3200" dirty="0"/>
              <a:t>Zero-based budgeting (ZBB)</a:t>
            </a:r>
          </a:p>
        </p:txBody>
      </p:sp>
      <p:sp>
        <p:nvSpPr>
          <p:cNvPr id="3" name="Content Placeholder 2">
            <a:extLst>
              <a:ext uri="{FF2B5EF4-FFF2-40B4-BE49-F238E27FC236}">
                <a16:creationId xmlns:a16="http://schemas.microsoft.com/office/drawing/2014/main" xmlns="" id="{ABC91B18-43AC-4BE1-9117-2BFE3ED7FAE3}"/>
              </a:ext>
            </a:extLst>
          </p:cNvPr>
          <p:cNvSpPr>
            <a:spLocks noGrp="1"/>
          </p:cNvSpPr>
          <p:nvPr>
            <p:ph idx="1"/>
          </p:nvPr>
        </p:nvSpPr>
        <p:spPr>
          <a:xfrm>
            <a:off x="609600" y="1340768"/>
            <a:ext cx="7696200" cy="4526632"/>
          </a:xfrm>
        </p:spPr>
        <p:txBody>
          <a:bodyPr>
            <a:normAutofit lnSpcReduction="10000"/>
          </a:bodyPr>
          <a:lstStyle/>
          <a:p>
            <a:r>
              <a:rPr lang="en-MY" sz="3000" dirty="0"/>
              <a:t>Zero-based budgeting (ZBB) is an approach to making a budget from scratch. The budget is not based on previous budgets. Instead, the budget starts at zero.</a:t>
            </a:r>
          </a:p>
          <a:p>
            <a:endParaRPr lang="en-MY" sz="3000" dirty="0"/>
          </a:p>
          <a:p>
            <a:r>
              <a:rPr lang="en-MY" sz="3000"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p14="http://schemas.microsoft.com/office/powerpoint/2010/main" xmlns="" val="25428785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6B0113-75D4-4FFC-B100-B4C7BEFE1915}"/>
              </a:ext>
            </a:extLst>
          </p:cNvPr>
          <p:cNvSpPr>
            <a:spLocks noGrp="1"/>
          </p:cNvSpPr>
          <p:nvPr>
            <p:ph type="title"/>
          </p:nvPr>
        </p:nvSpPr>
        <p:spPr>
          <a:xfrm>
            <a:off x="990600" y="228600"/>
            <a:ext cx="7200900" cy="731839"/>
          </a:xfrm>
        </p:spPr>
        <p:txBody>
          <a:bodyPr>
            <a:normAutofit/>
          </a:bodyPr>
          <a:lstStyle/>
          <a:p>
            <a:pPr algn="ctr"/>
            <a:r>
              <a:rPr lang="en-MY" sz="3200" dirty="0"/>
              <a:t>Activity-based budgeting (ABB)</a:t>
            </a:r>
          </a:p>
        </p:txBody>
      </p:sp>
      <p:sp>
        <p:nvSpPr>
          <p:cNvPr id="3" name="Content Placeholder 2">
            <a:extLst>
              <a:ext uri="{FF2B5EF4-FFF2-40B4-BE49-F238E27FC236}">
                <a16:creationId xmlns:a16="http://schemas.microsoft.com/office/drawing/2014/main" xmlns="" id="{24CB44DE-C182-4B8B-B9DC-68FE2E284CC0}"/>
              </a:ext>
            </a:extLst>
          </p:cNvPr>
          <p:cNvSpPr>
            <a:spLocks noGrp="1"/>
          </p:cNvSpPr>
          <p:nvPr>
            <p:ph idx="1"/>
          </p:nvPr>
        </p:nvSpPr>
        <p:spPr>
          <a:xfrm>
            <a:off x="838200" y="1143000"/>
            <a:ext cx="7334250" cy="4648201"/>
          </a:xfrm>
        </p:spPr>
        <p:txBody>
          <a:bodyPr>
            <a:noAutofit/>
          </a:bodyPr>
          <a:lstStyle/>
          <a:p>
            <a:r>
              <a:rPr lang="en-MY" sz="2800" dirty="0"/>
              <a:t>Activity-based budgeting (ABB) is a system that records, researches, and analyses activities that lead to costs for a company.</a:t>
            </a:r>
          </a:p>
          <a:p>
            <a:r>
              <a:rPr lang="en-MY" sz="2800" dirty="0"/>
              <a:t>Every activity in an organization that incurs a cost is scrutinized for potential ways to create efficiencies. Budgets are then developed based on these results.</a:t>
            </a:r>
          </a:p>
          <a:p>
            <a:r>
              <a:rPr lang="en-MY" sz="2800"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xmlns="" val="28634227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5DEA5F-40EE-4491-B52E-507722191443}"/>
              </a:ext>
            </a:extLst>
          </p:cNvPr>
          <p:cNvSpPr>
            <a:spLocks noGrp="1"/>
          </p:cNvSpPr>
          <p:nvPr>
            <p:ph type="title"/>
          </p:nvPr>
        </p:nvSpPr>
        <p:spPr>
          <a:xfrm>
            <a:off x="914400" y="228600"/>
            <a:ext cx="7200900" cy="655639"/>
          </a:xfrm>
        </p:spPr>
        <p:txBody>
          <a:bodyPr>
            <a:normAutofit/>
          </a:bodyPr>
          <a:lstStyle/>
          <a:p>
            <a:pPr algn="ctr"/>
            <a:r>
              <a:rPr lang="en-MY" sz="3200" dirty="0"/>
              <a:t>Rolling Budget</a:t>
            </a:r>
          </a:p>
        </p:txBody>
      </p:sp>
      <p:sp>
        <p:nvSpPr>
          <p:cNvPr id="3" name="Content Placeholder 2">
            <a:extLst>
              <a:ext uri="{FF2B5EF4-FFF2-40B4-BE49-F238E27FC236}">
                <a16:creationId xmlns:a16="http://schemas.microsoft.com/office/drawing/2014/main" xmlns="" id="{F7CA8B30-46C1-40C0-A778-AF91C4E39D4C}"/>
              </a:ext>
            </a:extLst>
          </p:cNvPr>
          <p:cNvSpPr>
            <a:spLocks noGrp="1"/>
          </p:cNvSpPr>
          <p:nvPr>
            <p:ph idx="1"/>
          </p:nvPr>
        </p:nvSpPr>
        <p:spPr>
          <a:xfrm>
            <a:off x="838200" y="1295400"/>
            <a:ext cx="7200900" cy="3809999"/>
          </a:xfrm>
        </p:spPr>
        <p:txBody>
          <a:bodyPr>
            <a:normAutofit/>
          </a:bodyPr>
          <a:lstStyle/>
          <a:p>
            <a:pPr marL="0" indent="0">
              <a:buNone/>
            </a:pPr>
            <a:r>
              <a:rPr lang="en-MY" sz="2800"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xmlns="" val="29775519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A328DD-1CF0-409F-B635-2E7F2E867B59}"/>
              </a:ext>
            </a:extLst>
          </p:cNvPr>
          <p:cNvSpPr>
            <a:spLocks noGrp="1"/>
          </p:cNvSpPr>
          <p:nvPr>
            <p:ph type="title"/>
          </p:nvPr>
        </p:nvSpPr>
        <p:spPr>
          <a:xfrm>
            <a:off x="971550" y="358315"/>
            <a:ext cx="7200900" cy="737519"/>
          </a:xfrm>
        </p:spPr>
        <p:txBody>
          <a:bodyPr>
            <a:normAutofit/>
          </a:bodyPr>
          <a:lstStyle/>
          <a:p>
            <a:pPr algn="ctr"/>
            <a:r>
              <a:rPr lang="en-MY" sz="3200" dirty="0"/>
              <a:t>Static Budget</a:t>
            </a:r>
          </a:p>
        </p:txBody>
      </p:sp>
      <p:sp>
        <p:nvSpPr>
          <p:cNvPr id="3" name="Content Placeholder 2">
            <a:extLst>
              <a:ext uri="{FF2B5EF4-FFF2-40B4-BE49-F238E27FC236}">
                <a16:creationId xmlns:a16="http://schemas.microsoft.com/office/drawing/2014/main" xmlns="" id="{915C787B-CD4B-4785-AE05-1554570BAD3A}"/>
              </a:ext>
            </a:extLst>
          </p:cNvPr>
          <p:cNvSpPr>
            <a:spLocks noGrp="1"/>
          </p:cNvSpPr>
          <p:nvPr>
            <p:ph idx="1"/>
          </p:nvPr>
        </p:nvSpPr>
        <p:spPr>
          <a:xfrm>
            <a:off x="755576" y="1600201"/>
            <a:ext cx="7848872" cy="3917032"/>
          </a:xfrm>
        </p:spPr>
        <p:txBody>
          <a:bodyPr>
            <a:normAutofit/>
          </a:bodyPr>
          <a:lstStyle/>
          <a:p>
            <a:r>
              <a:rPr lang="en-MY" sz="2800" dirty="0"/>
              <a:t>A static budget is a type of budget that anticipates a fixed amount in sales, revenue and expenses. </a:t>
            </a:r>
          </a:p>
          <a:p>
            <a:r>
              <a:rPr lang="en-MY" sz="2800" dirty="0"/>
              <a:t>Static budgets can remain unchanged, or fixed, in a company's financial records regardless of fluctuations in revenue volume. </a:t>
            </a:r>
          </a:p>
          <a:p>
            <a:r>
              <a:rPr lang="en-MY" sz="2800"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xmlns="" val="34269781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0816218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A921A2-7596-4094-B88A-2097CD334031}"/>
              </a:ext>
            </a:extLst>
          </p:cNvPr>
          <p:cNvSpPr>
            <a:spLocks noGrp="1"/>
          </p:cNvSpPr>
          <p:nvPr>
            <p:ph type="title"/>
          </p:nvPr>
        </p:nvSpPr>
        <p:spPr>
          <a:xfrm>
            <a:off x="683568" y="332656"/>
            <a:ext cx="7200900" cy="579440"/>
          </a:xfrm>
        </p:spPr>
        <p:txBody>
          <a:bodyPr>
            <a:normAutofit/>
          </a:bodyPr>
          <a:lstStyle/>
          <a:p>
            <a:pPr algn="ctr"/>
            <a:r>
              <a:rPr lang="en-MY" sz="3200" dirty="0"/>
              <a:t>McKinsey 7S Framework</a:t>
            </a:r>
          </a:p>
        </p:txBody>
      </p:sp>
      <p:sp>
        <p:nvSpPr>
          <p:cNvPr id="3" name="Content Placeholder 2">
            <a:extLst>
              <a:ext uri="{FF2B5EF4-FFF2-40B4-BE49-F238E27FC236}">
                <a16:creationId xmlns:a16="http://schemas.microsoft.com/office/drawing/2014/main" xmlns="" id="{0ACD1755-FC05-49D3-B862-4E9498D1A6CE}"/>
              </a:ext>
            </a:extLst>
          </p:cNvPr>
          <p:cNvSpPr>
            <a:spLocks noGrp="1"/>
          </p:cNvSpPr>
          <p:nvPr>
            <p:ph idx="1"/>
          </p:nvPr>
        </p:nvSpPr>
        <p:spPr>
          <a:xfrm>
            <a:off x="827584" y="1412776"/>
            <a:ext cx="7630616" cy="4454624"/>
          </a:xfrm>
        </p:spPr>
        <p:txBody>
          <a:bodyPr>
            <a:noAutofit/>
          </a:bodyPr>
          <a:lstStyle/>
          <a:p>
            <a:r>
              <a:rPr lang="en-MY" sz="2800" dirty="0"/>
              <a:t>The McKinsey 7-S framework was developed by Tom Peters and Robert Waterman at McKinsey &amp; Company. </a:t>
            </a:r>
          </a:p>
          <a:p>
            <a:r>
              <a:rPr lang="en-MY" sz="2800" dirty="0"/>
              <a:t>The 7 Ss are structure, strategy, systems, skills, style, staff and shared values.</a:t>
            </a:r>
          </a:p>
          <a:p>
            <a:r>
              <a:rPr lang="en-MY" sz="2800"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xmlns="" val="40430603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9F99E6-4510-4D5A-8306-7EC7D7F68DEF}"/>
              </a:ext>
            </a:extLst>
          </p:cNvPr>
          <p:cNvSpPr>
            <a:spLocks noGrp="1"/>
          </p:cNvSpPr>
          <p:nvPr>
            <p:ph type="title"/>
          </p:nvPr>
        </p:nvSpPr>
        <p:spPr>
          <a:xfrm>
            <a:off x="990600" y="228600"/>
            <a:ext cx="7200900" cy="731839"/>
          </a:xfrm>
        </p:spPr>
        <p:txBody>
          <a:bodyPr>
            <a:normAutofit/>
          </a:bodyPr>
          <a:lstStyle/>
          <a:p>
            <a:pPr algn="ctr"/>
            <a:r>
              <a:rPr lang="en-MY" sz="3200" dirty="0"/>
              <a:t>McKinsey 7S Framework</a:t>
            </a:r>
          </a:p>
        </p:txBody>
      </p:sp>
      <p:pic>
        <p:nvPicPr>
          <p:cNvPr id="5" name="Picture 4">
            <a:extLst>
              <a:ext uri="{FF2B5EF4-FFF2-40B4-BE49-F238E27FC236}">
                <a16:creationId xmlns:a16="http://schemas.microsoft.com/office/drawing/2014/main" xmlns="" id="{30EE0616-F833-486F-AD5E-9DF76A2C12DB}"/>
              </a:ext>
            </a:extLst>
          </p:cNvPr>
          <p:cNvPicPr>
            <a:picLocks noChangeAspect="1"/>
          </p:cNvPicPr>
          <p:nvPr/>
        </p:nvPicPr>
        <p:blipFill>
          <a:blip r:embed="rId2"/>
          <a:stretch>
            <a:fillRect/>
          </a:stretch>
        </p:blipFill>
        <p:spPr>
          <a:xfrm>
            <a:off x="1524000" y="1143000"/>
            <a:ext cx="5600700" cy="4714875"/>
          </a:xfrm>
          <a:prstGeom prst="rect">
            <a:avLst/>
          </a:prstGeom>
        </p:spPr>
      </p:pic>
    </p:spTree>
    <p:extLst>
      <p:ext uri="{BB962C8B-B14F-4D97-AF65-F5344CB8AC3E}">
        <p14:creationId xmlns:p14="http://schemas.microsoft.com/office/powerpoint/2010/main" xmlns="" val="29161325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5C1EB0-20DB-4091-9122-BB47B55B93E4}"/>
              </a:ext>
            </a:extLst>
          </p:cNvPr>
          <p:cNvSpPr>
            <a:spLocks noGrp="1"/>
          </p:cNvSpPr>
          <p:nvPr>
            <p:ph type="title"/>
          </p:nvPr>
        </p:nvSpPr>
        <p:spPr>
          <a:xfrm>
            <a:off x="971550" y="260648"/>
            <a:ext cx="7200900" cy="665511"/>
          </a:xfrm>
        </p:spPr>
        <p:txBody>
          <a:bodyPr>
            <a:normAutofit/>
          </a:bodyPr>
          <a:lstStyle/>
          <a:p>
            <a:pPr algn="ctr"/>
            <a:r>
              <a:rPr lang="en-MY" sz="3200" dirty="0"/>
              <a:t>McKinsey 7S Framework</a:t>
            </a:r>
          </a:p>
        </p:txBody>
      </p:sp>
      <p:sp>
        <p:nvSpPr>
          <p:cNvPr id="3" name="Content Placeholder 2">
            <a:extLst>
              <a:ext uri="{FF2B5EF4-FFF2-40B4-BE49-F238E27FC236}">
                <a16:creationId xmlns:a16="http://schemas.microsoft.com/office/drawing/2014/main" xmlns="" id="{BAA4D69A-FF72-4B60-845E-0076BFB7D9F8}"/>
              </a:ext>
            </a:extLst>
          </p:cNvPr>
          <p:cNvSpPr>
            <a:spLocks noGrp="1"/>
          </p:cNvSpPr>
          <p:nvPr>
            <p:ph idx="1"/>
          </p:nvPr>
        </p:nvSpPr>
        <p:spPr>
          <a:xfrm>
            <a:off x="457200" y="1219200"/>
            <a:ext cx="8077200" cy="4648200"/>
          </a:xfrm>
        </p:spPr>
        <p:txBody>
          <a:bodyPr>
            <a:noAutofit/>
          </a:bodyPr>
          <a:lstStyle/>
          <a:p>
            <a:r>
              <a:rPr lang="en-MY" sz="2800" dirty="0"/>
              <a:t>The model is most often used as an organizational analysis tool to assess and monitor changes in the internal situation of an organization.</a:t>
            </a:r>
          </a:p>
          <a:p>
            <a:r>
              <a:rPr lang="en-MY" sz="2800"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xmlns="" val="5964747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84CF8A-42EE-42BE-95B9-60AF35D095F2}"/>
              </a:ext>
            </a:extLst>
          </p:cNvPr>
          <p:cNvSpPr>
            <a:spLocks noGrp="1"/>
          </p:cNvSpPr>
          <p:nvPr>
            <p:ph type="title"/>
          </p:nvPr>
        </p:nvSpPr>
        <p:spPr>
          <a:xfrm>
            <a:off x="899592" y="260648"/>
            <a:ext cx="7200900" cy="665511"/>
          </a:xfrm>
        </p:spPr>
        <p:txBody>
          <a:bodyPr>
            <a:normAutofit/>
          </a:bodyPr>
          <a:lstStyle/>
          <a:p>
            <a:pPr algn="ctr"/>
            <a:r>
              <a:rPr lang="en-MY" sz="3200" dirty="0"/>
              <a:t>Hard S’s</a:t>
            </a:r>
          </a:p>
        </p:txBody>
      </p:sp>
      <p:sp>
        <p:nvSpPr>
          <p:cNvPr id="3" name="Content Placeholder 2">
            <a:extLst>
              <a:ext uri="{FF2B5EF4-FFF2-40B4-BE49-F238E27FC236}">
                <a16:creationId xmlns:a16="http://schemas.microsoft.com/office/drawing/2014/main" xmlns="" id="{631A3E21-9F96-4770-9EAA-3C34DEAF75BD}"/>
              </a:ext>
            </a:extLst>
          </p:cNvPr>
          <p:cNvSpPr>
            <a:spLocks noGrp="1"/>
          </p:cNvSpPr>
          <p:nvPr>
            <p:ph idx="1"/>
          </p:nvPr>
        </p:nvSpPr>
        <p:spPr>
          <a:xfrm>
            <a:off x="533400" y="1143000"/>
            <a:ext cx="8077200" cy="4800600"/>
          </a:xfrm>
        </p:spPr>
        <p:txBody>
          <a:bodyPr>
            <a:noAutofit/>
          </a:bodyPr>
          <a:lstStyle/>
          <a:p>
            <a:r>
              <a:rPr lang="en-MY" sz="2800" b="1" dirty="0"/>
              <a:t>Strategy</a:t>
            </a:r>
            <a:r>
              <a:rPr lang="en-MY" sz="2800" dirty="0"/>
              <a:t> refers to a well-curated business plan that allows the company to formulate a plan of action to achieve a sustainable competitive advantage.</a:t>
            </a:r>
          </a:p>
          <a:p>
            <a:r>
              <a:rPr lang="en-MY" sz="2800" b="1" dirty="0"/>
              <a:t>Structure</a:t>
            </a:r>
            <a:r>
              <a:rPr lang="en-MY" sz="2800" dirty="0"/>
              <a:t> is the way in which a company is organized – chain of command and accountability relationships that form its organizational chart.</a:t>
            </a:r>
          </a:p>
          <a:p>
            <a:r>
              <a:rPr lang="en-MY" sz="2800" b="1" dirty="0"/>
              <a:t>Systems</a:t>
            </a:r>
            <a:r>
              <a:rPr lang="en-MY" sz="2800"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xmlns="" val="464906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3006DD-B94C-456D-BF17-918D880BAEAD}"/>
              </a:ext>
            </a:extLst>
          </p:cNvPr>
          <p:cNvSpPr>
            <a:spLocks noGrp="1"/>
          </p:cNvSpPr>
          <p:nvPr>
            <p:ph type="title"/>
          </p:nvPr>
        </p:nvSpPr>
        <p:spPr>
          <a:xfrm>
            <a:off x="899592" y="232579"/>
            <a:ext cx="7200900" cy="521495"/>
          </a:xfrm>
        </p:spPr>
        <p:txBody>
          <a:bodyPr>
            <a:noAutofit/>
          </a:bodyPr>
          <a:lstStyle/>
          <a:p>
            <a:pPr algn="ctr"/>
            <a:r>
              <a:rPr lang="en-MY" sz="3200" dirty="0"/>
              <a:t>Soft S’s</a:t>
            </a:r>
          </a:p>
        </p:txBody>
      </p:sp>
      <p:sp>
        <p:nvSpPr>
          <p:cNvPr id="3" name="Content Placeholder 2">
            <a:extLst>
              <a:ext uri="{FF2B5EF4-FFF2-40B4-BE49-F238E27FC236}">
                <a16:creationId xmlns:a16="http://schemas.microsoft.com/office/drawing/2014/main" xmlns="" id="{B5DDA01B-D647-4776-8134-3F3853001966}"/>
              </a:ext>
            </a:extLst>
          </p:cNvPr>
          <p:cNvSpPr>
            <a:spLocks noGrp="1"/>
          </p:cNvSpPr>
          <p:nvPr>
            <p:ph idx="1"/>
          </p:nvPr>
        </p:nvSpPr>
        <p:spPr>
          <a:xfrm>
            <a:off x="457200" y="838200"/>
            <a:ext cx="8153400" cy="5257800"/>
          </a:xfrm>
        </p:spPr>
        <p:txBody>
          <a:bodyPr>
            <a:normAutofit fontScale="85000" lnSpcReduction="10000"/>
          </a:bodyPr>
          <a:lstStyle/>
          <a:p>
            <a:r>
              <a:rPr lang="en-MY" sz="3000" b="1" dirty="0"/>
              <a:t>Skills</a:t>
            </a:r>
            <a:r>
              <a:rPr lang="en-MY" sz="3000" dirty="0"/>
              <a:t> form the capabilities and competencies of a company that enables its employees to achieve its objectives.</a:t>
            </a:r>
          </a:p>
          <a:p>
            <a:r>
              <a:rPr lang="en-MY" sz="3000" b="1" dirty="0"/>
              <a:t>Style </a:t>
            </a:r>
            <a:r>
              <a:rPr lang="en-MY" sz="3000" dirty="0"/>
              <a:t>: The attitude of senior employees in a company establishes a code of conduct through their ways of interactions and symbolic decision-making, which forms the management style of its leaders.</a:t>
            </a:r>
          </a:p>
          <a:p>
            <a:r>
              <a:rPr lang="en-MY" sz="3000" b="1" dirty="0"/>
              <a:t>Staff</a:t>
            </a:r>
            <a:r>
              <a:rPr lang="en-MY" sz="3000" dirty="0"/>
              <a:t> involves talent management and all human resources related to company decisions, such as training, recruiting, and rewards systems</a:t>
            </a:r>
          </a:p>
          <a:p>
            <a:r>
              <a:rPr lang="en-MY" sz="3000" b="1" dirty="0"/>
              <a:t>Shared Values </a:t>
            </a:r>
            <a:r>
              <a:rPr lang="en-MY" sz="30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xmlns="" val="21244102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893D2B-5EEA-4E94-8328-75374A4A0978}"/>
              </a:ext>
            </a:extLst>
          </p:cNvPr>
          <p:cNvSpPr>
            <a:spLocks noGrp="1"/>
          </p:cNvSpPr>
          <p:nvPr>
            <p:ph type="title"/>
          </p:nvPr>
        </p:nvSpPr>
        <p:spPr>
          <a:xfrm>
            <a:off x="990600" y="228600"/>
            <a:ext cx="7200900" cy="731839"/>
          </a:xfrm>
        </p:spPr>
        <p:txBody>
          <a:bodyPr>
            <a:normAutofit/>
          </a:bodyPr>
          <a:lstStyle/>
          <a:p>
            <a:pPr algn="ctr"/>
            <a:r>
              <a:rPr lang="en-MY" sz="2800" dirty="0"/>
              <a:t>Mc Kinsey 7 S Framework</a:t>
            </a:r>
          </a:p>
        </p:txBody>
      </p:sp>
      <p:pic>
        <p:nvPicPr>
          <p:cNvPr id="5" name="Picture 4">
            <a:extLst>
              <a:ext uri="{FF2B5EF4-FFF2-40B4-BE49-F238E27FC236}">
                <a16:creationId xmlns:a16="http://schemas.microsoft.com/office/drawing/2014/main" xmlns="" id="{5D75B549-AF90-4670-A013-E00158A518B0}"/>
              </a:ext>
            </a:extLst>
          </p:cNvPr>
          <p:cNvPicPr>
            <a:picLocks noChangeAspect="1"/>
          </p:cNvPicPr>
          <p:nvPr/>
        </p:nvPicPr>
        <p:blipFill>
          <a:blip r:embed="rId2"/>
          <a:stretch>
            <a:fillRect/>
          </a:stretch>
        </p:blipFill>
        <p:spPr>
          <a:xfrm>
            <a:off x="914400" y="1447800"/>
            <a:ext cx="7723986" cy="3946178"/>
          </a:xfrm>
          <a:prstGeom prst="rect">
            <a:avLst/>
          </a:prstGeom>
        </p:spPr>
      </p:pic>
    </p:spTree>
    <p:extLst>
      <p:ext uri="{BB962C8B-B14F-4D97-AF65-F5344CB8AC3E}">
        <p14:creationId xmlns:p14="http://schemas.microsoft.com/office/powerpoint/2010/main" xmlns="" val="26549873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D61265-1113-4FC7-A313-F634D6DBB0A1}"/>
              </a:ext>
            </a:extLst>
          </p:cNvPr>
          <p:cNvSpPr>
            <a:spLocks noGrp="1"/>
          </p:cNvSpPr>
          <p:nvPr>
            <p:ph type="title"/>
          </p:nvPr>
        </p:nvSpPr>
        <p:spPr>
          <a:xfrm>
            <a:off x="827584" y="277813"/>
            <a:ext cx="7200900" cy="593503"/>
          </a:xfrm>
        </p:spPr>
        <p:txBody>
          <a:bodyPr>
            <a:normAutofit/>
          </a:bodyPr>
          <a:lstStyle/>
          <a:p>
            <a:pPr algn="ctr"/>
            <a:r>
              <a:rPr lang="en-MY" sz="2800" dirty="0"/>
              <a:t>Example of McKinsey 7S</a:t>
            </a:r>
          </a:p>
        </p:txBody>
      </p:sp>
      <p:pic>
        <p:nvPicPr>
          <p:cNvPr id="5" name="Picture 4">
            <a:extLst>
              <a:ext uri="{FF2B5EF4-FFF2-40B4-BE49-F238E27FC236}">
                <a16:creationId xmlns:a16="http://schemas.microsoft.com/office/drawing/2014/main" xmlns="" id="{76F767A3-E53A-4111-A1AF-C9D695CEE96F}"/>
              </a:ext>
            </a:extLst>
          </p:cNvPr>
          <p:cNvPicPr>
            <a:picLocks noChangeAspect="1"/>
          </p:cNvPicPr>
          <p:nvPr/>
        </p:nvPicPr>
        <p:blipFill>
          <a:blip r:embed="rId2"/>
          <a:stretch>
            <a:fillRect/>
          </a:stretch>
        </p:blipFill>
        <p:spPr>
          <a:xfrm>
            <a:off x="1835696" y="2600245"/>
            <a:ext cx="4301813" cy="3475812"/>
          </a:xfrm>
          <a:prstGeom prst="rect">
            <a:avLst/>
          </a:prstGeom>
        </p:spPr>
      </p:pic>
      <p:sp>
        <p:nvSpPr>
          <p:cNvPr id="6" name="TextBox 5">
            <a:extLst>
              <a:ext uri="{FF2B5EF4-FFF2-40B4-BE49-F238E27FC236}">
                <a16:creationId xmlns:a16="http://schemas.microsoft.com/office/drawing/2014/main" xmlns="" id="{F842AF67-8560-4323-9B0B-F24D8EE58C9B}"/>
              </a:ext>
            </a:extLst>
          </p:cNvPr>
          <p:cNvSpPr txBox="1"/>
          <p:nvPr/>
        </p:nvSpPr>
        <p:spPr>
          <a:xfrm>
            <a:off x="683568" y="1085123"/>
            <a:ext cx="7488832" cy="1515122"/>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xmlns="" val="42597747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039EF8-32FB-41BE-B9E8-182D22729A5B}"/>
              </a:ext>
            </a:extLst>
          </p:cNvPr>
          <p:cNvSpPr>
            <a:spLocks noGrp="1"/>
          </p:cNvSpPr>
          <p:nvPr>
            <p:ph type="title"/>
          </p:nvPr>
        </p:nvSpPr>
        <p:spPr>
          <a:xfrm>
            <a:off x="971550" y="398567"/>
            <a:ext cx="7200900" cy="636391"/>
          </a:xfrm>
        </p:spPr>
        <p:txBody>
          <a:bodyPr>
            <a:normAutofit/>
          </a:bodyPr>
          <a:lstStyle/>
          <a:p>
            <a:pPr algn="ctr"/>
            <a:r>
              <a:rPr lang="en-MY" sz="3200" dirty="0"/>
              <a:t>Example of McKinsey 7S</a:t>
            </a:r>
          </a:p>
        </p:txBody>
      </p:sp>
      <p:pic>
        <p:nvPicPr>
          <p:cNvPr id="5" name="Picture 4">
            <a:extLst>
              <a:ext uri="{FF2B5EF4-FFF2-40B4-BE49-F238E27FC236}">
                <a16:creationId xmlns:a16="http://schemas.microsoft.com/office/drawing/2014/main" xmlns="" id="{02DCFB4B-BE72-4009-8C48-BCF063D4D67B}"/>
              </a:ext>
            </a:extLst>
          </p:cNvPr>
          <p:cNvPicPr>
            <a:picLocks noChangeAspect="1"/>
          </p:cNvPicPr>
          <p:nvPr/>
        </p:nvPicPr>
        <p:blipFill>
          <a:blip r:embed="rId2"/>
          <a:stretch>
            <a:fillRect/>
          </a:stretch>
        </p:blipFill>
        <p:spPr>
          <a:xfrm>
            <a:off x="1371600" y="1219200"/>
            <a:ext cx="6585242" cy="4219352"/>
          </a:xfrm>
          <a:prstGeom prst="rect">
            <a:avLst/>
          </a:prstGeom>
        </p:spPr>
      </p:pic>
      <p:sp>
        <p:nvSpPr>
          <p:cNvPr id="6" name="TextBox 5">
            <a:extLst>
              <a:ext uri="{FF2B5EF4-FFF2-40B4-BE49-F238E27FC236}">
                <a16:creationId xmlns:a16="http://schemas.microsoft.com/office/drawing/2014/main" xmlns="" id="{C4A2097D-D581-4DC8-940D-F8C84E0313F7}"/>
              </a:ext>
            </a:extLst>
          </p:cNvPr>
          <p:cNvSpPr txBox="1"/>
          <p:nvPr/>
        </p:nvSpPr>
        <p:spPr>
          <a:xfrm>
            <a:off x="2362200" y="5486400"/>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xmlns="" val="18865376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238123-E1DE-4DB0-AFC7-4A2D18DBF92C}"/>
              </a:ext>
            </a:extLst>
          </p:cNvPr>
          <p:cNvSpPr>
            <a:spLocks noGrp="1"/>
          </p:cNvSpPr>
          <p:nvPr>
            <p:ph type="title"/>
          </p:nvPr>
        </p:nvSpPr>
        <p:spPr>
          <a:xfrm>
            <a:off x="971550" y="260648"/>
            <a:ext cx="7200900" cy="579440"/>
          </a:xfrm>
        </p:spPr>
        <p:txBody>
          <a:bodyPr>
            <a:normAutofit/>
          </a:bodyPr>
          <a:lstStyle/>
          <a:p>
            <a:pPr algn="ctr"/>
            <a:r>
              <a:rPr lang="en-MY" sz="3200" dirty="0"/>
              <a:t>Question # </a:t>
            </a:r>
            <a:r>
              <a:rPr lang="en-MY" sz="3200" dirty="0" smtClean="0"/>
              <a:t>3</a:t>
            </a:r>
            <a:endParaRPr lang="en-MY" sz="3200" dirty="0"/>
          </a:p>
        </p:txBody>
      </p:sp>
      <p:sp>
        <p:nvSpPr>
          <p:cNvPr id="3" name="Content Placeholder 2">
            <a:extLst>
              <a:ext uri="{FF2B5EF4-FFF2-40B4-BE49-F238E27FC236}">
                <a16:creationId xmlns:a16="http://schemas.microsoft.com/office/drawing/2014/main" xmlns="" id="{D8A2185F-2468-4FFE-BFB5-A8CF9941462B}"/>
              </a:ext>
            </a:extLst>
          </p:cNvPr>
          <p:cNvSpPr>
            <a:spLocks noGrp="1"/>
          </p:cNvSpPr>
          <p:nvPr>
            <p:ph idx="1"/>
          </p:nvPr>
        </p:nvSpPr>
        <p:spPr>
          <a:xfrm>
            <a:off x="827584" y="1196752"/>
            <a:ext cx="7200900" cy="3809999"/>
          </a:xfrm>
        </p:spPr>
        <p:txBody>
          <a:bodyPr>
            <a:normAutofit/>
          </a:bodyPr>
          <a:lstStyle/>
          <a:p>
            <a:pPr marL="0" indent="0">
              <a:buNone/>
            </a:pPr>
            <a:r>
              <a:rPr lang="en-MY" sz="2400" dirty="0"/>
              <a:t>Which of the following components of the McKinsey 7-S framework for strategy implementation is most difficult to align with organizational goals?</a:t>
            </a:r>
          </a:p>
          <a:p>
            <a:pPr marL="0" indent="0">
              <a:buNone/>
            </a:pPr>
            <a:r>
              <a:rPr lang="en-MY" sz="2400" dirty="0"/>
              <a:t>a) Strategy</a:t>
            </a:r>
          </a:p>
          <a:p>
            <a:pPr marL="0" indent="0">
              <a:buNone/>
            </a:pPr>
            <a:r>
              <a:rPr lang="en-MY" sz="2400" dirty="0"/>
              <a:t>b) Structure</a:t>
            </a:r>
          </a:p>
          <a:p>
            <a:pPr marL="0" indent="0">
              <a:buNone/>
            </a:pPr>
            <a:r>
              <a:rPr lang="en-MY" sz="2400" dirty="0"/>
              <a:t>c) Style</a:t>
            </a:r>
          </a:p>
          <a:p>
            <a:pPr marL="0" indent="0">
              <a:buNone/>
            </a:pPr>
            <a:r>
              <a:rPr lang="en-MY" sz="2400" dirty="0"/>
              <a:t>d) Systems</a:t>
            </a:r>
          </a:p>
        </p:txBody>
      </p:sp>
    </p:spTree>
    <p:extLst>
      <p:ext uri="{BB962C8B-B14F-4D97-AF65-F5344CB8AC3E}">
        <p14:creationId xmlns:p14="http://schemas.microsoft.com/office/powerpoint/2010/main" xmlns="" val="29750773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2285337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17B4A0-8C24-4FD6-80A4-A0EA4AE8DD32}"/>
              </a:ext>
            </a:extLst>
          </p:cNvPr>
          <p:cNvSpPr>
            <a:spLocks noGrp="1"/>
          </p:cNvSpPr>
          <p:nvPr>
            <p:ph type="title"/>
          </p:nvPr>
        </p:nvSpPr>
        <p:spPr>
          <a:xfrm>
            <a:off x="971550" y="332656"/>
            <a:ext cx="7200900" cy="579440"/>
          </a:xfrm>
        </p:spPr>
        <p:txBody>
          <a:bodyPr>
            <a:normAutofit/>
          </a:bodyPr>
          <a:lstStyle/>
          <a:p>
            <a:r>
              <a:rPr lang="en-MY" sz="2800" dirty="0"/>
              <a:t>Strategy Implementation Activities</a:t>
            </a:r>
          </a:p>
        </p:txBody>
      </p:sp>
      <p:sp>
        <p:nvSpPr>
          <p:cNvPr id="3" name="Content Placeholder 2">
            <a:extLst>
              <a:ext uri="{FF2B5EF4-FFF2-40B4-BE49-F238E27FC236}">
                <a16:creationId xmlns="" xmlns:a16="http://schemas.microsoft.com/office/drawing/2014/main" id="{94EEF6A5-5822-4BDF-A292-5E8949B6EA2D}"/>
              </a:ext>
            </a:extLst>
          </p:cNvPr>
          <p:cNvSpPr>
            <a:spLocks noGrp="1"/>
          </p:cNvSpPr>
          <p:nvPr>
            <p:ph idx="1"/>
          </p:nvPr>
        </p:nvSpPr>
        <p:spPr>
          <a:xfrm>
            <a:off x="827584" y="1524000"/>
            <a:ext cx="7200900" cy="3809999"/>
          </a:xfrm>
        </p:spPr>
        <p:txBody>
          <a:bodyPr/>
          <a:lstStyle/>
          <a:p>
            <a:r>
              <a:rPr lang="en-MY" sz="2400" dirty="0"/>
              <a:t>Establish short-term organizational objectives</a:t>
            </a:r>
          </a:p>
          <a:p>
            <a:r>
              <a:rPr lang="en-MY" sz="2400" dirty="0"/>
              <a:t>Formulation of policies for execution of strategies</a:t>
            </a:r>
          </a:p>
          <a:p>
            <a:r>
              <a:rPr lang="en-MY" sz="2400" dirty="0"/>
              <a:t>Allocation of resources</a:t>
            </a:r>
          </a:p>
          <a:p>
            <a:r>
              <a:rPr lang="en-MY" sz="2400" dirty="0"/>
              <a:t>Communicate and train employees</a:t>
            </a:r>
          </a:p>
          <a:p>
            <a:pPr marL="0" indent="0">
              <a:buNone/>
            </a:pPr>
            <a:endParaRPr lang="en-MY" dirty="0"/>
          </a:p>
        </p:txBody>
      </p:sp>
    </p:spTree>
    <p:extLst>
      <p:ext uri="{BB962C8B-B14F-4D97-AF65-F5344CB8AC3E}">
        <p14:creationId xmlns="" xmlns:p14="http://schemas.microsoft.com/office/powerpoint/2010/main" val="10491240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2264F6-D7E1-408B-9D0D-2A2E62C4E6EC}"/>
              </a:ext>
            </a:extLst>
          </p:cNvPr>
          <p:cNvSpPr>
            <a:spLocks noGrp="1"/>
          </p:cNvSpPr>
          <p:nvPr>
            <p:ph type="title"/>
          </p:nvPr>
        </p:nvSpPr>
        <p:spPr>
          <a:xfrm>
            <a:off x="956603" y="260648"/>
            <a:ext cx="7200900" cy="836217"/>
          </a:xfrm>
        </p:spPr>
        <p:txBody>
          <a:bodyPr>
            <a:normAutofit fontScale="90000"/>
          </a:bodyPr>
          <a:lstStyle/>
          <a:p>
            <a:r>
              <a:rPr lang="en-MY" dirty="0"/>
              <a:t>Difference Strategy Formulation vs Implementation</a:t>
            </a:r>
          </a:p>
        </p:txBody>
      </p:sp>
      <p:pic>
        <p:nvPicPr>
          <p:cNvPr id="5" name="Picture 4">
            <a:extLst>
              <a:ext uri="{FF2B5EF4-FFF2-40B4-BE49-F238E27FC236}">
                <a16:creationId xmlns="" xmlns:a16="http://schemas.microsoft.com/office/drawing/2014/main" id="{09F96514-C3FC-4484-8401-ECBCDF719D84}"/>
              </a:ext>
            </a:extLst>
          </p:cNvPr>
          <p:cNvPicPr>
            <a:picLocks noChangeAspect="1"/>
          </p:cNvPicPr>
          <p:nvPr/>
        </p:nvPicPr>
        <p:blipFill>
          <a:blip r:embed="rId2"/>
          <a:stretch>
            <a:fillRect/>
          </a:stretch>
        </p:blipFill>
        <p:spPr>
          <a:xfrm>
            <a:off x="925593" y="1291419"/>
            <a:ext cx="7800783" cy="4275162"/>
          </a:xfrm>
          <a:prstGeom prst="rect">
            <a:avLst/>
          </a:prstGeom>
        </p:spPr>
      </p:pic>
    </p:spTree>
    <p:extLst>
      <p:ext uri="{BB962C8B-B14F-4D97-AF65-F5344CB8AC3E}">
        <p14:creationId xmlns="" xmlns:p14="http://schemas.microsoft.com/office/powerpoint/2010/main" val="35719452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4213179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6B6429-39AA-4D1C-9759-C075FFA53202}"/>
              </a:ext>
            </a:extLst>
          </p:cNvPr>
          <p:cNvSpPr>
            <a:spLocks noGrp="1"/>
          </p:cNvSpPr>
          <p:nvPr>
            <p:ph type="title"/>
          </p:nvPr>
        </p:nvSpPr>
        <p:spPr>
          <a:xfrm>
            <a:off x="971550" y="332656"/>
            <a:ext cx="7200900" cy="758089"/>
          </a:xfrm>
        </p:spPr>
        <p:txBody>
          <a:bodyPr>
            <a:normAutofit/>
          </a:bodyPr>
          <a:lstStyle/>
          <a:p>
            <a:r>
              <a:rPr lang="en-MY" sz="2800" dirty="0"/>
              <a:t>Strategy Evaluation</a:t>
            </a:r>
          </a:p>
        </p:txBody>
      </p:sp>
      <p:pic>
        <p:nvPicPr>
          <p:cNvPr id="5" name="Picture 4">
            <a:extLst>
              <a:ext uri="{FF2B5EF4-FFF2-40B4-BE49-F238E27FC236}">
                <a16:creationId xmlns="" xmlns:a16="http://schemas.microsoft.com/office/drawing/2014/main" id="{00248682-F71E-4CD1-8AA8-8D32E78BE334}"/>
              </a:ext>
            </a:extLst>
          </p:cNvPr>
          <p:cNvPicPr>
            <a:picLocks noChangeAspect="1"/>
          </p:cNvPicPr>
          <p:nvPr/>
        </p:nvPicPr>
        <p:blipFill>
          <a:blip r:embed="rId2"/>
          <a:stretch>
            <a:fillRect/>
          </a:stretch>
        </p:blipFill>
        <p:spPr>
          <a:xfrm>
            <a:off x="971550" y="1556792"/>
            <a:ext cx="6840760" cy="4126763"/>
          </a:xfrm>
          <a:prstGeom prst="rect">
            <a:avLst/>
          </a:prstGeom>
        </p:spPr>
      </p:pic>
    </p:spTree>
    <p:extLst>
      <p:ext uri="{BB962C8B-B14F-4D97-AF65-F5344CB8AC3E}">
        <p14:creationId xmlns="" xmlns:p14="http://schemas.microsoft.com/office/powerpoint/2010/main" val="35436225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132B62-026D-4BBB-B623-203FFA5A5620}"/>
              </a:ext>
            </a:extLst>
          </p:cNvPr>
          <p:cNvSpPr>
            <a:spLocks noGrp="1"/>
          </p:cNvSpPr>
          <p:nvPr>
            <p:ph type="title"/>
          </p:nvPr>
        </p:nvSpPr>
        <p:spPr>
          <a:xfrm>
            <a:off x="972261" y="541284"/>
            <a:ext cx="7200900" cy="579440"/>
          </a:xfrm>
        </p:spPr>
        <p:txBody>
          <a:bodyPr>
            <a:normAutofit/>
          </a:bodyPr>
          <a:lstStyle/>
          <a:p>
            <a:r>
              <a:rPr lang="en-MY" sz="2800" dirty="0"/>
              <a:t>Process of Strategy Evaluation </a:t>
            </a:r>
          </a:p>
        </p:txBody>
      </p:sp>
      <p:sp>
        <p:nvSpPr>
          <p:cNvPr id="3" name="Content Placeholder 2">
            <a:extLst>
              <a:ext uri="{FF2B5EF4-FFF2-40B4-BE49-F238E27FC236}">
                <a16:creationId xmlns="" xmlns:a16="http://schemas.microsoft.com/office/drawing/2014/main" id="{D9BA2B98-89E6-452F-AAEC-81D1A1A82A8E}"/>
              </a:ext>
            </a:extLst>
          </p:cNvPr>
          <p:cNvSpPr>
            <a:spLocks noGrp="1"/>
          </p:cNvSpPr>
          <p:nvPr>
            <p:ph idx="1"/>
          </p:nvPr>
        </p:nvSpPr>
        <p:spPr>
          <a:xfrm>
            <a:off x="971550" y="1524000"/>
            <a:ext cx="7200900" cy="3809999"/>
          </a:xfrm>
        </p:spPr>
        <p:txBody>
          <a:bodyPr>
            <a:normAutofit lnSpcReduction="10000"/>
          </a:bodyPr>
          <a:lstStyle/>
          <a:p>
            <a:endParaRPr lang="en-MY" sz="2400" dirty="0"/>
          </a:p>
          <a:p>
            <a:r>
              <a:rPr lang="en-MY" sz="2400" dirty="0"/>
              <a:t>Fixing benchmark of performance</a:t>
            </a:r>
          </a:p>
          <a:p>
            <a:endParaRPr lang="en-MY" sz="2400" dirty="0"/>
          </a:p>
          <a:p>
            <a:r>
              <a:rPr lang="en-MY" sz="2400" dirty="0"/>
              <a:t>Measurement of performance</a:t>
            </a:r>
          </a:p>
          <a:p>
            <a:endParaRPr lang="en-MY" sz="2400" dirty="0"/>
          </a:p>
          <a:p>
            <a:r>
              <a:rPr lang="en-MY" sz="2400" dirty="0" err="1"/>
              <a:t>Analyzing</a:t>
            </a:r>
            <a:r>
              <a:rPr lang="en-MY" sz="2400" dirty="0"/>
              <a:t> Variance</a:t>
            </a:r>
          </a:p>
          <a:p>
            <a:endParaRPr lang="en-MY" sz="2400" dirty="0"/>
          </a:p>
          <a:p>
            <a:r>
              <a:rPr lang="en-MY" sz="2400" dirty="0"/>
              <a:t>Taking Corrective Action</a:t>
            </a:r>
          </a:p>
        </p:txBody>
      </p:sp>
    </p:spTree>
    <p:extLst>
      <p:ext uri="{BB962C8B-B14F-4D97-AF65-F5344CB8AC3E}">
        <p14:creationId xmlns="" xmlns:p14="http://schemas.microsoft.com/office/powerpoint/2010/main" val="233284724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21D394-9FC4-4C4C-90A7-A54F2537C046}"/>
              </a:ext>
            </a:extLst>
          </p:cNvPr>
          <p:cNvSpPr>
            <a:spLocks noGrp="1"/>
          </p:cNvSpPr>
          <p:nvPr>
            <p:ph type="title"/>
          </p:nvPr>
        </p:nvSpPr>
        <p:spPr>
          <a:xfrm>
            <a:off x="971550" y="470946"/>
            <a:ext cx="7200900" cy="579440"/>
          </a:xfrm>
        </p:spPr>
        <p:txBody>
          <a:bodyPr>
            <a:normAutofit/>
          </a:bodyPr>
          <a:lstStyle/>
          <a:p>
            <a:r>
              <a:rPr lang="en-MY" sz="2800" dirty="0"/>
              <a:t>Fixing benchmark of performance</a:t>
            </a:r>
          </a:p>
        </p:txBody>
      </p:sp>
      <p:sp>
        <p:nvSpPr>
          <p:cNvPr id="3" name="Content Placeholder 2">
            <a:extLst>
              <a:ext uri="{FF2B5EF4-FFF2-40B4-BE49-F238E27FC236}">
                <a16:creationId xmlns="" xmlns:a16="http://schemas.microsoft.com/office/drawing/2014/main" id="{D71214AA-AC6E-42AA-8D77-3DF3E1C862B3}"/>
              </a:ext>
            </a:extLst>
          </p:cNvPr>
          <p:cNvSpPr>
            <a:spLocks noGrp="1"/>
          </p:cNvSpPr>
          <p:nvPr>
            <p:ph idx="1"/>
          </p:nvPr>
        </p:nvSpPr>
        <p:spPr>
          <a:xfrm>
            <a:off x="827584" y="1340768"/>
            <a:ext cx="7200900" cy="3809999"/>
          </a:xfrm>
        </p:spPr>
        <p:txBody>
          <a:bodyPr>
            <a:normAutofit lnSpcReduction="10000"/>
          </a:bodyPr>
          <a:lstStyle/>
          <a:p>
            <a:r>
              <a:rPr lang="en-MY" sz="2400" dirty="0"/>
              <a:t>What benchmarks to set</a:t>
            </a:r>
          </a:p>
          <a:p>
            <a:r>
              <a:rPr lang="en-MY" sz="2400" dirty="0"/>
              <a:t>How to set them</a:t>
            </a:r>
          </a:p>
          <a:p>
            <a:r>
              <a:rPr lang="en-MY" sz="2400" dirty="0"/>
              <a:t>How to express them</a:t>
            </a:r>
          </a:p>
          <a:p>
            <a:pPr marL="0" indent="0">
              <a:buNone/>
            </a:pPr>
            <a:endParaRPr lang="en-MY" sz="2400" dirty="0"/>
          </a:p>
          <a:p>
            <a:pPr marL="0" indent="0">
              <a:buNone/>
            </a:pPr>
            <a:r>
              <a:rPr lang="en-MY" sz="2400"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 xmlns:p14="http://schemas.microsoft.com/office/powerpoint/2010/main" val="39635640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27364B-9760-4EDD-BA7B-8382A47FDE7D}"/>
              </a:ext>
            </a:extLst>
          </p:cNvPr>
          <p:cNvSpPr>
            <a:spLocks noGrp="1"/>
          </p:cNvSpPr>
          <p:nvPr>
            <p:ph type="title"/>
          </p:nvPr>
        </p:nvSpPr>
        <p:spPr>
          <a:xfrm>
            <a:off x="930849" y="-31434"/>
            <a:ext cx="7200900" cy="1142385"/>
          </a:xfrm>
        </p:spPr>
        <p:txBody>
          <a:bodyPr>
            <a:normAutofit/>
          </a:bodyPr>
          <a:lstStyle/>
          <a:p>
            <a:r>
              <a:rPr lang="en-MY" sz="2800" dirty="0"/>
              <a:t>Measurement of performance</a:t>
            </a:r>
          </a:p>
        </p:txBody>
      </p:sp>
      <p:sp>
        <p:nvSpPr>
          <p:cNvPr id="3" name="Content Placeholder 2">
            <a:extLst>
              <a:ext uri="{FF2B5EF4-FFF2-40B4-BE49-F238E27FC236}">
                <a16:creationId xmlns="" xmlns:a16="http://schemas.microsoft.com/office/drawing/2014/main" id="{B780F9B6-213B-4265-93B1-D00EF8F8D046}"/>
              </a:ext>
            </a:extLst>
          </p:cNvPr>
          <p:cNvSpPr>
            <a:spLocks noGrp="1"/>
          </p:cNvSpPr>
          <p:nvPr>
            <p:ph idx="1"/>
          </p:nvPr>
        </p:nvSpPr>
        <p:spPr>
          <a:xfrm>
            <a:off x="930849" y="1163637"/>
            <a:ext cx="7385567" cy="4530725"/>
          </a:xfrm>
        </p:spPr>
        <p:txBody>
          <a:bodyPr>
            <a:normAutofit/>
          </a:bodyPr>
          <a:lstStyle/>
          <a:p>
            <a:endParaRPr lang="en-MY" sz="2400" dirty="0"/>
          </a:p>
          <a:p>
            <a:r>
              <a:rPr lang="en-MY" sz="2400" dirty="0"/>
              <a:t>The reporting and communication system help in measuring the performance. </a:t>
            </a:r>
          </a:p>
          <a:p>
            <a:endParaRPr lang="en-MY" sz="2400" dirty="0"/>
          </a:p>
          <a:p>
            <a:r>
              <a:rPr lang="en-MY" sz="2400" dirty="0"/>
              <a:t>If the standards are set in the right manner, strategy evaluation becomes easier.</a:t>
            </a:r>
          </a:p>
          <a:p>
            <a:endParaRPr lang="en-MY" sz="2400" dirty="0"/>
          </a:p>
          <a:p>
            <a:r>
              <a:rPr lang="en-MY" sz="2400" dirty="0"/>
              <a:t>For measuring the performance, financial statements like - balance sheet, profit and loss account must be prepared on an annual basis.</a:t>
            </a:r>
          </a:p>
        </p:txBody>
      </p:sp>
    </p:spTree>
    <p:extLst>
      <p:ext uri="{BB962C8B-B14F-4D97-AF65-F5344CB8AC3E}">
        <p14:creationId xmlns="" xmlns:p14="http://schemas.microsoft.com/office/powerpoint/2010/main" val="16898066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77A71D-944A-444E-9DB5-ECED1DF6017F}"/>
              </a:ext>
            </a:extLst>
          </p:cNvPr>
          <p:cNvSpPr>
            <a:spLocks noGrp="1"/>
          </p:cNvSpPr>
          <p:nvPr>
            <p:ph type="title"/>
          </p:nvPr>
        </p:nvSpPr>
        <p:spPr>
          <a:xfrm>
            <a:off x="971550" y="0"/>
            <a:ext cx="7200900" cy="875756"/>
          </a:xfrm>
        </p:spPr>
        <p:txBody>
          <a:bodyPr>
            <a:normAutofit/>
          </a:bodyPr>
          <a:lstStyle/>
          <a:p>
            <a:r>
              <a:rPr lang="en-MY" sz="2800" dirty="0" err="1"/>
              <a:t>Analyzing</a:t>
            </a:r>
            <a:r>
              <a:rPr lang="en-MY" sz="2800" dirty="0"/>
              <a:t> Variance</a:t>
            </a:r>
          </a:p>
        </p:txBody>
      </p:sp>
      <p:sp>
        <p:nvSpPr>
          <p:cNvPr id="3" name="Content Placeholder 2">
            <a:extLst>
              <a:ext uri="{FF2B5EF4-FFF2-40B4-BE49-F238E27FC236}">
                <a16:creationId xmlns="" xmlns:a16="http://schemas.microsoft.com/office/drawing/2014/main" id="{9DE73BFC-E89A-48EC-9AF7-52A5A7783793}"/>
              </a:ext>
            </a:extLst>
          </p:cNvPr>
          <p:cNvSpPr>
            <a:spLocks noGrp="1"/>
          </p:cNvSpPr>
          <p:nvPr>
            <p:ph idx="1"/>
          </p:nvPr>
        </p:nvSpPr>
        <p:spPr>
          <a:xfrm>
            <a:off x="611560" y="1232756"/>
            <a:ext cx="7702624" cy="4392488"/>
          </a:xfrm>
        </p:spPr>
        <p:txBody>
          <a:bodyPr>
            <a:normAutofit/>
          </a:bodyPr>
          <a:lstStyle/>
          <a:p>
            <a:r>
              <a:rPr lang="en-MY" sz="2400" dirty="0"/>
              <a:t>While measuring the actual performance and comparing it with standard performance there may be variances which must be </a:t>
            </a:r>
            <a:r>
              <a:rPr lang="en-MY" sz="2400" dirty="0" err="1"/>
              <a:t>analyzed</a:t>
            </a:r>
            <a:r>
              <a:rPr lang="en-MY" sz="2400" dirty="0"/>
              <a:t>. </a:t>
            </a:r>
          </a:p>
          <a:p>
            <a:r>
              <a:rPr lang="en-MY" sz="2400" dirty="0"/>
              <a:t> the degree of tolerance limits between which the variance between actual and standard performance may be accepted.</a:t>
            </a:r>
          </a:p>
          <a:p>
            <a:r>
              <a:rPr lang="en-MY" sz="2400" dirty="0"/>
              <a:t>The positive deviation indicates a better performance but it is quite unusual exceeding the target always. </a:t>
            </a:r>
          </a:p>
          <a:p>
            <a:r>
              <a:rPr lang="en-MY" sz="2400" dirty="0"/>
              <a:t>The negative deviation is an issue of concern because it indicates a shortfall in performance.</a:t>
            </a:r>
          </a:p>
        </p:txBody>
      </p:sp>
    </p:spTree>
    <p:extLst>
      <p:ext uri="{BB962C8B-B14F-4D97-AF65-F5344CB8AC3E}">
        <p14:creationId xmlns="" xmlns:p14="http://schemas.microsoft.com/office/powerpoint/2010/main" val="19422573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446D67-3E12-455B-A08A-D81A8793668A}"/>
              </a:ext>
            </a:extLst>
          </p:cNvPr>
          <p:cNvSpPr>
            <a:spLocks noGrp="1"/>
          </p:cNvSpPr>
          <p:nvPr>
            <p:ph type="title"/>
          </p:nvPr>
        </p:nvSpPr>
        <p:spPr>
          <a:xfrm>
            <a:off x="971550" y="257272"/>
            <a:ext cx="7200900" cy="809527"/>
          </a:xfrm>
        </p:spPr>
        <p:txBody>
          <a:bodyPr>
            <a:normAutofit/>
          </a:bodyPr>
          <a:lstStyle/>
          <a:p>
            <a:r>
              <a:rPr lang="en-MY" sz="2800" dirty="0"/>
              <a:t>Taking Corrective Action</a:t>
            </a:r>
          </a:p>
        </p:txBody>
      </p:sp>
      <p:sp>
        <p:nvSpPr>
          <p:cNvPr id="3" name="Content Placeholder 2">
            <a:extLst>
              <a:ext uri="{FF2B5EF4-FFF2-40B4-BE49-F238E27FC236}">
                <a16:creationId xmlns="" xmlns:a16="http://schemas.microsoft.com/office/drawing/2014/main" id="{B86252C1-2BA4-4944-A853-B4A73A207B3D}"/>
              </a:ext>
            </a:extLst>
          </p:cNvPr>
          <p:cNvSpPr>
            <a:spLocks noGrp="1"/>
          </p:cNvSpPr>
          <p:nvPr>
            <p:ph idx="1"/>
          </p:nvPr>
        </p:nvSpPr>
        <p:spPr>
          <a:xfrm>
            <a:off x="943879" y="1524000"/>
            <a:ext cx="7200900" cy="3809999"/>
          </a:xfrm>
        </p:spPr>
        <p:txBody>
          <a:bodyPr>
            <a:normAutofit/>
          </a:bodyPr>
          <a:lstStyle/>
          <a:p>
            <a:r>
              <a:rPr lang="en-MY" sz="2400" dirty="0"/>
              <a:t>Once the deviation in performance is identified, it is essential to plan for a corrective action. </a:t>
            </a:r>
          </a:p>
          <a:p>
            <a:r>
              <a:rPr lang="en-MY" sz="2400" dirty="0"/>
              <a:t>If the performance is consistently less than the desired performance, the strategists must carry a detailed analysis of the factors responsible for such performance. </a:t>
            </a:r>
          </a:p>
        </p:txBody>
      </p:sp>
    </p:spTree>
    <p:extLst>
      <p:ext uri="{BB962C8B-B14F-4D97-AF65-F5344CB8AC3E}">
        <p14:creationId xmlns="" xmlns:p14="http://schemas.microsoft.com/office/powerpoint/2010/main" val="181410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7464060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870D3E-DC39-43C9-8882-CF67440B0290}"/>
              </a:ext>
            </a:extLst>
          </p:cNvPr>
          <p:cNvSpPr>
            <a:spLocks noGrp="1"/>
          </p:cNvSpPr>
          <p:nvPr>
            <p:ph type="title"/>
          </p:nvPr>
        </p:nvSpPr>
        <p:spPr>
          <a:xfrm>
            <a:off x="971550" y="109496"/>
            <a:ext cx="7200900" cy="665511"/>
          </a:xfrm>
        </p:spPr>
        <p:txBody>
          <a:bodyPr>
            <a:normAutofit/>
          </a:bodyPr>
          <a:lstStyle/>
          <a:p>
            <a:r>
              <a:rPr lang="en-MY" sz="2800" dirty="0"/>
              <a:t>HR in Strategy Planning</a:t>
            </a:r>
          </a:p>
        </p:txBody>
      </p:sp>
      <p:pic>
        <p:nvPicPr>
          <p:cNvPr id="5" name="Picture 4">
            <a:extLst>
              <a:ext uri="{FF2B5EF4-FFF2-40B4-BE49-F238E27FC236}">
                <a16:creationId xmlns="" xmlns:a16="http://schemas.microsoft.com/office/drawing/2014/main" id="{B33BF7ED-23DD-4A49-A9B8-86BB439E378B}"/>
              </a:ext>
            </a:extLst>
          </p:cNvPr>
          <p:cNvPicPr>
            <a:picLocks noChangeAspect="1"/>
          </p:cNvPicPr>
          <p:nvPr/>
        </p:nvPicPr>
        <p:blipFill>
          <a:blip r:embed="rId2"/>
          <a:stretch>
            <a:fillRect/>
          </a:stretch>
        </p:blipFill>
        <p:spPr>
          <a:xfrm>
            <a:off x="1115616" y="1052736"/>
            <a:ext cx="7505700" cy="4975689"/>
          </a:xfrm>
          <a:prstGeom prst="rect">
            <a:avLst/>
          </a:prstGeom>
        </p:spPr>
      </p:pic>
    </p:spTree>
    <p:extLst>
      <p:ext uri="{BB962C8B-B14F-4D97-AF65-F5344CB8AC3E}">
        <p14:creationId xmlns="" xmlns:p14="http://schemas.microsoft.com/office/powerpoint/2010/main" val="12498612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2291DD-9AB9-40EA-B1FB-8EF32D0F8ED3}"/>
              </a:ext>
            </a:extLst>
          </p:cNvPr>
          <p:cNvSpPr>
            <a:spLocks noGrp="1"/>
          </p:cNvSpPr>
          <p:nvPr>
            <p:ph type="title"/>
          </p:nvPr>
        </p:nvSpPr>
        <p:spPr/>
        <p:txBody>
          <a:bodyPr>
            <a:normAutofit/>
          </a:bodyPr>
          <a:lstStyle/>
          <a:p>
            <a:r>
              <a:rPr lang="en-MY" sz="2800" dirty="0"/>
              <a:t>HR in Communicating Vision and Mission</a:t>
            </a:r>
          </a:p>
        </p:txBody>
      </p:sp>
      <p:sp>
        <p:nvSpPr>
          <p:cNvPr id="3" name="Content Placeholder 2">
            <a:extLst>
              <a:ext uri="{FF2B5EF4-FFF2-40B4-BE49-F238E27FC236}">
                <a16:creationId xmlns=""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sz="2400" dirty="0"/>
              <a:t>Once the organization’s vision and mission are created, the HR department is responsible to communicate the vision, mission, and core value to their employees</a:t>
            </a:r>
          </a:p>
        </p:txBody>
      </p:sp>
    </p:spTree>
    <p:extLst>
      <p:ext uri="{BB962C8B-B14F-4D97-AF65-F5344CB8AC3E}">
        <p14:creationId xmlns="" xmlns:p14="http://schemas.microsoft.com/office/powerpoint/2010/main" val="24691024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B6E213-5BF1-4E78-9073-A3D7EAB87622}"/>
              </a:ext>
            </a:extLst>
          </p:cNvPr>
          <p:cNvSpPr>
            <a:spLocks noGrp="1"/>
          </p:cNvSpPr>
          <p:nvPr>
            <p:ph type="title"/>
          </p:nvPr>
        </p:nvSpPr>
        <p:spPr>
          <a:xfrm>
            <a:off x="971550" y="260648"/>
            <a:ext cx="7200900" cy="579440"/>
          </a:xfrm>
        </p:spPr>
        <p:txBody>
          <a:bodyPr>
            <a:normAutofit/>
          </a:bodyPr>
          <a:lstStyle/>
          <a:p>
            <a:r>
              <a:rPr lang="en-MY" sz="2800" dirty="0"/>
              <a:t>HR in SWOT Analysis</a:t>
            </a:r>
          </a:p>
        </p:txBody>
      </p:sp>
      <p:sp>
        <p:nvSpPr>
          <p:cNvPr id="3" name="Content Placeholder 2">
            <a:extLst>
              <a:ext uri="{FF2B5EF4-FFF2-40B4-BE49-F238E27FC236}">
                <a16:creationId xmlns="" xmlns:a16="http://schemas.microsoft.com/office/drawing/2014/main" id="{689EA52D-9797-4CCD-B7DE-4177F5A0C1C4}"/>
              </a:ext>
            </a:extLst>
          </p:cNvPr>
          <p:cNvSpPr>
            <a:spLocks noGrp="1"/>
          </p:cNvSpPr>
          <p:nvPr>
            <p:ph idx="1"/>
          </p:nvPr>
        </p:nvSpPr>
        <p:spPr>
          <a:xfrm>
            <a:off x="827584" y="1412776"/>
            <a:ext cx="7200900" cy="3809999"/>
          </a:xfrm>
        </p:spPr>
        <p:txBody>
          <a:bodyPr>
            <a:normAutofit/>
          </a:bodyPr>
          <a:lstStyle/>
          <a:p>
            <a:r>
              <a:rPr lang="en-MY" sz="2400" dirty="0"/>
              <a:t>HR create plans and action items to take advantage of strengths and opportunities and mitigate weaknesses and threats to the workforce and talent pipeline</a:t>
            </a:r>
          </a:p>
          <a:p>
            <a:endParaRPr lang="en-MY" sz="2400" dirty="0"/>
          </a:p>
          <a:p>
            <a:r>
              <a:rPr lang="en-MY" sz="2400" dirty="0"/>
              <a:t>HR conduct a management verification panel ensure the information gathered during the SWOT Analysis sessions is accurate.</a:t>
            </a:r>
          </a:p>
        </p:txBody>
      </p:sp>
    </p:spTree>
    <p:extLst>
      <p:ext uri="{BB962C8B-B14F-4D97-AF65-F5344CB8AC3E}">
        <p14:creationId xmlns="" xmlns:p14="http://schemas.microsoft.com/office/powerpoint/2010/main" val="26741948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675868-8612-4E7E-AE0C-7BFF5C304384}"/>
              </a:ext>
            </a:extLst>
          </p:cNvPr>
          <p:cNvSpPr>
            <a:spLocks noGrp="1"/>
          </p:cNvSpPr>
          <p:nvPr>
            <p:ph type="title"/>
          </p:nvPr>
        </p:nvSpPr>
        <p:spPr>
          <a:xfrm>
            <a:off x="971550" y="332656"/>
            <a:ext cx="7200900" cy="579440"/>
          </a:xfrm>
        </p:spPr>
        <p:txBody>
          <a:bodyPr>
            <a:normAutofit/>
          </a:bodyPr>
          <a:lstStyle/>
          <a:p>
            <a:r>
              <a:rPr lang="en-MY" sz="2800" dirty="0"/>
              <a:t>HR in Strategy Formulation</a:t>
            </a:r>
          </a:p>
        </p:txBody>
      </p:sp>
      <p:sp>
        <p:nvSpPr>
          <p:cNvPr id="3" name="Content Placeholder 2">
            <a:extLst>
              <a:ext uri="{FF2B5EF4-FFF2-40B4-BE49-F238E27FC236}">
                <a16:creationId xmlns="" xmlns:a16="http://schemas.microsoft.com/office/drawing/2014/main" id="{0B9A68E6-7C37-4D85-BA40-62CDA4FE258D}"/>
              </a:ext>
            </a:extLst>
          </p:cNvPr>
          <p:cNvSpPr>
            <a:spLocks noGrp="1"/>
          </p:cNvSpPr>
          <p:nvPr>
            <p:ph idx="1"/>
          </p:nvPr>
        </p:nvSpPr>
        <p:spPr>
          <a:xfrm>
            <a:off x="755576" y="1340768"/>
            <a:ext cx="7200900" cy="3809999"/>
          </a:xfrm>
        </p:spPr>
        <p:txBody>
          <a:bodyPr>
            <a:normAutofit/>
          </a:bodyPr>
          <a:lstStyle/>
          <a:p>
            <a:r>
              <a:rPr lang="en-MY" sz="2400"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 xmlns:p14="http://schemas.microsoft.com/office/powerpoint/2010/main" val="37957846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2AFF22-8662-4B85-B242-1DBCEFB72BC9}"/>
              </a:ext>
            </a:extLst>
          </p:cNvPr>
          <p:cNvSpPr>
            <a:spLocks noGrp="1"/>
          </p:cNvSpPr>
          <p:nvPr>
            <p:ph type="title"/>
          </p:nvPr>
        </p:nvSpPr>
        <p:spPr>
          <a:xfrm>
            <a:off x="1062309" y="188640"/>
            <a:ext cx="7200900" cy="665511"/>
          </a:xfrm>
        </p:spPr>
        <p:txBody>
          <a:bodyPr>
            <a:normAutofit/>
          </a:bodyPr>
          <a:lstStyle/>
          <a:p>
            <a:r>
              <a:rPr lang="en-MY" sz="2800" dirty="0"/>
              <a:t>HR in Strategy Execution</a:t>
            </a:r>
          </a:p>
        </p:txBody>
      </p:sp>
      <p:sp>
        <p:nvSpPr>
          <p:cNvPr id="3" name="Content Placeholder 2">
            <a:extLst>
              <a:ext uri="{FF2B5EF4-FFF2-40B4-BE49-F238E27FC236}">
                <a16:creationId xmlns="" xmlns:a16="http://schemas.microsoft.com/office/drawing/2014/main" id="{0CC41400-91E6-4C08-86FD-6B9142091042}"/>
              </a:ext>
            </a:extLst>
          </p:cNvPr>
          <p:cNvSpPr>
            <a:spLocks noGrp="1"/>
          </p:cNvSpPr>
          <p:nvPr>
            <p:ph idx="1"/>
          </p:nvPr>
        </p:nvSpPr>
        <p:spPr>
          <a:xfrm>
            <a:off x="685800" y="1163637"/>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 xmlns:p14="http://schemas.microsoft.com/office/powerpoint/2010/main" val="11928525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972EC0-FC85-4285-9F4C-5D1094DDBE30}"/>
              </a:ext>
            </a:extLst>
          </p:cNvPr>
          <p:cNvSpPr>
            <a:spLocks noGrp="1"/>
          </p:cNvSpPr>
          <p:nvPr>
            <p:ph type="title"/>
          </p:nvPr>
        </p:nvSpPr>
        <p:spPr>
          <a:xfrm>
            <a:off x="827584" y="487359"/>
            <a:ext cx="7200900" cy="579440"/>
          </a:xfrm>
        </p:spPr>
        <p:txBody>
          <a:bodyPr>
            <a:normAutofit/>
          </a:bodyPr>
          <a:lstStyle/>
          <a:p>
            <a:pPr algn="ctr"/>
            <a:r>
              <a:rPr lang="en-MY" sz="3200" dirty="0"/>
              <a:t>Answer # </a:t>
            </a:r>
            <a:r>
              <a:rPr lang="en-MY" dirty="0" smtClean="0"/>
              <a:t>3</a:t>
            </a:r>
            <a:endParaRPr lang="en-MY" sz="3200" dirty="0"/>
          </a:p>
        </p:txBody>
      </p:sp>
      <p:sp>
        <p:nvSpPr>
          <p:cNvPr id="3" name="Content Placeholder 2">
            <a:extLst>
              <a:ext uri="{FF2B5EF4-FFF2-40B4-BE49-F238E27FC236}">
                <a16:creationId xmlns:a16="http://schemas.microsoft.com/office/drawing/2014/main" xmlns="" id="{C1A05DEF-C105-4407-83F4-12EE3F7A179E}"/>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xmlns="" val="16739930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3666</TotalTime>
  <Words>2906</Words>
  <Application>Microsoft Office PowerPoint</Application>
  <PresentationFormat>On-screen Show (4:3)</PresentationFormat>
  <Paragraphs>309</Paragraphs>
  <Slides>76</Slides>
  <Notes>8</Notes>
  <HiddenSlides>0</HiddenSlides>
  <MMClips>0</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Diamond Grid 16x9</vt:lpstr>
      <vt:lpstr>BUSINESS LEADERSHIP - VI</vt:lpstr>
      <vt:lpstr>Slide 2</vt:lpstr>
      <vt:lpstr>Phases of Strategy Management Process</vt:lpstr>
      <vt:lpstr>BCG Matrix</vt:lpstr>
      <vt:lpstr>Boston Consulting Group Matrix</vt:lpstr>
      <vt:lpstr>BCG Matrix Grid</vt:lpstr>
      <vt:lpstr>BCG Matrix  table</vt:lpstr>
      <vt:lpstr>BCG Matrix through Product Life cycle</vt:lpstr>
      <vt:lpstr>BCG Matrix Example - Apple</vt:lpstr>
      <vt:lpstr>Slide 10</vt:lpstr>
      <vt:lpstr>Strategy Execution</vt:lpstr>
      <vt:lpstr>The Balanced Scorecard</vt:lpstr>
      <vt:lpstr>Balanced Scorecard</vt:lpstr>
      <vt:lpstr>The Balanced Scorecard</vt:lpstr>
      <vt:lpstr>The Balanced Scorecard</vt:lpstr>
      <vt:lpstr>Financial Perspective</vt:lpstr>
      <vt:lpstr>Learning and Growth Perspective</vt:lpstr>
      <vt:lpstr>Business Process Perspective</vt:lpstr>
      <vt:lpstr>Customer perspective</vt:lpstr>
      <vt:lpstr>Things to be Monitored</vt:lpstr>
      <vt:lpstr>Balanced Scorecard</vt:lpstr>
      <vt:lpstr>Strategy Maps</vt:lpstr>
      <vt:lpstr>Strategy Implementation</vt:lpstr>
      <vt:lpstr>Question # 1 </vt:lpstr>
      <vt:lpstr>Answer # 1 </vt:lpstr>
      <vt:lpstr>Slide 26</vt:lpstr>
      <vt:lpstr>Management by Objectives (MBO)</vt:lpstr>
      <vt:lpstr>Management by Objectives</vt:lpstr>
      <vt:lpstr>Steps in MBO Process</vt:lpstr>
      <vt:lpstr>Steps in MBO Process</vt:lpstr>
      <vt:lpstr>Steps in MBO Process</vt:lpstr>
      <vt:lpstr>SMART Goals</vt:lpstr>
      <vt:lpstr>Question # 2 </vt:lpstr>
      <vt:lpstr>Answer # 2 </vt:lpstr>
      <vt:lpstr>Slide 35</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Slide 49</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3</vt:lpstr>
      <vt:lpstr>Slide 59</vt:lpstr>
      <vt:lpstr>Strategy Implementation Activities</vt:lpstr>
      <vt:lpstr>Difference Strategy Formulation vs Implementation</vt:lpstr>
      <vt:lpstr>Slide 62</vt:lpstr>
      <vt:lpstr>Strategy Evaluation</vt:lpstr>
      <vt:lpstr>Process of Strategy Evaluation </vt:lpstr>
      <vt:lpstr>Fixing benchmark of performance</vt:lpstr>
      <vt:lpstr>Measurement of performance</vt:lpstr>
      <vt:lpstr>Analyzing Variance</vt:lpstr>
      <vt:lpstr>Taking Corrective Action</vt:lpstr>
      <vt:lpstr>Slide 69</vt:lpstr>
      <vt:lpstr>HR in Strategy Planning</vt:lpstr>
      <vt:lpstr>HR in Communicating Vision and Mission</vt:lpstr>
      <vt:lpstr>HR in SWOT Analysis</vt:lpstr>
      <vt:lpstr>HR in Strategy Formulation</vt:lpstr>
      <vt:lpstr>HR in Strategy Execution</vt:lpstr>
      <vt:lpstr>Answer # 3</vt:lpstr>
      <vt:lpstr>Slide 76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143</cp:revision>
  <cp:lastPrinted>1601-01-01T00:00:00Z</cp:lastPrinted>
  <dcterms:created xsi:type="dcterms:W3CDTF">2020-07-09T15:12:46Z</dcterms:created>
  <dcterms:modified xsi:type="dcterms:W3CDTF">2023-07-02T02:01:21Z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