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2"/>
  </p:notesMasterIdLst>
  <p:handoutMasterIdLst>
    <p:handoutMasterId r:id="rId73"/>
  </p:handoutMasterIdLst>
  <p:sldIdLst>
    <p:sldId id="256" r:id="rId2"/>
    <p:sldId id="462" r:id="rId3"/>
    <p:sldId id="425" r:id="rId4"/>
    <p:sldId id="268" r:id="rId5"/>
    <p:sldId id="437" r:id="rId6"/>
    <p:sldId id="438" r:id="rId7"/>
    <p:sldId id="439" r:id="rId8"/>
    <p:sldId id="472" r:id="rId9"/>
    <p:sldId id="335" r:id="rId10"/>
    <p:sldId id="430" r:id="rId11"/>
    <p:sldId id="431" r:id="rId12"/>
    <p:sldId id="432" r:id="rId13"/>
    <p:sldId id="433" r:id="rId14"/>
    <p:sldId id="434" r:id="rId15"/>
    <p:sldId id="440" r:id="rId16"/>
    <p:sldId id="445" r:id="rId17"/>
    <p:sldId id="446" r:id="rId18"/>
    <p:sldId id="456" r:id="rId19"/>
    <p:sldId id="457" r:id="rId20"/>
    <p:sldId id="463" r:id="rId21"/>
    <p:sldId id="447" r:id="rId22"/>
    <p:sldId id="448" r:id="rId23"/>
    <p:sldId id="262" r:id="rId24"/>
    <p:sldId id="449" r:id="rId25"/>
    <p:sldId id="450" r:id="rId26"/>
    <p:sldId id="451" r:id="rId27"/>
    <p:sldId id="452" r:id="rId28"/>
    <p:sldId id="471" r:id="rId29"/>
    <p:sldId id="435" r:id="rId30"/>
    <p:sldId id="436" r:id="rId31"/>
    <p:sldId id="441" r:id="rId32"/>
    <p:sldId id="442" r:id="rId33"/>
    <p:sldId id="443" r:id="rId34"/>
    <p:sldId id="444" r:id="rId35"/>
    <p:sldId id="464" r:id="rId36"/>
    <p:sldId id="453" r:id="rId37"/>
    <p:sldId id="267" r:id="rId38"/>
    <p:sldId id="376" r:id="rId39"/>
    <p:sldId id="266" r:id="rId40"/>
    <p:sldId id="473" r:id="rId41"/>
    <p:sldId id="465" r:id="rId42"/>
    <p:sldId id="378" r:id="rId43"/>
    <p:sldId id="257" r:id="rId44"/>
    <p:sldId id="459" r:id="rId45"/>
    <p:sldId id="458" r:id="rId46"/>
    <p:sldId id="460" r:id="rId47"/>
    <p:sldId id="393" r:id="rId48"/>
    <p:sldId id="394" r:id="rId49"/>
    <p:sldId id="461" r:id="rId50"/>
    <p:sldId id="269" r:id="rId51"/>
    <p:sldId id="270" r:id="rId52"/>
    <p:sldId id="271" r:id="rId53"/>
    <p:sldId id="272" r:id="rId54"/>
    <p:sldId id="466" r:id="rId55"/>
    <p:sldId id="467" r:id="rId56"/>
    <p:sldId id="395" r:id="rId57"/>
    <p:sldId id="468" r:id="rId58"/>
    <p:sldId id="469" r:id="rId59"/>
    <p:sldId id="478" r:id="rId60"/>
    <p:sldId id="475" r:id="rId61"/>
    <p:sldId id="470" r:id="rId62"/>
    <p:sldId id="477" r:id="rId63"/>
    <p:sldId id="474" r:id="rId64"/>
    <p:sldId id="476" r:id="rId65"/>
    <p:sldId id="479" r:id="rId66"/>
    <p:sldId id="480" r:id="rId67"/>
    <p:sldId id="481" r:id="rId68"/>
    <p:sldId id="482" r:id="rId69"/>
    <p:sldId id="483" r:id="rId70"/>
    <p:sldId id="386" r:id="rId7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CA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36303"/>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64860"/>
        <a:ext cx="7715286" cy="527886"/>
      </dsp:txXfrm>
    </dsp:sp>
    <dsp:sp modelId="{E4741DCA-E994-4448-9C66-3AEA02CC077E}">
      <dsp:nvSpPr>
        <dsp:cNvPr id="0" name=""/>
        <dsp:cNvSpPr/>
      </dsp:nvSpPr>
      <dsp:spPr>
        <a:xfrm>
          <a:off x="0" y="3361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105183136"/>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Greenfield Operations</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a:xfrm>
            <a:off x="611560" y="1600200"/>
            <a:ext cx="8075240" cy="4530725"/>
          </a:xfrm>
        </p:spPr>
        <p:txBody>
          <a:bodyPr/>
          <a:lstStyle/>
          <a:p>
            <a:pPr marL="0" indent="0">
              <a:buNone/>
            </a:pPr>
            <a:r>
              <a:rPr lang="en-MY" dirty="0"/>
              <a:t>Greenfield operation: Refers to the company building a new location from the ground up. A major task and commitment to completely staff and equip the new location are required.</a:t>
            </a:r>
          </a:p>
          <a:p>
            <a:pPr marL="0" indent="0">
              <a:buNone/>
            </a:pPr>
            <a:endParaRPr lang="en-MY" dirty="0"/>
          </a:p>
          <a:p>
            <a:pPr marL="0" indent="0">
              <a:buNone/>
            </a:pPr>
            <a:r>
              <a:rPr lang="en-MY" dirty="0"/>
              <a:t>Brownfield operation: like in Greenfield, originates in the construction industry where it refers to projects built on land that has already been developed. In business a Brownfield operation is a method of starting a company by using a pre-existing company.</a:t>
            </a:r>
          </a:p>
        </p:txBody>
      </p:sp>
    </p:spTree>
    <p:extLst>
      <p:ext uri="{BB962C8B-B14F-4D97-AF65-F5344CB8AC3E}">
        <p14:creationId xmlns:p14="http://schemas.microsoft.com/office/powerpoint/2010/main" val="282463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6A54D567-FFAF-4062-8653-0A36F4959FC8}"/>
              </a:ext>
            </a:extLst>
          </p:cNvPr>
          <p:cNvSpPr>
            <a:spLocks noGrp="1"/>
          </p:cNvSpPr>
          <p:nvPr>
            <p:ph idx="1"/>
          </p:nvPr>
        </p:nvSpPr>
        <p:spPr/>
        <p:txBody>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val="232591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04960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581315962"/>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957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6051-3B9A-416A-B802-6D8AB36625DA}"/>
              </a:ext>
            </a:extLst>
          </p:cNvPr>
          <p:cNvSpPr>
            <a:spLocks noGrp="1"/>
          </p:cNvSpPr>
          <p:nvPr>
            <p:ph type="title"/>
          </p:nvPr>
        </p:nvSpPr>
        <p:spPr/>
        <p:txBody>
          <a:bodyPr/>
          <a:lstStyle/>
          <a:p>
            <a:r>
              <a:rPr lang="en-MY" dirty="0"/>
              <a:t>Competitive Advantage types</a:t>
            </a:r>
          </a:p>
        </p:txBody>
      </p:sp>
      <p:pic>
        <p:nvPicPr>
          <p:cNvPr id="5" name="Picture 4">
            <a:extLst>
              <a:ext uri="{FF2B5EF4-FFF2-40B4-BE49-F238E27FC236}">
                <a16:creationId xmlns:a16="http://schemas.microsoft.com/office/drawing/2014/main" id="{AF53BDAF-90C3-4072-ADF5-77E5000EE074}"/>
              </a:ext>
            </a:extLst>
          </p:cNvPr>
          <p:cNvPicPr>
            <a:picLocks noChangeAspect="1"/>
          </p:cNvPicPr>
          <p:nvPr/>
        </p:nvPicPr>
        <p:blipFill>
          <a:blip r:embed="rId2"/>
          <a:stretch>
            <a:fillRect/>
          </a:stretch>
        </p:blipFill>
        <p:spPr>
          <a:xfrm>
            <a:off x="1622412" y="1589977"/>
            <a:ext cx="6045931" cy="5114354"/>
          </a:xfrm>
          <a:prstGeom prst="rect">
            <a:avLst/>
          </a:prstGeom>
        </p:spPr>
      </p:pic>
    </p:spTree>
    <p:extLst>
      <p:ext uri="{BB962C8B-B14F-4D97-AF65-F5344CB8AC3E}">
        <p14:creationId xmlns:p14="http://schemas.microsoft.com/office/powerpoint/2010/main" val="1858078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DD5-E021-4293-9ABF-3B501FE73312}"/>
              </a:ext>
            </a:extLst>
          </p:cNvPr>
          <p:cNvSpPr>
            <a:spLocks noGrp="1"/>
          </p:cNvSpPr>
          <p:nvPr>
            <p:ph type="title"/>
          </p:nvPr>
        </p:nvSpPr>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id="{56E470BB-BA1F-409B-897B-5A93952177AB}"/>
              </a:ext>
            </a:extLst>
          </p:cNvPr>
          <p:cNvSpPr>
            <a:spLocks noGrp="1"/>
          </p:cNvSpPr>
          <p:nvPr>
            <p:ph idx="1"/>
          </p:nvPr>
        </p:nvSpPr>
        <p:spPr>
          <a:xfrm>
            <a:off x="539552" y="1556792"/>
            <a:ext cx="8604448" cy="4530725"/>
          </a:xfrm>
        </p:spPr>
        <p:txBody>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val="1556866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CCC6-5252-458D-BC81-B67AC4BC5895}"/>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08246C1-FEE3-4350-B538-55EA5BD45686}"/>
              </a:ext>
            </a:extLst>
          </p:cNvPr>
          <p:cNvSpPr>
            <a:spLocks noGrp="1"/>
          </p:cNvSpPr>
          <p:nvPr>
            <p:ph idx="1"/>
          </p:nvPr>
        </p:nvSpPr>
        <p:spPr/>
        <p:txBody>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val="632032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04280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6C630350-25F8-4764-BE29-BC06F490C78C}"/>
              </a:ext>
            </a:extLst>
          </p:cNvPr>
          <p:cNvSpPr>
            <a:spLocks noGrp="1"/>
          </p:cNvSpPr>
          <p:nvPr>
            <p:ph idx="1"/>
          </p:nvPr>
        </p:nvSpPr>
        <p:spPr/>
        <p:txBody>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val="2922517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0009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410291266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885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val="2161775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val="2713126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val="29504780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val="1683144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val="1188723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22401644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1362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val="1632973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val="1949675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val="18629596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val="4162103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val="37276737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4E7D-7E79-4EBB-96A0-68D11B5B1727}"/>
              </a:ext>
            </a:extLst>
          </p:cNvPr>
          <p:cNvSpPr>
            <a:spLocks noGrp="1"/>
          </p:cNvSpPr>
          <p:nvPr>
            <p:ph type="title"/>
          </p:nvPr>
        </p:nvSpPr>
        <p:spPr/>
        <p:txBody>
          <a:bodyPr/>
          <a:lstStyle/>
          <a:p>
            <a:r>
              <a:rPr lang="en-MY" dirty="0"/>
              <a:t>Balance Sheet</a:t>
            </a:r>
          </a:p>
        </p:txBody>
      </p:sp>
      <p:pic>
        <p:nvPicPr>
          <p:cNvPr id="5" name="Picture 4">
            <a:extLst>
              <a:ext uri="{FF2B5EF4-FFF2-40B4-BE49-F238E27FC236}">
                <a16:creationId xmlns:a16="http://schemas.microsoft.com/office/drawing/2014/main" id="{89BFDBCF-A44C-47AD-8E83-F0174EE12A51}"/>
              </a:ext>
            </a:extLst>
          </p:cNvPr>
          <p:cNvPicPr>
            <a:picLocks noChangeAspect="1"/>
          </p:cNvPicPr>
          <p:nvPr/>
        </p:nvPicPr>
        <p:blipFill>
          <a:blip r:embed="rId2"/>
          <a:stretch>
            <a:fillRect/>
          </a:stretch>
        </p:blipFill>
        <p:spPr>
          <a:xfrm>
            <a:off x="886250" y="1713334"/>
            <a:ext cx="7371500" cy="4870972"/>
          </a:xfrm>
          <a:prstGeom prst="rect">
            <a:avLst/>
          </a:prstGeom>
        </p:spPr>
      </p:pic>
    </p:spTree>
    <p:extLst>
      <p:ext uri="{BB962C8B-B14F-4D97-AF65-F5344CB8AC3E}">
        <p14:creationId xmlns:p14="http://schemas.microsoft.com/office/powerpoint/2010/main" val="9432762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C8C5-F21F-4F5F-994B-FD2AA17974FC}"/>
              </a:ext>
            </a:extLst>
          </p:cNvPr>
          <p:cNvSpPr>
            <a:spLocks noGrp="1"/>
          </p:cNvSpPr>
          <p:nvPr>
            <p:ph type="title"/>
          </p:nvPr>
        </p:nvSpPr>
        <p:spPr/>
        <p:txBody>
          <a:bodyPr/>
          <a:lstStyle/>
          <a:p>
            <a:r>
              <a:rPr lang="en-MY" dirty="0"/>
              <a:t>Cash Flow Statement</a:t>
            </a:r>
          </a:p>
        </p:txBody>
      </p:sp>
      <p:sp>
        <p:nvSpPr>
          <p:cNvPr id="7" name="TextBox 6">
            <a:extLst>
              <a:ext uri="{FF2B5EF4-FFF2-40B4-BE49-F238E27FC236}">
                <a16:creationId xmlns:a16="http://schemas.microsoft.com/office/drawing/2014/main" id="{200CA288-DDF7-4938-AAE1-138E279089F7}"/>
              </a:ext>
            </a:extLst>
          </p:cNvPr>
          <p:cNvSpPr txBox="1"/>
          <p:nvPr/>
        </p:nvSpPr>
        <p:spPr>
          <a:xfrm>
            <a:off x="698376" y="1595021"/>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val="3985927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562C-BA6D-43CC-8B7D-141349B8C3D4}"/>
              </a:ext>
            </a:extLst>
          </p:cNvPr>
          <p:cNvSpPr>
            <a:spLocks noGrp="1"/>
          </p:cNvSpPr>
          <p:nvPr>
            <p:ph type="title"/>
          </p:nvPr>
        </p:nvSpPr>
        <p:spPr/>
        <p:txBody>
          <a:bodyPr/>
          <a:lstStyle/>
          <a:p>
            <a:r>
              <a:rPr lang="en-MY" dirty="0"/>
              <a:t>Cash Flow Statement</a:t>
            </a:r>
          </a:p>
        </p:txBody>
      </p:sp>
      <p:pic>
        <p:nvPicPr>
          <p:cNvPr id="5" name="Picture 4">
            <a:extLst>
              <a:ext uri="{FF2B5EF4-FFF2-40B4-BE49-F238E27FC236}">
                <a16:creationId xmlns:a16="http://schemas.microsoft.com/office/drawing/2014/main" id="{2D9E2796-6AAA-47C2-8FF1-908C11679A55}"/>
              </a:ext>
            </a:extLst>
          </p:cNvPr>
          <p:cNvPicPr>
            <a:picLocks noChangeAspect="1"/>
          </p:cNvPicPr>
          <p:nvPr/>
        </p:nvPicPr>
        <p:blipFill>
          <a:blip r:embed="rId2"/>
          <a:stretch>
            <a:fillRect/>
          </a:stretch>
        </p:blipFill>
        <p:spPr>
          <a:xfrm>
            <a:off x="913195" y="1700808"/>
            <a:ext cx="7595723" cy="5021143"/>
          </a:xfrm>
          <a:prstGeom prst="rect">
            <a:avLst/>
          </a:prstGeom>
        </p:spPr>
      </p:pic>
    </p:spTree>
    <p:extLst>
      <p:ext uri="{BB962C8B-B14F-4D97-AF65-F5344CB8AC3E}">
        <p14:creationId xmlns:p14="http://schemas.microsoft.com/office/powerpoint/2010/main" val="8484068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6847603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val="7216392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1229291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28EF66EB-5717-4A89-B7FF-88F159A4A7A3}"/>
              </a:ext>
            </a:extLst>
          </p:cNvPr>
          <p:cNvSpPr>
            <a:spLocks noGrp="1"/>
          </p:cNvSpPr>
          <p:nvPr>
            <p:ph idx="1"/>
          </p:nvPr>
        </p:nvSpPr>
        <p:spPr/>
        <p:txBody>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val="27746596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4192393428"/>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0967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A1CD-1D5C-443B-96FE-7802B0D5622D}"/>
              </a:ext>
            </a:extLst>
          </p:cNvPr>
          <p:cNvSpPr>
            <a:spLocks noGrp="1"/>
          </p:cNvSpPr>
          <p:nvPr>
            <p:ph type="title"/>
          </p:nvPr>
        </p:nvSpPr>
        <p:spPr/>
        <p:txBody>
          <a:bodyPr/>
          <a:lstStyle/>
          <a:p>
            <a:r>
              <a:rPr lang="en-MY" dirty="0"/>
              <a:t>Marketing Mix</a:t>
            </a:r>
          </a:p>
        </p:txBody>
      </p:sp>
      <p:sp>
        <p:nvSpPr>
          <p:cNvPr id="3" name="Content Placeholder 2">
            <a:extLst>
              <a:ext uri="{FF2B5EF4-FFF2-40B4-BE49-F238E27FC236}">
                <a16:creationId xmlns:a16="http://schemas.microsoft.com/office/drawing/2014/main"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val="22843075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F0F-F2F6-41BC-8CC0-189453867BDD}"/>
              </a:ext>
            </a:extLst>
          </p:cNvPr>
          <p:cNvSpPr>
            <a:spLocks noGrp="1"/>
          </p:cNvSpPr>
          <p:nvPr>
            <p:ph type="title"/>
          </p:nvPr>
        </p:nvSpPr>
        <p:spPr/>
        <p:txBody>
          <a:bodyPr/>
          <a:lstStyle/>
          <a:p>
            <a:r>
              <a:rPr lang="en-MY" dirty="0"/>
              <a:t>Marketing Mix</a:t>
            </a:r>
          </a:p>
        </p:txBody>
      </p:sp>
      <p:pic>
        <p:nvPicPr>
          <p:cNvPr id="5" name="Picture 4">
            <a:extLst>
              <a:ext uri="{FF2B5EF4-FFF2-40B4-BE49-F238E27FC236}">
                <a16:creationId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val="40311408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09C6-8224-42F1-BDDC-0E14B69AA25A}"/>
              </a:ext>
            </a:extLst>
          </p:cNvPr>
          <p:cNvSpPr>
            <a:spLocks noGrp="1"/>
          </p:cNvSpPr>
          <p:nvPr>
            <p:ph type="title"/>
          </p:nvPr>
        </p:nvSpPr>
        <p:spPr/>
        <p:txBody>
          <a:bodyPr/>
          <a:lstStyle/>
          <a:p>
            <a:r>
              <a:rPr lang="en-MY" dirty="0"/>
              <a:t>4P’s of Marketing</a:t>
            </a:r>
          </a:p>
        </p:txBody>
      </p:sp>
      <p:pic>
        <p:nvPicPr>
          <p:cNvPr id="5" name="Picture 4">
            <a:extLst>
              <a:ext uri="{FF2B5EF4-FFF2-40B4-BE49-F238E27FC236}">
                <a16:creationId xmlns:a16="http://schemas.microsoft.com/office/drawing/2014/main" id="{784B4905-1272-44C5-825D-1DEA2E41CBC5}"/>
              </a:ext>
            </a:extLst>
          </p:cNvPr>
          <p:cNvPicPr>
            <a:picLocks noChangeAspect="1"/>
          </p:cNvPicPr>
          <p:nvPr/>
        </p:nvPicPr>
        <p:blipFill>
          <a:blip r:embed="rId2"/>
          <a:stretch>
            <a:fillRect/>
          </a:stretch>
        </p:blipFill>
        <p:spPr>
          <a:xfrm>
            <a:off x="1331640" y="1667695"/>
            <a:ext cx="6654193" cy="4912492"/>
          </a:xfrm>
          <a:prstGeom prst="rect">
            <a:avLst/>
          </a:prstGeom>
        </p:spPr>
      </p:pic>
    </p:spTree>
    <p:extLst>
      <p:ext uri="{BB962C8B-B14F-4D97-AF65-F5344CB8AC3E}">
        <p14:creationId xmlns:p14="http://schemas.microsoft.com/office/powerpoint/2010/main" val="25534404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B608D-E702-4C54-987D-395F141E0710}"/>
              </a:ext>
            </a:extLst>
          </p:cNvPr>
          <p:cNvSpPr>
            <a:spLocks noGrp="1"/>
          </p:cNvSpPr>
          <p:nvPr>
            <p:ph type="title"/>
          </p:nvPr>
        </p:nvSpPr>
        <p:spPr/>
        <p:txBody>
          <a:bodyPr/>
          <a:lstStyle/>
          <a:p>
            <a:r>
              <a:rPr lang="en-MY" dirty="0"/>
              <a:t>Example of 4P’s of Marketing</a:t>
            </a:r>
          </a:p>
        </p:txBody>
      </p:sp>
      <p:pic>
        <p:nvPicPr>
          <p:cNvPr id="5" name="Picture 4">
            <a:extLst>
              <a:ext uri="{FF2B5EF4-FFF2-40B4-BE49-F238E27FC236}">
                <a16:creationId xmlns:a16="http://schemas.microsoft.com/office/drawing/2014/main" id="{BF8FF103-AC1D-42DE-AB0B-77B507519D8B}"/>
              </a:ext>
            </a:extLst>
          </p:cNvPr>
          <p:cNvPicPr>
            <a:picLocks noChangeAspect="1"/>
          </p:cNvPicPr>
          <p:nvPr/>
        </p:nvPicPr>
        <p:blipFill>
          <a:blip r:embed="rId2"/>
          <a:stretch>
            <a:fillRect/>
          </a:stretch>
        </p:blipFill>
        <p:spPr>
          <a:xfrm>
            <a:off x="1037931" y="1916832"/>
            <a:ext cx="7337980" cy="4124102"/>
          </a:xfrm>
          <a:prstGeom prst="rect">
            <a:avLst/>
          </a:prstGeom>
        </p:spPr>
      </p:pic>
    </p:spTree>
    <p:extLst>
      <p:ext uri="{BB962C8B-B14F-4D97-AF65-F5344CB8AC3E}">
        <p14:creationId xmlns:p14="http://schemas.microsoft.com/office/powerpoint/2010/main" val="19451894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3924-A679-4F90-A1AC-4934FE3D777E}"/>
              </a:ext>
            </a:extLst>
          </p:cNvPr>
          <p:cNvSpPr>
            <a:spLocks noGrp="1"/>
          </p:cNvSpPr>
          <p:nvPr>
            <p:ph type="title"/>
          </p:nvPr>
        </p:nvSpPr>
        <p:spPr/>
        <p:txBody>
          <a:bodyPr/>
          <a:lstStyle/>
          <a:p>
            <a:r>
              <a:rPr lang="en-MY" dirty="0"/>
              <a:t>HR and Marketing</a:t>
            </a:r>
          </a:p>
        </p:txBody>
      </p:sp>
      <p:sp>
        <p:nvSpPr>
          <p:cNvPr id="3" name="Content Placeholder 2">
            <a:extLst>
              <a:ext uri="{FF2B5EF4-FFF2-40B4-BE49-F238E27FC236}">
                <a16:creationId xmlns:a16="http://schemas.microsoft.com/office/drawing/2014/main" id="{8C1EDD95-A2F3-4C14-B98E-F3CFC65A338C}"/>
              </a:ext>
            </a:extLst>
          </p:cNvPr>
          <p:cNvSpPr>
            <a:spLocks noGrp="1"/>
          </p:cNvSpPr>
          <p:nvPr>
            <p:ph idx="1"/>
          </p:nvPr>
        </p:nvSpPr>
        <p:spPr>
          <a:xfrm>
            <a:off x="685800" y="1556792"/>
            <a:ext cx="8278688" cy="4530725"/>
          </a:xfrm>
        </p:spPr>
        <p:txBody>
          <a:bodyPr/>
          <a:lstStyle/>
          <a:p>
            <a:r>
              <a:rPr lang="en-MY" dirty="0"/>
              <a:t>The secret to attracting the people you want and need: align your HR strategy with your business plan. If you want to be a top application developer for smartphones, you need creative and educated talent. </a:t>
            </a:r>
          </a:p>
          <a:p>
            <a:r>
              <a:rPr lang="en-MY"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val="34996987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195575038"/>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47419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1D13-6CF1-40DB-BFF7-7FAA266FA065}"/>
              </a:ext>
            </a:extLst>
          </p:cNvPr>
          <p:cNvSpPr>
            <a:spLocks noGrp="1"/>
          </p:cNvSpPr>
          <p:nvPr>
            <p:ph type="title"/>
          </p:nvPr>
        </p:nvSpPr>
        <p:spPr/>
        <p:txBody>
          <a:bodyPr/>
          <a:lstStyle/>
          <a:p>
            <a:r>
              <a:rPr lang="en-MY" dirty="0"/>
              <a:t>Operation Management</a:t>
            </a:r>
          </a:p>
        </p:txBody>
      </p:sp>
      <p:sp>
        <p:nvSpPr>
          <p:cNvPr id="3" name="Content Placeholder 2">
            <a:extLst>
              <a:ext uri="{FF2B5EF4-FFF2-40B4-BE49-F238E27FC236}">
                <a16:creationId xmlns:a16="http://schemas.microsoft.com/office/drawing/2014/main"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val="20677888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val="8327433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val="17700665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val="34684806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777003619"/>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5552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val="17556326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val="38240280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val="41918288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8219889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1635</TotalTime>
  <Words>2656</Words>
  <Application>Microsoft Office PowerPoint</Application>
  <PresentationFormat>On-screen Show (4:3)</PresentationFormat>
  <Paragraphs>257</Paragraphs>
  <Slides>70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Times New Roman</vt:lpstr>
      <vt:lpstr>Wingdings</vt:lpstr>
      <vt:lpstr>Office Theme</vt:lpstr>
      <vt:lpstr>BUSINESS LEADERSHIP VI</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Greenfield Operations</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Elements of Business</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Elements of Business</vt:lpstr>
      <vt:lpstr>Business Model</vt:lpstr>
      <vt:lpstr>Business Model Framework</vt:lpstr>
      <vt:lpstr>Business Framework Model</vt:lpstr>
      <vt:lpstr>Business Model Framework</vt:lpstr>
      <vt:lpstr>Business Model Canvas Example</vt:lpstr>
      <vt:lpstr>Elements of Business</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Elements of Business</vt:lpstr>
      <vt:lpstr>Marketing Mix</vt:lpstr>
      <vt:lpstr>Marketing Mix</vt:lpstr>
      <vt:lpstr>4P’s of Marketing</vt:lpstr>
      <vt:lpstr>Example of 4P’s of Marketing</vt:lpstr>
      <vt:lpstr>HR and Marketing</vt:lpstr>
      <vt:lpstr>Elements of Business</vt:lpstr>
      <vt:lpstr>Operation Management</vt:lpstr>
      <vt:lpstr>Operations Management</vt:lpstr>
      <vt:lpstr>Operations Management</vt:lpstr>
      <vt:lpstr>HR and Operation Management</vt:lpstr>
      <vt:lpstr>Elements of Business</vt:lpstr>
      <vt:lpstr>Research &amp; Development (R&amp;D)</vt:lpstr>
      <vt:lpstr>HRM and R&amp;D</vt:lpstr>
      <vt:lpstr>Question # 8</vt:lpstr>
      <vt:lpstr>Answer # 8</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81</cp:revision>
  <cp:lastPrinted>1601-01-01T00:00:00Z</cp:lastPrinted>
  <dcterms:created xsi:type="dcterms:W3CDTF">2020-07-09T15:12:46Z</dcterms:created>
  <dcterms:modified xsi:type="dcterms:W3CDTF">2021-02-16T09:54:18Z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