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7"/>
  </p:notesMasterIdLst>
  <p:handoutMasterIdLst>
    <p:handoutMasterId r:id="rId48"/>
  </p:handoutMasterIdLst>
  <p:sldIdLst>
    <p:sldId id="256" r:id="rId2"/>
    <p:sldId id="565" r:id="rId3"/>
    <p:sldId id="366" r:id="rId4"/>
    <p:sldId id="399" r:id="rId5"/>
    <p:sldId id="400" r:id="rId6"/>
    <p:sldId id="367" r:id="rId7"/>
    <p:sldId id="368" r:id="rId8"/>
    <p:sldId id="401" r:id="rId9"/>
    <p:sldId id="402" r:id="rId10"/>
    <p:sldId id="566" r:id="rId11"/>
    <p:sldId id="357" r:id="rId12"/>
    <p:sldId id="353" r:id="rId13"/>
    <p:sldId id="358" r:id="rId14"/>
    <p:sldId id="359" r:id="rId15"/>
    <p:sldId id="360" r:id="rId16"/>
    <p:sldId id="361" r:id="rId17"/>
    <p:sldId id="362" r:id="rId18"/>
    <p:sldId id="363" r:id="rId19"/>
    <p:sldId id="356" r:id="rId20"/>
    <p:sldId id="567" r:id="rId21"/>
    <p:sldId id="452" r:id="rId22"/>
    <p:sldId id="259" r:id="rId23"/>
    <p:sldId id="350" r:id="rId24"/>
    <p:sldId id="403" r:id="rId25"/>
    <p:sldId id="387" r:id="rId26"/>
    <p:sldId id="351" r:id="rId27"/>
    <p:sldId id="352" r:id="rId28"/>
    <p:sldId id="281" r:id="rId29"/>
    <p:sldId id="454" r:id="rId30"/>
    <p:sldId id="364" r:id="rId31"/>
    <p:sldId id="509" r:id="rId32"/>
    <p:sldId id="275" r:id="rId33"/>
    <p:sldId id="498" r:id="rId34"/>
    <p:sldId id="501" r:id="rId35"/>
    <p:sldId id="502" r:id="rId36"/>
    <p:sldId id="503" r:id="rId37"/>
    <p:sldId id="510" r:id="rId38"/>
    <p:sldId id="511" r:id="rId39"/>
    <p:sldId id="504" r:id="rId40"/>
    <p:sldId id="287" r:id="rId41"/>
    <p:sldId id="495" r:id="rId42"/>
    <p:sldId id="496" r:id="rId43"/>
    <p:sldId id="263" r:id="rId44"/>
    <p:sldId id="497" r:id="rId45"/>
    <p:sldId id="54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9002C27A-71CA-4DF1-8A3F-75B6924DB6FE}" type="presOf" srcId="{FC7CB4ED-5BDF-4001-BEE2-8C54CE935AA5}" destId="{D430E6DE-2FBE-4391-A68C-203152DB209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0030020-D221-4821-AA17-038570161C33}" type="presParOf" srcId="{CC8763B3-4621-4666-B669-3C5BA2A30DBE}" destId="{D430E6DE-2FBE-4391-A68C-203152DB2095}" srcOrd="6" destOrd="0" presId="urn:microsoft.com/office/officeart/2005/8/layout/vList2"/>
    <dgm:cxn modelId="{623CEB74-7A92-4157-9CD2-1971997F5E86}" type="presParOf" srcId="{CC8763B3-4621-4666-B669-3C5BA2A30DBE}" destId="{7D401376-13D2-43DE-A9D2-20E355DCDEFB}"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89074D63-3DA6-4722-B6F7-9F551228CF15}"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3B929F82-FE09-43F8-BB60-22A9C57ED0D1}" srcId="{703D4D02-5513-427D-B6E9-B2E187EE0C3A}" destId="{922F463C-18E2-4A46-836D-FBE477F052C0}" srcOrd="3" destOrd="0" parTransId="{6CE89AA5-2170-429E-B047-5B3DB46461D5}" sibTransId="{E40647C8-5E8E-4554-83AC-FAD82C9B549B}"/>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3483B09-0736-4CEB-9807-B2F062EF0F13}" type="presParOf" srcId="{CC8763B3-4621-4666-B669-3C5BA2A30DBE}" destId="{643D702D-ED59-4438-91EE-9CD749D782BF}" srcOrd="6" destOrd="0" presId="urn:microsoft.com/office/officeart/2005/8/layout/vList2"/>
    <dgm:cxn modelId="{E1564C1B-FD8E-481E-9939-AF6460A41283}" type="presParOf" srcId="{CC8763B3-4621-4666-B669-3C5BA2A30DBE}" destId="{E8B04989-EB35-4859-A2AD-FC92202229B3}"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92"/>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615" y="37407"/>
        <a:ext cx="7093334" cy="639861"/>
      </dsp:txXfrm>
    </dsp:sp>
    <dsp:sp modelId="{C8CBCA26-9D20-4838-B1F9-53234775E96B}">
      <dsp:nvSpPr>
        <dsp:cNvPr id="0" name=""/>
        <dsp:cNvSpPr/>
      </dsp:nvSpPr>
      <dsp:spPr>
        <a:xfrm>
          <a:off x="0" y="73024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764863"/>
        <a:ext cx="7093334" cy="639861"/>
      </dsp:txXfrm>
    </dsp:sp>
    <dsp:sp modelId="{C30047F0-DB09-4604-AC54-FC0221E4A689}">
      <dsp:nvSpPr>
        <dsp:cNvPr id="0" name=""/>
        <dsp:cNvSpPr/>
      </dsp:nvSpPr>
      <dsp:spPr>
        <a:xfrm>
          <a:off x="0" y="144106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1475681"/>
        <a:ext cx="7093334" cy="639861"/>
      </dsp:txXfrm>
    </dsp:sp>
    <dsp:sp modelId="{D430E6DE-2FBE-4391-A68C-203152DB2095}">
      <dsp:nvSpPr>
        <dsp:cNvPr id="0" name=""/>
        <dsp:cNvSpPr/>
      </dsp:nvSpPr>
      <dsp:spPr>
        <a:xfrm>
          <a:off x="0" y="216500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5" y="2199621"/>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643D702D-ED59-4438-91EE-9CD749D782B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3E8E5E8-B888-82D8-6E91-80291A290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val="352751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37C6489D-B032-69A4-967E-D9F109B37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val="3575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9675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5684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0256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4402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23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66858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6325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17514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a:t>
            </a:r>
            <a:r>
              <a:rPr lang="en-MY"/>
              <a:t>- 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a:xfrm>
            <a:off x="755576" y="476672"/>
            <a:ext cx="7200900" cy="737519"/>
          </a:xfrm>
        </p:spPr>
        <p:txBody>
          <a:bodyPr>
            <a:normAutofit/>
          </a:bodyPr>
          <a:lstStyle/>
          <a:p>
            <a:r>
              <a:rPr lang="en-MY" sz="2800"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sz="2400" dirty="0"/>
              <a:t>The Corporate/organization Strategy comprises a directional strategy through a corporate vision and a mission statement. Three main corporate strategies: </a:t>
            </a:r>
          </a:p>
          <a:p>
            <a:pPr marL="0" indent="0">
              <a:buNone/>
            </a:pPr>
            <a:endParaRPr lang="en-MY" sz="2400" dirty="0"/>
          </a:p>
          <a:p>
            <a:r>
              <a:rPr lang="en-MY" sz="2400" dirty="0"/>
              <a:t>Growth (increase in size)</a:t>
            </a:r>
          </a:p>
          <a:p>
            <a:r>
              <a:rPr lang="en-MY" sz="2400" dirty="0"/>
              <a:t>Stability ( retain current size)</a:t>
            </a:r>
          </a:p>
          <a:p>
            <a:r>
              <a:rPr lang="en-MY" sz="2400"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a:xfrm>
            <a:off x="827584" y="337668"/>
            <a:ext cx="7200900" cy="737519"/>
          </a:xfrm>
        </p:spPr>
        <p:txBody>
          <a:bodyPr>
            <a:normAutofit/>
          </a:bodyPr>
          <a:lstStyle/>
          <a:p>
            <a:r>
              <a:rPr lang="en-MY" sz="2800"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sz="2400" dirty="0"/>
              <a:t>When an organization expands the number of markets served or products offered, either through its current business(es) or through new business(es).</a:t>
            </a:r>
          </a:p>
          <a:p>
            <a:r>
              <a:rPr lang="en-MY" sz="2400" dirty="0"/>
              <a:t>Internal Growth : Expanding by internally increase in its size and sales</a:t>
            </a:r>
          </a:p>
          <a:p>
            <a:r>
              <a:rPr lang="en-MY" sz="2400"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a:xfrm>
            <a:off x="973931" y="329280"/>
            <a:ext cx="7200900" cy="737519"/>
          </a:xfrm>
        </p:spPr>
        <p:txBody>
          <a:bodyPr>
            <a:normAutofit/>
          </a:bodyPr>
          <a:lstStyle/>
          <a:p>
            <a:r>
              <a:rPr lang="en-MY" sz="2800"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sz="24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normAutofit/>
          </a:bodyPr>
          <a:lstStyle/>
          <a:p>
            <a:r>
              <a:rPr lang="en-MY" sz="2800"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sz="24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a:xfrm>
            <a:off x="914400" y="476672"/>
            <a:ext cx="7200900" cy="593503"/>
          </a:xfrm>
        </p:spPr>
        <p:txBody>
          <a:bodyPr>
            <a:normAutofit/>
          </a:bodyPr>
          <a:lstStyle/>
          <a:p>
            <a:r>
              <a:rPr lang="en-MY" sz="2800"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sz="2400" dirty="0"/>
              <a:t>Stability - attempting to maintain the present size and scope of operations</a:t>
            </a:r>
          </a:p>
          <a:p>
            <a:r>
              <a:rPr lang="en-MY" sz="2400" dirty="0"/>
              <a:t>Industry growth is slow or non-existent</a:t>
            </a:r>
          </a:p>
          <a:p>
            <a:r>
              <a:rPr lang="en-MY" sz="2400" dirty="0"/>
              <a:t>Cost associated with growth do not exceed its benefits</a:t>
            </a:r>
          </a:p>
          <a:p>
            <a:r>
              <a:rPr lang="en-MY" sz="2400" dirty="0"/>
              <a:t>Growth may place great strains on quality and customer service</a:t>
            </a:r>
          </a:p>
          <a:p>
            <a:r>
              <a:rPr lang="en-MY" sz="2400"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a:xfrm>
            <a:off x="971550" y="466327"/>
            <a:ext cx="7200900" cy="521495"/>
          </a:xfrm>
        </p:spPr>
        <p:txBody>
          <a:bodyPr>
            <a:normAutofit/>
          </a:bodyPr>
          <a:lstStyle/>
          <a:p>
            <a:r>
              <a:rPr lang="en-MY" sz="2800"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normAutofit/>
          </a:bodyPr>
          <a:lstStyle/>
          <a:p>
            <a:r>
              <a:rPr lang="en-MY" sz="2400" dirty="0"/>
              <a:t>A firm deliberately reduces its size when it employs a retrenchment strategy</a:t>
            </a:r>
          </a:p>
          <a:p>
            <a:r>
              <a:rPr lang="en-MY" sz="2400" dirty="0"/>
              <a:t>A retrenchment strategy is often accompanied by a reorganisation process known as corporate restructuring</a:t>
            </a:r>
          </a:p>
          <a:p>
            <a:r>
              <a:rPr lang="en-MY" sz="24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a:xfrm>
            <a:off x="956524" y="620688"/>
            <a:ext cx="7200900" cy="579440"/>
          </a:xfrm>
        </p:spPr>
        <p:txBody>
          <a:bodyPr>
            <a:normAutofit/>
          </a:bodyPr>
          <a:lstStyle/>
          <a:p>
            <a:r>
              <a:rPr lang="en-MY" sz="2800"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a:xfrm>
            <a:off x="956524" y="1772816"/>
            <a:ext cx="7200900" cy="3809999"/>
          </a:xfrm>
        </p:spPr>
        <p:txBody>
          <a:bodyPr>
            <a:normAutofit lnSpcReduction="10000"/>
          </a:bodyPr>
          <a:lstStyle/>
          <a:p>
            <a:pPr marL="0" indent="0">
              <a:buNone/>
            </a:pPr>
            <a:r>
              <a:rPr lang="en-MY" sz="2400" dirty="0"/>
              <a:t>As the Company’s vision, mission, core value statements, and SWOTs are defined. Businesses can secure a sustainable competitive advantage by adopting one of three generic strategies as follows:</a:t>
            </a:r>
          </a:p>
          <a:p>
            <a:pPr marL="0" indent="0">
              <a:buNone/>
            </a:pPr>
            <a:endParaRPr lang="en-MY" sz="2400" dirty="0"/>
          </a:p>
          <a:p>
            <a:pPr marL="514350" indent="-514350">
              <a:buFont typeface="+mj-lt"/>
              <a:buAutoNum type="arabicPeriod"/>
            </a:pPr>
            <a:r>
              <a:rPr lang="en-MY" sz="2400" dirty="0"/>
              <a:t>Cost leadership Strategy</a:t>
            </a:r>
          </a:p>
          <a:p>
            <a:pPr marL="514350" indent="-514350">
              <a:buFont typeface="+mj-lt"/>
              <a:buAutoNum type="arabicPeriod"/>
            </a:pPr>
            <a:r>
              <a:rPr lang="en-MY" sz="2400" dirty="0"/>
              <a:t>Differentiation Strategy</a:t>
            </a:r>
          </a:p>
          <a:p>
            <a:pPr marL="514350" indent="-514350">
              <a:buFont typeface="+mj-lt"/>
              <a:buAutoNum type="arabicPeriod"/>
            </a:pPr>
            <a:r>
              <a:rPr lang="en-MY" sz="2400" dirty="0"/>
              <a:t>Focus (Niche) Strategy</a:t>
            </a:r>
          </a:p>
          <a:p>
            <a:pPr marL="514350" indent="-514350">
              <a:buFont typeface="+mj-lt"/>
              <a:buAutoNum type="arabicPeriod"/>
            </a:pPr>
            <a:r>
              <a:rPr lang="en-MY" sz="2400" dirty="0"/>
              <a:t>"Middle of the road" strategy</a:t>
            </a:r>
          </a:p>
        </p:txBody>
      </p:sp>
    </p:spTree>
    <p:extLst>
      <p:ext uri="{BB962C8B-B14F-4D97-AF65-F5344CB8AC3E}">
        <p14:creationId xmlns:p14="http://schemas.microsoft.com/office/powerpoint/2010/main" val="114868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normAutofit fontScale="92500" lnSpcReduction="20000"/>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normAutofit fontScale="92500" lnSpcReduction="10000"/>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normAutofit fontScale="92500"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a:xfrm>
            <a:off x="971550" y="193656"/>
            <a:ext cx="7200900" cy="737519"/>
          </a:xfrm>
        </p:spPr>
        <p:txBody>
          <a:bodyPr>
            <a:normAutofit/>
          </a:bodyPr>
          <a:lstStyle/>
          <a:p>
            <a:r>
              <a:rPr lang="en-MY" sz="2800"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a:xfrm>
            <a:off x="683568" y="1340768"/>
            <a:ext cx="7560840" cy="4392488"/>
          </a:xfrm>
        </p:spPr>
        <p:txBody>
          <a:bodyPr>
            <a:normAutofit/>
          </a:bodyPr>
          <a:lstStyle/>
          <a:p>
            <a:r>
              <a:rPr lang="en-MY" sz="1800" dirty="0"/>
              <a:t>Focus or Niche is to form a competitive advantage for this niche market and either succeeds by being a low cost producer or differentiator within that particular segment. </a:t>
            </a:r>
          </a:p>
          <a:p>
            <a:pPr marL="0" indent="0">
              <a:buNone/>
            </a:pPr>
            <a:endParaRPr lang="en-MY" sz="1800" dirty="0"/>
          </a:p>
          <a:p>
            <a:r>
              <a:rPr lang="en-MY" sz="1800" dirty="0"/>
              <a:t>Under a focus strategy a business focuses its effort on one particular segment of the market and aims to become well known for providing products/services for that segment.</a:t>
            </a:r>
          </a:p>
          <a:p>
            <a:pPr marL="0" indent="0">
              <a:buNone/>
            </a:pPr>
            <a:endParaRPr lang="en-MY" sz="1800" dirty="0"/>
          </a:p>
          <a:p>
            <a:r>
              <a:rPr lang="en-MY" sz="1800" dirty="0"/>
              <a:t> They form a competitive advantage by catering for the specific needs and wants of their niche market.</a:t>
            </a:r>
          </a:p>
          <a:p>
            <a:pPr marL="0" indent="0">
              <a:buNone/>
            </a:pPr>
            <a:endParaRPr lang="en-MY" sz="1800" dirty="0"/>
          </a:p>
          <a:p>
            <a:r>
              <a:rPr lang="en-MY" sz="18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normAutofit fontScale="92500" lnSpcReduction="20000"/>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a:xfrm>
            <a:off x="611560" y="-293380"/>
            <a:ext cx="7200900" cy="1142385"/>
          </a:xfrm>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467544" y="939006"/>
            <a:ext cx="8064896" cy="5226298"/>
          </a:xfrm>
        </p:spPr>
        <p:txBody>
          <a:bodyPr>
            <a:normAutofit/>
          </a:bodyPr>
          <a:lstStyle/>
          <a:p>
            <a:r>
              <a:rPr lang="en-MY" sz="2000" dirty="0"/>
              <a:t>The BCG matrix also known as  growth–share matrix ,the product portfolio </a:t>
            </a:r>
            <a:r>
              <a:rPr lang="en-MY" sz="2000" dirty="0" err="1"/>
              <a:t>matrix,Boston</a:t>
            </a:r>
            <a:r>
              <a:rPr lang="en-MY" sz="2000" dirty="0"/>
              <a:t> Box, Boston matrix, Boston Consulting Group analysis, portfolio diagram.</a:t>
            </a:r>
          </a:p>
          <a:p>
            <a:r>
              <a:rPr lang="en-MY" sz="2000" dirty="0"/>
              <a:t>It was created by Bruce D. Henderson for the Boston Consulting Group in 1970 to help corporations to </a:t>
            </a:r>
            <a:r>
              <a:rPr lang="en-MY" sz="2000" dirty="0" err="1"/>
              <a:t>analyze</a:t>
            </a:r>
            <a:r>
              <a:rPr lang="en-MY" sz="2000" dirty="0"/>
              <a:t> their business units, that is, their product lines. </a:t>
            </a:r>
          </a:p>
          <a:p>
            <a:r>
              <a:rPr lang="en-MY" sz="2000" dirty="0"/>
              <a:t>It helps the company allocate resources and is used as an analytical tool in brand marketing, product management, strategic management, and portfolio analysis</a:t>
            </a:r>
          </a:p>
          <a:p>
            <a:endParaRPr lang="en-MY" sz="2000" dirty="0"/>
          </a:p>
          <a:p>
            <a:pPr marL="0" indent="0">
              <a:buNone/>
            </a:pPr>
            <a:r>
              <a:rPr lang="en-MY" sz="20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2000" dirty="0"/>
              <a:t>.—Bruce Henderson</a:t>
            </a:r>
          </a:p>
        </p:txBody>
      </p:sp>
    </p:spTree>
    <p:extLst>
      <p:ext uri="{BB962C8B-B14F-4D97-AF65-F5344CB8AC3E}">
        <p14:creationId xmlns:p14="http://schemas.microsoft.com/office/powerpoint/2010/main" val="103969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a:xfrm>
            <a:off x="683568" y="332656"/>
            <a:ext cx="7200900" cy="579440"/>
          </a:xfrm>
        </p:spPr>
        <p:txBody>
          <a:bodyPr>
            <a:normAutofit/>
          </a:bodyPr>
          <a:lstStyle/>
          <a:p>
            <a:r>
              <a:rPr lang="en-MY" sz="2800"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a:xfrm>
            <a:off x="683568" y="1524000"/>
            <a:ext cx="7488832" cy="3993232"/>
          </a:xfrm>
        </p:spPr>
        <p:txBody>
          <a:bodyPr/>
          <a:lstStyle/>
          <a:p>
            <a:r>
              <a:rPr lang="en-MY" sz="2400" dirty="0"/>
              <a:t>Strategies most often fail because they aren’t executed well. </a:t>
            </a:r>
          </a:p>
          <a:p>
            <a:endParaRPr lang="en-MY" sz="2400" dirty="0"/>
          </a:p>
          <a:p>
            <a:r>
              <a:rPr lang="en-MY" sz="2400" dirty="0"/>
              <a:t>Things that are supposed to happen don’t happen.</a:t>
            </a:r>
          </a:p>
          <a:p>
            <a:endParaRPr lang="en-MY" sz="2400" dirty="0"/>
          </a:p>
          <a:p>
            <a:r>
              <a:rPr lang="en-MY" sz="2400"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a:xfrm>
            <a:off x="683568" y="260648"/>
            <a:ext cx="7200900" cy="593503"/>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1"/>
            <a:ext cx="7632848" cy="4205064"/>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 </a:t>
            </a:r>
          </a:p>
          <a:p>
            <a:endParaRPr lang="en-MY" sz="2400" dirty="0"/>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a:xfrm>
            <a:off x="685800" y="262384"/>
            <a:ext cx="7200900" cy="52149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396652" y="1052736"/>
            <a:ext cx="813578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a:xfrm>
            <a:off x="827584" y="205580"/>
            <a:ext cx="7200900" cy="52149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426418" y="980728"/>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a:xfrm>
            <a:off x="827584" y="188640"/>
            <a:ext cx="7200900" cy="579440"/>
          </a:xfrm>
        </p:spPr>
        <p:txBody>
          <a:bodyPr>
            <a:normAutofit/>
          </a:bodyPr>
          <a:lstStyle/>
          <a:p>
            <a:r>
              <a:rPr lang="en-MY" sz="2800"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a:xfrm>
            <a:off x="683568" y="1196752"/>
            <a:ext cx="7632848" cy="4824536"/>
          </a:xfrm>
        </p:spPr>
        <p:txBody>
          <a:bodyPr>
            <a:normAutofit/>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a:xfrm>
            <a:off x="971550" y="277588"/>
            <a:ext cx="7272858" cy="559124"/>
          </a:xfrm>
        </p:spPr>
        <p:txBody>
          <a:bodyPr>
            <a:normAutofit/>
          </a:bodyPr>
          <a:lstStyle/>
          <a:p>
            <a:pPr>
              <a:spcBef>
                <a:spcPct val="50000"/>
              </a:spcBef>
            </a:pPr>
            <a:r>
              <a:rPr lang="en-MY" sz="2800"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755576" y="1041076"/>
            <a:ext cx="7848872" cy="4530725"/>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marL="0" indent="0">
              <a:spcBef>
                <a:spcPct val="50000"/>
              </a:spcBef>
              <a:buNone/>
            </a:pPr>
            <a:endParaRPr lang="en-MY" altLang="en-US" sz="2400" dirty="0"/>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a:spcBef>
                <a:spcPct val="50000"/>
              </a:spcBef>
            </a:pPr>
            <a:endParaRPr lang="en-MY" altLang="en-US" sz="2400" dirty="0"/>
          </a:p>
          <a:p>
            <a:pPr marL="0" indent="0">
              <a:spcBef>
                <a:spcPct val="50000"/>
              </a:spcBef>
              <a:buNone/>
            </a:pPr>
            <a:r>
              <a:rPr lang="en-MY" altLang="en-US" sz="2400"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a:xfrm>
            <a:off x="971550" y="116632"/>
            <a:ext cx="7200900" cy="737519"/>
          </a:xfrm>
        </p:spPr>
        <p:txBody>
          <a:bodyPr>
            <a:normAutofit/>
          </a:bodyPr>
          <a:lstStyle/>
          <a:p>
            <a:r>
              <a:rPr lang="en-MY" sz="2800"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a:xfrm>
            <a:off x="827584" y="1196752"/>
            <a:ext cx="7704856" cy="4680520"/>
          </a:xfrm>
        </p:spPr>
        <p:txBody>
          <a:bodyPr>
            <a:normAutofit fontScale="92500" lnSpcReduction="10000"/>
          </a:bodyPr>
          <a:lstStyle/>
          <a:p>
            <a:pPr marL="0" indent="0">
              <a:buNone/>
            </a:pPr>
            <a:r>
              <a:rPr lang="en-MY" sz="2600" dirty="0"/>
              <a:t>Critical internal process in which organization must deal. These processes enable to deliver the value propositions to customers and satisfy stake holders expectations.</a:t>
            </a:r>
          </a:p>
          <a:p>
            <a:pPr marL="0" indent="0">
              <a:buNone/>
            </a:pPr>
            <a:endParaRPr lang="en-MY" sz="2600" dirty="0"/>
          </a:p>
          <a:p>
            <a:r>
              <a:rPr lang="en-MY" sz="2600" dirty="0"/>
              <a:t>Innovation Process</a:t>
            </a:r>
          </a:p>
          <a:p>
            <a:r>
              <a:rPr lang="en-MY" sz="2600" dirty="0"/>
              <a:t> Product Design</a:t>
            </a:r>
          </a:p>
          <a:p>
            <a:r>
              <a:rPr lang="en-MY" sz="2600" dirty="0"/>
              <a:t> Product Development</a:t>
            </a:r>
          </a:p>
          <a:p>
            <a:r>
              <a:rPr lang="en-MY" sz="2600" dirty="0"/>
              <a:t> Process Implementation</a:t>
            </a:r>
          </a:p>
          <a:p>
            <a:endParaRPr lang="en-MY" sz="2600" dirty="0"/>
          </a:p>
          <a:p>
            <a:pPr marL="0" indent="0">
              <a:buNone/>
            </a:pPr>
            <a:r>
              <a:rPr lang="en-MY" sz="2600"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a:xfrm>
            <a:off x="971550" y="53925"/>
            <a:ext cx="7200900" cy="579440"/>
          </a:xfrm>
        </p:spPr>
        <p:txBody>
          <a:bodyPr>
            <a:normAutofit/>
          </a:bodyPr>
          <a:lstStyle/>
          <a:p>
            <a:r>
              <a:rPr lang="en-MY" sz="2800"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a:xfrm>
            <a:off x="827584" y="908720"/>
            <a:ext cx="7200900" cy="4752528"/>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p14="http://schemas.microsoft.com/office/powerpoint/2010/main" val="223986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a:xfrm>
            <a:off x="827584" y="188640"/>
            <a:ext cx="7200900" cy="579440"/>
          </a:xfrm>
        </p:spPr>
        <p:txBody>
          <a:bodyPr>
            <a:normAutofit/>
          </a:bodyPr>
          <a:lstStyle/>
          <a:p>
            <a:r>
              <a:rPr lang="en-MY" sz="2800"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a:xfrm>
            <a:off x="827584" y="1124744"/>
            <a:ext cx="7200900" cy="3809999"/>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743688" y="201910"/>
            <a:ext cx="7200900" cy="665511"/>
          </a:xfrm>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743688" y="1196752"/>
            <a:ext cx="7448550" cy="4667250"/>
          </a:xfrm>
          <a:prstGeom prst="rect">
            <a:avLst/>
          </a:prstGeom>
        </p:spPr>
      </p:pic>
    </p:spTree>
    <p:extLst>
      <p:ext uri="{BB962C8B-B14F-4D97-AF65-F5344CB8AC3E}">
        <p14:creationId xmlns:p14="http://schemas.microsoft.com/office/powerpoint/2010/main" val="3816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a:xfrm>
            <a:off x="914400" y="332656"/>
            <a:ext cx="7200900" cy="665511"/>
          </a:xfrm>
        </p:spPr>
        <p:txBody>
          <a:bodyPr>
            <a:normAutofit/>
          </a:bodyPr>
          <a:lstStyle/>
          <a:p>
            <a:r>
              <a:rPr lang="en-MY" sz="2800" dirty="0"/>
              <a:t>Strategy Maps</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757237" y="1304925"/>
            <a:ext cx="7515225" cy="4248150"/>
          </a:xfrm>
          <a:prstGeom prst="rect">
            <a:avLst/>
          </a:prstGeom>
        </p:spPr>
      </p:pic>
    </p:spTree>
    <p:extLst>
      <p:ext uri="{BB962C8B-B14F-4D97-AF65-F5344CB8AC3E}">
        <p14:creationId xmlns:p14="http://schemas.microsoft.com/office/powerpoint/2010/main" val="27872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a:xfrm>
            <a:off x="971550" y="161038"/>
            <a:ext cx="7200900" cy="593503"/>
          </a:xfrm>
        </p:spPr>
        <p:txBody>
          <a:bodyPr>
            <a:normAutofit/>
          </a:bodyPr>
          <a:lstStyle/>
          <a:p>
            <a:r>
              <a:rPr lang="en-MY" sz="2800"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71550" y="119675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a:xfrm>
            <a:off x="755576" y="260648"/>
            <a:ext cx="7200900" cy="579440"/>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a:xfrm>
            <a:off x="755576" y="1268760"/>
            <a:ext cx="7200900" cy="3809999"/>
          </a:xfrm>
        </p:spPr>
        <p:txBody>
          <a:bodyPr/>
          <a:lstStyle/>
          <a:p>
            <a:pPr marL="0" indent="0">
              <a:buNone/>
            </a:pPr>
            <a:r>
              <a:rPr lang="en-MY" sz="2400"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sz="2400" dirty="0"/>
              <a:t>A. Human capital management plan</a:t>
            </a:r>
          </a:p>
          <a:p>
            <a:pPr marL="0" indent="0">
              <a:buNone/>
            </a:pPr>
            <a:r>
              <a:rPr lang="en-MY" sz="2400" dirty="0"/>
              <a:t>B. Cost-benefit analysis</a:t>
            </a:r>
          </a:p>
          <a:p>
            <a:pPr marL="0" indent="0">
              <a:buNone/>
            </a:pPr>
            <a:r>
              <a:rPr lang="en-MY" sz="2400" dirty="0"/>
              <a:t>C. Balanced scorecard</a:t>
            </a:r>
          </a:p>
          <a:p>
            <a:pPr marL="0" indent="0">
              <a:buNone/>
            </a:pPr>
            <a:r>
              <a:rPr lang="en-MY" sz="2400"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a:xfrm>
            <a:off x="971550" y="836712"/>
            <a:ext cx="7200900" cy="809527"/>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val="120605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36412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3063</TotalTime>
  <Words>1765</Words>
  <Application>Microsoft Office PowerPoint</Application>
  <PresentationFormat>On-screen Show (4:3)</PresentationFormat>
  <Paragraphs>198</Paragraphs>
  <Slides>45</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Diamond Grid 16x9</vt:lpstr>
      <vt:lpstr>BUSINESS LEADERSHIP - V</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PowerPoint Presentation</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Strategy Maps</vt:lpstr>
      <vt:lpstr>Strategy Implementation</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124</cp:revision>
  <cp:lastPrinted>1601-01-01T00:00:00Z</cp:lastPrinted>
  <dcterms:created xsi:type="dcterms:W3CDTF">2020-07-09T15:12:46Z</dcterms:created>
  <dcterms:modified xsi:type="dcterms:W3CDTF">2022-05-30T11:11:07Z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