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5"/>
  </p:notesMasterIdLst>
  <p:handoutMasterIdLst>
    <p:handoutMasterId r:id="rId46"/>
  </p:handoutMasterIdLst>
  <p:sldIdLst>
    <p:sldId id="256" r:id="rId2"/>
    <p:sldId id="372" r:id="rId3"/>
    <p:sldId id="266" r:id="rId4"/>
    <p:sldId id="373" r:id="rId5"/>
    <p:sldId id="277" r:id="rId6"/>
    <p:sldId id="265" r:id="rId7"/>
    <p:sldId id="348" r:id="rId8"/>
    <p:sldId id="374" r:id="rId9"/>
    <p:sldId id="349" r:id="rId10"/>
    <p:sldId id="258" r:id="rId11"/>
    <p:sldId id="261" r:id="rId12"/>
    <p:sldId id="268" r:id="rId13"/>
    <p:sldId id="262" r:id="rId14"/>
    <p:sldId id="278" r:id="rId15"/>
    <p:sldId id="280" r:id="rId16"/>
    <p:sldId id="260" r:id="rId17"/>
    <p:sldId id="375" r:id="rId18"/>
    <p:sldId id="354" r:id="rId19"/>
    <p:sldId id="259" r:id="rId20"/>
    <p:sldId id="350" r:id="rId21"/>
    <p:sldId id="355" r:id="rId22"/>
    <p:sldId id="351" r:id="rId23"/>
    <p:sldId id="352" r:id="rId24"/>
    <p:sldId id="376" r:id="rId25"/>
    <p:sldId id="364" r:id="rId26"/>
    <p:sldId id="365" r:id="rId27"/>
    <p:sldId id="377" r:id="rId28"/>
    <p:sldId id="366" r:id="rId29"/>
    <p:sldId id="367" r:id="rId30"/>
    <p:sldId id="368" r:id="rId31"/>
    <p:sldId id="378" r:id="rId32"/>
    <p:sldId id="357" r:id="rId33"/>
    <p:sldId id="353" r:id="rId34"/>
    <p:sldId id="358" r:id="rId35"/>
    <p:sldId id="359" r:id="rId36"/>
    <p:sldId id="360" r:id="rId37"/>
    <p:sldId id="361" r:id="rId38"/>
    <p:sldId id="362" r:id="rId39"/>
    <p:sldId id="363" r:id="rId40"/>
    <p:sldId id="356" r:id="rId41"/>
    <p:sldId id="379" r:id="rId42"/>
    <p:sldId id="380" r:id="rId43"/>
    <p:sldId id="276" r:id="rId4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sp:txBody>
      <dsp:txXfrm>
        <a:off x="40209" y="4845795"/>
        <a:ext cx="7763990"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a:t>
            </a:fld>
            <a:endParaRPr lang="en-MY" altLang="en-US"/>
          </a:p>
        </p:txBody>
      </p:sp>
    </p:spTree>
    <p:extLst>
      <p:ext uri="{BB962C8B-B14F-4D97-AF65-F5344CB8AC3E}">
        <p14:creationId xmlns:p14="http://schemas.microsoft.com/office/powerpoint/2010/main" val="998104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val="3589541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24</a:t>
            </a:fld>
            <a:endParaRPr lang="en-MY" altLang="en-US"/>
          </a:p>
        </p:txBody>
      </p:sp>
    </p:spTree>
    <p:extLst>
      <p:ext uri="{BB962C8B-B14F-4D97-AF65-F5344CB8AC3E}">
        <p14:creationId xmlns:p14="http://schemas.microsoft.com/office/powerpoint/2010/main" val="3616296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27</a:t>
            </a:fld>
            <a:endParaRPr lang="en-MY" altLang="en-US"/>
          </a:p>
        </p:txBody>
      </p:sp>
    </p:spTree>
    <p:extLst>
      <p:ext uri="{BB962C8B-B14F-4D97-AF65-F5344CB8AC3E}">
        <p14:creationId xmlns:p14="http://schemas.microsoft.com/office/powerpoint/2010/main" val="3961562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31</a:t>
            </a:fld>
            <a:endParaRPr lang="en-MY" altLang="en-US"/>
          </a:p>
        </p:txBody>
      </p:sp>
    </p:spTree>
    <p:extLst>
      <p:ext uri="{BB962C8B-B14F-4D97-AF65-F5344CB8AC3E}">
        <p14:creationId xmlns:p14="http://schemas.microsoft.com/office/powerpoint/2010/main" val="1888654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a:t>
            </a:r>
            <a:r>
              <a:rPr lang="en-MY"/>
              <a:t>- V</a:t>
            </a:r>
            <a:endParaRPr lang="en-MY" dirty="0"/>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946494030"/>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AE2F-C781-4C33-A7B5-9584B9E95656}"/>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1C66776-EE4F-4193-A97A-29B34E42CC6E}"/>
              </a:ext>
            </a:extLst>
          </p:cNvPr>
          <p:cNvSpPr>
            <a:spLocks noGrp="1"/>
          </p:cNvSpPr>
          <p:nvPr>
            <p:ph idx="1"/>
          </p:nvPr>
        </p:nvSpPr>
        <p:spPr>
          <a:xfrm>
            <a:off x="775556" y="1758516"/>
            <a:ext cx="8044916" cy="4334780"/>
          </a:xfrm>
        </p:spPr>
        <p:txBody>
          <a:bodyPr/>
          <a:lstStyle/>
          <a:p>
            <a:pPr marL="0" indent="0">
              <a:buNone/>
            </a:pPr>
            <a:r>
              <a:rPr lang="en-MY" dirty="0"/>
              <a:t>Strategy is a plan, pattern, position, perspective</a:t>
            </a:r>
          </a:p>
          <a:p>
            <a:pPr marL="400050" lvl="1" indent="0">
              <a:buNone/>
            </a:pPr>
            <a:r>
              <a:rPr lang="en-MY" dirty="0"/>
              <a:t>		</a:t>
            </a:r>
            <a:r>
              <a:rPr lang="en-MY" sz="1800" i="1" dirty="0"/>
              <a:t>Henry Mintzberg, The Rise and Fall of Strategic Planning</a:t>
            </a:r>
          </a:p>
          <a:p>
            <a:pPr marL="0" indent="0">
              <a:buNone/>
            </a:pPr>
            <a:endParaRPr lang="en-MY" dirty="0"/>
          </a:p>
          <a:p>
            <a:pPr marL="0" indent="0">
              <a:buNone/>
            </a:pPr>
            <a:r>
              <a:rPr lang="en-MY" dirty="0"/>
              <a:t>It basically answers – </a:t>
            </a:r>
          </a:p>
          <a:p>
            <a:pPr marL="1353820" marR="639445" lvl="1" indent="-457200">
              <a:spcBef>
                <a:spcPts val="900"/>
              </a:spcBef>
              <a:spcAft>
                <a:spcPts val="0"/>
              </a:spcAft>
            </a:pPr>
            <a:r>
              <a:rPr lang="en-MY" sz="2800" dirty="0"/>
              <a:t>Where we are now?</a:t>
            </a:r>
          </a:p>
          <a:p>
            <a:pPr marL="1353820" marR="639445" lvl="1" indent="-457200">
              <a:spcBef>
                <a:spcPts val="900"/>
              </a:spcBef>
              <a:spcAft>
                <a:spcPts val="0"/>
              </a:spcAft>
            </a:pPr>
            <a:r>
              <a:rPr lang="en-MY" sz="2800" dirty="0"/>
              <a:t>Where do we want to be?</a:t>
            </a:r>
          </a:p>
          <a:p>
            <a:pPr marL="1353820" marR="639445" lvl="1" indent="-457200">
              <a:spcBef>
                <a:spcPts val="900"/>
              </a:spcBef>
              <a:spcAft>
                <a:spcPts val="0"/>
              </a:spcAft>
            </a:pPr>
            <a:r>
              <a:rPr lang="en-MY" sz="2800" dirty="0"/>
              <a:t>How will we get there?</a:t>
            </a:r>
          </a:p>
          <a:p>
            <a:pPr marL="0" indent="0">
              <a:buNone/>
            </a:pPr>
            <a:endParaRPr lang="en-MY" sz="1800" dirty="0">
              <a:latin typeface="Arial" panose="020B0604020202020204" pitchFamily="34" charset="0"/>
              <a:cs typeface="Arial" panose="020B0604020202020204" pitchFamily="34" charset="0"/>
            </a:endParaRPr>
          </a:p>
          <a:p>
            <a:pPr marL="0" indent="0">
              <a:buNone/>
            </a:pPr>
            <a:endParaRPr lang="en-MY"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5689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B981F-756C-4F48-8FE9-44A8748494EA}"/>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C975FB56-3650-4B3F-B23B-50F108FD83B0}"/>
              </a:ext>
            </a:extLst>
          </p:cNvPr>
          <p:cNvSpPr>
            <a:spLocks noGrp="1"/>
          </p:cNvSpPr>
          <p:nvPr>
            <p:ph idx="1"/>
          </p:nvPr>
        </p:nvSpPr>
        <p:spPr>
          <a:xfrm>
            <a:off x="683568" y="1600200"/>
            <a:ext cx="8352928" cy="4530725"/>
          </a:xfrm>
        </p:spPr>
        <p:txBody>
          <a:bodyPr/>
          <a:lstStyle/>
          <a:p>
            <a:pPr marL="782320" marR="639445" indent="-285750">
              <a:spcBef>
                <a:spcPts val="900"/>
              </a:spcBef>
              <a:spcAft>
                <a:spcPts val="0"/>
              </a:spcAft>
            </a:pPr>
            <a:r>
              <a:rPr lang="en-MY" sz="2800" dirty="0"/>
              <a:t>Strategy is a plan, a "how," a means of getting from here to there.</a:t>
            </a:r>
          </a:p>
          <a:p>
            <a:pPr marL="782320" marR="639445" indent="-285750">
              <a:spcBef>
                <a:spcPts val="900"/>
              </a:spcBef>
              <a:spcAft>
                <a:spcPts val="0"/>
              </a:spcAft>
            </a:pPr>
            <a:r>
              <a:rPr lang="en-MY" sz="2800" dirty="0"/>
              <a:t>Strategy is a pattern in actions over time; for example, a company that regularly markets very expensive products is using a "high end" strategy.</a:t>
            </a:r>
          </a:p>
          <a:p>
            <a:pPr marL="782320" marR="639445" indent="-285750">
              <a:spcBef>
                <a:spcPts val="900"/>
              </a:spcBef>
              <a:spcAft>
                <a:spcPts val="0"/>
              </a:spcAft>
            </a:pPr>
            <a:r>
              <a:rPr lang="en-MY" sz="2800" dirty="0"/>
              <a:t>Strategy is position; that is, it reflects decisions to offer particular products or services in particular markets.</a:t>
            </a:r>
          </a:p>
          <a:p>
            <a:pPr marL="782320" marR="639445" indent="-285750">
              <a:spcBef>
                <a:spcPts val="900"/>
              </a:spcBef>
              <a:spcAft>
                <a:spcPts val="0"/>
              </a:spcAft>
            </a:pPr>
            <a:r>
              <a:rPr lang="en-MY" sz="2800" dirty="0"/>
              <a:t>Strategy is perspective, that is, vision and direction</a:t>
            </a:r>
          </a:p>
          <a:p>
            <a:endParaRPr lang="en-MY" dirty="0"/>
          </a:p>
        </p:txBody>
      </p:sp>
    </p:spTree>
    <p:extLst>
      <p:ext uri="{BB962C8B-B14F-4D97-AF65-F5344CB8AC3E}">
        <p14:creationId xmlns:p14="http://schemas.microsoft.com/office/powerpoint/2010/main" val="1771116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8032" y="1556791"/>
            <a:ext cx="8204448" cy="3456385"/>
          </a:xfrm>
        </p:spPr>
        <p:txBody>
          <a:bodyPr/>
          <a:lstStyle/>
          <a:p>
            <a:pPr marL="496570" marR="639445" indent="0">
              <a:spcBef>
                <a:spcPts val="900"/>
              </a:spcBef>
              <a:spcAft>
                <a:spcPts val="0"/>
              </a:spcAft>
              <a:buNone/>
            </a:pPr>
            <a:endParaRPr lang="en-MY" sz="1800" dirty="0"/>
          </a:p>
          <a:p>
            <a:pPr marL="496570" marR="639445" indent="0">
              <a:spcBef>
                <a:spcPts val="900"/>
              </a:spcBef>
              <a:spcAft>
                <a:spcPts val="0"/>
              </a:spcAft>
              <a:buNone/>
            </a:pPr>
            <a:r>
              <a:rPr lang="en-MY" dirty="0"/>
              <a:t>Strategy is about competitive position, about differentiating yourself in the eyes of the customer, about adding value through a mix of activities different from those used by competitors 	</a:t>
            </a:r>
            <a:r>
              <a:rPr lang="en-MY" sz="1800"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1800" i="1"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1800" i="1" dirty="0">
                <a:latin typeface="Arial" panose="020B0604020202020204" pitchFamily="34" charset="0"/>
                <a:cs typeface="Arial" panose="020B0604020202020204" pitchFamily="34" charset="0"/>
              </a:rPr>
              <a:t>			</a:t>
            </a:r>
            <a:r>
              <a:rPr lang="en-MY" sz="1800" i="1" dirty="0"/>
              <a:t>Michael Porter, Competitive Advantage</a:t>
            </a:r>
          </a:p>
          <a:p>
            <a:pPr marL="496570" marR="639445" indent="0">
              <a:spcBef>
                <a:spcPts val="900"/>
              </a:spcBef>
              <a:spcAft>
                <a:spcPts val="0"/>
              </a:spcAft>
              <a:buNone/>
            </a:pPr>
            <a:endParaRPr lang="en-MY" sz="1800" dirty="0"/>
          </a:p>
        </p:txBody>
      </p:sp>
    </p:spTree>
    <p:extLst>
      <p:ext uri="{BB962C8B-B14F-4D97-AF65-F5344CB8AC3E}">
        <p14:creationId xmlns:p14="http://schemas.microsoft.com/office/powerpoint/2010/main" val="783118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B29E-9D63-4213-AE89-FB13D50DAFC1}"/>
              </a:ext>
            </a:extLst>
          </p:cNvPr>
          <p:cNvSpPr>
            <a:spLocks noGrp="1"/>
          </p:cNvSpPr>
          <p:nvPr>
            <p:ph type="title"/>
          </p:nvPr>
        </p:nvSpPr>
        <p:spPr/>
        <p:txBody>
          <a:bodyPr/>
          <a:lstStyle/>
          <a:p>
            <a:r>
              <a:rPr lang="en-MY" dirty="0"/>
              <a:t>Tactics</a:t>
            </a:r>
          </a:p>
        </p:txBody>
      </p:sp>
      <p:sp>
        <p:nvSpPr>
          <p:cNvPr id="3" name="Content Placeholder 2">
            <a:extLst>
              <a:ext uri="{FF2B5EF4-FFF2-40B4-BE49-F238E27FC236}">
                <a16:creationId xmlns:a16="http://schemas.microsoft.com/office/drawing/2014/main" id="{A8D4E547-ED6A-4364-9044-7F1A13B2E564}"/>
              </a:ext>
            </a:extLst>
          </p:cNvPr>
          <p:cNvSpPr>
            <a:spLocks noGrp="1"/>
          </p:cNvSpPr>
          <p:nvPr>
            <p:ph idx="1"/>
          </p:nvPr>
        </p:nvSpPr>
        <p:spPr/>
        <p:txBody>
          <a:bodyPr/>
          <a:lstStyle/>
          <a:p>
            <a:r>
              <a:rPr lang="en-MY" sz="2400" dirty="0"/>
              <a:t>A tactic is a conceptual action or short series of actions with the aim of achieving of a short-term goal.</a:t>
            </a:r>
          </a:p>
          <a:p>
            <a:pPr marL="0" indent="0">
              <a:buNone/>
            </a:pPr>
            <a:endParaRPr lang="en-MY" sz="2400" dirty="0"/>
          </a:p>
          <a:p>
            <a:pPr marL="0" indent="0">
              <a:buNone/>
            </a:pPr>
            <a:r>
              <a:rPr lang="en-MY" sz="2400" dirty="0"/>
              <a:t>Difference between Tactics and Strategy</a:t>
            </a:r>
          </a:p>
          <a:p>
            <a:r>
              <a:rPr lang="en-MY" sz="2400" dirty="0"/>
              <a:t>A strategy is a set of guidelines used to achieve an overall objective, whereas tactics are the specific actions aimed at adhering to those guidelines</a:t>
            </a:r>
          </a:p>
          <a:p>
            <a:endParaRPr lang="en-MY" sz="2400" dirty="0"/>
          </a:p>
          <a:p>
            <a:r>
              <a:rPr lang="en-MY" sz="2400" dirty="0"/>
              <a:t> Tactics are the actual means used to gain an objective, while strategy is the overall plan</a:t>
            </a:r>
          </a:p>
          <a:p>
            <a:endParaRPr lang="en-MY" sz="2400" dirty="0"/>
          </a:p>
        </p:txBody>
      </p:sp>
    </p:spTree>
    <p:extLst>
      <p:ext uri="{BB962C8B-B14F-4D97-AF65-F5344CB8AC3E}">
        <p14:creationId xmlns:p14="http://schemas.microsoft.com/office/powerpoint/2010/main" val="1899358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C817E-0269-476B-AB23-2BA1C883B7B3}"/>
              </a:ext>
            </a:extLst>
          </p:cNvPr>
          <p:cNvSpPr>
            <a:spLocks noGrp="1"/>
          </p:cNvSpPr>
          <p:nvPr>
            <p:ph type="title"/>
          </p:nvPr>
        </p:nvSpPr>
        <p:spPr/>
        <p:txBody>
          <a:bodyPr/>
          <a:lstStyle/>
          <a:p>
            <a:r>
              <a:rPr lang="en-MY" dirty="0"/>
              <a:t>Strategy in Business</a:t>
            </a:r>
          </a:p>
        </p:txBody>
      </p:sp>
      <p:sp>
        <p:nvSpPr>
          <p:cNvPr id="3" name="Content Placeholder 2">
            <a:extLst>
              <a:ext uri="{FF2B5EF4-FFF2-40B4-BE49-F238E27FC236}">
                <a16:creationId xmlns:a16="http://schemas.microsoft.com/office/drawing/2014/main" id="{1ED69DA0-CD55-4F7B-8F74-A7AB26B20EDE}"/>
              </a:ext>
            </a:extLst>
          </p:cNvPr>
          <p:cNvSpPr>
            <a:spLocks noGrp="1"/>
          </p:cNvSpPr>
          <p:nvPr>
            <p:ph idx="1"/>
          </p:nvPr>
        </p:nvSpPr>
        <p:spPr>
          <a:xfrm>
            <a:off x="914400" y="1656471"/>
            <a:ext cx="7772400" cy="4530725"/>
          </a:xfrm>
        </p:spPr>
        <p:txBody>
          <a:bodyPr/>
          <a:lstStyle/>
          <a:p>
            <a:pPr marL="0" indent="0">
              <a:buNone/>
            </a:pPr>
            <a:r>
              <a:rPr lang="en-MY" dirty="0"/>
              <a:t>Strategy is about positioning an organization to have a competitive advantage by making choices about:</a:t>
            </a:r>
          </a:p>
          <a:p>
            <a:pPr marL="0" indent="0">
              <a:buNone/>
            </a:pPr>
            <a:endParaRPr lang="en-MY" dirty="0"/>
          </a:p>
          <a:p>
            <a:pPr marL="514350" indent="-514350">
              <a:buFont typeface="+mj-lt"/>
              <a:buAutoNum type="arabicPeriod"/>
            </a:pPr>
            <a:r>
              <a:rPr lang="en-MY" dirty="0"/>
              <a:t> which countries/industries to participate in;</a:t>
            </a:r>
          </a:p>
          <a:p>
            <a:pPr marL="514350" indent="-514350">
              <a:buFont typeface="+mj-lt"/>
              <a:buAutoNum type="arabicPeriod"/>
            </a:pPr>
            <a:endParaRPr lang="en-MY" dirty="0"/>
          </a:p>
          <a:p>
            <a:pPr marL="514350" indent="-514350">
              <a:buFont typeface="+mj-lt"/>
              <a:buAutoNum type="arabicPeriod"/>
            </a:pPr>
            <a:r>
              <a:rPr lang="en-MY" dirty="0"/>
              <a:t>what products/services to offer; </a:t>
            </a:r>
          </a:p>
          <a:p>
            <a:pPr marL="514350" indent="-514350">
              <a:buFont typeface="+mj-lt"/>
              <a:buAutoNum type="arabicPeriod"/>
            </a:pPr>
            <a:endParaRPr lang="en-MY" dirty="0"/>
          </a:p>
          <a:p>
            <a:pPr marL="514350" indent="-514350">
              <a:buFont typeface="+mj-lt"/>
              <a:buAutoNum type="arabicPeriod"/>
            </a:pPr>
            <a:r>
              <a:rPr lang="en-MY" dirty="0"/>
              <a:t>how to allocate corporate resources.</a:t>
            </a:r>
          </a:p>
        </p:txBody>
      </p:sp>
    </p:spTree>
    <p:extLst>
      <p:ext uri="{BB962C8B-B14F-4D97-AF65-F5344CB8AC3E}">
        <p14:creationId xmlns:p14="http://schemas.microsoft.com/office/powerpoint/2010/main" val="3442114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30898290"/>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0091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C7466-C09C-4353-9DC4-CE6EF5367690}"/>
              </a:ext>
            </a:extLst>
          </p:cNvPr>
          <p:cNvSpPr>
            <a:spLocks noGrp="1"/>
          </p:cNvSpPr>
          <p:nvPr>
            <p:ph type="title"/>
          </p:nvPr>
        </p:nvSpPr>
        <p:spPr/>
        <p:txBody>
          <a:bodyPr/>
          <a:lstStyle/>
          <a:p>
            <a:r>
              <a:rPr lang="en-MY" dirty="0"/>
              <a:t>Strategic Planning</a:t>
            </a:r>
          </a:p>
        </p:txBody>
      </p:sp>
      <p:sp>
        <p:nvSpPr>
          <p:cNvPr id="3" name="Content Placeholder 2">
            <a:extLst>
              <a:ext uri="{FF2B5EF4-FFF2-40B4-BE49-F238E27FC236}">
                <a16:creationId xmlns:a16="http://schemas.microsoft.com/office/drawing/2014/main" id="{6234141C-394C-4199-B5B5-8D13CF060CC5}"/>
              </a:ext>
            </a:extLst>
          </p:cNvPr>
          <p:cNvSpPr>
            <a:spLocks noGrp="1"/>
          </p:cNvSpPr>
          <p:nvPr>
            <p:ph idx="1"/>
          </p:nvPr>
        </p:nvSpPr>
        <p:spPr>
          <a:xfrm>
            <a:off x="914400" y="1600200"/>
            <a:ext cx="8050088" cy="4530725"/>
          </a:xfrm>
        </p:spPr>
        <p:txBody>
          <a:bodyPr/>
          <a:lstStyle/>
          <a:p>
            <a:pPr marL="0" indent="0">
              <a:buNone/>
            </a:pPr>
            <a:r>
              <a:rPr lang="en-MY" dirty="0"/>
              <a:t>Strategic planning is a function of strategic management, which is the continuing process of pursuing a favourable competitive fit between the firm and its dynamic environment. </a:t>
            </a:r>
          </a:p>
          <a:p>
            <a:pPr marL="0" indent="0">
              <a:buNone/>
            </a:pPr>
            <a:endParaRPr lang="en-MY" dirty="0"/>
          </a:p>
          <a:p>
            <a:pPr marL="0" indent="0">
              <a:buNone/>
            </a:pPr>
            <a:r>
              <a:rPr lang="en-MY"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p14="http://schemas.microsoft.com/office/powerpoint/2010/main" val="2116413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a16="http://schemas.microsoft.com/office/drawing/2014/main"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p14="http://schemas.microsoft.com/office/powerpoint/2010/main" val="3208278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A04FC-1385-4CE8-BCD4-2CD4A35B6D13}"/>
              </a:ext>
            </a:extLst>
          </p:cNvPr>
          <p:cNvSpPr>
            <a:spLocks noGrp="1"/>
          </p:cNvSpPr>
          <p:nvPr>
            <p:ph type="title"/>
          </p:nvPr>
        </p:nvSpPr>
        <p:spPr/>
        <p:txBody>
          <a:bodyPr/>
          <a:lstStyle/>
          <a:p>
            <a:r>
              <a:rPr lang="en-MY" dirty="0"/>
              <a:t>Vision Statement</a:t>
            </a:r>
          </a:p>
        </p:txBody>
      </p:sp>
      <p:sp>
        <p:nvSpPr>
          <p:cNvPr id="3" name="Content Placeholder 2">
            <a:extLst>
              <a:ext uri="{FF2B5EF4-FFF2-40B4-BE49-F238E27FC236}">
                <a16:creationId xmlns:a16="http://schemas.microsoft.com/office/drawing/2014/main" id="{EDAA9638-DD1B-4CF1-A0A6-8E12D5AEB8B0}"/>
              </a:ext>
            </a:extLst>
          </p:cNvPr>
          <p:cNvSpPr>
            <a:spLocks noGrp="1"/>
          </p:cNvSpPr>
          <p:nvPr>
            <p:ph idx="1"/>
          </p:nvPr>
        </p:nvSpPr>
        <p:spPr>
          <a:xfrm>
            <a:off x="611560" y="1600200"/>
            <a:ext cx="8208912" cy="4530725"/>
          </a:xfrm>
        </p:spPr>
        <p:txBody>
          <a:bodyPr/>
          <a:lstStyle/>
          <a:p>
            <a:pPr marL="0" indent="0">
              <a:buNone/>
            </a:pPr>
            <a:r>
              <a:rPr lang="en-MY" sz="2000" b="0" i="0" dirty="0">
                <a:solidFill>
                  <a:srgbClr val="202122"/>
                </a:solidFill>
                <a:effectLst/>
                <a:latin typeface="Arial" panose="020B0604020202020204" pitchFamily="34" charset="0"/>
              </a:rPr>
              <a:t>A vision statement is a company's road map, indicating what the company wants to become by setting a defined direction for the company's growth. </a:t>
            </a:r>
          </a:p>
          <a:p>
            <a:pPr marL="0" indent="0">
              <a:buNone/>
            </a:pPr>
            <a:endParaRPr lang="en-US" sz="2000" dirty="0">
              <a:solidFill>
                <a:srgbClr val="202122"/>
              </a:solidFill>
              <a:latin typeface="Arial" panose="020B0604020202020204" pitchFamily="34" charset="0"/>
            </a:endParaRPr>
          </a:p>
          <a:p>
            <a:pPr marL="0" indent="0">
              <a:buNone/>
            </a:pPr>
            <a:r>
              <a:rPr lang="en-US" sz="2000" dirty="0">
                <a:solidFill>
                  <a:srgbClr val="202122"/>
                </a:solidFill>
                <a:latin typeface="Arial" panose="020B0604020202020204" pitchFamily="34" charset="0"/>
              </a:rPr>
              <a:t>Big picture idea of what you want to achieve</a:t>
            </a:r>
            <a:endParaRPr lang="en-MY" sz="2000" dirty="0">
              <a:solidFill>
                <a:srgbClr val="202122"/>
              </a:solidFill>
              <a:latin typeface="Arial" panose="020B0604020202020204" pitchFamily="34" charset="0"/>
            </a:endParaRPr>
          </a:p>
          <a:p>
            <a:pPr marL="0" indent="0">
              <a:buNone/>
            </a:pPr>
            <a:endParaRPr lang="en-MY" sz="2000" dirty="0">
              <a:solidFill>
                <a:srgbClr val="202122"/>
              </a:solidFill>
              <a:latin typeface="Arial" panose="020B0604020202020204" pitchFamily="34" charset="0"/>
            </a:endParaRPr>
          </a:p>
          <a:p>
            <a:r>
              <a:rPr lang="en-MY" sz="2000" dirty="0"/>
              <a:t>Concise: able to be easily remembered and repeated</a:t>
            </a:r>
          </a:p>
          <a:p>
            <a:r>
              <a:rPr lang="en-MY" sz="2000" dirty="0"/>
              <a:t>Clear: defines a prime goal</a:t>
            </a:r>
          </a:p>
          <a:p>
            <a:r>
              <a:rPr lang="en-MY" sz="2000" dirty="0"/>
              <a:t>Time horizon: defines a time horizon</a:t>
            </a:r>
          </a:p>
          <a:p>
            <a:r>
              <a:rPr lang="en-MY" sz="2000" dirty="0"/>
              <a:t>Future-oriented: describes where the company is going</a:t>
            </a:r>
          </a:p>
          <a:p>
            <a:r>
              <a:rPr lang="en-MY" sz="2000" dirty="0"/>
              <a:t>Stable: offers a long-term perspective</a:t>
            </a:r>
          </a:p>
          <a:p>
            <a:r>
              <a:rPr lang="en-MY" sz="2000" dirty="0"/>
              <a:t>Challenging: not something that can be easily met and discarded</a:t>
            </a:r>
          </a:p>
          <a:p>
            <a:r>
              <a:rPr lang="en-MY" sz="2000" dirty="0"/>
              <a:t>Abstract: encompass all of the organization's interests and direction</a:t>
            </a:r>
          </a:p>
          <a:p>
            <a:r>
              <a:rPr lang="en-MY" sz="2000" dirty="0"/>
              <a:t>Inspiring: motivates employees</a:t>
            </a:r>
          </a:p>
        </p:txBody>
      </p:sp>
    </p:spTree>
    <p:extLst>
      <p:ext uri="{BB962C8B-B14F-4D97-AF65-F5344CB8AC3E}">
        <p14:creationId xmlns:p14="http://schemas.microsoft.com/office/powerpoint/2010/main" val="2122901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1F1EE-0F60-4F7A-BCC8-1477D4DD9D7D}"/>
              </a:ext>
            </a:extLst>
          </p:cNvPr>
          <p:cNvSpPr>
            <a:spLocks noGrp="1"/>
          </p:cNvSpPr>
          <p:nvPr>
            <p:ph type="title"/>
          </p:nvPr>
        </p:nvSpPr>
        <p:spPr/>
        <p:txBody>
          <a:bodyPr/>
          <a:lstStyle/>
          <a:p>
            <a:r>
              <a:rPr lang="en-MY" dirty="0"/>
              <a:t>Examples of Vision Statement</a:t>
            </a:r>
          </a:p>
        </p:txBody>
      </p:sp>
      <p:sp>
        <p:nvSpPr>
          <p:cNvPr id="3" name="Content Placeholder 2">
            <a:extLst>
              <a:ext uri="{FF2B5EF4-FFF2-40B4-BE49-F238E27FC236}">
                <a16:creationId xmlns:a16="http://schemas.microsoft.com/office/drawing/2014/main" id="{BF082678-E104-42B9-B3A9-2830064499E7}"/>
              </a:ext>
            </a:extLst>
          </p:cNvPr>
          <p:cNvSpPr>
            <a:spLocks noGrp="1"/>
          </p:cNvSpPr>
          <p:nvPr>
            <p:ph idx="1"/>
          </p:nvPr>
        </p:nvSpPr>
        <p:spPr/>
        <p:txBody>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p14="http://schemas.microsoft.com/office/powerpoint/2010/main" val="332723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3ABF5-9E35-4CBB-98B7-F448C5EB1E58}"/>
              </a:ext>
            </a:extLst>
          </p:cNvPr>
          <p:cNvSpPr>
            <a:spLocks noGrp="1"/>
          </p:cNvSpPr>
          <p:nvPr>
            <p:ph type="title"/>
          </p:nvPr>
        </p:nvSpPr>
        <p:spPr/>
        <p:txBody>
          <a:bodyPr/>
          <a:lstStyle/>
          <a:p>
            <a:r>
              <a:rPr lang="en-MY" dirty="0"/>
              <a:t>Mission Statement</a:t>
            </a:r>
          </a:p>
        </p:txBody>
      </p:sp>
      <p:sp>
        <p:nvSpPr>
          <p:cNvPr id="3" name="Content Placeholder 2">
            <a:extLst>
              <a:ext uri="{FF2B5EF4-FFF2-40B4-BE49-F238E27FC236}">
                <a16:creationId xmlns:a16="http://schemas.microsoft.com/office/drawing/2014/main" id="{2C42646B-8D92-41B5-965E-EEEB5B7FF808}"/>
              </a:ext>
            </a:extLst>
          </p:cNvPr>
          <p:cNvSpPr>
            <a:spLocks noGrp="1"/>
          </p:cNvSpPr>
          <p:nvPr>
            <p:ph idx="1"/>
          </p:nvPr>
        </p:nvSpPr>
        <p:spPr>
          <a:xfrm>
            <a:off x="685800" y="1628800"/>
            <a:ext cx="8458200" cy="4530725"/>
          </a:xfrm>
        </p:spPr>
        <p:txBody>
          <a:bodyPr/>
          <a:lstStyle/>
          <a:p>
            <a:pPr marL="0" indent="0">
              <a:buNone/>
            </a:pPr>
            <a:r>
              <a:rPr lang="en-MY" sz="2400" dirty="0"/>
              <a:t>Mission is a general statement of how you will achieve your vision. Developing mission statements are the next step in the action planning process. An organization's mission statement describes what the group is going to do, and why it's going to do that mission statements are similar to vision statements, but they're more concrete, and they are definitely more "action-oriented" than vision statements</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p14="http://schemas.microsoft.com/office/powerpoint/2010/main" val="1534347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C1546-0CF3-4B1E-95F8-6A5C7BC2D56C}"/>
              </a:ext>
            </a:extLst>
          </p:cNvPr>
          <p:cNvSpPr>
            <a:spLocks noGrp="1"/>
          </p:cNvSpPr>
          <p:nvPr>
            <p:ph type="title"/>
          </p:nvPr>
        </p:nvSpPr>
        <p:spPr/>
        <p:txBody>
          <a:bodyPr/>
          <a:lstStyle/>
          <a:p>
            <a:r>
              <a:rPr lang="en-MY" dirty="0"/>
              <a:t>Examples of Mission Statement</a:t>
            </a:r>
          </a:p>
        </p:txBody>
      </p:sp>
      <p:sp>
        <p:nvSpPr>
          <p:cNvPr id="3" name="Content Placeholder 2">
            <a:extLst>
              <a:ext uri="{FF2B5EF4-FFF2-40B4-BE49-F238E27FC236}">
                <a16:creationId xmlns:a16="http://schemas.microsoft.com/office/drawing/2014/main" id="{BF0FE4EE-62EB-49D4-9439-979C7F023AF5}"/>
              </a:ext>
            </a:extLst>
          </p:cNvPr>
          <p:cNvSpPr>
            <a:spLocks noGrp="1"/>
          </p:cNvSpPr>
          <p:nvPr>
            <p:ph idx="1"/>
          </p:nvPr>
        </p:nvSpPr>
        <p:spPr/>
        <p:txBody>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p14="http://schemas.microsoft.com/office/powerpoint/2010/main" val="3777477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a16="http://schemas.microsoft.com/office/drawing/2014/main"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a16="http://schemas.microsoft.com/office/drawing/2014/main"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p14="http://schemas.microsoft.com/office/powerpoint/2010/main" val="3215274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CE744-88E9-4012-847F-636B17E54AF7}"/>
              </a:ext>
            </a:extLst>
          </p:cNvPr>
          <p:cNvSpPr>
            <a:spLocks noGrp="1"/>
          </p:cNvSpPr>
          <p:nvPr>
            <p:ph type="title"/>
          </p:nvPr>
        </p:nvSpPr>
        <p:spPr/>
        <p:txBody>
          <a:bodyPr/>
          <a:lstStyle/>
          <a:p>
            <a:r>
              <a:rPr lang="en-MY" dirty="0"/>
              <a:t>Different Terms</a:t>
            </a:r>
          </a:p>
        </p:txBody>
      </p:sp>
      <p:pic>
        <p:nvPicPr>
          <p:cNvPr id="5" name="Picture 4">
            <a:extLst>
              <a:ext uri="{FF2B5EF4-FFF2-40B4-BE49-F238E27FC236}">
                <a16:creationId xmlns:a16="http://schemas.microsoft.com/office/drawing/2014/main" id="{F20D6152-08B2-46AE-9779-703032F8AECD}"/>
              </a:ext>
            </a:extLst>
          </p:cNvPr>
          <p:cNvPicPr>
            <a:picLocks noChangeAspect="1"/>
          </p:cNvPicPr>
          <p:nvPr/>
        </p:nvPicPr>
        <p:blipFill>
          <a:blip r:embed="rId2"/>
          <a:stretch>
            <a:fillRect/>
          </a:stretch>
        </p:blipFill>
        <p:spPr>
          <a:xfrm>
            <a:off x="2051720" y="1700808"/>
            <a:ext cx="5040560" cy="4672252"/>
          </a:xfrm>
          <a:prstGeom prst="rect">
            <a:avLst/>
          </a:prstGeom>
        </p:spPr>
      </p:pic>
    </p:spTree>
    <p:extLst>
      <p:ext uri="{BB962C8B-B14F-4D97-AF65-F5344CB8AC3E}">
        <p14:creationId xmlns:p14="http://schemas.microsoft.com/office/powerpoint/2010/main" val="370538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672328246"/>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2509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a16="http://schemas.microsoft.com/office/drawing/2014/main" id="{E874EC89-59C6-4DBE-A4E5-1E48B9F43AF2}"/>
              </a:ext>
            </a:extLst>
          </p:cNvPr>
          <p:cNvSpPr>
            <a:spLocks noGrp="1"/>
          </p:cNvSpPr>
          <p:nvPr>
            <p:ph idx="1"/>
          </p:nvPr>
        </p:nvSpPr>
        <p:spPr/>
        <p:txBody>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p14="http://schemas.microsoft.com/office/powerpoint/2010/main" val="3388785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val="2578740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195F-FA82-4905-B66A-3B182E5E6A53}"/>
              </a:ext>
            </a:extLst>
          </p:cNvPr>
          <p:cNvSpPr>
            <a:spLocks noGrp="1"/>
          </p:cNvSpPr>
          <p:nvPr>
            <p:ph type="title"/>
          </p:nvPr>
        </p:nvSpPr>
        <p:spPr/>
        <p:txBody>
          <a:bodyPr/>
          <a:lstStyle/>
          <a:p>
            <a:r>
              <a:rPr lang="en-MY" dirty="0"/>
              <a:t>Strengths</a:t>
            </a:r>
          </a:p>
        </p:txBody>
      </p:sp>
      <p:sp>
        <p:nvSpPr>
          <p:cNvPr id="3" name="Content Placeholder 2">
            <a:extLst>
              <a:ext uri="{FF2B5EF4-FFF2-40B4-BE49-F238E27FC236}">
                <a16:creationId xmlns:a16="http://schemas.microsoft.com/office/drawing/2014/main" id="{BE3EF4AB-9E04-4DB5-BECA-D94AF162CFE4}"/>
              </a:ext>
            </a:extLst>
          </p:cNvPr>
          <p:cNvSpPr>
            <a:spLocks noGrp="1"/>
          </p:cNvSpPr>
          <p:nvPr>
            <p:ph idx="1"/>
          </p:nvPr>
        </p:nvSpPr>
        <p:spPr>
          <a:xfrm>
            <a:off x="685800" y="1556792"/>
            <a:ext cx="8278688" cy="5023395"/>
          </a:xfrm>
        </p:spPr>
        <p:txBody>
          <a:bodyPr/>
          <a:lstStyle/>
          <a:p>
            <a:pPr marL="0" indent="0">
              <a:buNone/>
            </a:pPr>
            <a:r>
              <a:rPr lang="en-MY" sz="2400" dirty="0"/>
              <a:t>They are characteristics of the business or team that give it an advantage over others in the industry. Strengths must focus upon what the firm can do with its internal resources. </a:t>
            </a:r>
          </a:p>
          <a:p>
            <a:pPr marL="0" indent="0">
              <a:buNone/>
            </a:pPr>
            <a:endParaRPr lang="en-MY" sz="2400" dirty="0"/>
          </a:p>
          <a:p>
            <a:r>
              <a:rPr lang="en-MY" sz="2400" dirty="0"/>
              <a:t>Any asset that the firm owns could certainly be classified as strength, </a:t>
            </a:r>
          </a:p>
          <a:p>
            <a:r>
              <a:rPr lang="en-MY" sz="2400" dirty="0"/>
              <a:t> State-of-the-art production line machinery</a:t>
            </a:r>
          </a:p>
          <a:p>
            <a:r>
              <a:rPr lang="en-MY" sz="2400" dirty="0"/>
              <a:t>A strong brand-name presence</a:t>
            </a:r>
          </a:p>
          <a:p>
            <a:r>
              <a:rPr lang="en-MY" sz="2400" dirty="0"/>
              <a:t>Recognized customer service excellence,</a:t>
            </a:r>
          </a:p>
          <a:p>
            <a:r>
              <a:rPr lang="en-MY" sz="2400" dirty="0"/>
              <a:t>Exclusive access to a strong supply chain network</a:t>
            </a:r>
          </a:p>
        </p:txBody>
      </p:sp>
    </p:spTree>
    <p:extLst>
      <p:ext uri="{BB962C8B-B14F-4D97-AF65-F5344CB8AC3E}">
        <p14:creationId xmlns:p14="http://schemas.microsoft.com/office/powerpoint/2010/main" val="23450693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BEC7E-D26D-4C8C-BBD2-1A85ABC15714}"/>
              </a:ext>
            </a:extLst>
          </p:cNvPr>
          <p:cNvSpPr>
            <a:spLocks noGrp="1"/>
          </p:cNvSpPr>
          <p:nvPr>
            <p:ph type="title"/>
          </p:nvPr>
        </p:nvSpPr>
        <p:spPr/>
        <p:txBody>
          <a:bodyPr/>
          <a:lstStyle/>
          <a:p>
            <a:r>
              <a:rPr lang="en-MY" dirty="0"/>
              <a:t>Weaknesses</a:t>
            </a:r>
          </a:p>
        </p:txBody>
      </p:sp>
      <p:sp>
        <p:nvSpPr>
          <p:cNvPr id="3" name="Content Placeholder 2">
            <a:extLst>
              <a:ext uri="{FF2B5EF4-FFF2-40B4-BE49-F238E27FC236}">
                <a16:creationId xmlns:a16="http://schemas.microsoft.com/office/drawing/2014/main" id="{4C180FDF-44D9-47DD-9546-0250A30BA9DD}"/>
              </a:ext>
            </a:extLst>
          </p:cNvPr>
          <p:cNvSpPr>
            <a:spLocks noGrp="1"/>
          </p:cNvSpPr>
          <p:nvPr>
            <p:ph idx="1"/>
          </p:nvPr>
        </p:nvSpPr>
        <p:spPr/>
        <p:txBody>
          <a:bodyPr/>
          <a:lstStyle/>
          <a:p>
            <a:pPr marL="0" indent="0">
              <a:buNone/>
            </a:pPr>
            <a:r>
              <a:rPr lang="en-MY" sz="2400" dirty="0"/>
              <a:t>Characteristics that place the firm at a disadvantage relative to others. </a:t>
            </a:r>
          </a:p>
          <a:p>
            <a:pPr marL="0" indent="0">
              <a:buNone/>
            </a:pPr>
            <a:endParaRPr lang="en-MY" sz="2400" dirty="0"/>
          </a:p>
          <a:p>
            <a:r>
              <a:rPr lang="en-MY" sz="2400" dirty="0"/>
              <a:t>Poor product positioning</a:t>
            </a:r>
          </a:p>
          <a:p>
            <a:r>
              <a:rPr lang="en-MY" sz="2400" dirty="0"/>
              <a:t>Deteriorating physical assets</a:t>
            </a:r>
          </a:p>
          <a:p>
            <a:r>
              <a:rPr lang="en-MY" sz="2400" dirty="0"/>
              <a:t>Out-of-date production equipment</a:t>
            </a:r>
          </a:p>
          <a:p>
            <a:r>
              <a:rPr lang="en-MY" sz="2400" dirty="0"/>
              <a:t>Poor customer service</a:t>
            </a:r>
          </a:p>
          <a:p>
            <a:r>
              <a:rPr lang="en-MY" sz="2400" dirty="0"/>
              <a:t>High employee turnover that causes the firm to lose talented people can be a major weakness of the firm</a:t>
            </a:r>
          </a:p>
        </p:txBody>
      </p:sp>
    </p:spTree>
    <p:extLst>
      <p:ext uri="{BB962C8B-B14F-4D97-AF65-F5344CB8AC3E}">
        <p14:creationId xmlns:p14="http://schemas.microsoft.com/office/powerpoint/2010/main" val="36065691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71FB-93FD-4309-A77D-A9196AC0AEDA}"/>
              </a:ext>
            </a:extLst>
          </p:cNvPr>
          <p:cNvSpPr>
            <a:spLocks noGrp="1"/>
          </p:cNvSpPr>
          <p:nvPr>
            <p:ph type="title"/>
          </p:nvPr>
        </p:nvSpPr>
        <p:spPr/>
        <p:txBody>
          <a:bodyPr/>
          <a:lstStyle/>
          <a:p>
            <a:r>
              <a:rPr lang="en-MY" dirty="0"/>
              <a:t>Opportunities</a:t>
            </a:r>
          </a:p>
        </p:txBody>
      </p:sp>
      <p:sp>
        <p:nvSpPr>
          <p:cNvPr id="3" name="Content Placeholder 2">
            <a:extLst>
              <a:ext uri="{FF2B5EF4-FFF2-40B4-BE49-F238E27FC236}">
                <a16:creationId xmlns:a16="http://schemas.microsoft.com/office/drawing/2014/main" id="{8774C223-6EFC-45A7-BE5D-84CF73C273CD}"/>
              </a:ext>
            </a:extLst>
          </p:cNvPr>
          <p:cNvSpPr>
            <a:spLocks noGrp="1"/>
          </p:cNvSpPr>
          <p:nvPr>
            <p:ph idx="1"/>
          </p:nvPr>
        </p:nvSpPr>
        <p:spPr/>
        <p:txBody>
          <a:bodyPr/>
          <a:lstStyle/>
          <a:p>
            <a:pPr marL="0" indent="0">
              <a:buNone/>
            </a:pPr>
            <a:r>
              <a:rPr lang="en-MY" sz="2400" dirty="0"/>
              <a:t>In general, any changes in the external environment can be an opportunity to the firm</a:t>
            </a:r>
          </a:p>
          <a:p>
            <a:pPr marL="0" indent="0">
              <a:buNone/>
            </a:pPr>
            <a:endParaRPr lang="en-MY" sz="2400" dirty="0"/>
          </a:p>
          <a:p>
            <a:r>
              <a:rPr lang="en-MY" sz="2400" dirty="0"/>
              <a:t>Changes in tax structure</a:t>
            </a:r>
          </a:p>
          <a:p>
            <a:r>
              <a:rPr lang="en-MY" sz="2400" dirty="0"/>
              <a:t>Improvements in economic trends</a:t>
            </a:r>
          </a:p>
          <a:p>
            <a:r>
              <a:rPr lang="en-MY" sz="2400" dirty="0"/>
              <a:t>The passage of favourable laws</a:t>
            </a:r>
          </a:p>
          <a:p>
            <a:r>
              <a:rPr lang="en-MY" sz="2400" dirty="0"/>
              <a:t>Market positioning</a:t>
            </a:r>
          </a:p>
          <a:p>
            <a:r>
              <a:rPr lang="en-MY" sz="2400" dirty="0"/>
              <a:t>New technologies</a:t>
            </a:r>
          </a:p>
          <a:p>
            <a:r>
              <a:rPr lang="en-MY" sz="2400" dirty="0"/>
              <a:t>International trade agreements</a:t>
            </a:r>
          </a:p>
        </p:txBody>
      </p:sp>
    </p:spTree>
    <p:extLst>
      <p:ext uri="{BB962C8B-B14F-4D97-AF65-F5344CB8AC3E}">
        <p14:creationId xmlns:p14="http://schemas.microsoft.com/office/powerpoint/2010/main" val="24115523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C622A-D2CF-40E2-BAA4-9C587C9966ED}"/>
              </a:ext>
            </a:extLst>
          </p:cNvPr>
          <p:cNvSpPr>
            <a:spLocks noGrp="1"/>
          </p:cNvSpPr>
          <p:nvPr>
            <p:ph type="title"/>
          </p:nvPr>
        </p:nvSpPr>
        <p:spPr/>
        <p:txBody>
          <a:bodyPr/>
          <a:lstStyle/>
          <a:p>
            <a:r>
              <a:rPr lang="en-MY" dirty="0"/>
              <a:t>Threats</a:t>
            </a:r>
          </a:p>
        </p:txBody>
      </p:sp>
      <p:sp>
        <p:nvSpPr>
          <p:cNvPr id="3" name="Content Placeholder 2">
            <a:extLst>
              <a:ext uri="{FF2B5EF4-FFF2-40B4-BE49-F238E27FC236}">
                <a16:creationId xmlns:a16="http://schemas.microsoft.com/office/drawing/2014/main" id="{AE1C4139-92DB-4678-A418-44B66B2BC1CC}"/>
              </a:ext>
            </a:extLst>
          </p:cNvPr>
          <p:cNvSpPr>
            <a:spLocks noGrp="1"/>
          </p:cNvSpPr>
          <p:nvPr>
            <p:ph idx="1"/>
          </p:nvPr>
        </p:nvSpPr>
        <p:spPr/>
        <p:txBody>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endParaRPr lang="en-MY" sz="2400" dirty="0"/>
          </a:p>
          <a:p>
            <a:pPr marL="0" indent="0">
              <a:buNone/>
            </a:pPr>
            <a:r>
              <a:rPr lang="en-MY" sz="2400" dirty="0"/>
              <a:t>Anything that can threaten the firm’s market position</a:t>
            </a:r>
          </a:p>
        </p:txBody>
      </p:sp>
    </p:spTree>
    <p:extLst>
      <p:ext uri="{BB962C8B-B14F-4D97-AF65-F5344CB8AC3E}">
        <p14:creationId xmlns:p14="http://schemas.microsoft.com/office/powerpoint/2010/main" val="36494385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77785074"/>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8654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F8186-5B32-484F-BBE4-DEB5F4AFEDAB}"/>
              </a:ext>
            </a:extLst>
          </p:cNvPr>
          <p:cNvSpPr>
            <a:spLocks noGrp="1"/>
          </p:cNvSpPr>
          <p:nvPr>
            <p:ph type="title"/>
          </p:nvPr>
        </p:nvSpPr>
        <p:spPr/>
        <p:txBody>
          <a:bodyPr/>
          <a:lstStyle/>
          <a:p>
            <a:r>
              <a:rPr lang="en-MY" dirty="0"/>
              <a:t>PEST Analysis</a:t>
            </a:r>
          </a:p>
        </p:txBody>
      </p:sp>
      <p:sp>
        <p:nvSpPr>
          <p:cNvPr id="3" name="Content Placeholder 2">
            <a:extLst>
              <a:ext uri="{FF2B5EF4-FFF2-40B4-BE49-F238E27FC236}">
                <a16:creationId xmlns:a16="http://schemas.microsoft.com/office/drawing/2014/main" id="{E60261A9-5944-4A0C-B0B1-D92C8DBC4E50}"/>
              </a:ext>
            </a:extLst>
          </p:cNvPr>
          <p:cNvSpPr>
            <a:spLocks noGrp="1"/>
          </p:cNvSpPr>
          <p:nvPr>
            <p:ph idx="1"/>
          </p:nvPr>
        </p:nvSpPr>
        <p:spPr/>
        <p:txBody>
          <a:bodyPr/>
          <a:lstStyle/>
          <a:p>
            <a:pPr marL="0" indent="0">
              <a:buNone/>
            </a:pPr>
            <a:r>
              <a:rPr lang="en-MY"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val="39097911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CEED8-821D-4D98-B730-28FD7AA4288E}"/>
              </a:ext>
            </a:extLst>
          </p:cNvPr>
          <p:cNvSpPr>
            <a:spLocks noGrp="1"/>
          </p:cNvSpPr>
          <p:nvPr>
            <p:ph type="title"/>
          </p:nvPr>
        </p:nvSpPr>
        <p:spPr/>
        <p:txBody>
          <a:bodyPr/>
          <a:lstStyle/>
          <a:p>
            <a:r>
              <a:rPr lang="en-MY" dirty="0"/>
              <a:t>PEST Analysis</a:t>
            </a:r>
          </a:p>
        </p:txBody>
      </p:sp>
      <p:pic>
        <p:nvPicPr>
          <p:cNvPr id="5" name="Picture 4">
            <a:extLst>
              <a:ext uri="{FF2B5EF4-FFF2-40B4-BE49-F238E27FC236}">
                <a16:creationId xmlns:a16="http://schemas.microsoft.com/office/drawing/2014/main" id="{D7BCEC6B-7ECA-42D0-8698-C711110F310D}"/>
              </a:ext>
            </a:extLst>
          </p:cNvPr>
          <p:cNvPicPr>
            <a:picLocks noChangeAspect="1"/>
          </p:cNvPicPr>
          <p:nvPr/>
        </p:nvPicPr>
        <p:blipFill>
          <a:blip r:embed="rId2"/>
          <a:stretch>
            <a:fillRect/>
          </a:stretch>
        </p:blipFill>
        <p:spPr>
          <a:xfrm>
            <a:off x="1115616" y="2060848"/>
            <a:ext cx="7126142" cy="3960440"/>
          </a:xfrm>
          <a:prstGeom prst="rect">
            <a:avLst/>
          </a:prstGeom>
        </p:spPr>
      </p:pic>
    </p:spTree>
    <p:extLst>
      <p:ext uri="{BB962C8B-B14F-4D97-AF65-F5344CB8AC3E}">
        <p14:creationId xmlns:p14="http://schemas.microsoft.com/office/powerpoint/2010/main" val="34850974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84620585"/>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25193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p14="http://schemas.microsoft.com/office/powerpoint/2010/main" val="42942850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976C-E583-47B5-A64C-FDBFC2FB6772}"/>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415DE398-151B-41B5-B11E-82E09AEEBBFF}"/>
              </a:ext>
            </a:extLst>
          </p:cNvPr>
          <p:cNvSpPr>
            <a:spLocks noGrp="1"/>
          </p:cNvSpPr>
          <p:nvPr>
            <p:ph idx="1"/>
          </p:nvPr>
        </p:nvSpPr>
        <p:spPr/>
        <p:txBody>
          <a:bodyPr/>
          <a:lstStyle/>
          <a:p>
            <a:pPr marL="0" indent="0">
              <a:buNone/>
            </a:pPr>
            <a:r>
              <a:rPr lang="en-MY"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dirty="0"/>
          </a:p>
        </p:txBody>
      </p:sp>
    </p:spTree>
    <p:extLst>
      <p:ext uri="{BB962C8B-B14F-4D97-AF65-F5344CB8AC3E}">
        <p14:creationId xmlns:p14="http://schemas.microsoft.com/office/powerpoint/2010/main" val="2154573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4697-3620-4C9B-8F60-1755AFB98B9B}"/>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90A32030-1DBD-4DA9-83CF-12096DE021B5}"/>
              </a:ext>
            </a:extLst>
          </p:cNvPr>
          <p:cNvSpPr>
            <a:spLocks noGrp="1"/>
          </p:cNvSpPr>
          <p:nvPr>
            <p:ph idx="1"/>
          </p:nvPr>
        </p:nvSpPr>
        <p:spPr/>
        <p:txBody>
          <a:bodyPr/>
          <a:lstStyle/>
          <a:p>
            <a:pPr marL="0" indent="0">
              <a:buNone/>
            </a:pPr>
            <a:r>
              <a:rPr lang="en-MY"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dirty="0"/>
          </a:p>
        </p:txBody>
      </p:sp>
    </p:spTree>
    <p:extLst>
      <p:ext uri="{BB962C8B-B14F-4D97-AF65-F5344CB8AC3E}">
        <p14:creationId xmlns:p14="http://schemas.microsoft.com/office/powerpoint/2010/main" val="993480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800957654"/>
              </p:ext>
            </p:extLst>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97841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B8E3-4146-406A-B80B-203BCBD7447B}"/>
              </a:ext>
            </a:extLst>
          </p:cNvPr>
          <p:cNvSpPr>
            <a:spLocks noGrp="1"/>
          </p:cNvSpPr>
          <p:nvPr>
            <p:ph type="title"/>
          </p:nvPr>
        </p:nvSpPr>
        <p:spPr/>
        <p:txBody>
          <a:bodyPr/>
          <a:lstStyle/>
          <a:p>
            <a:r>
              <a:rPr lang="en-MY" dirty="0"/>
              <a:t>Michael Porter</a:t>
            </a:r>
          </a:p>
        </p:txBody>
      </p:sp>
      <p:sp>
        <p:nvSpPr>
          <p:cNvPr id="3" name="Content Placeholder 2">
            <a:extLst>
              <a:ext uri="{FF2B5EF4-FFF2-40B4-BE49-F238E27FC236}">
                <a16:creationId xmlns:a16="http://schemas.microsoft.com/office/drawing/2014/main" id="{B110E948-D3D7-42E8-B371-8485307F38A6}"/>
              </a:ext>
            </a:extLst>
          </p:cNvPr>
          <p:cNvSpPr>
            <a:spLocks noGrp="1"/>
          </p:cNvSpPr>
          <p:nvPr>
            <p:ph idx="1"/>
          </p:nvPr>
        </p:nvSpPr>
        <p:spPr>
          <a:xfrm>
            <a:off x="914400" y="1600201"/>
            <a:ext cx="5601816" cy="2404863"/>
          </a:xfrm>
        </p:spPr>
        <p:txBody>
          <a:bodyPr/>
          <a:lstStyle/>
          <a:p>
            <a:r>
              <a:rPr lang="en-MY" sz="1800" dirty="0"/>
              <a:t>Degree in aerospace and mechanical engineering from Princeton University in 1969</a:t>
            </a:r>
          </a:p>
          <a:p>
            <a:r>
              <a:rPr lang="en-MY" sz="1800" dirty="0"/>
              <a:t>MBA in 1971 from Harvard Business School</a:t>
            </a:r>
          </a:p>
          <a:p>
            <a:r>
              <a:rPr lang="en-MY" sz="1800" dirty="0"/>
              <a:t>PhD in business economics from Harvard University in 1973</a:t>
            </a:r>
          </a:p>
          <a:p>
            <a:r>
              <a:rPr lang="en-MY" sz="1800" dirty="0"/>
              <a:t>Five forces framework was first published in Harvard Business Review in 1979</a:t>
            </a:r>
          </a:p>
        </p:txBody>
      </p:sp>
      <p:pic>
        <p:nvPicPr>
          <p:cNvPr id="5" name="Picture 4">
            <a:extLst>
              <a:ext uri="{FF2B5EF4-FFF2-40B4-BE49-F238E27FC236}">
                <a16:creationId xmlns:a16="http://schemas.microsoft.com/office/drawing/2014/main" id="{0228AE2D-FD01-4626-83BC-EDA1703A06C3}"/>
              </a:ext>
            </a:extLst>
          </p:cNvPr>
          <p:cNvPicPr>
            <a:picLocks noChangeAspect="1"/>
          </p:cNvPicPr>
          <p:nvPr/>
        </p:nvPicPr>
        <p:blipFill>
          <a:blip r:embed="rId2"/>
          <a:stretch>
            <a:fillRect/>
          </a:stretch>
        </p:blipFill>
        <p:spPr>
          <a:xfrm>
            <a:off x="6732240" y="1704976"/>
            <a:ext cx="1676400" cy="1619250"/>
          </a:xfrm>
          <a:prstGeom prst="rect">
            <a:avLst/>
          </a:prstGeom>
        </p:spPr>
      </p:pic>
    </p:spTree>
    <p:extLst>
      <p:ext uri="{BB962C8B-B14F-4D97-AF65-F5344CB8AC3E}">
        <p14:creationId xmlns:p14="http://schemas.microsoft.com/office/powerpoint/2010/main" val="35360513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C18B-B554-4236-985E-33DA10F0F26D}"/>
              </a:ext>
            </a:extLst>
          </p:cNvPr>
          <p:cNvSpPr>
            <a:spLocks noGrp="1"/>
          </p:cNvSpPr>
          <p:nvPr>
            <p:ph type="title"/>
          </p:nvPr>
        </p:nvSpPr>
        <p:spPr/>
        <p:txBody>
          <a:bodyPr/>
          <a:lstStyle/>
          <a:p>
            <a:r>
              <a:rPr lang="en-MY" dirty="0"/>
              <a:t>Strategy Formulation</a:t>
            </a:r>
          </a:p>
        </p:txBody>
      </p:sp>
      <p:sp>
        <p:nvSpPr>
          <p:cNvPr id="3" name="Content Placeholder 2">
            <a:extLst>
              <a:ext uri="{FF2B5EF4-FFF2-40B4-BE49-F238E27FC236}">
                <a16:creationId xmlns:a16="http://schemas.microsoft.com/office/drawing/2014/main" id="{A298CB56-9851-49E2-8B8B-D4AA3FE6EACF}"/>
              </a:ext>
            </a:extLst>
          </p:cNvPr>
          <p:cNvSpPr>
            <a:spLocks noGrp="1"/>
          </p:cNvSpPr>
          <p:nvPr>
            <p:ph idx="1"/>
          </p:nvPr>
        </p:nvSpPr>
        <p:spPr/>
        <p:txBody>
          <a:bodyPr/>
          <a:lstStyle/>
          <a:p>
            <a:pPr marL="0" indent="0">
              <a:buNone/>
            </a:pPr>
            <a:r>
              <a:rPr lang="en-MY" dirty="0"/>
              <a:t>As the Company’s vision, mission, core value statements, and SWOTs are defined. Businesses can secure a sustainable competitive advantage by adopting one of three generic strategies as follows:</a:t>
            </a:r>
          </a:p>
          <a:p>
            <a:pPr marL="0" indent="0">
              <a:buNone/>
            </a:pPr>
            <a:endParaRPr lang="en-MY" dirty="0"/>
          </a:p>
          <a:p>
            <a:pPr marL="514350" indent="-514350">
              <a:buFont typeface="+mj-lt"/>
              <a:buAutoNum type="arabicPeriod"/>
            </a:pPr>
            <a:r>
              <a:rPr lang="en-MY" dirty="0"/>
              <a:t>Cost leadership Strategy</a:t>
            </a:r>
          </a:p>
          <a:p>
            <a:pPr marL="514350" indent="-514350">
              <a:buFont typeface="+mj-lt"/>
              <a:buAutoNum type="arabicPeriod"/>
            </a:pPr>
            <a:r>
              <a:rPr lang="en-MY" dirty="0"/>
              <a:t>Differentiation Strategy</a:t>
            </a:r>
          </a:p>
          <a:p>
            <a:pPr marL="514350" indent="-514350">
              <a:buFont typeface="+mj-lt"/>
              <a:buAutoNum type="arabicPeriod"/>
            </a:pPr>
            <a:r>
              <a:rPr lang="en-MY" dirty="0"/>
              <a:t>Focus (Niche) Strategy</a:t>
            </a:r>
          </a:p>
          <a:p>
            <a:pPr marL="514350" indent="-514350">
              <a:buFont typeface="+mj-lt"/>
              <a:buAutoNum type="arabicPeriod"/>
            </a:pPr>
            <a:r>
              <a:rPr lang="en-MY" dirty="0"/>
              <a:t>"Middle of the road" strategy</a:t>
            </a:r>
          </a:p>
        </p:txBody>
      </p:sp>
    </p:spTree>
    <p:extLst>
      <p:ext uri="{BB962C8B-B14F-4D97-AF65-F5344CB8AC3E}">
        <p14:creationId xmlns:p14="http://schemas.microsoft.com/office/powerpoint/2010/main" val="11486886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E820-CEA0-4E61-91C6-610EA7237B8C}"/>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BAD3517C-F27D-48A9-98FC-6A4795CF3FB4}"/>
              </a:ext>
            </a:extLst>
          </p:cNvPr>
          <p:cNvSpPr>
            <a:spLocks noGrp="1"/>
          </p:cNvSpPr>
          <p:nvPr>
            <p:ph idx="1"/>
          </p:nvPr>
        </p:nvSpPr>
        <p:spPr/>
        <p:txBody>
          <a:bodyPr/>
          <a:lstStyle/>
          <a:p>
            <a:r>
              <a:rPr lang="en-MY" sz="2000" dirty="0"/>
              <a:t>Cost leadership is to drive cost down through all the elements of the production of the product from sourcing, to </a:t>
            </a:r>
            <a:r>
              <a:rPr lang="en-MY" sz="2000" dirty="0" err="1"/>
              <a:t>labor</a:t>
            </a:r>
            <a:r>
              <a:rPr lang="en-MY" sz="2000" dirty="0"/>
              <a:t> costs. </a:t>
            </a:r>
          </a:p>
          <a:p>
            <a:endParaRPr lang="en-MY" sz="2000" dirty="0"/>
          </a:p>
          <a:p>
            <a:r>
              <a:rPr lang="en-MY" sz="2000" dirty="0"/>
              <a:t>This strategy involves the organization aiming to be the lowest cost producer and/or distributor within their industry. </a:t>
            </a:r>
          </a:p>
          <a:p>
            <a:endParaRPr lang="en-MY" sz="2000" dirty="0"/>
          </a:p>
          <a:p>
            <a:r>
              <a:rPr lang="en-MY" sz="2000" dirty="0"/>
              <a:t>To achieve cost leadership a business will usually need large scale production so that they can benefit from "economies of scale". </a:t>
            </a:r>
          </a:p>
          <a:p>
            <a:endParaRPr lang="en-MY" sz="2000" dirty="0"/>
          </a:p>
          <a:p>
            <a:r>
              <a:rPr lang="en-MY" sz="2000" dirty="0"/>
              <a:t>Large scale production means that the business will need to appeal to a broad part of the market</a:t>
            </a:r>
          </a:p>
        </p:txBody>
      </p:sp>
    </p:spTree>
    <p:extLst>
      <p:ext uri="{BB962C8B-B14F-4D97-AF65-F5344CB8AC3E}">
        <p14:creationId xmlns:p14="http://schemas.microsoft.com/office/powerpoint/2010/main" val="21298131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B685-7350-442A-B0A7-5D58447AFF05}"/>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0F07FDA8-EC7C-4374-8065-2B7CE3FBAC59}"/>
              </a:ext>
            </a:extLst>
          </p:cNvPr>
          <p:cNvSpPr>
            <a:spLocks noGrp="1"/>
          </p:cNvSpPr>
          <p:nvPr>
            <p:ph idx="1"/>
          </p:nvPr>
        </p:nvSpPr>
        <p:spPr/>
        <p:txBody>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val="27702914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95DC1-B0D5-4AE7-ABD9-F890D4C06824}"/>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5C86C7A4-0424-4622-ACE7-D5FB92BA16E1}"/>
              </a:ext>
            </a:extLst>
          </p:cNvPr>
          <p:cNvSpPr>
            <a:spLocks noGrp="1"/>
          </p:cNvSpPr>
          <p:nvPr>
            <p:ph idx="1"/>
          </p:nvPr>
        </p:nvSpPr>
        <p:spPr/>
        <p:txBody>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val="4457752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1771-3956-48D4-8F71-CF7B278E59E9}"/>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BC235854-F36E-454B-A162-F24E70173D2D}"/>
              </a:ext>
            </a:extLst>
          </p:cNvPr>
          <p:cNvSpPr>
            <a:spLocks noGrp="1"/>
          </p:cNvSpPr>
          <p:nvPr>
            <p:ph idx="1"/>
          </p:nvPr>
        </p:nvSpPr>
        <p:spPr/>
        <p:txBody>
          <a:bodyPr/>
          <a:lstStyle/>
          <a:p>
            <a:r>
              <a:rPr lang="en-MY" sz="2400" dirty="0"/>
              <a:t>With a differentiation strategy the business develops product or service features which are different from competitors and appeal to customers including functionality, customer support and product quality. </a:t>
            </a:r>
          </a:p>
          <a:p>
            <a:endParaRPr lang="en-MY" sz="2400" dirty="0"/>
          </a:p>
          <a:p>
            <a:r>
              <a:rPr lang="en-MY" sz="2400" dirty="0"/>
              <a:t>New concepts which allow for differentiation can be protected through patents and other intellectual property rights.</a:t>
            </a:r>
          </a:p>
        </p:txBody>
      </p:sp>
    </p:spTree>
    <p:extLst>
      <p:ext uri="{BB962C8B-B14F-4D97-AF65-F5344CB8AC3E}">
        <p14:creationId xmlns:p14="http://schemas.microsoft.com/office/powerpoint/2010/main" val="4341428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15E2-0B22-4518-8B1A-FEB6D6F9850E}"/>
              </a:ext>
            </a:extLst>
          </p:cNvPr>
          <p:cNvSpPr>
            <a:spLocks noGrp="1"/>
          </p:cNvSpPr>
          <p:nvPr>
            <p:ph type="title"/>
          </p:nvPr>
        </p:nvSpPr>
        <p:spPr/>
        <p:txBody>
          <a:bodyPr/>
          <a:lstStyle/>
          <a:p>
            <a:r>
              <a:rPr lang="en-MY" dirty="0"/>
              <a:t>Focus (Niche) Strategy</a:t>
            </a:r>
          </a:p>
        </p:txBody>
      </p:sp>
      <p:sp>
        <p:nvSpPr>
          <p:cNvPr id="3" name="Content Placeholder 2">
            <a:extLst>
              <a:ext uri="{FF2B5EF4-FFF2-40B4-BE49-F238E27FC236}">
                <a16:creationId xmlns:a16="http://schemas.microsoft.com/office/drawing/2014/main" id="{1CD13CC1-4DE7-47F9-BAC1-7E6A59459A23}"/>
              </a:ext>
            </a:extLst>
          </p:cNvPr>
          <p:cNvSpPr>
            <a:spLocks noGrp="1"/>
          </p:cNvSpPr>
          <p:nvPr>
            <p:ph idx="1"/>
          </p:nvPr>
        </p:nvSpPr>
        <p:spPr/>
        <p:txBody>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val="31082215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8FEB-9BCE-41CA-8773-ADB35CD31CDA}"/>
              </a:ext>
            </a:extLst>
          </p:cNvPr>
          <p:cNvSpPr>
            <a:spLocks noGrp="1"/>
          </p:cNvSpPr>
          <p:nvPr>
            <p:ph type="title"/>
          </p:nvPr>
        </p:nvSpPr>
        <p:spPr/>
        <p:txBody>
          <a:bodyPr/>
          <a:lstStyle/>
          <a:p>
            <a:r>
              <a:rPr lang="en-MY" dirty="0"/>
              <a:t>"Middle of the road" strategy</a:t>
            </a:r>
          </a:p>
        </p:txBody>
      </p:sp>
      <p:sp>
        <p:nvSpPr>
          <p:cNvPr id="3" name="Content Placeholder 2">
            <a:extLst>
              <a:ext uri="{FF2B5EF4-FFF2-40B4-BE49-F238E27FC236}">
                <a16:creationId xmlns:a16="http://schemas.microsoft.com/office/drawing/2014/main" id="{8A4C7D5A-CE7B-40D4-A868-A21C658DA2FB}"/>
              </a:ext>
            </a:extLst>
          </p:cNvPr>
          <p:cNvSpPr>
            <a:spLocks noGrp="1"/>
          </p:cNvSpPr>
          <p:nvPr>
            <p:ph idx="1"/>
          </p:nvPr>
        </p:nvSpPr>
        <p:spPr/>
        <p:txBody>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val="13125402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val="37817077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1DB95-147B-416C-B576-B1B72F3BD741}"/>
              </a:ext>
            </a:extLst>
          </p:cNvPr>
          <p:cNvSpPr>
            <a:spLocks noGrp="1"/>
          </p:cNvSpPr>
          <p:nvPr>
            <p:ph type="title"/>
          </p:nvPr>
        </p:nvSpPr>
        <p:spPr/>
        <p:txBody>
          <a:bodyPr/>
          <a:lstStyle/>
          <a:p>
            <a:r>
              <a:rPr lang="en-MY" dirty="0"/>
              <a:t>Porters Generic Strategies</a:t>
            </a:r>
          </a:p>
        </p:txBody>
      </p:sp>
      <p:pic>
        <p:nvPicPr>
          <p:cNvPr id="5" name="Content Placeholder 4">
            <a:extLst>
              <a:ext uri="{FF2B5EF4-FFF2-40B4-BE49-F238E27FC236}">
                <a16:creationId xmlns:a16="http://schemas.microsoft.com/office/drawing/2014/main" id="{058319EA-DB7B-4E85-A91C-CB1E698D88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1660" y="1772816"/>
            <a:ext cx="6120680" cy="4710054"/>
          </a:xfrm>
        </p:spPr>
      </p:pic>
    </p:spTree>
    <p:extLst>
      <p:ext uri="{BB962C8B-B14F-4D97-AF65-F5344CB8AC3E}">
        <p14:creationId xmlns:p14="http://schemas.microsoft.com/office/powerpoint/2010/main" val="35237945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DEDDB-F880-4D51-8F39-AF15CCCC6F33}"/>
              </a:ext>
            </a:extLst>
          </p:cNvPr>
          <p:cNvSpPr>
            <a:spLocks noGrp="1"/>
          </p:cNvSpPr>
          <p:nvPr>
            <p:ph type="title"/>
          </p:nvPr>
        </p:nvSpPr>
        <p:spPr>
          <a:xfrm>
            <a:off x="685800" y="116632"/>
            <a:ext cx="8278688" cy="1143000"/>
          </a:xfrm>
        </p:spPr>
        <p:txBody>
          <a:bodyPr/>
          <a:lstStyle/>
          <a:p>
            <a:r>
              <a:rPr lang="en-MY" dirty="0"/>
              <a:t>Examples of Business Level Strategy</a:t>
            </a:r>
          </a:p>
        </p:txBody>
      </p:sp>
      <p:pic>
        <p:nvPicPr>
          <p:cNvPr id="5" name="Content Placeholder 4">
            <a:extLst>
              <a:ext uri="{FF2B5EF4-FFF2-40B4-BE49-F238E27FC236}">
                <a16:creationId xmlns:a16="http://schemas.microsoft.com/office/drawing/2014/main" id="{D00E4584-9396-479C-A018-84EB77A0EC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0936" y="1844824"/>
            <a:ext cx="5799327" cy="4530725"/>
          </a:xfrm>
        </p:spPr>
      </p:pic>
    </p:spTree>
    <p:extLst>
      <p:ext uri="{BB962C8B-B14F-4D97-AF65-F5344CB8AC3E}">
        <p14:creationId xmlns:p14="http://schemas.microsoft.com/office/powerpoint/2010/main" val="38421032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2291</TotalTime>
  <Words>1930</Words>
  <Application>Microsoft Office PowerPoint</Application>
  <PresentationFormat>On-screen Show (4:3)</PresentationFormat>
  <Paragraphs>219</Paragraphs>
  <Slides>43</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Times New Roman</vt:lpstr>
      <vt:lpstr>Wingdings</vt:lpstr>
      <vt:lpstr>Office Theme</vt:lpstr>
      <vt:lpstr>BUSINESS LEADERSHIP - V</vt:lpstr>
      <vt:lpstr>PowerPoint Presentation</vt:lpstr>
      <vt:lpstr>Strategy</vt:lpstr>
      <vt:lpstr>Strategy</vt:lpstr>
      <vt:lpstr>Strategy</vt:lpstr>
      <vt:lpstr>Tactics</vt:lpstr>
      <vt:lpstr>Strategy in Business</vt:lpstr>
      <vt:lpstr>PowerPoint Presentation</vt:lpstr>
      <vt:lpstr>Strategic Planning</vt:lpstr>
      <vt:lpstr>Strategic Planning</vt:lpstr>
      <vt:lpstr>Vision Statement</vt:lpstr>
      <vt:lpstr>Examples of Vision Statement</vt:lpstr>
      <vt:lpstr>Mission Statement</vt:lpstr>
      <vt:lpstr>Examples of Mission Statement</vt:lpstr>
      <vt:lpstr>Differences in terms</vt:lpstr>
      <vt:lpstr>Different Terms</vt:lpstr>
      <vt:lpstr>PowerPoint Presentation</vt:lpstr>
      <vt:lpstr>SWOT</vt:lpstr>
      <vt:lpstr>SWOT Analysis</vt:lpstr>
      <vt:lpstr>Strengths</vt:lpstr>
      <vt:lpstr>Weaknesses</vt:lpstr>
      <vt:lpstr>Opportunities</vt:lpstr>
      <vt:lpstr>Threats</vt:lpstr>
      <vt:lpstr>PowerPoint Presentation</vt:lpstr>
      <vt:lpstr>PEST Analysis</vt:lpstr>
      <vt:lpstr>PEST Analysis</vt:lpstr>
      <vt:lpstr>PowerPoint Presentation</vt:lpstr>
      <vt:lpstr>Strategy Choices</vt:lpstr>
      <vt:lpstr>Corporate Strategy</vt:lpstr>
      <vt:lpstr>Corporate Strategy</vt:lpstr>
      <vt:lpstr>PowerPoint Presentation</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Examples of Business Level Strategy</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85</cp:revision>
  <cp:lastPrinted>1601-01-01T00:00:00Z</cp:lastPrinted>
  <dcterms:created xsi:type="dcterms:W3CDTF">2020-07-09T15:12:46Z</dcterms:created>
  <dcterms:modified xsi:type="dcterms:W3CDTF">2021-05-08T16:51:55Z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