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8" r:id="rId3"/>
    <p:sldId id="289" r:id="rId4"/>
    <p:sldId id="290" r:id="rId5"/>
    <p:sldId id="284" r:id="rId6"/>
    <p:sldId id="276" r:id="rId7"/>
    <p:sldId id="282" r:id="rId8"/>
    <p:sldId id="283" r:id="rId9"/>
    <p:sldId id="281" r:id="rId10"/>
    <p:sldId id="285" r:id="rId11"/>
    <p:sldId id="286" r:id="rId12"/>
    <p:sldId id="287" r:id="rId13"/>
    <p:sldId id="291" r:id="rId14"/>
    <p:sldId id="292" r:id="rId15"/>
    <p:sldId id="293" r:id="rId16"/>
    <p:sldId id="294" r:id="rId17"/>
    <p:sldId id="295" r:id="rId18"/>
    <p:sldId id="261" r:id="rId19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BUSINESS LEADERSHIP 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4CC9-FF2C-4278-B1C8-6C2E0A62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Porter’s Five Force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03DCE2-65E1-4D9A-833F-40588E194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655704"/>
            <a:ext cx="6897124" cy="49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7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01ADD-A246-4CFF-BA87-D660FEC6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Five Force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693350-66C3-4C15-94BE-3AE38B6E8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70" y="1916832"/>
            <a:ext cx="6384897" cy="43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5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906A-DE11-4D4F-ABE0-BED8E624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of Five Forces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8C1B6-7DC9-4D7B-A7B5-3DB4ABC69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772816"/>
            <a:ext cx="6436196" cy="411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3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E45D-B617-422D-959C-6781096E9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BCG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8A04-174B-442B-AE6B-583F86271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906072" cy="4979987"/>
          </a:xfrm>
        </p:spPr>
        <p:txBody>
          <a:bodyPr/>
          <a:lstStyle/>
          <a:p>
            <a:r>
              <a:rPr lang="en-MY" sz="1800" dirty="0"/>
              <a:t>The BCG matrix also known as  growth–share matrix ,the product portfolio </a:t>
            </a:r>
            <a:r>
              <a:rPr lang="en-MY" sz="1800" dirty="0" err="1"/>
              <a:t>matrix,Boston</a:t>
            </a:r>
            <a:r>
              <a:rPr lang="en-MY" sz="1800" dirty="0"/>
              <a:t> Box, Boston matrix, Boston Consulting Group analysis, portfolio diagram.</a:t>
            </a:r>
          </a:p>
          <a:p>
            <a:r>
              <a:rPr lang="en-MY" sz="1800" dirty="0"/>
              <a:t>It was created by Bruce D. Henderson for the Boston Consulting Group in 1970 to help corporations to </a:t>
            </a:r>
            <a:r>
              <a:rPr lang="en-MY" sz="1800" dirty="0" err="1"/>
              <a:t>analyze</a:t>
            </a:r>
            <a:r>
              <a:rPr lang="en-MY" sz="1800" dirty="0"/>
              <a:t> their business units, that is, their product lines. </a:t>
            </a:r>
          </a:p>
          <a:p>
            <a:r>
              <a:rPr lang="en-MY" sz="1800" dirty="0"/>
              <a:t>It helps the company allocate resources and is used as an analytical tool in brand marketing, product management, strategic management, and portfolio analysis</a:t>
            </a:r>
          </a:p>
          <a:p>
            <a:endParaRPr lang="en-MY" sz="1800" dirty="0"/>
          </a:p>
          <a:p>
            <a:pPr marL="0" indent="0">
              <a:buNone/>
            </a:pPr>
            <a:r>
              <a:rPr lang="en-MY" sz="1800" i="1" dirty="0"/>
              <a:t>To be successful, a company should have a portfolio of products with different growth rates and different market shares. The portfolio composition is a function of the balance between cash flows. High growth products require cash inputs to grow. Low growth products should generate excess cash. Both kinds are needed simultaneously</a:t>
            </a:r>
            <a:r>
              <a:rPr lang="en-MY" sz="1800" dirty="0"/>
              <a:t>.—Bruce Henderson</a:t>
            </a:r>
          </a:p>
        </p:txBody>
      </p:sp>
    </p:spTree>
    <p:extLst>
      <p:ext uri="{BB962C8B-B14F-4D97-AF65-F5344CB8AC3E}">
        <p14:creationId xmlns:p14="http://schemas.microsoft.com/office/powerpoint/2010/main" val="1039691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D9D4-B68D-44CB-9D66-4E3E902A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BCG Matrix Grid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13893F-65AD-43BF-809E-6E314E917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808187"/>
            <a:ext cx="6615032" cy="4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5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A367-C926-4027-ACC0-4E322CB73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BCG Matrix  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48A10-7A8E-4F76-BD8A-E6EA18960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2" y="1988840"/>
            <a:ext cx="810577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0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B036-61A0-4E16-946D-3CBC9B20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BCG Matrix through Product Life cycle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0E113-64C2-4555-B318-75A5121D0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1662"/>
            <a:ext cx="7330008" cy="45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6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78DE9-B24C-4C6F-8646-365E0905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BCG Matrix Example - Apple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70A2C-8EBA-45EF-85CC-EEF3EBE9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011200"/>
            <a:ext cx="5906589" cy="456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5ECA9-04B4-4142-A350-B7260901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Ansoff Matrix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1FF1C-D664-481F-934D-829A603D5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308" y="1988840"/>
            <a:ext cx="6937755" cy="347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7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EE3E-4DB3-4B1A-BCA6-DEF52D46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Ansoff Matrix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DFCFA-8832-4409-A088-9449057F9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16832"/>
            <a:ext cx="8064086" cy="33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67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FF92F-BE3C-486A-8D10-DCB7E5DF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Ansoff Matrix Example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4AE6B-BC30-4361-90D6-F6D5CE14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636912"/>
            <a:ext cx="7181850" cy="32670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68999-E353-4826-8E07-8625ED731917}"/>
              </a:ext>
            </a:extLst>
          </p:cNvPr>
          <p:cNvSpPr txBox="1"/>
          <p:nvPr/>
        </p:nvSpPr>
        <p:spPr>
          <a:xfrm>
            <a:off x="1763688" y="177281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/>
              <a:t>Starbucks</a:t>
            </a:r>
          </a:p>
        </p:txBody>
      </p:sp>
    </p:spTree>
    <p:extLst>
      <p:ext uri="{BB962C8B-B14F-4D97-AF65-F5344CB8AC3E}">
        <p14:creationId xmlns:p14="http://schemas.microsoft.com/office/powerpoint/2010/main" val="3501706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C7D6-F8CF-4552-90A1-BE4B0291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Demand Curve of Labour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2AB3E3-B486-49CF-9E20-7754AEDC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55" y="1844824"/>
            <a:ext cx="6448425" cy="4181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A453B1-87DA-484F-9542-D4F802DFDB08}"/>
              </a:ext>
            </a:extLst>
          </p:cNvPr>
          <p:cNvSpPr/>
          <p:nvPr/>
        </p:nvSpPr>
        <p:spPr>
          <a:xfrm>
            <a:off x="6804248" y="5805264"/>
            <a:ext cx="632432" cy="22103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4395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2DB5-FDDB-4989-983E-9CA779A45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Supply Curve of Labour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7A20C-0DB3-429C-A66D-2672985C3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00807"/>
            <a:ext cx="6480720" cy="47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85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3BF0B-B8B9-44D6-9B5E-CFE7FC68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Equilibrium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11E3BD-5402-4515-9895-1015CB764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700808"/>
            <a:ext cx="58674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93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BF9E-2267-43F6-B13F-1BA0F855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Economic Growth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1ADE5-94C8-4F39-913C-8DF8A56FF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988840"/>
            <a:ext cx="55816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8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35D3-41A7-475B-8DAE-74AFA5F1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Roles and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C511A-449E-44E2-9863-0C34EAA84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1800" b="1" dirty="0"/>
              <a:t>Micro HRM </a:t>
            </a:r>
            <a:r>
              <a:rPr lang="en-MY" sz="1800" dirty="0"/>
              <a:t>:covers the functions of HR policy and practice and consists of two main categories: one with managing individuals and small groups (e.g., staffing, training and development, performance management, and total rewards) and the other with managing work organization and employee voice systems (including union-management relations).</a:t>
            </a:r>
          </a:p>
          <a:p>
            <a:r>
              <a:rPr lang="en-MY" sz="1800" b="1" dirty="0"/>
              <a:t>Strategic human resource management </a:t>
            </a:r>
            <a:r>
              <a:rPr lang="en-MY" sz="1800" dirty="0"/>
              <a:t>(strategic HRM, or SHRM) may be regarded as an approach to the management of human resources that provides a strategic framework to support long-term business goals and outcomes. </a:t>
            </a:r>
          </a:p>
          <a:p>
            <a:r>
              <a:rPr lang="en-MY" sz="1800" b="1" dirty="0"/>
              <a:t>International Human Resource Management </a:t>
            </a:r>
            <a:r>
              <a:rPr lang="en-MY" sz="1800" dirty="0"/>
              <a:t>(IHRM), called Global HRM, covers HRM in companies operating across national boundaries</a:t>
            </a:r>
          </a:p>
          <a:p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3091161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505AA-2D16-4DC2-8A13-4F75A02C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52B2C-8DA3-431D-93B9-DDBF610EA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60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910380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1190</TotalTime>
  <Words>320</Words>
  <Application>Microsoft Office PowerPoint</Application>
  <PresentationFormat>On-screen Show (4:3)</PresentationFormat>
  <Paragraphs>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Wingdings</vt:lpstr>
      <vt:lpstr>Office Theme</vt:lpstr>
      <vt:lpstr>BUSINESS LEADERSHIP V</vt:lpstr>
      <vt:lpstr>Porter’s Five Force Analysis</vt:lpstr>
      <vt:lpstr>Five Force Model</vt:lpstr>
      <vt:lpstr>Example of Five Forces</vt:lpstr>
      <vt:lpstr>BCG Matrix</vt:lpstr>
      <vt:lpstr>BCG Matrix Grid</vt:lpstr>
      <vt:lpstr>BCG Matrix  table</vt:lpstr>
      <vt:lpstr>BCG Matrix through Product Life cycle</vt:lpstr>
      <vt:lpstr>BCG Matrix Example - Apple</vt:lpstr>
      <vt:lpstr>Ansoff Matrix Grid</vt:lpstr>
      <vt:lpstr>Ansoff Matrix Grid</vt:lpstr>
      <vt:lpstr>Ansoff Matrix Example </vt:lpstr>
      <vt:lpstr>Demand Curve of Labour</vt:lpstr>
      <vt:lpstr>Supply Curve of Labour</vt:lpstr>
      <vt:lpstr>Equilibrium</vt:lpstr>
      <vt:lpstr>Economic Growth</vt:lpstr>
      <vt:lpstr>HR Roles and Responsibilities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42</cp:revision>
  <cp:lastPrinted>1601-01-01T00:00:00Z</cp:lastPrinted>
  <dcterms:created xsi:type="dcterms:W3CDTF">2020-07-09T15:12:46Z</dcterms:created>
  <dcterms:modified xsi:type="dcterms:W3CDTF">2020-08-08T12:02:13Z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