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399" r:id="rId3"/>
    <p:sldId id="434" r:id="rId4"/>
    <p:sldId id="400" r:id="rId5"/>
    <p:sldId id="401" r:id="rId6"/>
    <p:sldId id="402" r:id="rId7"/>
    <p:sldId id="404" r:id="rId8"/>
    <p:sldId id="403" r:id="rId9"/>
    <p:sldId id="405" r:id="rId10"/>
    <p:sldId id="277" r:id="rId11"/>
    <p:sldId id="406" r:id="rId12"/>
    <p:sldId id="407" r:id="rId13"/>
    <p:sldId id="408" r:id="rId14"/>
    <p:sldId id="409" r:id="rId15"/>
    <p:sldId id="397" r:id="rId16"/>
    <p:sldId id="398" r:id="rId17"/>
    <p:sldId id="279" r:id="rId18"/>
    <p:sldId id="280" r:id="rId19"/>
    <p:sldId id="410" r:id="rId20"/>
    <p:sldId id="278" r:id="rId21"/>
    <p:sldId id="411" r:id="rId22"/>
    <p:sldId id="413" r:id="rId23"/>
    <p:sldId id="414" r:id="rId24"/>
    <p:sldId id="412" r:id="rId25"/>
    <p:sldId id="416" r:id="rId26"/>
    <p:sldId id="417" r:id="rId27"/>
    <p:sldId id="393" r:id="rId28"/>
    <p:sldId id="394" r:id="rId29"/>
    <p:sldId id="418" r:id="rId30"/>
    <p:sldId id="419" r:id="rId31"/>
    <p:sldId id="428" r:id="rId32"/>
    <p:sldId id="429" r:id="rId33"/>
    <p:sldId id="420" r:id="rId34"/>
    <p:sldId id="257" r:id="rId35"/>
    <p:sldId id="258" r:id="rId36"/>
    <p:sldId id="421" r:id="rId37"/>
    <p:sldId id="382" r:id="rId38"/>
    <p:sldId id="383" r:id="rId39"/>
    <p:sldId id="422" r:id="rId40"/>
    <p:sldId id="423" r:id="rId41"/>
    <p:sldId id="384" r:id="rId42"/>
    <p:sldId id="385" r:id="rId43"/>
    <p:sldId id="265" r:id="rId44"/>
    <p:sldId id="426" r:id="rId45"/>
    <p:sldId id="427" r:id="rId46"/>
    <p:sldId id="386"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Budget and resource allocations are made during which stage of the strategic planning process?</a:t>
            </a:r>
          </a:p>
          <a:p>
            <a:pPr marL="0" indent="0">
              <a:buNone/>
            </a:pPr>
            <a:r>
              <a:rPr lang="en-MY" dirty="0"/>
              <a:t>a) Budgeting</a:t>
            </a:r>
          </a:p>
          <a:p>
            <a:pPr marL="0" indent="0">
              <a:buNone/>
            </a:pPr>
            <a:r>
              <a:rPr lang="en-MY" dirty="0"/>
              <a:t>b) Development</a:t>
            </a:r>
          </a:p>
          <a:p>
            <a:pPr marL="0" indent="0">
              <a:buNone/>
            </a:pPr>
            <a:r>
              <a:rPr lang="en-MY" dirty="0"/>
              <a:t>c) Implementation</a:t>
            </a:r>
          </a:p>
          <a:p>
            <a:pPr marL="0" indent="0">
              <a:buNone/>
            </a:pPr>
            <a:r>
              <a:rPr lang="en-MY" dirty="0"/>
              <a:t>d) Formulation</a:t>
            </a:r>
          </a:p>
        </p:txBody>
      </p:sp>
    </p:spTree>
    <p:extLst>
      <p:ext uri="{BB962C8B-B14F-4D97-AF65-F5344CB8AC3E}">
        <p14:creationId xmlns:p14="http://schemas.microsoft.com/office/powerpoint/2010/main" val="2544373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575925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F637-77CB-4B93-A1E1-A4D3C0F94E0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A4407C1-55EB-4F2E-A3FD-A77DE3087E2C}"/>
              </a:ext>
            </a:extLst>
          </p:cNvPr>
          <p:cNvSpPr>
            <a:spLocks noGrp="1"/>
          </p:cNvSpPr>
          <p:nvPr>
            <p:ph idx="1"/>
          </p:nvPr>
        </p:nvSpPr>
        <p:spPr/>
        <p:txBody>
          <a:bodyPr/>
          <a:lstStyle/>
          <a:p>
            <a:pPr marL="0" indent="0">
              <a:buNone/>
            </a:pPr>
            <a:r>
              <a:rPr lang="en-MY" dirty="0"/>
              <a:t>A statement that describes what an organization does that is different from others is a:</a:t>
            </a:r>
          </a:p>
          <a:p>
            <a:pPr marL="0" indent="0">
              <a:buNone/>
            </a:pPr>
            <a:endParaRPr lang="en-MY" dirty="0"/>
          </a:p>
          <a:p>
            <a:pPr marL="0" indent="0">
              <a:buNone/>
            </a:pPr>
            <a:r>
              <a:rPr lang="en-MY" dirty="0"/>
              <a:t>A. Values statement</a:t>
            </a:r>
          </a:p>
          <a:p>
            <a:pPr marL="0" indent="0">
              <a:buNone/>
            </a:pPr>
            <a:r>
              <a:rPr lang="en-MY" dirty="0"/>
              <a:t>B. Corporate goal</a:t>
            </a:r>
          </a:p>
          <a:p>
            <a:pPr marL="0" indent="0">
              <a:buNone/>
            </a:pPr>
            <a:r>
              <a:rPr lang="en-MY" dirty="0"/>
              <a:t>C. Vision statement</a:t>
            </a:r>
          </a:p>
          <a:p>
            <a:pPr marL="0" indent="0">
              <a:buNone/>
            </a:pPr>
            <a:r>
              <a:rPr lang="en-MY" dirty="0"/>
              <a:t>D. Mission statement</a:t>
            </a:r>
          </a:p>
        </p:txBody>
      </p:sp>
    </p:spTree>
    <p:extLst>
      <p:ext uri="{BB962C8B-B14F-4D97-AF65-F5344CB8AC3E}">
        <p14:creationId xmlns:p14="http://schemas.microsoft.com/office/powerpoint/2010/main" val="2558069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A3FB7-BA26-471F-BB35-F82BB7932152}"/>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A784F53-EE27-4995-B669-0CABDEF3738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4205851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5124B-8236-4C37-A234-35CD83795EA3}"/>
              </a:ext>
            </a:extLst>
          </p:cNvPr>
          <p:cNvSpPr>
            <a:spLocks noGrp="1"/>
          </p:cNvSpPr>
          <p:nvPr>
            <p:ph type="title"/>
          </p:nvPr>
        </p:nvSpPr>
        <p:spPr/>
        <p:txBody>
          <a:bodyPr/>
          <a:lstStyle/>
          <a:p>
            <a:r>
              <a:rPr lang="en-MY" dirty="0"/>
              <a:t>Strategic Planning Horizon</a:t>
            </a:r>
          </a:p>
        </p:txBody>
      </p:sp>
      <p:sp>
        <p:nvSpPr>
          <p:cNvPr id="3" name="Content Placeholder 2">
            <a:extLst>
              <a:ext uri="{FF2B5EF4-FFF2-40B4-BE49-F238E27FC236}">
                <a16:creationId xmlns:a16="http://schemas.microsoft.com/office/drawing/2014/main" id="{A5E86A7A-29A3-4220-B375-17B7461C5DE1}"/>
              </a:ext>
            </a:extLst>
          </p:cNvPr>
          <p:cNvSpPr>
            <a:spLocks noGrp="1"/>
          </p:cNvSpPr>
          <p:nvPr>
            <p:ph idx="1"/>
          </p:nvPr>
        </p:nvSpPr>
        <p:spPr/>
        <p:txBody>
          <a:bodyPr/>
          <a:lstStyle/>
          <a:p>
            <a:pPr marL="0" indent="0">
              <a:buNone/>
            </a:pPr>
            <a:r>
              <a:rPr lang="en-MY" dirty="0"/>
              <a:t>The term planning horizon refers to the time that elapses between the strategy formulation and the execution of a planned activity. In general, its length is dictated by the degree of uncertainty in the external environment: higher the uncertainty, shorter the planning horizon.</a:t>
            </a:r>
          </a:p>
        </p:txBody>
      </p:sp>
    </p:spTree>
    <p:extLst>
      <p:ext uri="{BB962C8B-B14F-4D97-AF65-F5344CB8AC3E}">
        <p14:creationId xmlns:p14="http://schemas.microsoft.com/office/powerpoint/2010/main" val="4182392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following stages 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CB9E6-16A6-4A44-83C0-6918BFC02355}"/>
              </a:ext>
            </a:extLst>
          </p:cNvPr>
          <p:cNvSpPr>
            <a:spLocks noGrp="1"/>
          </p:cNvSpPr>
          <p:nvPr>
            <p:ph type="title"/>
          </p:nvPr>
        </p:nvSpPr>
        <p:spPr/>
        <p:txBody>
          <a:bodyPr/>
          <a:lstStyle/>
          <a:p>
            <a:r>
              <a:rPr lang="en-MY" dirty="0"/>
              <a:t>HR in Strategy Planning</a:t>
            </a:r>
          </a:p>
        </p:txBody>
      </p:sp>
      <p:sp>
        <p:nvSpPr>
          <p:cNvPr id="3" name="Content Placeholder 2">
            <a:extLst>
              <a:ext uri="{FF2B5EF4-FFF2-40B4-BE49-F238E27FC236}">
                <a16:creationId xmlns:a16="http://schemas.microsoft.com/office/drawing/2014/main" id="{9A7B9400-7D84-4EA5-96A6-AB0DEEB13389}"/>
              </a:ext>
            </a:extLst>
          </p:cNvPr>
          <p:cNvSpPr>
            <a:spLocks noGrp="1"/>
          </p:cNvSpPr>
          <p:nvPr>
            <p:ph idx="1"/>
          </p:nvPr>
        </p:nvSpPr>
        <p:spPr/>
        <p:txBody>
          <a:bodyPr/>
          <a:lstStyle/>
          <a:p>
            <a:r>
              <a:rPr lang="en-MY" dirty="0"/>
              <a:t>HR in Communicating Vision and Mission</a:t>
            </a:r>
          </a:p>
          <a:p>
            <a:r>
              <a:rPr lang="en-MY" dirty="0"/>
              <a:t>HR in SWOT Analysis</a:t>
            </a:r>
          </a:p>
          <a:p>
            <a:r>
              <a:rPr lang="en-MY" dirty="0"/>
              <a:t>HR in PEST Analysis</a:t>
            </a:r>
          </a:p>
          <a:p>
            <a:r>
              <a:rPr lang="en-MY" dirty="0"/>
              <a:t>HR in Strategy Choices</a:t>
            </a:r>
          </a:p>
          <a:p>
            <a:r>
              <a:rPr lang="en-MY" dirty="0"/>
              <a:t>HR in Strategy Execution</a:t>
            </a:r>
          </a:p>
        </p:txBody>
      </p:sp>
    </p:spTree>
    <p:extLst>
      <p:ext uri="{BB962C8B-B14F-4D97-AF65-F5344CB8AC3E}">
        <p14:creationId xmlns:p14="http://schemas.microsoft.com/office/powerpoint/2010/main" val="18833308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895DB-64A9-4DB0-A4DA-B14231B3862A}"/>
              </a:ext>
            </a:extLst>
          </p:cNvPr>
          <p:cNvSpPr>
            <a:spLocks noGrp="1"/>
          </p:cNvSpPr>
          <p:nvPr>
            <p:ph type="title"/>
          </p:nvPr>
        </p:nvSpPr>
        <p:spPr/>
        <p:txBody>
          <a:bodyPr/>
          <a:lstStyle/>
          <a:p>
            <a:r>
              <a:rPr lang="en-MY" dirty="0"/>
              <a:t>HR in PEST Analysis</a:t>
            </a:r>
          </a:p>
        </p:txBody>
      </p:sp>
      <p:sp>
        <p:nvSpPr>
          <p:cNvPr id="3" name="Content Placeholder 2">
            <a:extLst>
              <a:ext uri="{FF2B5EF4-FFF2-40B4-BE49-F238E27FC236}">
                <a16:creationId xmlns:a16="http://schemas.microsoft.com/office/drawing/2014/main" id="{37545F68-336E-4A40-8EDA-F4A0B114787F}"/>
              </a:ext>
            </a:extLst>
          </p:cNvPr>
          <p:cNvSpPr>
            <a:spLocks noGrp="1"/>
          </p:cNvSpPr>
          <p:nvPr>
            <p:ph idx="1"/>
          </p:nvPr>
        </p:nvSpPr>
        <p:spPr>
          <a:xfrm>
            <a:off x="685800" y="1556792"/>
            <a:ext cx="8206680" cy="4530725"/>
          </a:xfrm>
        </p:spPr>
        <p:txBody>
          <a:bodyPr/>
          <a:lstStyle/>
          <a:p>
            <a:pPr marL="0" indent="0">
              <a:buNone/>
            </a:pPr>
            <a:r>
              <a:rPr lang="en-MY" sz="2000" b="1" dirty="0"/>
              <a:t>Political</a:t>
            </a:r>
          </a:p>
          <a:p>
            <a:r>
              <a:rPr lang="en-MY" sz="2000" dirty="0"/>
              <a:t>What is the culture of the organization,</a:t>
            </a:r>
          </a:p>
          <a:p>
            <a:r>
              <a:rPr lang="en-MY" sz="2000" dirty="0"/>
              <a:t>How is the HR function viewed by other functions?</a:t>
            </a:r>
          </a:p>
          <a:p>
            <a:r>
              <a:rPr lang="en-MY" sz="2000" dirty="0"/>
              <a:t>Who are the political champions of HR (or its adversaries)?</a:t>
            </a:r>
          </a:p>
          <a:p>
            <a:r>
              <a:rPr lang="en-MY" sz="2000" dirty="0"/>
              <a:t>Shareholder views</a:t>
            </a:r>
          </a:p>
          <a:p>
            <a:pPr marL="0" indent="0">
              <a:buNone/>
            </a:pPr>
            <a:r>
              <a:rPr lang="en-MY" sz="2000" b="1" dirty="0"/>
              <a:t>Economic</a:t>
            </a:r>
          </a:p>
          <a:p>
            <a:r>
              <a:rPr lang="en-MY" sz="2000" dirty="0"/>
              <a:t>What is the budgetary position of the department,</a:t>
            </a:r>
          </a:p>
          <a:p>
            <a:r>
              <a:rPr lang="en-MY" sz="2000" dirty="0"/>
              <a:t>Is more money available?</a:t>
            </a:r>
          </a:p>
          <a:p>
            <a:r>
              <a:rPr lang="en-MY" sz="2000" dirty="0"/>
              <a:t>Are our customers likely to spend more or less money on the services we offer?</a:t>
            </a:r>
          </a:p>
          <a:p>
            <a:r>
              <a:rPr lang="en-MY" sz="2000" dirty="0"/>
              <a:t>What is the financial status of the organization</a:t>
            </a:r>
          </a:p>
          <a:p>
            <a:r>
              <a:rPr lang="en-MY" sz="2000" dirty="0"/>
              <a:t>Interest rates</a:t>
            </a:r>
          </a:p>
          <a:p>
            <a:r>
              <a:rPr lang="en-MY" sz="2000" dirty="0"/>
              <a:t>Inflation</a:t>
            </a:r>
          </a:p>
          <a:p>
            <a:r>
              <a:rPr lang="en-MY" sz="2000" dirty="0"/>
              <a:t>Salary trends in the sector</a:t>
            </a:r>
          </a:p>
        </p:txBody>
      </p:sp>
    </p:spTree>
    <p:extLst>
      <p:ext uri="{BB962C8B-B14F-4D97-AF65-F5344CB8AC3E}">
        <p14:creationId xmlns:p14="http://schemas.microsoft.com/office/powerpoint/2010/main" val="2885684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C6311-5400-4963-B6C4-CE5C63E9DD68}"/>
              </a:ext>
            </a:extLst>
          </p:cNvPr>
          <p:cNvSpPr>
            <a:spLocks noGrp="1"/>
          </p:cNvSpPr>
          <p:nvPr>
            <p:ph type="title"/>
          </p:nvPr>
        </p:nvSpPr>
        <p:spPr/>
        <p:txBody>
          <a:bodyPr/>
          <a:lstStyle/>
          <a:p>
            <a:r>
              <a:rPr lang="en-MY" dirty="0"/>
              <a:t>HR in PEST Analysis</a:t>
            </a:r>
          </a:p>
        </p:txBody>
      </p:sp>
      <p:sp>
        <p:nvSpPr>
          <p:cNvPr id="3" name="Content Placeholder 2">
            <a:extLst>
              <a:ext uri="{FF2B5EF4-FFF2-40B4-BE49-F238E27FC236}">
                <a16:creationId xmlns:a16="http://schemas.microsoft.com/office/drawing/2014/main" id="{1C8F5DA2-9420-4C25-BBD0-6B57A44404C4}"/>
              </a:ext>
            </a:extLst>
          </p:cNvPr>
          <p:cNvSpPr>
            <a:spLocks noGrp="1"/>
          </p:cNvSpPr>
          <p:nvPr>
            <p:ph idx="1"/>
          </p:nvPr>
        </p:nvSpPr>
        <p:spPr/>
        <p:txBody>
          <a:bodyPr/>
          <a:lstStyle/>
          <a:p>
            <a:pPr marL="0" indent="0">
              <a:buNone/>
            </a:pPr>
            <a:r>
              <a:rPr lang="en-MY" sz="2000" b="1" dirty="0"/>
              <a:t>Sociological</a:t>
            </a:r>
          </a:p>
          <a:p>
            <a:r>
              <a:rPr lang="en-MY" sz="2000" dirty="0"/>
              <a:t>Diversity</a:t>
            </a:r>
          </a:p>
          <a:p>
            <a:r>
              <a:rPr lang="en-MY" sz="2000" dirty="0"/>
              <a:t>Immigration/emigration</a:t>
            </a:r>
          </a:p>
          <a:p>
            <a:r>
              <a:rPr lang="en-MY" sz="2000" dirty="0"/>
              <a:t>Living standards</a:t>
            </a:r>
          </a:p>
          <a:p>
            <a:r>
              <a:rPr lang="en-MY" sz="2000" dirty="0"/>
              <a:t>Age profile</a:t>
            </a:r>
          </a:p>
          <a:p>
            <a:r>
              <a:rPr lang="en-MY" sz="2000" dirty="0"/>
              <a:t>Attitudes to career</a:t>
            </a:r>
          </a:p>
          <a:p>
            <a:pPr marL="0" indent="0">
              <a:buNone/>
            </a:pPr>
            <a:r>
              <a:rPr lang="en-MY" sz="2000" b="1" dirty="0"/>
              <a:t>Technological</a:t>
            </a:r>
          </a:p>
          <a:p>
            <a:r>
              <a:rPr lang="en-MY" sz="2000" dirty="0"/>
              <a:t>Use of and encourage home working?</a:t>
            </a:r>
          </a:p>
          <a:p>
            <a:r>
              <a:rPr lang="en-MY" sz="2000" dirty="0"/>
              <a:t>What new technology/ systems</a:t>
            </a:r>
          </a:p>
          <a:p>
            <a:r>
              <a:rPr lang="en-MY" sz="2000" dirty="0"/>
              <a:t>Communications technologies</a:t>
            </a:r>
          </a:p>
          <a:p>
            <a:r>
              <a:rPr lang="en-MY" sz="2000" dirty="0"/>
              <a:t>Changes of technology that will increase/ reduce the need for recruitment</a:t>
            </a:r>
          </a:p>
          <a:p>
            <a:r>
              <a:rPr lang="en-MY" sz="2000" dirty="0"/>
              <a:t>Changes to HR software</a:t>
            </a:r>
          </a:p>
          <a:p>
            <a:pPr marL="0" indent="0">
              <a:buNone/>
            </a:pPr>
            <a:endParaRPr lang="en-MY" sz="2000" dirty="0"/>
          </a:p>
        </p:txBody>
      </p:sp>
    </p:spTree>
    <p:extLst>
      <p:ext uri="{BB962C8B-B14F-4D97-AF65-F5344CB8AC3E}">
        <p14:creationId xmlns:p14="http://schemas.microsoft.com/office/powerpoint/2010/main" val="20310831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1330</TotalTime>
  <Words>1872</Words>
  <Application>Microsoft Office PowerPoint</Application>
  <PresentationFormat>On-screen Show (4:3)</PresentationFormat>
  <Paragraphs>177</Paragraphs>
  <Slides>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roboto</vt:lpstr>
      <vt:lpstr>Times New Roman</vt:lpstr>
      <vt:lpstr>Wingdings</vt:lpstr>
      <vt:lpstr>Office Theme</vt:lpstr>
      <vt:lpstr>BUSINESS LEADERSHIP V</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1</vt:lpstr>
      <vt:lpstr>Answer # 1</vt:lpstr>
      <vt:lpstr>Question # 2</vt:lpstr>
      <vt:lpstr>Answer # 2</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3</vt:lpstr>
      <vt:lpstr>Answer # 3</vt:lpstr>
      <vt:lpstr>Strategic Planning Horizon</vt:lpstr>
      <vt:lpstr>Strategic Planning Horizon</vt:lpstr>
      <vt:lpstr>Question # 4</vt:lpstr>
      <vt:lpstr>Answer # 4</vt:lpstr>
      <vt:lpstr>Strategic Evaluation Methods</vt:lpstr>
      <vt:lpstr>Question # 5</vt:lpstr>
      <vt:lpstr>Answer # 5</vt:lpstr>
      <vt:lpstr>HR in Strategy Planning</vt:lpstr>
      <vt:lpstr>HR in Communicating Vision and Mission</vt:lpstr>
      <vt:lpstr>HR in SWOT Analysis</vt:lpstr>
      <vt:lpstr>HR in PEST Analysis</vt:lpstr>
      <vt:lpstr>HR in PEST Analysis</vt:lpstr>
      <vt:lpstr>HR in Strategy Formulation</vt:lpstr>
      <vt:lpstr>HR in Strategy Execution</vt:lpstr>
      <vt:lpstr>HR in Strategy Planning</vt:lpstr>
      <vt:lpstr>Question # 6</vt:lpstr>
      <vt:lpstr>Answer # 6</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56</cp:revision>
  <cp:lastPrinted>1601-01-01T00:00:00Z</cp:lastPrinted>
  <dcterms:created xsi:type="dcterms:W3CDTF">2020-07-09T15:12:46Z</dcterms:created>
  <dcterms:modified xsi:type="dcterms:W3CDTF">2021-02-07T10:32:07Z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