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9"/>
  </p:notesMasterIdLst>
  <p:handoutMasterIdLst>
    <p:handoutMasterId r:id="rId90"/>
  </p:handoutMasterIdLst>
  <p:sldIdLst>
    <p:sldId id="256" r:id="rId2"/>
    <p:sldId id="378" r:id="rId3"/>
    <p:sldId id="357" r:id="rId4"/>
    <p:sldId id="353" r:id="rId5"/>
    <p:sldId id="358" r:id="rId6"/>
    <p:sldId id="359" r:id="rId7"/>
    <p:sldId id="360" r:id="rId8"/>
    <p:sldId id="361" r:id="rId9"/>
    <p:sldId id="362" r:id="rId10"/>
    <p:sldId id="363" r:id="rId11"/>
    <p:sldId id="356" r:id="rId12"/>
    <p:sldId id="379" r:id="rId13"/>
    <p:sldId id="452" r:id="rId14"/>
    <p:sldId id="259" r:id="rId15"/>
    <p:sldId id="350" r:id="rId16"/>
    <p:sldId id="403" r:id="rId17"/>
    <p:sldId id="387" r:id="rId18"/>
    <p:sldId id="351" r:id="rId19"/>
    <p:sldId id="352" r:id="rId20"/>
    <p:sldId id="281" r:id="rId21"/>
    <p:sldId id="454" r:id="rId22"/>
    <p:sldId id="364" r:id="rId23"/>
    <p:sldId id="509" r:id="rId24"/>
    <p:sldId id="275" r:id="rId25"/>
    <p:sldId id="498" r:id="rId26"/>
    <p:sldId id="501" r:id="rId27"/>
    <p:sldId id="502" r:id="rId28"/>
    <p:sldId id="503" r:id="rId29"/>
    <p:sldId id="510" r:id="rId30"/>
    <p:sldId id="511" r:id="rId31"/>
    <p:sldId id="504" r:id="rId32"/>
    <p:sldId id="287" r:id="rId33"/>
    <p:sldId id="495" r:id="rId34"/>
    <p:sldId id="496" r:id="rId35"/>
    <p:sldId id="263" r:id="rId36"/>
    <p:sldId id="497" r:id="rId37"/>
    <p:sldId id="455" r:id="rId38"/>
    <p:sldId id="372" r:id="rId39"/>
    <p:sldId id="505" r:id="rId40"/>
    <p:sldId id="373" r:id="rId41"/>
    <p:sldId id="375" r:id="rId42"/>
    <p:sldId id="374" r:id="rId43"/>
    <p:sldId id="283" r:id="rId44"/>
    <p:sldId id="391" r:id="rId45"/>
    <p:sldId id="392" r:id="rId46"/>
    <p:sldId id="512" r:id="rId47"/>
    <p:sldId id="404" r:id="rId48"/>
    <p:sldId id="513" r:id="rId49"/>
    <p:sldId id="514" r:id="rId50"/>
    <p:sldId id="515" r:id="rId51"/>
    <p:sldId id="516" r:id="rId52"/>
    <p:sldId id="517" r:id="rId53"/>
    <p:sldId id="518" r:id="rId54"/>
    <p:sldId id="405" r:id="rId55"/>
    <p:sldId id="519" r:id="rId56"/>
    <p:sldId id="406" r:id="rId57"/>
    <p:sldId id="407" r:id="rId58"/>
    <p:sldId id="408" r:id="rId59"/>
    <p:sldId id="409" r:id="rId60"/>
    <p:sldId id="487" r:id="rId61"/>
    <p:sldId id="410" r:id="rId62"/>
    <p:sldId id="488" r:id="rId63"/>
    <p:sldId id="411" r:id="rId64"/>
    <p:sldId id="413" r:id="rId65"/>
    <p:sldId id="414" r:id="rId66"/>
    <p:sldId id="412" r:id="rId67"/>
    <p:sldId id="416" r:id="rId68"/>
    <p:sldId id="417" r:id="rId69"/>
    <p:sldId id="489" r:id="rId70"/>
    <p:sldId id="490" r:id="rId71"/>
    <p:sldId id="491" r:id="rId72"/>
    <p:sldId id="258" r:id="rId73"/>
    <p:sldId id="260" r:id="rId74"/>
    <p:sldId id="458" r:id="rId75"/>
    <p:sldId id="264" r:id="rId76"/>
    <p:sldId id="377" r:id="rId77"/>
    <p:sldId id="506" r:id="rId78"/>
    <p:sldId id="507" r:id="rId79"/>
    <p:sldId id="508" r:id="rId80"/>
    <p:sldId id="381" r:id="rId81"/>
    <p:sldId id="459" r:id="rId82"/>
    <p:sldId id="265" r:id="rId83"/>
    <p:sldId id="382" r:id="rId84"/>
    <p:sldId id="383" r:id="rId85"/>
    <p:sldId id="384" r:id="rId86"/>
    <p:sldId id="385" r:id="rId87"/>
    <p:sldId id="276" r:id="rId8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C7CB4ED-5BDF-4001-BEE2-8C54CE935AA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D417FA4-06DE-4FAB-AA98-1F76391A4D19}" type="parTrans" cxnId="{D1904BAB-52AD-45C6-B46A-8FB9EBA31C5C}">
      <dgm:prSet/>
      <dgm:spPr/>
    </dgm:pt>
    <dgm:pt modelId="{3926BC1A-41E7-48DB-9595-93FAB9C2A2B7}" type="sibTrans" cxnId="{D1904BAB-52AD-45C6-B46A-8FB9EBA31C5C}">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4328"/>
          <a:ext cx="7162564" cy="709091"/>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D430E6DE-2FBE-4391-A68C-203152DB2095}" type="pres">
      <dgm:prSet presAssocID="{FC7CB4ED-5BDF-4001-BEE2-8C54CE935AA5}" presName="parentText" presStyleLbl="node1" presStyleIdx="3" presStyleCnt="8">
        <dgm:presLayoutVars>
          <dgm:chMax val="0"/>
          <dgm:bulletEnabled val="1"/>
        </dgm:presLayoutVars>
      </dgm:prSet>
      <dgm:spPr/>
    </dgm:pt>
    <dgm:pt modelId="{7D401376-13D2-43DE-A9D2-20E355DCDEFB}" type="pres">
      <dgm:prSet presAssocID="{3926BC1A-41E7-48DB-9595-93FAB9C2A2B7}"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9002C27A-71CA-4DF1-8A3F-75B6924DB6FE}" type="presOf" srcId="{FC7CB4ED-5BDF-4001-BEE2-8C54CE935AA5}" destId="{D430E6DE-2FBE-4391-A68C-203152DB2095}" srcOrd="0" destOrd="0" presId="urn:microsoft.com/office/officeart/2005/8/layout/vList2"/>
    <dgm:cxn modelId="{D1904BAB-52AD-45C6-B46A-8FB9EBA31C5C}" srcId="{703D4D02-5513-427D-B6E9-B2E187EE0C3A}" destId="{FC7CB4ED-5BDF-4001-BEE2-8C54CE935AA5}" srcOrd="3" destOrd="0" parTransId="{6D417FA4-06DE-4FAB-AA98-1F76391A4D19}" sibTransId="{3926BC1A-41E7-48DB-9595-93FAB9C2A2B7}"/>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0030020-D221-4821-AA17-038570161C33}" type="presParOf" srcId="{CC8763B3-4621-4666-B669-3C5BA2A30DBE}" destId="{D430E6DE-2FBE-4391-A68C-203152DB2095}" srcOrd="6" destOrd="0" presId="urn:microsoft.com/office/officeart/2005/8/layout/vList2"/>
    <dgm:cxn modelId="{623CEB74-7A92-4157-9CD2-1971997F5E86}" type="presParOf" srcId="{CC8763B3-4621-4666-B669-3C5BA2A30DBE}" destId="{7D401376-13D2-43DE-A9D2-20E355DCDEFB}"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922F463C-18E2-4A46-836D-FBE477F052C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CE89AA5-2170-429E-B047-5B3DB46461D5}" type="parTrans" cxnId="{3B929F82-FE09-43F8-BB60-22A9C57ED0D1}">
      <dgm:prSet/>
      <dgm:spPr/>
    </dgm:pt>
    <dgm:pt modelId="{E40647C8-5E8E-4554-83AC-FAD82C9B549B}" type="sibTrans" cxnId="{3B929F82-FE09-43F8-BB60-22A9C57ED0D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39708"/>
          <a:ext cx="7162564" cy="707427"/>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643D702D-ED59-4438-91EE-9CD749D782BF}" type="pres">
      <dgm:prSet presAssocID="{922F463C-18E2-4A46-836D-FBE477F052C0}" presName="parentText" presStyleLbl="node1" presStyleIdx="3" presStyleCnt="8">
        <dgm:presLayoutVars>
          <dgm:chMax val="0"/>
          <dgm:bulletEnabled val="1"/>
        </dgm:presLayoutVars>
      </dgm:prSet>
      <dgm:spPr/>
    </dgm:pt>
    <dgm:pt modelId="{E8B04989-EB35-4859-A2AD-FC92202229B3}" type="pres">
      <dgm:prSet presAssocID="{E40647C8-5E8E-4554-83AC-FAD82C9B549B}"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89074D63-3DA6-4722-B6F7-9F551228CF15}" type="presOf" srcId="{922F463C-18E2-4A46-836D-FBE477F052C0}" destId="{643D702D-ED59-4438-91EE-9CD749D782B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3B929F82-FE09-43F8-BB60-22A9C57ED0D1}" srcId="{703D4D02-5513-427D-B6E9-B2E187EE0C3A}" destId="{922F463C-18E2-4A46-836D-FBE477F052C0}" srcOrd="3" destOrd="0" parTransId="{6CE89AA5-2170-429E-B047-5B3DB46461D5}" sibTransId="{E40647C8-5E8E-4554-83AC-FAD82C9B549B}"/>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3483B09-0736-4CEB-9807-B2F062EF0F13}" type="presParOf" srcId="{CC8763B3-4621-4666-B669-3C5BA2A30DBE}" destId="{643D702D-ED59-4438-91EE-9CD749D782BF}" srcOrd="6" destOrd="0" presId="urn:microsoft.com/office/officeart/2005/8/layout/vList2"/>
    <dgm:cxn modelId="{E1564C1B-FD8E-481E-9939-AF6460A41283}" type="presParOf" srcId="{CC8763B3-4621-4666-B669-3C5BA2A30DBE}" destId="{E8B04989-EB35-4859-A2AD-FC92202229B3}"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DE7B8761-743E-4716-92DD-0B9D10AD2D1A}" type="presOf" srcId="{888C1F74-F802-4509-90F1-AFBB0EAE3E57}" destId="{7A274B75-BCC9-4B81-A824-DFA56E6A2F3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762B90D2-5283-450C-9334-58B73A05E7C8}" srcId="{703D4D02-5513-427D-B6E9-B2E187EE0C3A}" destId="{888C1F74-F802-4509-90F1-AFBB0EAE3E57}" srcOrd="3" destOrd="0" parTransId="{EB3B06D6-7C25-4396-A6E6-E0CAEF8398CF}" sibTransId="{AB6C06EA-CDC2-4E11-AEBC-5DE38F00B319}"/>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1749EFC3-7427-48C1-B223-089DF66731B6}" type="presParOf" srcId="{CC8763B3-4621-4666-B669-3C5BA2A30DBE}" destId="{7A274B75-BCC9-4B81-A824-DFA56E6A2F3F}" srcOrd="6" destOrd="0" presId="urn:microsoft.com/office/officeart/2005/8/layout/vList2"/>
    <dgm:cxn modelId="{9A74CBA7-E77F-4E3A-AC43-7BAA0DE64B38}" type="presParOf" srcId="{CC8763B3-4621-4666-B669-3C5BA2A30DBE}" destId="{6A18E9EA-6247-4C5E-8150-9736FC4014F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9CDA3F14-0AC8-4AFE-B46A-068E82C7BC1B}" type="presOf" srcId="{ADAF1A01-5341-48F9-8315-3A9554A8C384}" destId="{1E669610-8FC2-45B8-9B88-AA39EB12EF8C}" srcOrd="0" destOrd="0" presId="urn:microsoft.com/office/officeart/2005/8/layout/vList2"/>
    <dgm:cxn modelId="{DABAEC25-1977-40CB-B830-81D7B8FE823B}" srcId="{703D4D02-5513-427D-B6E9-B2E187EE0C3A}" destId="{ADAF1A01-5341-48F9-8315-3A9554A8C384}" srcOrd="3" destOrd="0" parTransId="{E4F85302-7591-4D15-A09A-8CAD0710F065}" sibTransId="{D22F8934-BA89-46AA-B9B4-CC0C9FB96E40}"/>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D5BD4F85-3C0B-4CF0-AB75-3EA95689D015}" type="presParOf" srcId="{CC8763B3-4621-4666-B669-3C5BA2A30DBE}" destId="{1E669610-8FC2-45B8-9B88-AA39EB12EF8C}" srcOrd="6" destOrd="0" presId="urn:microsoft.com/office/officeart/2005/8/layout/vList2"/>
    <dgm:cxn modelId="{A2F8D2ED-3D5F-4A32-8837-6C49E0C90593}" type="presParOf" srcId="{CC8763B3-4621-4666-B669-3C5BA2A30DBE}" destId="{CC0E4B32-CE61-4C54-8DE0-02495542ECC2}"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55E29309-6CAE-4108-B601-1E8119431E93}" srcId="{703D4D02-5513-427D-B6E9-B2E187EE0C3A}" destId="{FA7FC8F1-6622-4253-ABA4-D64F347B5561}" srcOrd="3" destOrd="0" parTransId="{17B70FED-0D4F-4650-85B8-69AC4E4DC100}" sibTransId="{151E8AFD-2243-43E8-9CEF-69C9B22FC69D}"/>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ED261D86-50DD-404E-A825-CD01E12218FF}" type="presOf" srcId="{FA7FC8F1-6622-4253-ABA4-D64F347B5561}" destId="{2DDA9630-29E0-497B-878F-4487C0DC6D0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9B33B97-2A4B-4DE4-B9FE-BBCA30681207}" type="presParOf" srcId="{CC8763B3-4621-4666-B669-3C5BA2A30DBE}" destId="{2DDA9630-29E0-497B-878F-4487C0DC6D0A}" srcOrd="6" destOrd="0" presId="urn:microsoft.com/office/officeart/2005/8/layout/vList2"/>
    <dgm:cxn modelId="{3F2B47F9-1A7F-4B15-8822-89E0C0D80DA0}" type="presParOf" srcId="{CC8763B3-4621-4666-B669-3C5BA2A30DBE}" destId="{440EFB6A-6F2A-45AD-88C1-7833FAAD81BD}"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6BF17BC2-B16C-47D7-8D2D-F3D9C9625339}" srcId="{703D4D02-5513-427D-B6E9-B2E187EE0C3A}" destId="{12DF0A5D-5546-462E-9928-8F481ADB88B3}" srcOrd="3" destOrd="0" parTransId="{4F792F8B-B66A-416B-A537-AE8366532530}" sibTransId="{D546C534-2128-4CAE-ACDB-069A90903E2A}"/>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38C07DB-2016-478E-9E0D-BE321C36A916}" type="presOf" srcId="{12DF0A5D-5546-462E-9928-8F481ADB88B3}" destId="{AD8AA1B4-EEDD-4C69-94F3-D0F0A1CEEF71}"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E353E3C-2898-4703-B7A7-7DD134CA3167}" type="presParOf" srcId="{CC8763B3-4621-4666-B669-3C5BA2A30DBE}" destId="{AD8AA1B4-EEDD-4C69-94F3-D0F0A1CEEF71}" srcOrd="6" destOrd="0" presId="urn:microsoft.com/office/officeart/2005/8/layout/vList2"/>
    <dgm:cxn modelId="{247AD6CC-3159-4C27-AD87-E558B00FA9A2}" type="presParOf" srcId="{CC8763B3-4621-4666-B669-3C5BA2A30DBE}" destId="{81815035-203C-42F5-9236-2D8ECF90196A}"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92"/>
          <a:ext cx="7162564" cy="7090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sp:txBody>
      <dsp:txXfrm>
        <a:off x="34615" y="37407"/>
        <a:ext cx="7093334" cy="639861"/>
      </dsp:txXfrm>
    </dsp:sp>
    <dsp:sp modelId="{C8CBCA26-9D20-4838-B1F9-53234775E96B}">
      <dsp:nvSpPr>
        <dsp:cNvPr id="0" name=""/>
        <dsp:cNvSpPr/>
      </dsp:nvSpPr>
      <dsp:spPr>
        <a:xfrm>
          <a:off x="0" y="730248"/>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5" y="764863"/>
        <a:ext cx="7093334" cy="639861"/>
      </dsp:txXfrm>
    </dsp:sp>
    <dsp:sp modelId="{C30047F0-DB09-4604-AC54-FC0221E4A689}">
      <dsp:nvSpPr>
        <dsp:cNvPr id="0" name=""/>
        <dsp:cNvSpPr/>
      </dsp:nvSpPr>
      <dsp:spPr>
        <a:xfrm>
          <a:off x="0" y="1441066"/>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5" y="1475681"/>
        <a:ext cx="7093334" cy="639861"/>
      </dsp:txXfrm>
    </dsp:sp>
    <dsp:sp modelId="{D430E6DE-2FBE-4391-A68C-203152DB2095}">
      <dsp:nvSpPr>
        <dsp:cNvPr id="0" name=""/>
        <dsp:cNvSpPr/>
      </dsp:nvSpPr>
      <dsp:spPr>
        <a:xfrm>
          <a:off x="0" y="2165006"/>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5" y="2199621"/>
        <a:ext cx="7093334" cy="639861"/>
      </dsp:txXfrm>
    </dsp:sp>
    <dsp:sp modelId="{F209ACB3-3444-40CC-BCCA-513ABA9ADB86}">
      <dsp:nvSpPr>
        <dsp:cNvPr id="0" name=""/>
        <dsp:cNvSpPr/>
      </dsp:nvSpPr>
      <dsp:spPr>
        <a:xfrm>
          <a:off x="0" y="2886542"/>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5" y="2921157"/>
        <a:ext cx="7093334" cy="639861"/>
      </dsp:txXfrm>
    </dsp:sp>
    <dsp:sp modelId="{24D32922-BF99-4CE5-821E-A240C3092535}">
      <dsp:nvSpPr>
        <dsp:cNvPr id="0" name=""/>
        <dsp:cNvSpPr/>
      </dsp:nvSpPr>
      <dsp:spPr>
        <a:xfrm>
          <a:off x="0" y="3608079"/>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5" y="3642694"/>
        <a:ext cx="7093334" cy="639861"/>
      </dsp:txXfrm>
    </dsp:sp>
    <dsp:sp modelId="{F2661D8E-CA17-4439-82D7-B9DD64BE4ADF}">
      <dsp:nvSpPr>
        <dsp:cNvPr id="0" name=""/>
        <dsp:cNvSpPr/>
      </dsp:nvSpPr>
      <dsp:spPr>
        <a:xfrm>
          <a:off x="0" y="4329615"/>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5" y="4364230"/>
        <a:ext cx="7093334" cy="639861"/>
      </dsp:txXfrm>
    </dsp:sp>
    <dsp:sp modelId="{3BE952A1-A30C-4AC3-90C5-5AFF5BA4AEDD}">
      <dsp:nvSpPr>
        <dsp:cNvPr id="0" name=""/>
        <dsp:cNvSpPr/>
      </dsp:nvSpPr>
      <dsp:spPr>
        <a:xfrm>
          <a:off x="0" y="5051151"/>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5" y="5085766"/>
        <a:ext cx="7093334" cy="6398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643D702D-ED59-4438-91EE-9CD749D782BF}">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20714"/>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5306"/>
        <a:ext cx="7093380" cy="639442"/>
      </dsp:txXfrm>
    </dsp:sp>
    <dsp:sp modelId="{C30047F0-DB09-4604-AC54-FC0221E4A689}">
      <dsp:nvSpPr>
        <dsp:cNvPr id="0" name=""/>
        <dsp:cNvSpPr/>
      </dsp:nvSpPr>
      <dsp:spPr>
        <a:xfrm>
          <a:off x="0" y="1441971"/>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7A274B75-BCC9-4B81-A824-DFA56E6A2F3F}">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1E669610-8FC2-45B8-9B88-AA39EB12EF8C}">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2DDA9630-29E0-497B-878F-4487C0DC6D0A}">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812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82739"/>
        <a:ext cx="7093326" cy="639931"/>
      </dsp:txXfrm>
    </dsp:sp>
    <dsp:sp modelId="{AD8AA1B4-EEDD-4C69-94F3-D0F0A1CEEF71}">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619" y="5085760"/>
        <a:ext cx="7093326" cy="6399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val="4191091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37</a:t>
            </a:fld>
            <a:endParaRPr lang="en-MY" altLang="en-US"/>
          </a:p>
        </p:txBody>
      </p:sp>
    </p:spTree>
    <p:extLst>
      <p:ext uri="{BB962C8B-B14F-4D97-AF65-F5344CB8AC3E}">
        <p14:creationId xmlns:p14="http://schemas.microsoft.com/office/powerpoint/2010/main" val="2197429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1143733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p14="http://schemas.microsoft.com/office/powerpoint/2010/main" val="2002028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71</a:t>
            </a:fld>
            <a:endParaRPr lang="en-MY" altLang="en-US"/>
          </a:p>
        </p:txBody>
      </p:sp>
    </p:spTree>
    <p:extLst>
      <p:ext uri="{BB962C8B-B14F-4D97-AF65-F5344CB8AC3E}">
        <p14:creationId xmlns:p14="http://schemas.microsoft.com/office/powerpoint/2010/main" val="3465884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74</a:t>
            </a:fld>
            <a:endParaRPr lang="en-MY" altLang="en-US"/>
          </a:p>
        </p:txBody>
      </p:sp>
    </p:spTree>
    <p:extLst>
      <p:ext uri="{BB962C8B-B14F-4D97-AF65-F5344CB8AC3E}">
        <p14:creationId xmlns:p14="http://schemas.microsoft.com/office/powerpoint/2010/main" val="2522920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81</a:t>
            </a:fld>
            <a:endParaRPr lang="en-MY" altLang="en-US"/>
          </a:p>
        </p:txBody>
      </p:sp>
    </p:spTree>
    <p:extLst>
      <p:ext uri="{BB962C8B-B14F-4D97-AF65-F5344CB8AC3E}">
        <p14:creationId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a:t>
            </a:r>
            <a:r>
              <a:rPr lang="en-MY"/>
              <a:t>- 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E45D-B617-422D-959C-6781096E9522}"/>
              </a:ext>
            </a:extLst>
          </p:cNvPr>
          <p:cNvSpPr>
            <a:spLocks noGrp="1"/>
          </p:cNvSpPr>
          <p:nvPr>
            <p:ph type="title"/>
          </p:nvPr>
        </p:nvSpPr>
        <p:spPr/>
        <p:txBody>
          <a:bodyPr/>
          <a:lstStyle/>
          <a:p>
            <a:r>
              <a:rPr lang="en-MY" dirty="0"/>
              <a:t>BCG Matrix</a:t>
            </a:r>
          </a:p>
        </p:txBody>
      </p:sp>
      <p:sp>
        <p:nvSpPr>
          <p:cNvPr id="3" name="Content Placeholder 2">
            <a:extLst>
              <a:ext uri="{FF2B5EF4-FFF2-40B4-BE49-F238E27FC236}">
                <a16:creationId xmlns:a16="http://schemas.microsoft.com/office/drawing/2014/main" id="{5B8B8A04-174B-442B-AE6B-583F86271562}"/>
              </a:ext>
            </a:extLst>
          </p:cNvPr>
          <p:cNvSpPr>
            <a:spLocks noGrp="1"/>
          </p:cNvSpPr>
          <p:nvPr>
            <p:ph idx="1"/>
          </p:nvPr>
        </p:nvSpPr>
        <p:spPr>
          <a:xfrm>
            <a:off x="914400" y="1600200"/>
            <a:ext cx="7906072" cy="4979987"/>
          </a:xfrm>
        </p:spPr>
        <p:txBody>
          <a:bodyPr/>
          <a:lstStyle/>
          <a:p>
            <a:r>
              <a:rPr lang="en-MY" sz="1800" dirty="0"/>
              <a:t>The BCG matrix also known as  growth–share matrix ,the product portfolio </a:t>
            </a:r>
            <a:r>
              <a:rPr lang="en-MY" sz="1800" dirty="0" err="1"/>
              <a:t>matrix,Boston</a:t>
            </a:r>
            <a:r>
              <a:rPr lang="en-MY" sz="1800" dirty="0"/>
              <a:t> Box, Boston matrix, Boston Consulting Group analysis, portfolio diagram.</a:t>
            </a:r>
          </a:p>
          <a:p>
            <a:r>
              <a:rPr lang="en-MY" sz="1800" dirty="0"/>
              <a:t>It was created by Bruce D. Henderson for the Boston Consulting Group in 1970 to help corporations to </a:t>
            </a:r>
            <a:r>
              <a:rPr lang="en-MY" sz="1800" dirty="0" err="1"/>
              <a:t>analyze</a:t>
            </a:r>
            <a:r>
              <a:rPr lang="en-MY" sz="1800" dirty="0"/>
              <a:t> their business units, that is, their product lines. </a:t>
            </a:r>
          </a:p>
          <a:p>
            <a:r>
              <a:rPr lang="en-MY" sz="1800" dirty="0"/>
              <a:t>It helps the company allocate resources and is used as an analytical tool in brand marketing, product management, strategic management, and portfolio analysis</a:t>
            </a:r>
          </a:p>
          <a:p>
            <a:endParaRPr lang="en-MY" sz="1800" dirty="0"/>
          </a:p>
          <a:p>
            <a:pPr marL="0" indent="0">
              <a:buNone/>
            </a:pPr>
            <a:r>
              <a:rPr lang="en-MY" sz="18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1800" dirty="0"/>
              <a:t>.—Bruce Henderson</a:t>
            </a:r>
          </a:p>
        </p:txBody>
      </p:sp>
    </p:spTree>
    <p:extLst>
      <p:ext uri="{BB962C8B-B14F-4D97-AF65-F5344CB8AC3E}">
        <p14:creationId xmlns:p14="http://schemas.microsoft.com/office/powerpoint/2010/main" val="1039691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552A-7FA6-41F1-A612-E46599E171FC}"/>
              </a:ext>
            </a:extLst>
          </p:cNvPr>
          <p:cNvSpPr>
            <a:spLocks noGrp="1"/>
          </p:cNvSpPr>
          <p:nvPr>
            <p:ph type="title"/>
          </p:nvPr>
        </p:nvSpPr>
        <p:spPr/>
        <p:txBody>
          <a:bodyPr/>
          <a:lstStyle/>
          <a:p>
            <a:r>
              <a:rPr lang="en-MY" dirty="0"/>
              <a:t>Boston Consulting Group Matrix</a:t>
            </a:r>
          </a:p>
        </p:txBody>
      </p:sp>
      <p:pic>
        <p:nvPicPr>
          <p:cNvPr id="5" name="Picture 4">
            <a:extLst>
              <a:ext uri="{FF2B5EF4-FFF2-40B4-BE49-F238E27FC236}">
                <a16:creationId xmlns:a16="http://schemas.microsoft.com/office/drawing/2014/main"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val="1962616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D9D4-B68D-44CB-9D66-4E3E902A3A04}"/>
              </a:ext>
            </a:extLst>
          </p:cNvPr>
          <p:cNvSpPr>
            <a:spLocks noGrp="1"/>
          </p:cNvSpPr>
          <p:nvPr>
            <p:ph type="title"/>
          </p:nvPr>
        </p:nvSpPr>
        <p:spPr/>
        <p:txBody>
          <a:bodyPr/>
          <a:lstStyle/>
          <a:p>
            <a:r>
              <a:rPr lang="en-MY" dirty="0"/>
              <a:t>BCG Matrix Grid</a:t>
            </a:r>
          </a:p>
        </p:txBody>
      </p:sp>
      <p:pic>
        <p:nvPicPr>
          <p:cNvPr id="7" name="Picture 6">
            <a:extLst>
              <a:ext uri="{FF2B5EF4-FFF2-40B4-BE49-F238E27FC236}">
                <a16:creationId xmlns:a16="http://schemas.microsoft.com/office/drawing/2014/main" id="{9D13893F-65AD-43BF-809E-6E314E917382}"/>
              </a:ext>
            </a:extLst>
          </p:cNvPr>
          <p:cNvPicPr>
            <a:picLocks noChangeAspect="1"/>
          </p:cNvPicPr>
          <p:nvPr/>
        </p:nvPicPr>
        <p:blipFill>
          <a:blip r:embed="rId2"/>
          <a:stretch>
            <a:fillRect/>
          </a:stretch>
        </p:blipFill>
        <p:spPr>
          <a:xfrm>
            <a:off x="1043608" y="1808187"/>
            <a:ext cx="6615032" cy="4772000"/>
          </a:xfrm>
          <a:prstGeom prst="rect">
            <a:avLst/>
          </a:prstGeom>
        </p:spPr>
      </p:pic>
    </p:spTree>
    <p:extLst>
      <p:ext uri="{BB962C8B-B14F-4D97-AF65-F5344CB8AC3E}">
        <p14:creationId xmlns:p14="http://schemas.microsoft.com/office/powerpoint/2010/main" val="3417155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A367-C926-4027-ACC0-4E322CB73ACE}"/>
              </a:ext>
            </a:extLst>
          </p:cNvPr>
          <p:cNvSpPr>
            <a:spLocks noGrp="1"/>
          </p:cNvSpPr>
          <p:nvPr>
            <p:ph type="title"/>
          </p:nvPr>
        </p:nvSpPr>
        <p:spPr/>
        <p:txBody>
          <a:bodyPr/>
          <a:lstStyle/>
          <a:p>
            <a:r>
              <a:rPr lang="en-MY" dirty="0"/>
              <a:t>BCG Matrix  table</a:t>
            </a:r>
          </a:p>
        </p:txBody>
      </p:sp>
      <p:pic>
        <p:nvPicPr>
          <p:cNvPr id="5" name="Picture 4">
            <a:extLst>
              <a:ext uri="{FF2B5EF4-FFF2-40B4-BE49-F238E27FC236}">
                <a16:creationId xmlns:a16="http://schemas.microsoft.com/office/drawing/2014/main"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val="1317404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B036-61A0-4E16-946D-3CBC9B20807F}"/>
              </a:ext>
            </a:extLst>
          </p:cNvPr>
          <p:cNvSpPr>
            <a:spLocks noGrp="1"/>
          </p:cNvSpPr>
          <p:nvPr>
            <p:ph type="title"/>
          </p:nvPr>
        </p:nvSpPr>
        <p:spPr/>
        <p:txBody>
          <a:bodyPr/>
          <a:lstStyle/>
          <a:p>
            <a:r>
              <a:rPr lang="en-MY" dirty="0"/>
              <a:t>BCG Matrix through Product Life cycle</a:t>
            </a:r>
          </a:p>
        </p:txBody>
      </p:sp>
      <p:pic>
        <p:nvPicPr>
          <p:cNvPr id="5" name="Picture 4">
            <a:extLst>
              <a:ext uri="{FF2B5EF4-FFF2-40B4-BE49-F238E27FC236}">
                <a16:creationId xmlns:a16="http://schemas.microsoft.com/office/drawing/2014/main"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val="1979367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8DE9-B24C-4C6F-8646-365E0905A41F}"/>
              </a:ext>
            </a:extLst>
          </p:cNvPr>
          <p:cNvSpPr>
            <a:spLocks noGrp="1"/>
          </p:cNvSpPr>
          <p:nvPr>
            <p:ph type="title"/>
          </p:nvPr>
        </p:nvSpPr>
        <p:spPr/>
        <p:txBody>
          <a:bodyPr/>
          <a:lstStyle/>
          <a:p>
            <a:r>
              <a:rPr lang="en-MY" dirty="0"/>
              <a:t>BCG Matrix Example - Apple</a:t>
            </a:r>
          </a:p>
        </p:txBody>
      </p:sp>
      <p:pic>
        <p:nvPicPr>
          <p:cNvPr id="5" name="Picture 4">
            <a:extLst>
              <a:ext uri="{FF2B5EF4-FFF2-40B4-BE49-F238E27FC236}">
                <a16:creationId xmlns:a16="http://schemas.microsoft.com/office/drawing/2014/main" id="{E7970A2C-8EBA-45EF-85CC-EEF3EBE96F12}"/>
              </a:ext>
            </a:extLst>
          </p:cNvPr>
          <p:cNvPicPr>
            <a:picLocks noChangeAspect="1"/>
          </p:cNvPicPr>
          <p:nvPr/>
        </p:nvPicPr>
        <p:blipFill>
          <a:blip r:embed="rId2"/>
          <a:stretch>
            <a:fillRect/>
          </a:stretch>
        </p:blipFill>
        <p:spPr>
          <a:xfrm>
            <a:off x="1259632" y="2011200"/>
            <a:ext cx="5906589" cy="4567386"/>
          </a:xfrm>
          <a:prstGeom prst="rect">
            <a:avLst/>
          </a:prstGeom>
        </p:spPr>
      </p:pic>
    </p:spTree>
    <p:extLst>
      <p:ext uri="{BB962C8B-B14F-4D97-AF65-F5344CB8AC3E}">
        <p14:creationId xmlns:p14="http://schemas.microsoft.com/office/powerpoint/2010/main" val="147448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968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p:txBody>
          <a:bodyPr/>
          <a:lstStyle/>
          <a:p>
            <a:r>
              <a:rPr lang="en-MY" dirty="0"/>
              <a:t>Strategies most often fail because they aren’t executed well. </a:t>
            </a:r>
          </a:p>
          <a:p>
            <a:endParaRPr lang="en-MY" dirty="0"/>
          </a:p>
          <a:p>
            <a:r>
              <a:rPr lang="en-MY" dirty="0"/>
              <a:t>Things that are supposed to happen don’t happen.</a:t>
            </a:r>
          </a:p>
          <a:p>
            <a:endParaRPr lang="en-MY" dirty="0"/>
          </a:p>
          <a:p>
            <a:r>
              <a:rPr lang="en-MY"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685800" y="1556792"/>
            <a:ext cx="8350696" cy="4530725"/>
          </a:xfrm>
        </p:spPr>
        <p:txBody>
          <a:bodyPr/>
          <a:lstStyle/>
          <a:p>
            <a:r>
              <a:rPr lang="en-MY" dirty="0"/>
              <a:t>Traditional financial accounting measures, like return-on-investment and earnings-per-share, can give misleading signals for continuous improvement and innovation</a:t>
            </a:r>
          </a:p>
          <a:p>
            <a:r>
              <a:rPr lang="en-MY" dirty="0"/>
              <a:t>It tells us what has happened to the organization, it may not tell us what is currently happening, nor it is a good indicator of future performance. </a:t>
            </a:r>
          </a:p>
          <a:p>
            <a:r>
              <a:rPr lang="en-MY"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683568" y="1600200"/>
            <a:ext cx="8003232" cy="4530725"/>
          </a:xfrm>
        </p:spPr>
        <p:txBody>
          <a:bodyPr/>
          <a:lstStyle/>
          <a:p>
            <a:pPr marL="0" indent="0">
              <a:buNone/>
            </a:pPr>
            <a:r>
              <a:rPr lang="en-MY" dirty="0"/>
              <a:t>The Balanced Scorecard was a way to </a:t>
            </a:r>
          </a:p>
          <a:p>
            <a:pPr marL="514350" indent="-514350">
              <a:buAutoNum type="arabicParenBoth"/>
            </a:pPr>
            <a:r>
              <a:rPr lang="en-MY" dirty="0"/>
              <a:t>Clarify and translate vision and strategy</a:t>
            </a:r>
          </a:p>
          <a:p>
            <a:pPr marL="514350" indent="-514350">
              <a:buAutoNum type="arabicParenBoth"/>
            </a:pPr>
            <a:r>
              <a:rPr lang="en-MY" dirty="0"/>
              <a:t>Communicate and link strategic objectives and measures; </a:t>
            </a:r>
          </a:p>
          <a:p>
            <a:pPr marL="514350" indent="-514350">
              <a:buAutoNum type="arabicParenBoth"/>
            </a:pPr>
            <a:r>
              <a:rPr lang="en-MY" dirty="0"/>
              <a:t>Plan, set targets, and align strategic initiatives; and</a:t>
            </a:r>
          </a:p>
          <a:p>
            <a:pPr marL="514350" indent="-514350">
              <a:buAutoNum type="arabicParenBoth"/>
            </a:pPr>
            <a:r>
              <a:rPr lang="en-MY" dirty="0"/>
              <a:t>Enhance strategic feedback and learning </a:t>
            </a:r>
          </a:p>
          <a:p>
            <a:pPr marL="0" indent="0">
              <a:buNone/>
            </a:pPr>
            <a:r>
              <a:rPr lang="en-MY"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pPr marL="0" indent="0">
              <a:buNone/>
            </a:pPr>
            <a:r>
              <a:rPr lang="en-MY" i="1" dirty="0"/>
              <a:t>How Do We Look to Shareholders?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914400" y="1600200"/>
            <a:ext cx="8050088" cy="4530725"/>
          </a:xfrm>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r>
              <a:rPr lang="en-MY" altLang="en-US"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pPr marL="0" indent="0">
              <a:buNone/>
            </a:pPr>
            <a:r>
              <a:rPr lang="en-MY" i="1" dirty="0"/>
              <a:t>What Must We Excel at?</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a:p>
            <a:pPr marL="0" indent="0">
              <a:buNone/>
            </a:pPr>
            <a:endParaRPr lang="en-MY" dirty="0"/>
          </a:p>
          <a:p>
            <a:pPr marL="0" indent="0">
              <a:buNone/>
            </a:pPr>
            <a:r>
              <a:rPr lang="en-MY" i="1" dirty="0"/>
              <a:t>How Do Customers See Us?</a:t>
            </a:r>
          </a:p>
        </p:txBody>
      </p:sp>
    </p:spTree>
    <p:extLst>
      <p:ext uri="{BB962C8B-B14F-4D97-AF65-F5344CB8AC3E}">
        <p14:creationId xmlns:p14="http://schemas.microsoft.com/office/powerpoint/2010/main" val="2239868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p:txBody>
          <a:bodyPr/>
          <a:lstStyle/>
          <a:p>
            <a:r>
              <a:rPr lang="en-MY"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p:txBody>
          <a:bodyPr/>
          <a:lstStyle/>
          <a:p>
            <a:r>
              <a:rPr lang="en-MY" dirty="0"/>
              <a:t>Objectives: major objectives to be achieved, for example, profitable growth</a:t>
            </a:r>
          </a:p>
          <a:p>
            <a:r>
              <a:rPr lang="en-MY" dirty="0"/>
              <a:t>Measures: the observable parameters that will be used to measure progress toward reaching the objective</a:t>
            </a:r>
          </a:p>
          <a:p>
            <a:r>
              <a:rPr lang="en-MY" dirty="0"/>
              <a:t>Targets: the specific target values for the measures</a:t>
            </a:r>
          </a:p>
          <a:p>
            <a:r>
              <a:rPr lang="en-MY"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a:t>Strategy Maps</a:t>
            </a:r>
            <a:endParaRPr lang="en-MY" dirty="0"/>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893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012-8030-45A7-94EC-F8698A4FA94A}"/>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BBACB0D-0DFB-49E4-AEE9-F63ADC6C48A5}"/>
              </a:ext>
            </a:extLst>
          </p:cNvPr>
          <p:cNvSpPr>
            <a:spLocks noGrp="1"/>
          </p:cNvSpPr>
          <p:nvPr>
            <p:ph idx="1"/>
          </p:nvPr>
        </p:nvSpPr>
        <p:spPr/>
        <p:txBody>
          <a:bodyPr/>
          <a:lstStyle/>
          <a:p>
            <a:pPr marL="0" indent="0">
              <a:buNone/>
            </a:pPr>
            <a:r>
              <a:rPr lang="en-MY" sz="24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400" dirty="0"/>
              <a:t>using which performance management technique?</a:t>
            </a:r>
          </a:p>
          <a:p>
            <a:pPr marL="0" indent="0">
              <a:buNone/>
            </a:pPr>
            <a:endParaRPr lang="en-MY" sz="2400" dirty="0"/>
          </a:p>
          <a:p>
            <a:pPr marL="514350" indent="-514350">
              <a:buFont typeface="+mj-lt"/>
              <a:buAutoNum type="alphaUcPeriod"/>
            </a:pPr>
            <a:r>
              <a:rPr lang="en-MY" sz="2400" dirty="0"/>
              <a:t>SMART</a:t>
            </a:r>
          </a:p>
          <a:p>
            <a:pPr marL="514350" indent="-514350">
              <a:buFont typeface="+mj-lt"/>
              <a:buAutoNum type="alphaUcPeriod"/>
            </a:pPr>
            <a:r>
              <a:rPr lang="en-MY" sz="2400" dirty="0"/>
              <a:t>MBO</a:t>
            </a:r>
          </a:p>
          <a:p>
            <a:pPr marL="514350" indent="-514350">
              <a:buFont typeface="+mj-lt"/>
              <a:buAutoNum type="alphaUcPeriod"/>
            </a:pPr>
            <a:r>
              <a:rPr lang="en-MY" sz="2400" dirty="0"/>
              <a:t>360</a:t>
            </a:r>
          </a:p>
          <a:p>
            <a:pPr marL="514350" indent="-514350">
              <a:buFont typeface="+mj-lt"/>
              <a:buAutoNum type="alphaUcPeriod"/>
            </a:pPr>
            <a:r>
              <a:rPr lang="en-MY" sz="24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val="18759321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747B-FD56-4B35-93B4-EC69CB5EC605}"/>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177ECE2-C27C-4B67-9DFF-BA8150E148EF}"/>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1840356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95572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6574194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6218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29161325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29750773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6739930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337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3179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4060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2978</TotalTime>
  <Words>3308</Words>
  <Application>Microsoft Office PowerPoint</Application>
  <PresentationFormat>On-screen Show (4:3)</PresentationFormat>
  <Paragraphs>363</Paragraphs>
  <Slides>87</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87</vt:i4>
      </vt:variant>
    </vt:vector>
  </HeadingPairs>
  <TitlesOfParts>
    <vt:vector size="92" baseType="lpstr">
      <vt:lpstr>Arial</vt:lpstr>
      <vt:lpstr>roboto</vt:lpstr>
      <vt:lpstr>Times New Roman</vt:lpstr>
      <vt:lpstr>Wingdings</vt:lpstr>
      <vt:lpstr>Office Theme</vt:lpstr>
      <vt:lpstr>BUSINESS LEADERSHIP - V</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PowerPoint Presentation</vt:lpstr>
      <vt:lpstr>Phases of Strategy Management Process</vt:lpstr>
      <vt:lpstr>BCG Matrix</vt:lpstr>
      <vt:lpstr>Boston Consulting Group Matrix</vt:lpstr>
      <vt:lpstr>BCG Matrix Grid</vt:lpstr>
      <vt:lpstr>BCG Matrix  table</vt:lpstr>
      <vt:lpstr>BCG Matrix through Product Life cycle</vt:lpstr>
      <vt:lpstr>BCG Matrix Example - Apple</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 Scorecard</vt:lpstr>
      <vt:lpstr>Strategy Maps</vt:lpstr>
      <vt:lpstr>Strategy Implementation</vt:lpstr>
      <vt:lpstr>Question # </vt:lpstr>
      <vt:lpstr>Answer # </vt:lpstr>
      <vt:lpstr>PowerPoint Presentation</vt:lpstr>
      <vt:lpstr>Management by Objectives (MBO)</vt:lpstr>
      <vt:lpstr>Management by Objectives</vt:lpstr>
      <vt:lpstr>Steps in MBO Process</vt:lpstr>
      <vt:lpstr>Steps in MBO Process</vt:lpstr>
      <vt:lpstr>Steps in MBO Process</vt:lpstr>
      <vt:lpstr>SMART Goals</vt:lpstr>
      <vt:lpstr>Question # </vt:lpstr>
      <vt:lpstr>Answer # </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2</vt:lpstr>
      <vt:lpstr>Answer # 2</vt:lpstr>
      <vt:lpstr>PowerPoint Presentation</vt:lpstr>
      <vt:lpstr>Strategy Implementation Activities</vt:lpstr>
      <vt:lpstr>Difference Strategy Formulation vs Implementation</vt:lpstr>
      <vt:lpstr>PowerPoint Presentation</vt:lpstr>
      <vt:lpstr>Strategy Evaluation</vt:lpstr>
      <vt:lpstr>Process of Strategy Evaluation </vt:lpstr>
      <vt:lpstr>Fixing benchmark of performance</vt:lpstr>
      <vt:lpstr>Measurement of performance</vt:lpstr>
      <vt:lpstr>Analyzing Variance</vt:lpstr>
      <vt:lpstr>Taking Corrective Action</vt:lpstr>
      <vt:lpstr>PowerPoint Presentation</vt:lpstr>
      <vt:lpstr>HR in Strategy Planning</vt:lpstr>
      <vt:lpstr>HR in Communicating Vision and Mission</vt:lpstr>
      <vt:lpstr>HR in SWOT Analysis</vt:lpstr>
      <vt:lpstr>HR in Strategy Formulation</vt:lpstr>
      <vt:lpstr>HR in Strategy Execution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94</cp:revision>
  <cp:lastPrinted>1601-01-01T00:00:00Z</cp:lastPrinted>
  <dcterms:created xsi:type="dcterms:W3CDTF">2020-07-09T15:12:46Z</dcterms:created>
  <dcterms:modified xsi:type="dcterms:W3CDTF">2022-03-01T12:38:12Z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