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259" r:id="rId3"/>
    <p:sldId id="260" r:id="rId4"/>
    <p:sldId id="258" r:id="rId5"/>
    <p:sldId id="264" r:id="rId6"/>
    <p:sldId id="261" r:id="rId7"/>
    <p:sldId id="377" r:id="rId8"/>
    <p:sldId id="378" r:id="rId9"/>
    <p:sldId id="379" r:id="rId10"/>
    <p:sldId id="380" r:id="rId11"/>
    <p:sldId id="381" r:id="rId12"/>
    <p:sldId id="364" r:id="rId13"/>
    <p:sldId id="365" r:id="rId14"/>
    <p:sldId id="366" r:id="rId15"/>
    <p:sldId id="367" r:id="rId16"/>
    <p:sldId id="275" r:id="rId17"/>
    <p:sldId id="368" r:id="rId18"/>
    <p:sldId id="369" r:id="rId19"/>
    <p:sldId id="370" r:id="rId20"/>
    <p:sldId id="371" r:id="rId21"/>
    <p:sldId id="263" r:id="rId22"/>
    <p:sldId id="372" r:id="rId23"/>
    <p:sldId id="276" r:id="rId24"/>
    <p:sldId id="373" r:id="rId25"/>
    <p:sldId id="375" r:id="rId26"/>
    <p:sldId id="374" r:id="rId27"/>
    <p:sldId id="283" r:id="rId28"/>
    <p:sldId id="277" r:id="rId29"/>
    <p:sldId id="278" r:id="rId30"/>
    <p:sldId id="265" r:id="rId31"/>
    <p:sldId id="382" r:id="rId32"/>
    <p:sldId id="383" r:id="rId33"/>
    <p:sldId id="384" r:id="rId34"/>
    <p:sldId id="385" r:id="rId35"/>
    <p:sldId id="268" r:id="rId36"/>
    <p:sldId id="386"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0353-23CE-4AC7-B19E-EB4DBE5548FB}"/>
              </a:ext>
            </a:extLst>
          </p:cNvPr>
          <p:cNvSpPr>
            <a:spLocks noGrp="1"/>
          </p:cNvSpPr>
          <p:nvPr>
            <p:ph type="title"/>
          </p:nvPr>
        </p:nvSpPr>
        <p:spPr/>
        <p:txBody>
          <a:bodyPr/>
          <a:lstStyle/>
          <a:p>
            <a:r>
              <a:rPr lang="en-MY" dirty="0"/>
              <a:t>Concepts in Strategy Execution</a:t>
            </a:r>
          </a:p>
        </p:txBody>
      </p:sp>
      <p:sp>
        <p:nvSpPr>
          <p:cNvPr id="3" name="Content Placeholder 2">
            <a:extLst>
              <a:ext uri="{FF2B5EF4-FFF2-40B4-BE49-F238E27FC236}">
                <a16:creationId xmlns:a16="http://schemas.microsoft.com/office/drawing/2014/main" id="{0DF242DF-1433-4DF0-AF91-E359CCFC0505}"/>
              </a:ext>
            </a:extLst>
          </p:cNvPr>
          <p:cNvSpPr>
            <a:spLocks noGrp="1"/>
          </p:cNvSpPr>
          <p:nvPr>
            <p:ph idx="1"/>
          </p:nvPr>
        </p:nvSpPr>
        <p:spPr/>
        <p:txBody>
          <a:bodyPr/>
          <a:lstStyle/>
          <a:p>
            <a:r>
              <a:rPr lang="en-MY" dirty="0"/>
              <a:t>Balanced Scorecard (BSC)</a:t>
            </a:r>
          </a:p>
          <a:p>
            <a:r>
              <a:rPr lang="en-MY" dirty="0"/>
              <a:t>Management by Objectives (MBO)</a:t>
            </a:r>
          </a:p>
          <a:p>
            <a:r>
              <a:rPr lang="en-MY" dirty="0"/>
              <a:t>Budgeting</a:t>
            </a:r>
          </a:p>
          <a:p>
            <a:r>
              <a:rPr lang="en-MY" dirty="0"/>
              <a:t>Hierarchical level of Strategy</a:t>
            </a:r>
          </a:p>
          <a:p>
            <a:r>
              <a:rPr lang="en-MY" dirty="0"/>
              <a:t>Strategic Planning Horizon</a:t>
            </a:r>
          </a:p>
          <a:p>
            <a:r>
              <a:rPr lang="en-MY" dirty="0"/>
              <a:t>McKinsey 7-S</a:t>
            </a:r>
          </a:p>
          <a:p>
            <a:r>
              <a:rPr lang="en-MY" dirty="0"/>
              <a:t>Strategy Implementation Activities</a:t>
            </a:r>
          </a:p>
          <a:p>
            <a:r>
              <a:rPr lang="en-MY" dirty="0"/>
              <a:t>Location Considerations for Implementation</a:t>
            </a:r>
          </a:p>
          <a:p>
            <a:r>
              <a:rPr lang="en-MY" dirty="0"/>
              <a:t>Obstacles to Implementing a Global Strategy</a:t>
            </a:r>
          </a:p>
          <a:p>
            <a:endParaRPr lang="en-MY" dirty="0"/>
          </a:p>
        </p:txBody>
      </p:sp>
    </p:spTree>
    <p:extLst>
      <p:ext uri="{BB962C8B-B14F-4D97-AF65-F5344CB8AC3E}">
        <p14:creationId xmlns:p14="http://schemas.microsoft.com/office/powerpoint/2010/main" val="107390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CEF-6E18-4411-9CB6-3DE050660C10}"/>
              </a:ext>
            </a:extLst>
          </p:cNvPr>
          <p:cNvSpPr>
            <a:spLocks noGrp="1"/>
          </p:cNvSpPr>
          <p:nvPr>
            <p:ph type="title"/>
          </p:nvPr>
        </p:nvSpPr>
        <p:spPr/>
        <p:txBody>
          <a:bodyPr/>
          <a:lstStyle/>
          <a:p>
            <a:r>
              <a:rPr lang="en-MY" dirty="0"/>
              <a:t>The first new process—translating the vision</a:t>
            </a:r>
          </a:p>
        </p:txBody>
      </p:sp>
      <p:sp>
        <p:nvSpPr>
          <p:cNvPr id="4" name="TextBox 3">
            <a:extLst>
              <a:ext uri="{FF2B5EF4-FFF2-40B4-BE49-F238E27FC236}">
                <a16:creationId xmlns:a16="http://schemas.microsoft.com/office/drawing/2014/main" id="{0BDF5F17-6FBE-44F1-8DE2-D8BED86FD0AE}"/>
              </a:ext>
            </a:extLst>
          </p:cNvPr>
          <p:cNvSpPr txBox="1"/>
          <p:nvPr/>
        </p:nvSpPr>
        <p:spPr>
          <a:xfrm>
            <a:off x="863588" y="1730699"/>
            <a:ext cx="8028892" cy="4893647"/>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It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a:t>
            </a:r>
          </a:p>
          <a:p>
            <a:pPr marL="285750" indent="-285750">
              <a:buFont typeface="Arial" panose="020B0604020202020204" pitchFamily="34" charset="0"/>
              <a:buChar char="•"/>
            </a:pPr>
            <a:endParaRPr lang="en-MY" sz="2400" dirty="0">
              <a:latin typeface="+mn-lt"/>
            </a:endParaRPr>
          </a:p>
          <a:p>
            <a:pPr marL="285750" indent="-285750">
              <a:buFont typeface="Arial" panose="020B0604020202020204" pitchFamily="34" charset="0"/>
              <a:buChar char="•"/>
            </a:pPr>
            <a:r>
              <a:rPr lang="en-MY" sz="2400" dirty="0">
                <a:latin typeface="+mn-lt"/>
              </a:rPr>
              <a:t> 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2020615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811-E69C-4A8A-9A98-B72A07C73D07}"/>
              </a:ext>
            </a:extLst>
          </p:cNvPr>
          <p:cNvSpPr>
            <a:spLocks noGrp="1"/>
          </p:cNvSpPr>
          <p:nvPr>
            <p:ph type="title"/>
          </p:nvPr>
        </p:nvSpPr>
        <p:spPr/>
        <p:txBody>
          <a:bodyPr/>
          <a:lstStyle/>
          <a:p>
            <a:r>
              <a:rPr lang="en-MY" dirty="0"/>
              <a:t>The second process - Communicating and linking</a:t>
            </a:r>
          </a:p>
        </p:txBody>
      </p:sp>
      <p:sp>
        <p:nvSpPr>
          <p:cNvPr id="3" name="Content Placeholder 2">
            <a:extLst>
              <a:ext uri="{FF2B5EF4-FFF2-40B4-BE49-F238E27FC236}">
                <a16:creationId xmlns:a16="http://schemas.microsoft.com/office/drawing/2014/main" id="{955F39A3-EA02-411F-A815-093E7B8ED724}"/>
              </a:ext>
            </a:extLst>
          </p:cNvPr>
          <p:cNvSpPr>
            <a:spLocks noGrp="1"/>
          </p:cNvSpPr>
          <p:nvPr>
            <p:ph idx="1"/>
          </p:nvPr>
        </p:nvSpPr>
        <p:spPr/>
        <p:txBody>
          <a:bodyPr/>
          <a:lstStyle/>
          <a:p>
            <a:r>
              <a:rPr lang="en-MY" sz="2400" dirty="0"/>
              <a:t>It lets managers communicate their strategy up and down the organization and link it to departmental and individual objectives.</a:t>
            </a:r>
          </a:p>
          <a:p>
            <a:endParaRPr lang="en-MY" sz="2400" dirty="0"/>
          </a:p>
          <a:p>
            <a:r>
              <a:rPr lang="en-MY" sz="2400" dirty="0"/>
              <a:t>Traditionally, departments are evaluated by their financial performance, and individual incentives are tied to short-term financial goals. </a:t>
            </a:r>
          </a:p>
          <a:p>
            <a:endParaRPr lang="en-MY" sz="2400" dirty="0"/>
          </a:p>
          <a:p>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2938728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7D04-C3CE-47FF-AB7F-A6F0CBA6569C}"/>
              </a:ext>
            </a:extLst>
          </p:cNvPr>
          <p:cNvSpPr>
            <a:spLocks noGrp="1"/>
          </p:cNvSpPr>
          <p:nvPr>
            <p:ph type="title"/>
          </p:nvPr>
        </p:nvSpPr>
        <p:spPr/>
        <p:txBody>
          <a:bodyPr/>
          <a:lstStyle/>
          <a:p>
            <a:r>
              <a:rPr lang="en-MY" dirty="0"/>
              <a:t>The third process—business planning</a:t>
            </a:r>
          </a:p>
        </p:txBody>
      </p:sp>
      <p:sp>
        <p:nvSpPr>
          <p:cNvPr id="3" name="Content Placeholder 2">
            <a:extLst>
              <a:ext uri="{FF2B5EF4-FFF2-40B4-BE49-F238E27FC236}">
                <a16:creationId xmlns:a16="http://schemas.microsoft.com/office/drawing/2014/main" id="{49F71139-385A-4B84-B632-49DB4AD654DF}"/>
              </a:ext>
            </a:extLst>
          </p:cNvPr>
          <p:cNvSpPr>
            <a:spLocks noGrp="1"/>
          </p:cNvSpPr>
          <p:nvPr>
            <p:ph idx="1"/>
          </p:nvPr>
        </p:nvSpPr>
        <p:spPr>
          <a:xfrm>
            <a:off x="685800" y="1628800"/>
            <a:ext cx="8278688" cy="4530725"/>
          </a:xfrm>
        </p:spPr>
        <p:txBody>
          <a:bodyPr/>
          <a:lstStyle/>
          <a:p>
            <a:r>
              <a:rPr lang="en-MY" sz="2200" dirty="0"/>
              <a:t>Almost all organizations today are implementing a variety of change programs, each with its own champions, gurus, and consultants, and each competing for senior executives’ time, energy, and resources. </a:t>
            </a:r>
          </a:p>
          <a:p>
            <a:endParaRPr lang="en-MY" sz="2200" dirty="0"/>
          </a:p>
          <a:p>
            <a:r>
              <a:rPr lang="en-MY" sz="2200" dirty="0"/>
              <a:t>Managers find it difficult to integrate those diverse initiatives to achieve their strategic goals—a situation that leads to frequent disappointments with the programs’ results.</a:t>
            </a:r>
          </a:p>
          <a:p>
            <a:endParaRPr lang="en-MY" sz="2200" dirty="0"/>
          </a:p>
          <a:p>
            <a:r>
              <a:rPr lang="en-MY" sz="2200" dirty="0"/>
              <a:t> But when managers use the ambitious goals set for balanced scorecard measures as the basis for allocating resources and setting priorities, they can undertake and coordinate only those initiatives that move them toward their long-term strategic objectives.</a:t>
            </a:r>
          </a:p>
        </p:txBody>
      </p:sp>
    </p:spTree>
    <p:extLst>
      <p:ext uri="{BB962C8B-B14F-4D97-AF65-F5344CB8AC3E}">
        <p14:creationId xmlns:p14="http://schemas.microsoft.com/office/powerpoint/2010/main" val="684998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085-CEF5-43A4-A463-FD878A6C67DD}"/>
              </a:ext>
            </a:extLst>
          </p:cNvPr>
          <p:cNvSpPr>
            <a:spLocks noGrp="1"/>
          </p:cNvSpPr>
          <p:nvPr>
            <p:ph type="title"/>
          </p:nvPr>
        </p:nvSpPr>
        <p:spPr/>
        <p:txBody>
          <a:bodyPr/>
          <a:lstStyle/>
          <a:p>
            <a:r>
              <a:rPr lang="en-MY" dirty="0"/>
              <a:t>The fourth process—feedback and learning</a:t>
            </a:r>
          </a:p>
        </p:txBody>
      </p:sp>
      <p:sp>
        <p:nvSpPr>
          <p:cNvPr id="3" name="Content Placeholder 2">
            <a:extLst>
              <a:ext uri="{FF2B5EF4-FFF2-40B4-BE49-F238E27FC236}">
                <a16:creationId xmlns:a16="http://schemas.microsoft.com/office/drawing/2014/main" id="{39C4B022-1137-4640-92F0-3904613741C2}"/>
              </a:ext>
            </a:extLst>
          </p:cNvPr>
          <p:cNvSpPr>
            <a:spLocks noGrp="1"/>
          </p:cNvSpPr>
          <p:nvPr>
            <p:ph idx="1"/>
          </p:nvPr>
        </p:nvSpPr>
        <p:spPr>
          <a:xfrm>
            <a:off x="685800" y="1556792"/>
            <a:ext cx="8001000" cy="4530725"/>
          </a:xfrm>
        </p:spPr>
        <p:txBody>
          <a:bodyPr/>
          <a:lstStyle/>
          <a:p>
            <a:r>
              <a:rPr lang="en-MY" sz="2400" dirty="0"/>
              <a:t>It gives companies the capacity for what we call strategic learning. </a:t>
            </a:r>
          </a:p>
          <a:p>
            <a:r>
              <a:rPr lang="en-MY" sz="2400" dirty="0"/>
              <a:t>Existing feedback and review processes focus on whether the company, its departments, or its individual employees have met their budgeted financial goals.</a:t>
            </a:r>
          </a:p>
          <a:p>
            <a:r>
              <a:rPr lang="en-MY" sz="2400" dirty="0"/>
              <a:t> With the balanced scorecard at the </a:t>
            </a:r>
            <a:r>
              <a:rPr lang="en-MY" sz="2400" dirty="0" err="1"/>
              <a:t>center</a:t>
            </a:r>
            <a:r>
              <a:rPr lang="en-MY" sz="2400" dirty="0"/>
              <a:t> of its management systems, a company can monitor short-term results from the three additional perspectives—customers, internal business processes, and learning and growth—and evaluate strategy in the light of recent performance. </a:t>
            </a:r>
          </a:p>
          <a:p>
            <a:r>
              <a:rPr lang="en-MY" sz="2400" dirty="0"/>
              <a:t>The scorecard thus enables companies to modify strategies to reflect real-time learning.</a:t>
            </a:r>
          </a:p>
        </p:txBody>
      </p:sp>
    </p:spTree>
    <p:extLst>
      <p:ext uri="{BB962C8B-B14F-4D97-AF65-F5344CB8AC3E}">
        <p14:creationId xmlns:p14="http://schemas.microsoft.com/office/powerpoint/2010/main" val="4290580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13A9-785F-4A69-B96D-39AB88E6250E}"/>
              </a:ext>
            </a:extLst>
          </p:cNvPr>
          <p:cNvSpPr>
            <a:spLocks noGrp="1"/>
          </p:cNvSpPr>
          <p:nvPr>
            <p:ph type="title"/>
          </p:nvPr>
        </p:nvSpPr>
        <p:spPr>
          <a:xfrm>
            <a:off x="914400" y="277813"/>
            <a:ext cx="7978080" cy="1143000"/>
          </a:xfrm>
        </p:spPr>
        <p:txBody>
          <a:bodyPr/>
          <a:lstStyle/>
          <a:p>
            <a:r>
              <a:rPr lang="en-MY" dirty="0"/>
              <a:t>Managing Strategy : Four Processes</a:t>
            </a:r>
          </a:p>
        </p:txBody>
      </p:sp>
      <p:pic>
        <p:nvPicPr>
          <p:cNvPr id="7" name="Picture 6">
            <a:extLst>
              <a:ext uri="{FF2B5EF4-FFF2-40B4-BE49-F238E27FC236}">
                <a16:creationId xmlns:a16="http://schemas.microsoft.com/office/drawing/2014/main" id="{6C24147E-5D5F-4A2F-8CA1-C2E9D8D20B06}"/>
              </a:ext>
            </a:extLst>
          </p:cNvPr>
          <p:cNvPicPr>
            <a:picLocks noChangeAspect="1"/>
          </p:cNvPicPr>
          <p:nvPr/>
        </p:nvPicPr>
        <p:blipFill>
          <a:blip r:embed="rId2"/>
          <a:stretch>
            <a:fillRect/>
          </a:stretch>
        </p:blipFill>
        <p:spPr>
          <a:xfrm>
            <a:off x="1259632" y="2060847"/>
            <a:ext cx="7344816" cy="4492781"/>
          </a:xfrm>
          <a:prstGeom prst="rect">
            <a:avLst/>
          </a:prstGeom>
        </p:spPr>
      </p:pic>
    </p:spTree>
    <p:extLst>
      <p:ext uri="{BB962C8B-B14F-4D97-AF65-F5344CB8AC3E}">
        <p14:creationId xmlns:p14="http://schemas.microsoft.com/office/powerpoint/2010/main" val="179951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168</TotalTime>
  <Words>1367</Words>
  <Application>Microsoft Office PowerPoint</Application>
  <PresentationFormat>On-screen Show (4:3)</PresentationFormat>
  <Paragraphs>124</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BUSINESS LEADERSHIP V</vt:lpstr>
      <vt:lpstr>Phases of Strategy Management Process</vt:lpstr>
      <vt:lpstr>Difference Strategy Formulation vs Implementation</vt:lpstr>
      <vt:lpstr>Strategy Implementation Activities</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Strategy Execution</vt:lpstr>
      <vt:lpstr>Concepts in Strategy Execution</vt:lpstr>
      <vt:lpstr>Balanced Scorecard (BSC)</vt:lpstr>
      <vt:lpstr>Balanced Scorecard (BSC)</vt:lpstr>
      <vt:lpstr>Balanced Scorecard</vt:lpstr>
      <vt:lpstr>The first new process—translating the vision</vt:lpstr>
      <vt:lpstr>The second process - Communicating and linking</vt:lpstr>
      <vt:lpstr>The third process—business planning</vt:lpstr>
      <vt:lpstr>The fourth process—feedback and learning</vt:lpstr>
      <vt:lpstr>Managing Strategy : Four Processes</vt:lpstr>
      <vt:lpstr>Management by Objectives (MBO)</vt:lpstr>
      <vt:lpstr>Management by Objectives</vt:lpstr>
      <vt:lpstr>Steps in MBO Process</vt:lpstr>
      <vt:lpstr>Steps in MBO Process</vt:lpstr>
      <vt:lpstr>Steps in MBO Process</vt:lpstr>
      <vt:lpstr>SMART Goals</vt:lpstr>
      <vt:lpstr>Budgeting</vt:lpstr>
      <vt:lpstr>McKinsey 7S Framework</vt:lpstr>
      <vt:lpstr>HR in Strategy Planning</vt:lpstr>
      <vt:lpstr>HR in Communicating Vision and Mission</vt:lpstr>
      <vt:lpstr>HR in SWOT Analysis</vt:lpstr>
      <vt:lpstr>HR in Strategy Formulation</vt:lpstr>
      <vt:lpstr>HR in Strategy Execution</vt:lpstr>
      <vt:lpstr>Supply Chain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20</cp:revision>
  <cp:lastPrinted>1601-01-01T00:00:00Z</cp:lastPrinted>
  <dcterms:created xsi:type="dcterms:W3CDTF">2020-07-09T15:12:46Z</dcterms:created>
  <dcterms:modified xsi:type="dcterms:W3CDTF">2020-11-25T12:28:55Z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