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4.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5.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6.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7.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8.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1"/>
  </p:sldMasterIdLst>
  <p:notesMasterIdLst>
    <p:notesMasterId r:id="rId78"/>
  </p:notesMasterIdLst>
  <p:handoutMasterIdLst>
    <p:handoutMasterId r:id="rId79"/>
  </p:handoutMasterIdLst>
  <p:sldIdLst>
    <p:sldId id="256" r:id="rId2"/>
    <p:sldId id="452" r:id="rId3"/>
    <p:sldId id="259" r:id="rId4"/>
    <p:sldId id="350" r:id="rId5"/>
    <p:sldId id="403" r:id="rId6"/>
    <p:sldId id="387" r:id="rId7"/>
    <p:sldId id="351" r:id="rId8"/>
    <p:sldId id="352" r:id="rId9"/>
    <p:sldId id="281" r:id="rId10"/>
    <p:sldId id="454" r:id="rId11"/>
    <p:sldId id="364" r:id="rId12"/>
    <p:sldId id="461" r:id="rId13"/>
    <p:sldId id="275" r:id="rId14"/>
    <p:sldId id="498" r:id="rId15"/>
    <p:sldId id="501" r:id="rId16"/>
    <p:sldId id="502" r:id="rId17"/>
    <p:sldId id="503" r:id="rId18"/>
    <p:sldId id="446" r:id="rId19"/>
    <p:sldId id="447" r:id="rId20"/>
    <p:sldId id="504" r:id="rId21"/>
    <p:sldId id="287" r:id="rId22"/>
    <p:sldId id="495" r:id="rId23"/>
    <p:sldId id="496" r:id="rId24"/>
    <p:sldId id="263" r:id="rId25"/>
    <p:sldId id="497" r:id="rId26"/>
    <p:sldId id="455" r:id="rId27"/>
    <p:sldId id="372" r:id="rId28"/>
    <p:sldId id="276" r:id="rId29"/>
    <p:sldId id="373" r:id="rId30"/>
    <p:sldId id="375" r:id="rId31"/>
    <p:sldId id="374" r:id="rId32"/>
    <p:sldId id="283" r:id="rId33"/>
    <p:sldId id="391" r:id="rId34"/>
    <p:sldId id="392" r:id="rId35"/>
    <p:sldId id="460" r:id="rId36"/>
    <p:sldId id="404" r:id="rId37"/>
    <p:sldId id="434" r:id="rId38"/>
    <p:sldId id="435" r:id="rId39"/>
    <p:sldId id="436" r:id="rId40"/>
    <p:sldId id="437" r:id="rId41"/>
    <p:sldId id="438" r:id="rId42"/>
    <p:sldId id="439" r:id="rId43"/>
    <p:sldId id="405" r:id="rId44"/>
    <p:sldId id="440" r:id="rId45"/>
    <p:sldId id="406" r:id="rId46"/>
    <p:sldId id="407" r:id="rId47"/>
    <p:sldId id="408" r:id="rId48"/>
    <p:sldId id="409" r:id="rId49"/>
    <p:sldId id="456" r:id="rId50"/>
    <p:sldId id="410" r:id="rId51"/>
    <p:sldId id="443" r:id="rId52"/>
    <p:sldId id="411" r:id="rId53"/>
    <p:sldId id="413" r:id="rId54"/>
    <p:sldId id="414" r:id="rId55"/>
    <p:sldId id="412" r:id="rId56"/>
    <p:sldId id="416" r:id="rId57"/>
    <p:sldId id="417" r:id="rId58"/>
    <p:sldId id="444" r:id="rId59"/>
    <p:sldId id="445" r:id="rId60"/>
    <p:sldId id="457" r:id="rId61"/>
    <p:sldId id="258" r:id="rId62"/>
    <p:sldId id="260" r:id="rId63"/>
    <p:sldId id="458" r:id="rId64"/>
    <p:sldId id="264" r:id="rId65"/>
    <p:sldId id="377" r:id="rId66"/>
    <p:sldId id="378" r:id="rId67"/>
    <p:sldId id="379" r:id="rId68"/>
    <p:sldId id="380" r:id="rId69"/>
    <p:sldId id="381" r:id="rId70"/>
    <p:sldId id="459" r:id="rId71"/>
    <p:sldId id="265" r:id="rId72"/>
    <p:sldId id="382" r:id="rId73"/>
    <p:sldId id="383" r:id="rId74"/>
    <p:sldId id="384" r:id="rId75"/>
    <p:sldId id="385" r:id="rId76"/>
    <p:sldId id="386" r:id="rId77"/>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40" autoAdjust="0"/>
    <p:restoredTop sz="94660" autoAdjust="0"/>
  </p:normalViewPr>
  <p:slideViewPr>
    <p:cSldViewPr>
      <p:cViewPr varScale="1">
        <p:scale>
          <a:sx n="68" d="100"/>
          <a:sy n="68" d="100"/>
        </p:scale>
        <p:origin x="144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handoutMaster" Target="handoutMasters/handoutMaster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notesMaster" Target="notesMasters/notesMaster1.xml"/><Relationship Id="rId8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Balanced Scorecard</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BCG Matrix</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Implementation Activities</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McKinsey 7S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MBO</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7971EA1D-5559-4832-AE87-7DA27032A53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Evaluation</a:t>
          </a:r>
        </a:p>
      </dgm:t>
    </dgm:pt>
    <dgm:pt modelId="{D5ECBF74-1D81-468E-98F4-BB66DF85AA12}" type="parTrans" cxnId="{CFB9E6EF-1CD1-421D-8D10-43421A2F0386}">
      <dgm:prSet/>
      <dgm:spPr/>
      <dgm:t>
        <a:bodyPr/>
        <a:lstStyle/>
        <a:p>
          <a:endParaRPr lang="en-MY"/>
        </a:p>
      </dgm:t>
    </dgm:pt>
    <dgm:pt modelId="{E61463A8-D13E-49FD-9A28-BD40AF4FCDF8}" type="sibTrans" cxnId="{CFB9E6EF-1CD1-421D-8D10-43421A2F0386}">
      <dgm:prSet/>
      <dgm:spPr/>
      <dgm:t>
        <a:bodyPr/>
        <a:lstStyle/>
        <a:p>
          <a:endParaRPr lang="en-MY"/>
        </a:p>
      </dgm:t>
    </dgm:pt>
    <dgm:pt modelId="{3CA286A1-8CE9-4AA1-BADE-7FA3CEE1941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HR in Strategy Planning</a:t>
          </a:r>
        </a:p>
      </dgm:t>
    </dgm:pt>
    <dgm:pt modelId="{EDD6BA8C-D288-4CEB-AF78-913AF36C9BD7}" type="parTrans" cxnId="{C0DC4402-1DE1-4AC9-97F9-3B6F5D20B6A8}">
      <dgm:prSet/>
      <dgm:spPr/>
      <dgm:t>
        <a:bodyPr/>
        <a:lstStyle/>
        <a:p>
          <a:endParaRPr lang="en-MY"/>
        </a:p>
      </dgm:t>
    </dgm:pt>
    <dgm:pt modelId="{D5710ED0-15A0-4D76-AC90-5B3369BB786B}" type="sibTrans" cxnId="{C0DC4402-1DE1-4AC9-97F9-3B6F5D20B6A8}">
      <dgm:prSet/>
      <dgm:spPr/>
      <dgm:t>
        <a:bodyPr/>
        <a:lstStyle/>
        <a:p>
          <a:endParaRPr lang="en-MY"/>
        </a:p>
      </dgm:t>
    </dgm:pt>
    <dgm:pt modelId="{FC7CB4ED-5BDF-4001-BEE2-8C54CE935AA5}">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Budgeting</a:t>
          </a:r>
        </a:p>
      </dgm:t>
    </dgm:pt>
    <dgm:pt modelId="{6D417FA4-06DE-4FAB-AA98-1F76391A4D19}" type="parTrans" cxnId="{D1904BAB-52AD-45C6-B46A-8FB9EBA31C5C}">
      <dgm:prSet/>
      <dgm:spPr/>
    </dgm:pt>
    <dgm:pt modelId="{3926BC1A-41E7-48DB-9595-93FAB9C2A2B7}" type="sibTrans" cxnId="{D1904BAB-52AD-45C6-B46A-8FB9EBA31C5C}">
      <dgm:prSet/>
      <dgm:spPr/>
    </dgm:pt>
    <dgm:pt modelId="{CC8763B3-4621-4666-B669-3C5BA2A30DBE}" type="pres">
      <dgm:prSet presAssocID="{703D4D02-5513-427D-B6E9-B2E187EE0C3A}" presName="linear" presStyleCnt="0">
        <dgm:presLayoutVars>
          <dgm:animLvl val="lvl"/>
          <dgm:resizeHandles val="exact"/>
        </dgm:presLayoutVars>
      </dgm:prSet>
      <dgm:spPr/>
    </dgm:pt>
    <dgm:pt modelId="{02733F7B-8381-46B4-A62D-60C94EF49351}" type="pres">
      <dgm:prSet presAssocID="{9FF9C588-5AC7-4213-AC10-D7BF2859CFD7}" presName="parentText" presStyleLbl="node1" presStyleIdx="0" presStyleCnt="8" custLinFactNeighborY="19245">
        <dgm:presLayoutVars>
          <dgm:chMax val="0"/>
          <dgm:bulletEnabled val="1"/>
        </dgm:presLayoutVars>
      </dgm:prSet>
      <dgm:spPr>
        <a:xfrm>
          <a:off x="0" y="724328"/>
          <a:ext cx="7162564" cy="709091"/>
        </a:xfrm>
        <a:prstGeom prst="roundRect">
          <a:avLst/>
        </a:prstGeom>
      </dgm:spPr>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1" presStyleCnt="8" custLinFactNeighborY="66812">
        <dgm:presLayoutVars>
          <dgm:chMax val="0"/>
          <dgm:bulletEnabled val="1"/>
        </dgm:presLayoutVars>
      </dgm:prSet>
      <dgm:spPr>
        <a:xfrm>
          <a:off x="0" y="815817"/>
          <a:ext cx="7844408" cy="799004"/>
        </a:xfrm>
        <a:prstGeom prst="roundRect">
          <a:avLst/>
        </a:prstGeom>
      </dgm:spPr>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2" presStyleCnt="8" custLinFactNeighborY="-19307">
        <dgm:presLayoutVars>
          <dgm:chMax val="0"/>
          <dgm:bulletEnabled val="1"/>
        </dgm:presLayoutVars>
      </dgm:prSet>
      <dgm:spPr/>
    </dgm:pt>
    <dgm:pt modelId="{130EF046-02F9-4526-B16D-075FE651A93E}" type="pres">
      <dgm:prSet presAssocID="{B4C2AAE5-D99A-459F-BDEC-4FFC3545C099}" presName="spacer" presStyleCnt="0"/>
      <dgm:spPr/>
    </dgm:pt>
    <dgm:pt modelId="{D430E6DE-2FBE-4391-A68C-203152DB2095}" type="pres">
      <dgm:prSet presAssocID="{FC7CB4ED-5BDF-4001-BEE2-8C54CE935AA5}" presName="parentText" presStyleLbl="node1" presStyleIdx="3" presStyleCnt="8">
        <dgm:presLayoutVars>
          <dgm:chMax val="0"/>
          <dgm:bulletEnabled val="1"/>
        </dgm:presLayoutVars>
      </dgm:prSet>
      <dgm:spPr/>
    </dgm:pt>
    <dgm:pt modelId="{7D401376-13D2-43DE-A9D2-20E355DCDEFB}" type="pres">
      <dgm:prSet presAssocID="{3926BC1A-41E7-48DB-9595-93FAB9C2A2B7}" presName="spacer" presStyleCnt="0"/>
      <dgm:spPr/>
    </dgm:pt>
    <dgm:pt modelId="{F209ACB3-3444-40CC-BCCA-513ABA9ADB86}" type="pres">
      <dgm:prSet presAssocID="{0ED06F71-722D-4D98-8A78-76B9D17B094B}" presName="parentText" presStyleLbl="node1" presStyleIdx="4" presStyleCnt="8">
        <dgm:presLayoutVars>
          <dgm:chMax val="0"/>
          <dgm:bulletEnabled val="1"/>
        </dgm:presLayoutVars>
      </dgm:prSet>
      <dgm:spPr>
        <a:xfrm>
          <a:off x="0" y="1628870"/>
          <a:ext cx="7844408" cy="799004"/>
        </a:xfrm>
        <a:prstGeom prst="roundRect">
          <a:avLst/>
        </a:prstGeom>
      </dgm:spPr>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5" presStyleCnt="8">
        <dgm:presLayoutVars>
          <dgm:chMax val="0"/>
          <dgm:bulletEnabled val="1"/>
        </dgm:presLayoutVars>
      </dgm:prSet>
      <dgm:spPr>
        <a:xfrm>
          <a:off x="0" y="3254977"/>
          <a:ext cx="7844408" cy="799004"/>
        </a:xfrm>
        <a:prstGeom prst="roundRect">
          <a:avLst/>
        </a:prstGeom>
      </dgm:spPr>
    </dgm:pt>
    <dgm:pt modelId="{84654CE7-25C0-43F8-BF3B-D295552275A1}" type="pres">
      <dgm:prSet presAssocID="{60484752-0D8A-40CE-9AB1-ED97EF463E69}" presName="spacer" presStyleCnt="0"/>
      <dgm:spPr/>
    </dgm:pt>
    <dgm:pt modelId="{F2661D8E-CA17-4439-82D7-B9DD64BE4ADF}" type="pres">
      <dgm:prSet presAssocID="{7971EA1D-5559-4832-AE87-7DA27032A53B}" presName="parentText" presStyleLbl="node1" presStyleIdx="6" presStyleCnt="8">
        <dgm:presLayoutVars>
          <dgm:chMax val="0"/>
          <dgm:bulletEnabled val="1"/>
        </dgm:presLayoutVars>
      </dgm:prSet>
      <dgm:spPr/>
    </dgm:pt>
    <dgm:pt modelId="{047545C6-335E-4FE9-AED2-D3569137F616}" type="pres">
      <dgm:prSet presAssocID="{E61463A8-D13E-49FD-9A28-BD40AF4FCDF8}" presName="spacer" presStyleCnt="0"/>
      <dgm:spPr/>
    </dgm:pt>
    <dgm:pt modelId="{3BE952A1-A30C-4AC3-90C5-5AFF5BA4AEDD}" type="pres">
      <dgm:prSet presAssocID="{3CA286A1-8CE9-4AA1-BADE-7FA3CEE1941A}" presName="parentText" presStyleLbl="node1" presStyleIdx="7" presStyleCnt="8">
        <dgm:presLayoutVars>
          <dgm:chMax val="0"/>
          <dgm:bulletEnabled val="1"/>
        </dgm:presLayoutVars>
      </dgm:prSet>
      <dgm:spPr/>
    </dgm:pt>
  </dgm:ptLst>
  <dgm:cxnLst>
    <dgm:cxn modelId="{C0DC4402-1DE1-4AC9-97F9-3B6F5D20B6A8}" srcId="{703D4D02-5513-427D-B6E9-B2E187EE0C3A}" destId="{3CA286A1-8CE9-4AA1-BADE-7FA3CEE1941A}" srcOrd="7" destOrd="0" parTransId="{EDD6BA8C-D288-4CEB-AF78-913AF36C9BD7}" sibTransId="{D5710ED0-15A0-4D76-AC90-5B3369BB786B}"/>
    <dgm:cxn modelId="{D9917803-728B-4A60-BFA8-569B9CD3BC09}" srcId="{703D4D02-5513-427D-B6E9-B2E187EE0C3A}" destId="{0ED06F71-722D-4D98-8A78-76B9D17B094B}" srcOrd="4" destOrd="0" parTransId="{64A37167-2FEF-412B-977A-6C319213DCF5}" sibTransId="{95E5FBCD-B8E9-4948-B577-4614DE77EA4F}"/>
    <dgm:cxn modelId="{4175C92B-27A2-48AB-BE45-43A581354040}" type="presOf" srcId="{62CB3C78-1DA1-4746-BD0D-6B96A3CEA09A}" destId="{C8CBCA26-9D20-4838-B1F9-53234775E96B}" srcOrd="0" destOrd="0" presId="urn:microsoft.com/office/officeart/2005/8/layout/vList2"/>
    <dgm:cxn modelId="{17C00D36-44C5-48EA-A292-85588082EC38}" srcId="{703D4D02-5513-427D-B6E9-B2E187EE0C3A}" destId="{0665DC02-B792-4630-A897-0DA290FA588A}" srcOrd="5" destOrd="0" parTransId="{7EE42A0E-6BF4-4765-93EF-F1D2F7C35AF4}" sibTransId="{60484752-0D8A-40CE-9AB1-ED97EF463E69}"/>
    <dgm:cxn modelId="{2B388C3F-36A9-4CA0-B4B2-9895A84B77C3}" type="presOf" srcId="{7971EA1D-5559-4832-AE87-7DA27032A53B}" destId="{F2661D8E-CA17-4439-82D7-B9DD64BE4ADF}" srcOrd="0" destOrd="0" presId="urn:microsoft.com/office/officeart/2005/8/layout/vList2"/>
    <dgm:cxn modelId="{C7A70C48-D1B8-40BB-9BA5-FD9B78AC2E6C}" srcId="{703D4D02-5513-427D-B6E9-B2E187EE0C3A}" destId="{9FF9C588-5AC7-4213-AC10-D7BF2859CFD7}" srcOrd="0" destOrd="0" parTransId="{AEC3E7C9-70D8-4F0A-835B-202C5BFB7DBD}" sibTransId="{3EEB248A-4EBB-4A62-9632-F990F5DC9389}"/>
    <dgm:cxn modelId="{4F9D9E6C-69CB-4D23-B997-A2321E9CB79B}" type="presOf" srcId="{0ED06F71-722D-4D98-8A78-76B9D17B094B}" destId="{F209ACB3-3444-40CC-BCCA-513ABA9ADB86}" srcOrd="0" destOrd="0" presId="urn:microsoft.com/office/officeart/2005/8/layout/vList2"/>
    <dgm:cxn modelId="{72C5B173-0EE3-454E-A98D-25DDE42EAE28}" type="presOf" srcId="{0665DC02-B792-4630-A897-0DA290FA588A}" destId="{24D32922-BF99-4CE5-821E-A240C3092535}" srcOrd="0" destOrd="0" presId="urn:microsoft.com/office/officeart/2005/8/layout/vList2"/>
    <dgm:cxn modelId="{A6A63E75-4DD7-4202-8266-FCC8C275BA91}" type="presOf" srcId="{6045ACAC-5E4F-4F21-A66B-AB5CDA262068}" destId="{C30047F0-DB09-4604-AC54-FC0221E4A689}" srcOrd="0" destOrd="0" presId="urn:microsoft.com/office/officeart/2005/8/layout/vList2"/>
    <dgm:cxn modelId="{9002C27A-71CA-4DF1-8A3F-75B6924DB6FE}" type="presOf" srcId="{FC7CB4ED-5BDF-4001-BEE2-8C54CE935AA5}" destId="{D430E6DE-2FBE-4391-A68C-203152DB2095}" srcOrd="0" destOrd="0" presId="urn:microsoft.com/office/officeart/2005/8/layout/vList2"/>
    <dgm:cxn modelId="{D1904BAB-52AD-45C6-B46A-8FB9EBA31C5C}" srcId="{703D4D02-5513-427D-B6E9-B2E187EE0C3A}" destId="{FC7CB4ED-5BDF-4001-BEE2-8C54CE935AA5}" srcOrd="3" destOrd="0" parTransId="{6D417FA4-06DE-4FAB-AA98-1F76391A4D19}" sibTransId="{3926BC1A-41E7-48DB-9595-93FAB9C2A2B7}"/>
    <dgm:cxn modelId="{87A92DBF-812C-47C9-8DD6-6138E484BBFF}" type="presOf" srcId="{703D4D02-5513-427D-B6E9-B2E187EE0C3A}" destId="{CC8763B3-4621-4666-B669-3C5BA2A30DBE}" srcOrd="0" destOrd="0" presId="urn:microsoft.com/office/officeart/2005/8/layout/vList2"/>
    <dgm:cxn modelId="{CF06B9C1-6900-4FE3-9E77-8FE144CA1B06}" type="presOf" srcId="{3CA286A1-8CE9-4AA1-BADE-7FA3CEE1941A}" destId="{3BE952A1-A30C-4AC3-90C5-5AFF5BA4AEDD}" srcOrd="0" destOrd="0" presId="urn:microsoft.com/office/officeart/2005/8/layout/vList2"/>
    <dgm:cxn modelId="{5E5EAFC4-44B3-4549-AC9A-997C897F1B4D}" srcId="{703D4D02-5513-427D-B6E9-B2E187EE0C3A}" destId="{6045ACAC-5E4F-4F21-A66B-AB5CDA262068}" srcOrd="2" destOrd="0" parTransId="{11DAFEE1-F611-4BD6-B139-CD15394BFBA6}" sibTransId="{B4C2AAE5-D99A-459F-BDEC-4FFC3545C099}"/>
    <dgm:cxn modelId="{17A856CA-D583-460A-AAEB-9DE389533976}" srcId="{703D4D02-5513-427D-B6E9-B2E187EE0C3A}" destId="{62CB3C78-1DA1-4746-BD0D-6B96A3CEA09A}" srcOrd="1" destOrd="0" parTransId="{D6BFE600-101E-43B0-9656-8573B6404A8B}" sibTransId="{7D8071C4-BB68-4D6B-A620-51DB78C20E88}"/>
    <dgm:cxn modelId="{5A991DE6-C4A0-417D-AA60-05F2D3759216}" type="presOf" srcId="{9FF9C588-5AC7-4213-AC10-D7BF2859CFD7}" destId="{02733F7B-8381-46B4-A62D-60C94EF49351}" srcOrd="0" destOrd="0" presId="urn:microsoft.com/office/officeart/2005/8/layout/vList2"/>
    <dgm:cxn modelId="{CFB9E6EF-1CD1-421D-8D10-43421A2F0386}" srcId="{703D4D02-5513-427D-B6E9-B2E187EE0C3A}" destId="{7971EA1D-5559-4832-AE87-7DA27032A53B}" srcOrd="6" destOrd="0" parTransId="{D5ECBF74-1D81-468E-98F4-BB66DF85AA12}" sibTransId="{E61463A8-D13E-49FD-9A28-BD40AF4FCDF8}"/>
    <dgm:cxn modelId="{A8C32257-EA6D-4590-A071-BFAB705E2172}" type="presParOf" srcId="{CC8763B3-4621-4666-B669-3C5BA2A30DBE}" destId="{02733F7B-8381-46B4-A62D-60C94EF49351}" srcOrd="0" destOrd="0" presId="urn:microsoft.com/office/officeart/2005/8/layout/vList2"/>
    <dgm:cxn modelId="{B628A9DE-04BF-488C-BA0F-B1A79563D498}" type="presParOf" srcId="{CC8763B3-4621-4666-B669-3C5BA2A30DBE}" destId="{D11942FF-04E3-49E6-B922-9EFB2DC49F41}" srcOrd="1" destOrd="0" presId="urn:microsoft.com/office/officeart/2005/8/layout/vList2"/>
    <dgm:cxn modelId="{B98EF007-96DC-473E-ABB0-F983C5585054}" type="presParOf" srcId="{CC8763B3-4621-4666-B669-3C5BA2A30DBE}" destId="{C8CBCA26-9D20-4838-B1F9-53234775E96B}" srcOrd="2" destOrd="0" presId="urn:microsoft.com/office/officeart/2005/8/layout/vList2"/>
    <dgm:cxn modelId="{3C9C535E-DC34-4BE1-9AE7-6EB2C14DA4E0}" type="presParOf" srcId="{CC8763B3-4621-4666-B669-3C5BA2A30DBE}" destId="{671B3283-BB64-487F-AB90-C94002C94229}" srcOrd="3" destOrd="0" presId="urn:microsoft.com/office/officeart/2005/8/layout/vList2"/>
    <dgm:cxn modelId="{55E781B8-2848-445E-AC9E-E2F8A6F2135A}" type="presParOf" srcId="{CC8763B3-4621-4666-B669-3C5BA2A30DBE}" destId="{C30047F0-DB09-4604-AC54-FC0221E4A689}" srcOrd="4" destOrd="0" presId="urn:microsoft.com/office/officeart/2005/8/layout/vList2"/>
    <dgm:cxn modelId="{760CCC2F-AC1A-4872-A74C-A18807344BD3}" type="presParOf" srcId="{CC8763B3-4621-4666-B669-3C5BA2A30DBE}" destId="{130EF046-02F9-4526-B16D-075FE651A93E}" srcOrd="5" destOrd="0" presId="urn:microsoft.com/office/officeart/2005/8/layout/vList2"/>
    <dgm:cxn modelId="{E0030020-D221-4821-AA17-038570161C33}" type="presParOf" srcId="{CC8763B3-4621-4666-B669-3C5BA2A30DBE}" destId="{D430E6DE-2FBE-4391-A68C-203152DB2095}" srcOrd="6" destOrd="0" presId="urn:microsoft.com/office/officeart/2005/8/layout/vList2"/>
    <dgm:cxn modelId="{623CEB74-7A92-4157-9CD2-1971997F5E86}" type="presParOf" srcId="{CC8763B3-4621-4666-B669-3C5BA2A30DBE}" destId="{7D401376-13D2-43DE-A9D2-20E355DCDEFB}" srcOrd="7" destOrd="0" presId="urn:microsoft.com/office/officeart/2005/8/layout/vList2"/>
    <dgm:cxn modelId="{9187FF1B-48B3-4B23-A4B2-A9DCB1B46408}" type="presParOf" srcId="{CC8763B3-4621-4666-B669-3C5BA2A30DBE}" destId="{F209ACB3-3444-40CC-BCCA-513ABA9ADB86}" srcOrd="8" destOrd="0" presId="urn:microsoft.com/office/officeart/2005/8/layout/vList2"/>
    <dgm:cxn modelId="{F5548DE1-4FD4-484C-9BD9-5968A494A459}" type="presParOf" srcId="{CC8763B3-4621-4666-B669-3C5BA2A30DBE}" destId="{3021E19B-D6F7-4D3A-9633-E49336FDC5DD}" srcOrd="9" destOrd="0" presId="urn:microsoft.com/office/officeart/2005/8/layout/vList2"/>
    <dgm:cxn modelId="{5A4150B5-A935-4645-B037-6348BA073316}" type="presParOf" srcId="{CC8763B3-4621-4666-B669-3C5BA2A30DBE}" destId="{24D32922-BF99-4CE5-821E-A240C3092535}" srcOrd="10" destOrd="0" presId="urn:microsoft.com/office/officeart/2005/8/layout/vList2"/>
    <dgm:cxn modelId="{5CFA4008-1FBC-4D7B-B94F-D9E1D38C3331}" type="presParOf" srcId="{CC8763B3-4621-4666-B669-3C5BA2A30DBE}" destId="{84654CE7-25C0-43F8-BF3B-D295552275A1}" srcOrd="11" destOrd="0" presId="urn:microsoft.com/office/officeart/2005/8/layout/vList2"/>
    <dgm:cxn modelId="{5DBA31FB-234A-4203-9125-03E947F7899E}" type="presParOf" srcId="{CC8763B3-4621-4666-B669-3C5BA2A30DBE}" destId="{F2661D8E-CA17-4439-82D7-B9DD64BE4ADF}" srcOrd="12" destOrd="0" presId="urn:microsoft.com/office/officeart/2005/8/layout/vList2"/>
    <dgm:cxn modelId="{D7D670A5-0681-4799-BC76-930487C98610}" type="presParOf" srcId="{CC8763B3-4621-4666-B669-3C5BA2A30DBE}" destId="{047545C6-335E-4FE9-AED2-D3569137F616}" srcOrd="13" destOrd="0" presId="urn:microsoft.com/office/officeart/2005/8/layout/vList2"/>
    <dgm:cxn modelId="{8BD78772-18F2-4138-AC6B-C602E38BE849}" type="presParOf" srcId="{CC8763B3-4621-4666-B669-3C5BA2A30DBE}" destId="{3BE952A1-A30C-4AC3-90C5-5AFF5BA4AEDD}" srcOrd="1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Balanced Scorecard</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BCG Matrix</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Implementation Activities</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McKinsey 7S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MBO</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7971EA1D-5559-4832-AE87-7DA27032A53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Evaluation</a:t>
          </a:r>
        </a:p>
      </dgm:t>
    </dgm:pt>
    <dgm:pt modelId="{D5ECBF74-1D81-468E-98F4-BB66DF85AA12}" type="parTrans" cxnId="{CFB9E6EF-1CD1-421D-8D10-43421A2F0386}">
      <dgm:prSet/>
      <dgm:spPr/>
      <dgm:t>
        <a:bodyPr/>
        <a:lstStyle/>
        <a:p>
          <a:endParaRPr lang="en-MY"/>
        </a:p>
      </dgm:t>
    </dgm:pt>
    <dgm:pt modelId="{E61463A8-D13E-49FD-9A28-BD40AF4FCDF8}" type="sibTrans" cxnId="{CFB9E6EF-1CD1-421D-8D10-43421A2F0386}">
      <dgm:prSet/>
      <dgm:spPr/>
      <dgm:t>
        <a:bodyPr/>
        <a:lstStyle/>
        <a:p>
          <a:endParaRPr lang="en-MY"/>
        </a:p>
      </dgm:t>
    </dgm:pt>
    <dgm:pt modelId="{3CA286A1-8CE9-4AA1-BADE-7FA3CEE1941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HR in Strategy Planning</a:t>
          </a:r>
        </a:p>
      </dgm:t>
    </dgm:pt>
    <dgm:pt modelId="{EDD6BA8C-D288-4CEB-AF78-913AF36C9BD7}" type="parTrans" cxnId="{C0DC4402-1DE1-4AC9-97F9-3B6F5D20B6A8}">
      <dgm:prSet/>
      <dgm:spPr/>
      <dgm:t>
        <a:bodyPr/>
        <a:lstStyle/>
        <a:p>
          <a:endParaRPr lang="en-MY"/>
        </a:p>
      </dgm:t>
    </dgm:pt>
    <dgm:pt modelId="{D5710ED0-15A0-4D76-AC90-5B3369BB786B}" type="sibTrans" cxnId="{C0DC4402-1DE1-4AC9-97F9-3B6F5D20B6A8}">
      <dgm:prSet/>
      <dgm:spPr/>
      <dgm:t>
        <a:bodyPr/>
        <a:lstStyle/>
        <a:p>
          <a:endParaRPr lang="en-MY"/>
        </a:p>
      </dgm:t>
    </dgm:pt>
    <dgm:pt modelId="{922F463C-18E2-4A46-836D-FBE477F052C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Budgeting</a:t>
          </a:r>
        </a:p>
      </dgm:t>
    </dgm:pt>
    <dgm:pt modelId="{6CE89AA5-2170-429E-B047-5B3DB46461D5}" type="parTrans" cxnId="{3B929F82-FE09-43F8-BB60-22A9C57ED0D1}">
      <dgm:prSet/>
      <dgm:spPr/>
    </dgm:pt>
    <dgm:pt modelId="{E40647C8-5E8E-4554-83AC-FAD82C9B549B}" type="sibTrans" cxnId="{3B929F82-FE09-43F8-BB60-22A9C57ED0D1}">
      <dgm:prSet/>
      <dgm:spPr/>
    </dgm:pt>
    <dgm:pt modelId="{CC8763B3-4621-4666-B669-3C5BA2A30DBE}" type="pres">
      <dgm:prSet presAssocID="{703D4D02-5513-427D-B6E9-B2E187EE0C3A}" presName="linear" presStyleCnt="0">
        <dgm:presLayoutVars>
          <dgm:animLvl val="lvl"/>
          <dgm:resizeHandles val="exact"/>
        </dgm:presLayoutVars>
      </dgm:prSet>
      <dgm:spPr/>
    </dgm:pt>
    <dgm:pt modelId="{02733F7B-8381-46B4-A62D-60C94EF49351}" type="pres">
      <dgm:prSet presAssocID="{9FF9C588-5AC7-4213-AC10-D7BF2859CFD7}" presName="parentText" presStyleLbl="node1" presStyleIdx="0" presStyleCnt="8" custLinFactNeighborY="19245">
        <dgm:presLayoutVars>
          <dgm:chMax val="0"/>
          <dgm:bulletEnabled val="1"/>
        </dgm:presLayoutVars>
      </dgm:prSet>
      <dgm:spPr>
        <a:xfrm>
          <a:off x="0" y="725101"/>
          <a:ext cx="7162564" cy="707427"/>
        </a:xfrm>
        <a:prstGeom prst="roundRect">
          <a:avLst/>
        </a:prstGeom>
      </dgm:spPr>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1" presStyleCnt="8" custLinFactNeighborX="472" custLinFactNeighborY="-30453">
        <dgm:presLayoutVars>
          <dgm:chMax val="0"/>
          <dgm:bulletEnabled val="1"/>
        </dgm:presLayoutVars>
      </dgm:prSet>
      <dgm:spPr>
        <a:xfrm>
          <a:off x="0" y="1439708"/>
          <a:ext cx="7162564" cy="707427"/>
        </a:xfrm>
        <a:prstGeom prst="roundRect">
          <a:avLst/>
        </a:prstGeom>
      </dgm:spPr>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2" presStyleCnt="8" custLinFactNeighborY="-19307">
        <dgm:presLayoutVars>
          <dgm:chMax val="0"/>
          <dgm:bulletEnabled val="1"/>
        </dgm:presLayoutVars>
      </dgm:prSet>
      <dgm:spPr/>
    </dgm:pt>
    <dgm:pt modelId="{130EF046-02F9-4526-B16D-075FE651A93E}" type="pres">
      <dgm:prSet presAssocID="{B4C2AAE5-D99A-459F-BDEC-4FFC3545C099}" presName="spacer" presStyleCnt="0"/>
      <dgm:spPr/>
    </dgm:pt>
    <dgm:pt modelId="{643D702D-ED59-4438-91EE-9CD749D782BF}" type="pres">
      <dgm:prSet presAssocID="{922F463C-18E2-4A46-836D-FBE477F052C0}" presName="parentText" presStyleLbl="node1" presStyleIdx="3" presStyleCnt="8">
        <dgm:presLayoutVars>
          <dgm:chMax val="0"/>
          <dgm:bulletEnabled val="1"/>
        </dgm:presLayoutVars>
      </dgm:prSet>
      <dgm:spPr/>
    </dgm:pt>
    <dgm:pt modelId="{E8B04989-EB35-4859-A2AD-FC92202229B3}" type="pres">
      <dgm:prSet presAssocID="{E40647C8-5E8E-4554-83AC-FAD82C9B549B}" presName="spacer" presStyleCnt="0"/>
      <dgm:spPr/>
    </dgm:pt>
    <dgm:pt modelId="{F209ACB3-3444-40CC-BCCA-513ABA9ADB86}" type="pres">
      <dgm:prSet presAssocID="{0ED06F71-722D-4D98-8A78-76B9D17B094B}" presName="parentText" presStyleLbl="node1" presStyleIdx="4" presStyleCnt="8">
        <dgm:presLayoutVars>
          <dgm:chMax val="0"/>
          <dgm:bulletEnabled val="1"/>
        </dgm:presLayoutVars>
      </dgm:prSet>
      <dgm:spPr>
        <a:xfrm>
          <a:off x="0" y="1628870"/>
          <a:ext cx="7844408" cy="799004"/>
        </a:xfrm>
        <a:prstGeom prst="roundRect">
          <a:avLst/>
        </a:prstGeom>
      </dgm:spPr>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5" presStyleCnt="8">
        <dgm:presLayoutVars>
          <dgm:chMax val="0"/>
          <dgm:bulletEnabled val="1"/>
        </dgm:presLayoutVars>
      </dgm:prSet>
      <dgm:spPr>
        <a:xfrm>
          <a:off x="0" y="3254977"/>
          <a:ext cx="7844408" cy="799004"/>
        </a:xfrm>
        <a:prstGeom prst="roundRect">
          <a:avLst/>
        </a:prstGeom>
      </dgm:spPr>
    </dgm:pt>
    <dgm:pt modelId="{84654CE7-25C0-43F8-BF3B-D295552275A1}" type="pres">
      <dgm:prSet presAssocID="{60484752-0D8A-40CE-9AB1-ED97EF463E69}" presName="spacer" presStyleCnt="0"/>
      <dgm:spPr/>
    </dgm:pt>
    <dgm:pt modelId="{F2661D8E-CA17-4439-82D7-B9DD64BE4ADF}" type="pres">
      <dgm:prSet presAssocID="{7971EA1D-5559-4832-AE87-7DA27032A53B}" presName="parentText" presStyleLbl="node1" presStyleIdx="6" presStyleCnt="8">
        <dgm:presLayoutVars>
          <dgm:chMax val="0"/>
          <dgm:bulletEnabled val="1"/>
        </dgm:presLayoutVars>
      </dgm:prSet>
      <dgm:spPr/>
    </dgm:pt>
    <dgm:pt modelId="{047545C6-335E-4FE9-AED2-D3569137F616}" type="pres">
      <dgm:prSet presAssocID="{E61463A8-D13E-49FD-9A28-BD40AF4FCDF8}" presName="spacer" presStyleCnt="0"/>
      <dgm:spPr/>
    </dgm:pt>
    <dgm:pt modelId="{3BE952A1-A30C-4AC3-90C5-5AFF5BA4AEDD}" type="pres">
      <dgm:prSet presAssocID="{3CA286A1-8CE9-4AA1-BADE-7FA3CEE1941A}" presName="parentText" presStyleLbl="node1" presStyleIdx="7" presStyleCnt="8">
        <dgm:presLayoutVars>
          <dgm:chMax val="0"/>
          <dgm:bulletEnabled val="1"/>
        </dgm:presLayoutVars>
      </dgm:prSet>
      <dgm:spPr/>
    </dgm:pt>
  </dgm:ptLst>
  <dgm:cxnLst>
    <dgm:cxn modelId="{C0DC4402-1DE1-4AC9-97F9-3B6F5D20B6A8}" srcId="{703D4D02-5513-427D-B6E9-B2E187EE0C3A}" destId="{3CA286A1-8CE9-4AA1-BADE-7FA3CEE1941A}" srcOrd="7" destOrd="0" parTransId="{EDD6BA8C-D288-4CEB-AF78-913AF36C9BD7}" sibTransId="{D5710ED0-15A0-4D76-AC90-5B3369BB786B}"/>
    <dgm:cxn modelId="{D9917803-728B-4A60-BFA8-569B9CD3BC09}" srcId="{703D4D02-5513-427D-B6E9-B2E187EE0C3A}" destId="{0ED06F71-722D-4D98-8A78-76B9D17B094B}" srcOrd="4" destOrd="0" parTransId="{64A37167-2FEF-412B-977A-6C319213DCF5}" sibTransId="{95E5FBCD-B8E9-4948-B577-4614DE77EA4F}"/>
    <dgm:cxn modelId="{4175C92B-27A2-48AB-BE45-43A581354040}" type="presOf" srcId="{62CB3C78-1DA1-4746-BD0D-6B96A3CEA09A}" destId="{C8CBCA26-9D20-4838-B1F9-53234775E96B}" srcOrd="0" destOrd="0" presId="urn:microsoft.com/office/officeart/2005/8/layout/vList2"/>
    <dgm:cxn modelId="{17C00D36-44C5-48EA-A292-85588082EC38}" srcId="{703D4D02-5513-427D-B6E9-B2E187EE0C3A}" destId="{0665DC02-B792-4630-A897-0DA290FA588A}" srcOrd="5" destOrd="0" parTransId="{7EE42A0E-6BF4-4765-93EF-F1D2F7C35AF4}" sibTransId="{60484752-0D8A-40CE-9AB1-ED97EF463E69}"/>
    <dgm:cxn modelId="{2B388C3F-36A9-4CA0-B4B2-9895A84B77C3}" type="presOf" srcId="{7971EA1D-5559-4832-AE87-7DA27032A53B}" destId="{F2661D8E-CA17-4439-82D7-B9DD64BE4ADF}" srcOrd="0" destOrd="0" presId="urn:microsoft.com/office/officeart/2005/8/layout/vList2"/>
    <dgm:cxn modelId="{89074D63-3DA6-4722-B6F7-9F551228CF15}" type="presOf" srcId="{922F463C-18E2-4A46-836D-FBE477F052C0}" destId="{643D702D-ED59-4438-91EE-9CD749D782BF}" srcOrd="0" destOrd="0" presId="urn:microsoft.com/office/officeart/2005/8/layout/vList2"/>
    <dgm:cxn modelId="{C7A70C48-D1B8-40BB-9BA5-FD9B78AC2E6C}" srcId="{703D4D02-5513-427D-B6E9-B2E187EE0C3A}" destId="{9FF9C588-5AC7-4213-AC10-D7BF2859CFD7}" srcOrd="0" destOrd="0" parTransId="{AEC3E7C9-70D8-4F0A-835B-202C5BFB7DBD}" sibTransId="{3EEB248A-4EBB-4A62-9632-F990F5DC9389}"/>
    <dgm:cxn modelId="{4F9D9E6C-69CB-4D23-B997-A2321E9CB79B}" type="presOf" srcId="{0ED06F71-722D-4D98-8A78-76B9D17B094B}" destId="{F209ACB3-3444-40CC-BCCA-513ABA9ADB86}" srcOrd="0" destOrd="0" presId="urn:microsoft.com/office/officeart/2005/8/layout/vList2"/>
    <dgm:cxn modelId="{72C5B173-0EE3-454E-A98D-25DDE42EAE28}" type="presOf" srcId="{0665DC02-B792-4630-A897-0DA290FA588A}" destId="{24D32922-BF99-4CE5-821E-A240C3092535}" srcOrd="0" destOrd="0" presId="urn:microsoft.com/office/officeart/2005/8/layout/vList2"/>
    <dgm:cxn modelId="{A6A63E75-4DD7-4202-8266-FCC8C275BA91}" type="presOf" srcId="{6045ACAC-5E4F-4F21-A66B-AB5CDA262068}" destId="{C30047F0-DB09-4604-AC54-FC0221E4A689}" srcOrd="0" destOrd="0" presId="urn:microsoft.com/office/officeart/2005/8/layout/vList2"/>
    <dgm:cxn modelId="{3B929F82-FE09-43F8-BB60-22A9C57ED0D1}" srcId="{703D4D02-5513-427D-B6E9-B2E187EE0C3A}" destId="{922F463C-18E2-4A46-836D-FBE477F052C0}" srcOrd="3" destOrd="0" parTransId="{6CE89AA5-2170-429E-B047-5B3DB46461D5}" sibTransId="{E40647C8-5E8E-4554-83AC-FAD82C9B549B}"/>
    <dgm:cxn modelId="{87A92DBF-812C-47C9-8DD6-6138E484BBFF}" type="presOf" srcId="{703D4D02-5513-427D-B6E9-B2E187EE0C3A}" destId="{CC8763B3-4621-4666-B669-3C5BA2A30DBE}" srcOrd="0" destOrd="0" presId="urn:microsoft.com/office/officeart/2005/8/layout/vList2"/>
    <dgm:cxn modelId="{CF06B9C1-6900-4FE3-9E77-8FE144CA1B06}" type="presOf" srcId="{3CA286A1-8CE9-4AA1-BADE-7FA3CEE1941A}" destId="{3BE952A1-A30C-4AC3-90C5-5AFF5BA4AEDD}" srcOrd="0" destOrd="0" presId="urn:microsoft.com/office/officeart/2005/8/layout/vList2"/>
    <dgm:cxn modelId="{5E5EAFC4-44B3-4549-AC9A-997C897F1B4D}" srcId="{703D4D02-5513-427D-B6E9-B2E187EE0C3A}" destId="{6045ACAC-5E4F-4F21-A66B-AB5CDA262068}" srcOrd="2" destOrd="0" parTransId="{11DAFEE1-F611-4BD6-B139-CD15394BFBA6}" sibTransId="{B4C2AAE5-D99A-459F-BDEC-4FFC3545C099}"/>
    <dgm:cxn modelId="{17A856CA-D583-460A-AAEB-9DE389533976}" srcId="{703D4D02-5513-427D-B6E9-B2E187EE0C3A}" destId="{62CB3C78-1DA1-4746-BD0D-6B96A3CEA09A}" srcOrd="1" destOrd="0" parTransId="{D6BFE600-101E-43B0-9656-8573B6404A8B}" sibTransId="{7D8071C4-BB68-4D6B-A620-51DB78C20E88}"/>
    <dgm:cxn modelId="{5A991DE6-C4A0-417D-AA60-05F2D3759216}" type="presOf" srcId="{9FF9C588-5AC7-4213-AC10-D7BF2859CFD7}" destId="{02733F7B-8381-46B4-A62D-60C94EF49351}" srcOrd="0" destOrd="0" presId="urn:microsoft.com/office/officeart/2005/8/layout/vList2"/>
    <dgm:cxn modelId="{CFB9E6EF-1CD1-421D-8D10-43421A2F0386}" srcId="{703D4D02-5513-427D-B6E9-B2E187EE0C3A}" destId="{7971EA1D-5559-4832-AE87-7DA27032A53B}" srcOrd="6" destOrd="0" parTransId="{D5ECBF74-1D81-468E-98F4-BB66DF85AA12}" sibTransId="{E61463A8-D13E-49FD-9A28-BD40AF4FCDF8}"/>
    <dgm:cxn modelId="{A8C32257-EA6D-4590-A071-BFAB705E2172}" type="presParOf" srcId="{CC8763B3-4621-4666-B669-3C5BA2A30DBE}" destId="{02733F7B-8381-46B4-A62D-60C94EF49351}" srcOrd="0" destOrd="0" presId="urn:microsoft.com/office/officeart/2005/8/layout/vList2"/>
    <dgm:cxn modelId="{B628A9DE-04BF-488C-BA0F-B1A79563D498}" type="presParOf" srcId="{CC8763B3-4621-4666-B669-3C5BA2A30DBE}" destId="{D11942FF-04E3-49E6-B922-9EFB2DC49F41}" srcOrd="1" destOrd="0" presId="urn:microsoft.com/office/officeart/2005/8/layout/vList2"/>
    <dgm:cxn modelId="{B98EF007-96DC-473E-ABB0-F983C5585054}" type="presParOf" srcId="{CC8763B3-4621-4666-B669-3C5BA2A30DBE}" destId="{C8CBCA26-9D20-4838-B1F9-53234775E96B}" srcOrd="2" destOrd="0" presId="urn:microsoft.com/office/officeart/2005/8/layout/vList2"/>
    <dgm:cxn modelId="{3C9C535E-DC34-4BE1-9AE7-6EB2C14DA4E0}" type="presParOf" srcId="{CC8763B3-4621-4666-B669-3C5BA2A30DBE}" destId="{671B3283-BB64-487F-AB90-C94002C94229}" srcOrd="3" destOrd="0" presId="urn:microsoft.com/office/officeart/2005/8/layout/vList2"/>
    <dgm:cxn modelId="{55E781B8-2848-445E-AC9E-E2F8A6F2135A}" type="presParOf" srcId="{CC8763B3-4621-4666-B669-3C5BA2A30DBE}" destId="{C30047F0-DB09-4604-AC54-FC0221E4A689}" srcOrd="4" destOrd="0" presId="urn:microsoft.com/office/officeart/2005/8/layout/vList2"/>
    <dgm:cxn modelId="{760CCC2F-AC1A-4872-A74C-A18807344BD3}" type="presParOf" srcId="{CC8763B3-4621-4666-B669-3C5BA2A30DBE}" destId="{130EF046-02F9-4526-B16D-075FE651A93E}" srcOrd="5" destOrd="0" presId="urn:microsoft.com/office/officeart/2005/8/layout/vList2"/>
    <dgm:cxn modelId="{E3483B09-0736-4CEB-9807-B2F062EF0F13}" type="presParOf" srcId="{CC8763B3-4621-4666-B669-3C5BA2A30DBE}" destId="{643D702D-ED59-4438-91EE-9CD749D782BF}" srcOrd="6" destOrd="0" presId="urn:microsoft.com/office/officeart/2005/8/layout/vList2"/>
    <dgm:cxn modelId="{E1564C1B-FD8E-481E-9939-AF6460A41283}" type="presParOf" srcId="{CC8763B3-4621-4666-B669-3C5BA2A30DBE}" destId="{E8B04989-EB35-4859-A2AD-FC92202229B3}" srcOrd="7" destOrd="0" presId="urn:microsoft.com/office/officeart/2005/8/layout/vList2"/>
    <dgm:cxn modelId="{9187FF1B-48B3-4B23-A4B2-A9DCB1B46408}" type="presParOf" srcId="{CC8763B3-4621-4666-B669-3C5BA2A30DBE}" destId="{F209ACB3-3444-40CC-BCCA-513ABA9ADB86}" srcOrd="8" destOrd="0" presId="urn:microsoft.com/office/officeart/2005/8/layout/vList2"/>
    <dgm:cxn modelId="{F5548DE1-4FD4-484C-9BD9-5968A494A459}" type="presParOf" srcId="{CC8763B3-4621-4666-B669-3C5BA2A30DBE}" destId="{3021E19B-D6F7-4D3A-9633-E49336FDC5DD}" srcOrd="9" destOrd="0" presId="urn:microsoft.com/office/officeart/2005/8/layout/vList2"/>
    <dgm:cxn modelId="{5A4150B5-A935-4645-B037-6348BA073316}" type="presParOf" srcId="{CC8763B3-4621-4666-B669-3C5BA2A30DBE}" destId="{24D32922-BF99-4CE5-821E-A240C3092535}" srcOrd="10" destOrd="0" presId="urn:microsoft.com/office/officeart/2005/8/layout/vList2"/>
    <dgm:cxn modelId="{5CFA4008-1FBC-4D7B-B94F-D9E1D38C3331}" type="presParOf" srcId="{CC8763B3-4621-4666-B669-3C5BA2A30DBE}" destId="{84654CE7-25C0-43F8-BF3B-D295552275A1}" srcOrd="11" destOrd="0" presId="urn:microsoft.com/office/officeart/2005/8/layout/vList2"/>
    <dgm:cxn modelId="{5DBA31FB-234A-4203-9125-03E947F7899E}" type="presParOf" srcId="{CC8763B3-4621-4666-B669-3C5BA2A30DBE}" destId="{F2661D8E-CA17-4439-82D7-B9DD64BE4ADF}" srcOrd="12" destOrd="0" presId="urn:microsoft.com/office/officeart/2005/8/layout/vList2"/>
    <dgm:cxn modelId="{D7D670A5-0681-4799-BC76-930487C98610}" type="presParOf" srcId="{CC8763B3-4621-4666-B669-3C5BA2A30DBE}" destId="{047545C6-335E-4FE9-AED2-D3569137F616}" srcOrd="13" destOrd="0" presId="urn:microsoft.com/office/officeart/2005/8/layout/vList2"/>
    <dgm:cxn modelId="{8BD78772-18F2-4138-AC6B-C602E38BE849}" type="presParOf" srcId="{CC8763B3-4621-4666-B669-3C5BA2A30DBE}" destId="{3BE952A1-A30C-4AC3-90C5-5AFF5BA4AEDD}" srcOrd="1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Balanced Scorecard</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BCG Matrix</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Implementation Activities</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McKinsey 7S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MBO</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7971EA1D-5559-4832-AE87-7DA27032A53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Evaluation</a:t>
          </a:r>
        </a:p>
      </dgm:t>
    </dgm:pt>
    <dgm:pt modelId="{D5ECBF74-1D81-468E-98F4-BB66DF85AA12}" type="parTrans" cxnId="{CFB9E6EF-1CD1-421D-8D10-43421A2F0386}">
      <dgm:prSet/>
      <dgm:spPr/>
      <dgm:t>
        <a:bodyPr/>
        <a:lstStyle/>
        <a:p>
          <a:endParaRPr lang="en-MY"/>
        </a:p>
      </dgm:t>
    </dgm:pt>
    <dgm:pt modelId="{E61463A8-D13E-49FD-9A28-BD40AF4FCDF8}" type="sibTrans" cxnId="{CFB9E6EF-1CD1-421D-8D10-43421A2F0386}">
      <dgm:prSet/>
      <dgm:spPr/>
      <dgm:t>
        <a:bodyPr/>
        <a:lstStyle/>
        <a:p>
          <a:endParaRPr lang="en-MY"/>
        </a:p>
      </dgm:t>
    </dgm:pt>
    <dgm:pt modelId="{3CA286A1-8CE9-4AA1-BADE-7FA3CEE1941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HR in Strategy Planning</a:t>
          </a:r>
        </a:p>
      </dgm:t>
    </dgm:pt>
    <dgm:pt modelId="{EDD6BA8C-D288-4CEB-AF78-913AF36C9BD7}" type="parTrans" cxnId="{C0DC4402-1DE1-4AC9-97F9-3B6F5D20B6A8}">
      <dgm:prSet/>
      <dgm:spPr/>
      <dgm:t>
        <a:bodyPr/>
        <a:lstStyle/>
        <a:p>
          <a:endParaRPr lang="en-MY"/>
        </a:p>
      </dgm:t>
    </dgm:pt>
    <dgm:pt modelId="{D5710ED0-15A0-4D76-AC90-5B3369BB786B}" type="sibTrans" cxnId="{C0DC4402-1DE1-4AC9-97F9-3B6F5D20B6A8}">
      <dgm:prSet/>
      <dgm:spPr/>
      <dgm:t>
        <a:bodyPr/>
        <a:lstStyle/>
        <a:p>
          <a:endParaRPr lang="en-MY"/>
        </a:p>
      </dgm:t>
    </dgm:pt>
    <dgm:pt modelId="{44ACB356-FB7E-4E7E-B612-22743910557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Budgeting</a:t>
          </a:r>
        </a:p>
      </dgm:t>
    </dgm:pt>
    <dgm:pt modelId="{8EE62D4B-DB4A-4507-B6FB-5CC2E988B1D8}" type="parTrans" cxnId="{D2F8D9E1-3D91-4BA7-9DD4-039B136B5926}">
      <dgm:prSet/>
      <dgm:spPr/>
      <dgm:t>
        <a:bodyPr/>
        <a:lstStyle/>
        <a:p>
          <a:endParaRPr lang="en-MY"/>
        </a:p>
      </dgm:t>
    </dgm:pt>
    <dgm:pt modelId="{CEBF6AF7-B2CF-417B-8421-80B7713EE3C8}" type="sibTrans" cxnId="{D2F8D9E1-3D91-4BA7-9DD4-039B136B5926}">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02733F7B-8381-46B4-A62D-60C94EF49351}" type="pres">
      <dgm:prSet presAssocID="{9FF9C588-5AC7-4213-AC10-D7BF2859CFD7}" presName="parentText" presStyleLbl="node1" presStyleIdx="0" presStyleCnt="8" custLinFactNeighborY="19245">
        <dgm:presLayoutVars>
          <dgm:chMax val="0"/>
          <dgm:bulletEnabled val="1"/>
        </dgm:presLayoutVars>
      </dgm:prSet>
      <dgm:spPr>
        <a:xfrm>
          <a:off x="0" y="725101"/>
          <a:ext cx="7162564" cy="707427"/>
        </a:xfrm>
        <a:prstGeom prst="roundRect">
          <a:avLst/>
        </a:prstGeom>
      </dgm:spPr>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1" presStyleCnt="8" custLinFactNeighborX="472" custLinFactNeighborY="-20679">
        <dgm:presLayoutVars>
          <dgm:chMax val="0"/>
          <dgm:bulletEnabled val="1"/>
        </dgm:presLayoutVars>
      </dgm:prSet>
      <dgm:spPr>
        <a:xfrm>
          <a:off x="0" y="1440160"/>
          <a:ext cx="7162564" cy="707949"/>
        </a:xfrm>
        <a:prstGeom prst="roundRect">
          <a:avLst/>
        </a:prstGeom>
      </dgm:spPr>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2" presStyleCnt="8" custLinFactNeighborY="-19307">
        <dgm:presLayoutVars>
          <dgm:chMax val="0"/>
          <dgm:bulletEnabled val="1"/>
        </dgm:presLayoutVars>
      </dgm:prSet>
      <dgm:spPr>
        <a:xfrm>
          <a:off x="0" y="2163000"/>
          <a:ext cx="7162564" cy="707427"/>
        </a:xfrm>
        <a:prstGeom prst="roundRect">
          <a:avLst/>
        </a:prstGeom>
      </dgm:spPr>
    </dgm:pt>
    <dgm:pt modelId="{130EF046-02F9-4526-B16D-075FE651A93E}" type="pres">
      <dgm:prSet presAssocID="{B4C2AAE5-D99A-459F-BDEC-4FFC3545C099}" presName="spacer" presStyleCnt="0"/>
      <dgm:spPr/>
    </dgm:pt>
    <dgm:pt modelId="{398966B8-5BC2-42BF-9BA1-CA62D6A4070D}" type="pres">
      <dgm:prSet presAssocID="{44ACB356-FB7E-4E7E-B612-227439105579}" presName="parentText" presStyleLbl="node1" presStyleIdx="3" presStyleCnt="8">
        <dgm:presLayoutVars>
          <dgm:chMax val="0"/>
          <dgm:bulletEnabled val="1"/>
        </dgm:presLayoutVars>
      </dgm:prSet>
      <dgm:spPr>
        <a:xfrm>
          <a:off x="0" y="2165756"/>
          <a:ext cx="7162564" cy="707427"/>
        </a:xfrm>
        <a:prstGeom prst="roundRect">
          <a:avLst/>
        </a:prstGeom>
      </dgm:spPr>
    </dgm:pt>
    <dgm:pt modelId="{D18B9632-AF6B-428F-9E51-012CDF385F05}" type="pres">
      <dgm:prSet presAssocID="{CEBF6AF7-B2CF-417B-8421-80B7713EE3C8}" presName="spacer" presStyleCnt="0"/>
      <dgm:spPr/>
    </dgm:pt>
    <dgm:pt modelId="{F209ACB3-3444-40CC-BCCA-513ABA9ADB86}" type="pres">
      <dgm:prSet presAssocID="{0ED06F71-722D-4D98-8A78-76B9D17B094B}" presName="parentText" presStyleLbl="node1" presStyleIdx="4" presStyleCnt="8">
        <dgm:presLayoutVars>
          <dgm:chMax val="0"/>
          <dgm:bulletEnabled val="1"/>
        </dgm:presLayoutVars>
      </dgm:prSet>
      <dgm:spPr>
        <a:xfrm>
          <a:off x="0" y="1628870"/>
          <a:ext cx="7844408" cy="799004"/>
        </a:xfrm>
        <a:prstGeom prst="roundRect">
          <a:avLst/>
        </a:prstGeom>
      </dgm:spPr>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5" presStyleCnt="8">
        <dgm:presLayoutVars>
          <dgm:chMax val="0"/>
          <dgm:bulletEnabled val="1"/>
        </dgm:presLayoutVars>
      </dgm:prSet>
      <dgm:spPr>
        <a:xfrm>
          <a:off x="0" y="3254977"/>
          <a:ext cx="7844408" cy="799004"/>
        </a:xfrm>
        <a:prstGeom prst="roundRect">
          <a:avLst/>
        </a:prstGeom>
      </dgm:spPr>
    </dgm:pt>
    <dgm:pt modelId="{84654CE7-25C0-43F8-BF3B-D295552275A1}" type="pres">
      <dgm:prSet presAssocID="{60484752-0D8A-40CE-9AB1-ED97EF463E69}" presName="spacer" presStyleCnt="0"/>
      <dgm:spPr/>
    </dgm:pt>
    <dgm:pt modelId="{F2661D8E-CA17-4439-82D7-B9DD64BE4ADF}" type="pres">
      <dgm:prSet presAssocID="{7971EA1D-5559-4832-AE87-7DA27032A53B}" presName="parentText" presStyleLbl="node1" presStyleIdx="6" presStyleCnt="8">
        <dgm:presLayoutVars>
          <dgm:chMax val="0"/>
          <dgm:bulletEnabled val="1"/>
        </dgm:presLayoutVars>
      </dgm:prSet>
      <dgm:spPr/>
    </dgm:pt>
    <dgm:pt modelId="{047545C6-335E-4FE9-AED2-D3569137F616}" type="pres">
      <dgm:prSet presAssocID="{E61463A8-D13E-49FD-9A28-BD40AF4FCDF8}" presName="spacer" presStyleCnt="0"/>
      <dgm:spPr/>
    </dgm:pt>
    <dgm:pt modelId="{3BE952A1-A30C-4AC3-90C5-5AFF5BA4AEDD}" type="pres">
      <dgm:prSet presAssocID="{3CA286A1-8CE9-4AA1-BADE-7FA3CEE1941A}" presName="parentText" presStyleLbl="node1" presStyleIdx="7" presStyleCnt="8">
        <dgm:presLayoutVars>
          <dgm:chMax val="0"/>
          <dgm:bulletEnabled val="1"/>
        </dgm:presLayoutVars>
      </dgm:prSet>
      <dgm:spPr/>
    </dgm:pt>
  </dgm:ptLst>
  <dgm:cxnLst>
    <dgm:cxn modelId="{C0DC4402-1DE1-4AC9-97F9-3B6F5D20B6A8}" srcId="{703D4D02-5513-427D-B6E9-B2E187EE0C3A}" destId="{3CA286A1-8CE9-4AA1-BADE-7FA3CEE1941A}" srcOrd="7" destOrd="0" parTransId="{EDD6BA8C-D288-4CEB-AF78-913AF36C9BD7}" sibTransId="{D5710ED0-15A0-4D76-AC90-5B3369BB786B}"/>
    <dgm:cxn modelId="{D9917803-728B-4A60-BFA8-569B9CD3BC09}" srcId="{703D4D02-5513-427D-B6E9-B2E187EE0C3A}" destId="{0ED06F71-722D-4D98-8A78-76B9D17B094B}" srcOrd="4" destOrd="0" parTransId="{64A37167-2FEF-412B-977A-6C319213DCF5}" sibTransId="{95E5FBCD-B8E9-4948-B577-4614DE77EA4F}"/>
    <dgm:cxn modelId="{4175C92B-27A2-48AB-BE45-43A581354040}" type="presOf" srcId="{62CB3C78-1DA1-4746-BD0D-6B96A3CEA09A}" destId="{C8CBCA26-9D20-4838-B1F9-53234775E96B}" srcOrd="0" destOrd="0" presId="urn:microsoft.com/office/officeart/2005/8/layout/vList2"/>
    <dgm:cxn modelId="{17C00D36-44C5-48EA-A292-85588082EC38}" srcId="{703D4D02-5513-427D-B6E9-B2E187EE0C3A}" destId="{0665DC02-B792-4630-A897-0DA290FA588A}" srcOrd="5" destOrd="0" parTransId="{7EE42A0E-6BF4-4765-93EF-F1D2F7C35AF4}" sibTransId="{60484752-0D8A-40CE-9AB1-ED97EF463E69}"/>
    <dgm:cxn modelId="{2B388C3F-36A9-4CA0-B4B2-9895A84B77C3}" type="presOf" srcId="{7971EA1D-5559-4832-AE87-7DA27032A53B}" destId="{F2661D8E-CA17-4439-82D7-B9DD64BE4ADF}" srcOrd="0" destOrd="0" presId="urn:microsoft.com/office/officeart/2005/8/layout/vList2"/>
    <dgm:cxn modelId="{C7A70C48-D1B8-40BB-9BA5-FD9B78AC2E6C}" srcId="{703D4D02-5513-427D-B6E9-B2E187EE0C3A}" destId="{9FF9C588-5AC7-4213-AC10-D7BF2859CFD7}" srcOrd="0" destOrd="0" parTransId="{AEC3E7C9-70D8-4F0A-835B-202C5BFB7DBD}" sibTransId="{3EEB248A-4EBB-4A62-9632-F990F5DC9389}"/>
    <dgm:cxn modelId="{4F9D9E6C-69CB-4D23-B997-A2321E9CB79B}" type="presOf" srcId="{0ED06F71-722D-4D98-8A78-76B9D17B094B}" destId="{F209ACB3-3444-40CC-BCCA-513ABA9ADB86}" srcOrd="0" destOrd="0" presId="urn:microsoft.com/office/officeart/2005/8/layout/vList2"/>
    <dgm:cxn modelId="{72C5B173-0EE3-454E-A98D-25DDE42EAE28}" type="presOf" srcId="{0665DC02-B792-4630-A897-0DA290FA588A}" destId="{24D32922-BF99-4CE5-821E-A240C3092535}" srcOrd="0" destOrd="0" presId="urn:microsoft.com/office/officeart/2005/8/layout/vList2"/>
    <dgm:cxn modelId="{A6A63E75-4DD7-4202-8266-FCC8C275BA91}" type="presOf" srcId="{6045ACAC-5E4F-4F21-A66B-AB5CDA262068}" destId="{C30047F0-DB09-4604-AC54-FC0221E4A689}" srcOrd="0" destOrd="0" presId="urn:microsoft.com/office/officeart/2005/8/layout/vList2"/>
    <dgm:cxn modelId="{5DEC54A4-6766-448A-B7EB-B38FD2990FE8}" type="presOf" srcId="{44ACB356-FB7E-4E7E-B612-227439105579}" destId="{398966B8-5BC2-42BF-9BA1-CA62D6A4070D}"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CF06B9C1-6900-4FE3-9E77-8FE144CA1B06}" type="presOf" srcId="{3CA286A1-8CE9-4AA1-BADE-7FA3CEE1941A}" destId="{3BE952A1-A30C-4AC3-90C5-5AFF5BA4AEDD}" srcOrd="0" destOrd="0" presId="urn:microsoft.com/office/officeart/2005/8/layout/vList2"/>
    <dgm:cxn modelId="{5E5EAFC4-44B3-4549-AC9A-997C897F1B4D}" srcId="{703D4D02-5513-427D-B6E9-B2E187EE0C3A}" destId="{6045ACAC-5E4F-4F21-A66B-AB5CDA262068}" srcOrd="2" destOrd="0" parTransId="{11DAFEE1-F611-4BD6-B139-CD15394BFBA6}" sibTransId="{B4C2AAE5-D99A-459F-BDEC-4FFC3545C099}"/>
    <dgm:cxn modelId="{17A856CA-D583-460A-AAEB-9DE389533976}" srcId="{703D4D02-5513-427D-B6E9-B2E187EE0C3A}" destId="{62CB3C78-1DA1-4746-BD0D-6B96A3CEA09A}" srcOrd="1" destOrd="0" parTransId="{D6BFE600-101E-43B0-9656-8573B6404A8B}" sibTransId="{7D8071C4-BB68-4D6B-A620-51DB78C20E88}"/>
    <dgm:cxn modelId="{D2F8D9E1-3D91-4BA7-9DD4-039B136B5926}" srcId="{703D4D02-5513-427D-B6E9-B2E187EE0C3A}" destId="{44ACB356-FB7E-4E7E-B612-227439105579}" srcOrd="3" destOrd="0" parTransId="{8EE62D4B-DB4A-4507-B6FB-5CC2E988B1D8}" sibTransId="{CEBF6AF7-B2CF-417B-8421-80B7713EE3C8}"/>
    <dgm:cxn modelId="{5A991DE6-C4A0-417D-AA60-05F2D3759216}" type="presOf" srcId="{9FF9C588-5AC7-4213-AC10-D7BF2859CFD7}" destId="{02733F7B-8381-46B4-A62D-60C94EF49351}" srcOrd="0" destOrd="0" presId="urn:microsoft.com/office/officeart/2005/8/layout/vList2"/>
    <dgm:cxn modelId="{CFB9E6EF-1CD1-421D-8D10-43421A2F0386}" srcId="{703D4D02-5513-427D-B6E9-B2E187EE0C3A}" destId="{7971EA1D-5559-4832-AE87-7DA27032A53B}" srcOrd="6" destOrd="0" parTransId="{D5ECBF74-1D81-468E-98F4-BB66DF85AA12}" sibTransId="{E61463A8-D13E-49FD-9A28-BD40AF4FCDF8}"/>
    <dgm:cxn modelId="{A8C32257-EA6D-4590-A071-BFAB705E2172}" type="presParOf" srcId="{CC8763B3-4621-4666-B669-3C5BA2A30DBE}" destId="{02733F7B-8381-46B4-A62D-60C94EF49351}" srcOrd="0" destOrd="0" presId="urn:microsoft.com/office/officeart/2005/8/layout/vList2"/>
    <dgm:cxn modelId="{B628A9DE-04BF-488C-BA0F-B1A79563D498}" type="presParOf" srcId="{CC8763B3-4621-4666-B669-3C5BA2A30DBE}" destId="{D11942FF-04E3-49E6-B922-9EFB2DC49F41}" srcOrd="1" destOrd="0" presId="urn:microsoft.com/office/officeart/2005/8/layout/vList2"/>
    <dgm:cxn modelId="{B98EF007-96DC-473E-ABB0-F983C5585054}" type="presParOf" srcId="{CC8763B3-4621-4666-B669-3C5BA2A30DBE}" destId="{C8CBCA26-9D20-4838-B1F9-53234775E96B}" srcOrd="2" destOrd="0" presId="urn:microsoft.com/office/officeart/2005/8/layout/vList2"/>
    <dgm:cxn modelId="{3C9C535E-DC34-4BE1-9AE7-6EB2C14DA4E0}" type="presParOf" srcId="{CC8763B3-4621-4666-B669-3C5BA2A30DBE}" destId="{671B3283-BB64-487F-AB90-C94002C94229}" srcOrd="3" destOrd="0" presId="urn:microsoft.com/office/officeart/2005/8/layout/vList2"/>
    <dgm:cxn modelId="{55E781B8-2848-445E-AC9E-E2F8A6F2135A}" type="presParOf" srcId="{CC8763B3-4621-4666-B669-3C5BA2A30DBE}" destId="{C30047F0-DB09-4604-AC54-FC0221E4A689}" srcOrd="4" destOrd="0" presId="urn:microsoft.com/office/officeart/2005/8/layout/vList2"/>
    <dgm:cxn modelId="{760CCC2F-AC1A-4872-A74C-A18807344BD3}" type="presParOf" srcId="{CC8763B3-4621-4666-B669-3C5BA2A30DBE}" destId="{130EF046-02F9-4526-B16D-075FE651A93E}" srcOrd="5" destOrd="0" presId="urn:microsoft.com/office/officeart/2005/8/layout/vList2"/>
    <dgm:cxn modelId="{7910614B-CEBA-4897-963E-5616942726E4}" type="presParOf" srcId="{CC8763B3-4621-4666-B669-3C5BA2A30DBE}" destId="{398966B8-5BC2-42BF-9BA1-CA62D6A4070D}" srcOrd="6" destOrd="0" presId="urn:microsoft.com/office/officeart/2005/8/layout/vList2"/>
    <dgm:cxn modelId="{97A9AF55-8A5F-4539-A785-36D0A599CE62}" type="presParOf" srcId="{CC8763B3-4621-4666-B669-3C5BA2A30DBE}" destId="{D18B9632-AF6B-428F-9E51-012CDF385F05}" srcOrd="7" destOrd="0" presId="urn:microsoft.com/office/officeart/2005/8/layout/vList2"/>
    <dgm:cxn modelId="{9187FF1B-48B3-4B23-A4B2-A9DCB1B46408}" type="presParOf" srcId="{CC8763B3-4621-4666-B669-3C5BA2A30DBE}" destId="{F209ACB3-3444-40CC-BCCA-513ABA9ADB86}" srcOrd="8" destOrd="0" presId="urn:microsoft.com/office/officeart/2005/8/layout/vList2"/>
    <dgm:cxn modelId="{F5548DE1-4FD4-484C-9BD9-5968A494A459}" type="presParOf" srcId="{CC8763B3-4621-4666-B669-3C5BA2A30DBE}" destId="{3021E19B-D6F7-4D3A-9633-E49336FDC5DD}" srcOrd="9" destOrd="0" presId="urn:microsoft.com/office/officeart/2005/8/layout/vList2"/>
    <dgm:cxn modelId="{5A4150B5-A935-4645-B037-6348BA073316}" type="presParOf" srcId="{CC8763B3-4621-4666-B669-3C5BA2A30DBE}" destId="{24D32922-BF99-4CE5-821E-A240C3092535}" srcOrd="10" destOrd="0" presId="urn:microsoft.com/office/officeart/2005/8/layout/vList2"/>
    <dgm:cxn modelId="{5CFA4008-1FBC-4D7B-B94F-D9E1D38C3331}" type="presParOf" srcId="{CC8763B3-4621-4666-B669-3C5BA2A30DBE}" destId="{84654CE7-25C0-43F8-BF3B-D295552275A1}" srcOrd="11" destOrd="0" presId="urn:microsoft.com/office/officeart/2005/8/layout/vList2"/>
    <dgm:cxn modelId="{5DBA31FB-234A-4203-9125-03E947F7899E}" type="presParOf" srcId="{CC8763B3-4621-4666-B669-3C5BA2A30DBE}" destId="{F2661D8E-CA17-4439-82D7-B9DD64BE4ADF}" srcOrd="12" destOrd="0" presId="urn:microsoft.com/office/officeart/2005/8/layout/vList2"/>
    <dgm:cxn modelId="{D7D670A5-0681-4799-BC76-930487C98610}" type="presParOf" srcId="{CC8763B3-4621-4666-B669-3C5BA2A30DBE}" destId="{047545C6-335E-4FE9-AED2-D3569137F616}" srcOrd="13" destOrd="0" presId="urn:microsoft.com/office/officeart/2005/8/layout/vList2"/>
    <dgm:cxn modelId="{8BD78772-18F2-4138-AC6B-C602E38BE849}" type="presParOf" srcId="{CC8763B3-4621-4666-B669-3C5BA2A30DBE}" destId="{3BE952A1-A30C-4AC3-90C5-5AFF5BA4AEDD}" srcOrd="1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Balanced Scorecard</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BCG Matrix</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Implementation Activities</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McKinsey 7S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MBO</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7971EA1D-5559-4832-AE87-7DA27032A53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Evaluation</a:t>
          </a:r>
        </a:p>
      </dgm:t>
    </dgm:pt>
    <dgm:pt modelId="{D5ECBF74-1D81-468E-98F4-BB66DF85AA12}" type="parTrans" cxnId="{CFB9E6EF-1CD1-421D-8D10-43421A2F0386}">
      <dgm:prSet/>
      <dgm:spPr/>
      <dgm:t>
        <a:bodyPr/>
        <a:lstStyle/>
        <a:p>
          <a:endParaRPr lang="en-MY"/>
        </a:p>
      </dgm:t>
    </dgm:pt>
    <dgm:pt modelId="{E61463A8-D13E-49FD-9A28-BD40AF4FCDF8}" type="sibTrans" cxnId="{CFB9E6EF-1CD1-421D-8D10-43421A2F0386}">
      <dgm:prSet/>
      <dgm:spPr/>
      <dgm:t>
        <a:bodyPr/>
        <a:lstStyle/>
        <a:p>
          <a:endParaRPr lang="en-MY"/>
        </a:p>
      </dgm:t>
    </dgm:pt>
    <dgm:pt modelId="{3CA286A1-8CE9-4AA1-BADE-7FA3CEE1941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HR in Strategy Planning</a:t>
          </a:r>
        </a:p>
      </dgm:t>
    </dgm:pt>
    <dgm:pt modelId="{EDD6BA8C-D288-4CEB-AF78-913AF36C9BD7}" type="parTrans" cxnId="{C0DC4402-1DE1-4AC9-97F9-3B6F5D20B6A8}">
      <dgm:prSet/>
      <dgm:spPr/>
      <dgm:t>
        <a:bodyPr/>
        <a:lstStyle/>
        <a:p>
          <a:endParaRPr lang="en-MY"/>
        </a:p>
      </dgm:t>
    </dgm:pt>
    <dgm:pt modelId="{D5710ED0-15A0-4D76-AC90-5B3369BB786B}" type="sibTrans" cxnId="{C0DC4402-1DE1-4AC9-97F9-3B6F5D20B6A8}">
      <dgm:prSet/>
      <dgm:spPr/>
      <dgm:t>
        <a:bodyPr/>
        <a:lstStyle/>
        <a:p>
          <a:endParaRPr lang="en-MY"/>
        </a:p>
      </dgm:t>
    </dgm:pt>
    <dgm:pt modelId="{44ACB356-FB7E-4E7E-B612-227439105579}">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Budgeting</a:t>
          </a:r>
        </a:p>
      </dgm:t>
    </dgm:pt>
    <dgm:pt modelId="{8EE62D4B-DB4A-4507-B6FB-5CC2E988B1D8}" type="parTrans" cxnId="{D2F8D9E1-3D91-4BA7-9DD4-039B136B5926}">
      <dgm:prSet/>
      <dgm:spPr/>
      <dgm:t>
        <a:bodyPr/>
        <a:lstStyle/>
        <a:p>
          <a:endParaRPr lang="en-MY"/>
        </a:p>
      </dgm:t>
    </dgm:pt>
    <dgm:pt modelId="{CEBF6AF7-B2CF-417B-8421-80B7713EE3C8}" type="sibTrans" cxnId="{D2F8D9E1-3D91-4BA7-9DD4-039B136B5926}">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02733F7B-8381-46B4-A62D-60C94EF49351}" type="pres">
      <dgm:prSet presAssocID="{9FF9C588-5AC7-4213-AC10-D7BF2859CFD7}" presName="parentText" presStyleLbl="node1" presStyleIdx="0" presStyleCnt="8" custLinFactNeighborY="19245">
        <dgm:presLayoutVars>
          <dgm:chMax val="0"/>
          <dgm:bulletEnabled val="1"/>
        </dgm:presLayoutVars>
      </dgm:prSet>
      <dgm:spPr>
        <a:xfrm>
          <a:off x="0" y="725101"/>
          <a:ext cx="7162564" cy="707427"/>
        </a:xfrm>
        <a:prstGeom prst="roundRect">
          <a:avLst/>
        </a:prstGeom>
      </dgm:spPr>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1" presStyleCnt="8" custLinFactNeighborX="472" custLinFactNeighborY="-30453">
        <dgm:presLayoutVars>
          <dgm:chMax val="0"/>
          <dgm:bulletEnabled val="1"/>
        </dgm:presLayoutVars>
      </dgm:prSet>
      <dgm:spPr>
        <a:xfrm>
          <a:off x="0" y="1440160"/>
          <a:ext cx="7162564" cy="707949"/>
        </a:xfrm>
        <a:prstGeom prst="roundRect">
          <a:avLst/>
        </a:prstGeom>
      </dgm:spPr>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2" presStyleCnt="8" custLinFactNeighborY="-19307">
        <dgm:presLayoutVars>
          <dgm:chMax val="0"/>
          <dgm:bulletEnabled val="1"/>
        </dgm:presLayoutVars>
      </dgm:prSet>
      <dgm:spPr>
        <a:xfrm>
          <a:off x="0" y="1441299"/>
          <a:ext cx="7162564" cy="707427"/>
        </a:xfrm>
        <a:prstGeom prst="roundRect">
          <a:avLst/>
        </a:prstGeom>
      </dgm:spPr>
    </dgm:pt>
    <dgm:pt modelId="{130EF046-02F9-4526-B16D-075FE651A93E}" type="pres">
      <dgm:prSet presAssocID="{B4C2AAE5-D99A-459F-BDEC-4FFC3545C099}" presName="spacer" presStyleCnt="0"/>
      <dgm:spPr/>
    </dgm:pt>
    <dgm:pt modelId="{398966B8-5BC2-42BF-9BA1-CA62D6A4070D}" type="pres">
      <dgm:prSet presAssocID="{44ACB356-FB7E-4E7E-B612-227439105579}" presName="parentText" presStyleLbl="node1" presStyleIdx="3" presStyleCnt="8">
        <dgm:presLayoutVars>
          <dgm:chMax val="0"/>
          <dgm:bulletEnabled val="1"/>
        </dgm:presLayoutVars>
      </dgm:prSet>
      <dgm:spPr/>
    </dgm:pt>
    <dgm:pt modelId="{D18B9632-AF6B-428F-9E51-012CDF385F05}" type="pres">
      <dgm:prSet presAssocID="{CEBF6AF7-B2CF-417B-8421-80B7713EE3C8}" presName="spacer" presStyleCnt="0"/>
      <dgm:spPr/>
    </dgm:pt>
    <dgm:pt modelId="{F209ACB3-3444-40CC-BCCA-513ABA9ADB86}" type="pres">
      <dgm:prSet presAssocID="{0ED06F71-722D-4D98-8A78-76B9D17B094B}" presName="parentText" presStyleLbl="node1" presStyleIdx="4" presStyleCnt="8">
        <dgm:presLayoutVars>
          <dgm:chMax val="0"/>
          <dgm:bulletEnabled val="1"/>
        </dgm:presLayoutVars>
      </dgm:prSet>
      <dgm:spPr>
        <a:xfrm>
          <a:off x="0" y="1628870"/>
          <a:ext cx="7844408" cy="799004"/>
        </a:xfrm>
        <a:prstGeom prst="roundRect">
          <a:avLst/>
        </a:prstGeom>
      </dgm:spPr>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5" presStyleCnt="8">
        <dgm:presLayoutVars>
          <dgm:chMax val="0"/>
          <dgm:bulletEnabled val="1"/>
        </dgm:presLayoutVars>
      </dgm:prSet>
      <dgm:spPr>
        <a:xfrm>
          <a:off x="0" y="3254977"/>
          <a:ext cx="7844408" cy="799004"/>
        </a:xfrm>
        <a:prstGeom prst="roundRect">
          <a:avLst/>
        </a:prstGeom>
      </dgm:spPr>
    </dgm:pt>
    <dgm:pt modelId="{84654CE7-25C0-43F8-BF3B-D295552275A1}" type="pres">
      <dgm:prSet presAssocID="{60484752-0D8A-40CE-9AB1-ED97EF463E69}" presName="spacer" presStyleCnt="0"/>
      <dgm:spPr/>
    </dgm:pt>
    <dgm:pt modelId="{F2661D8E-CA17-4439-82D7-B9DD64BE4ADF}" type="pres">
      <dgm:prSet presAssocID="{7971EA1D-5559-4832-AE87-7DA27032A53B}" presName="parentText" presStyleLbl="node1" presStyleIdx="6" presStyleCnt="8">
        <dgm:presLayoutVars>
          <dgm:chMax val="0"/>
          <dgm:bulletEnabled val="1"/>
        </dgm:presLayoutVars>
      </dgm:prSet>
      <dgm:spPr/>
    </dgm:pt>
    <dgm:pt modelId="{047545C6-335E-4FE9-AED2-D3569137F616}" type="pres">
      <dgm:prSet presAssocID="{E61463A8-D13E-49FD-9A28-BD40AF4FCDF8}" presName="spacer" presStyleCnt="0"/>
      <dgm:spPr/>
    </dgm:pt>
    <dgm:pt modelId="{3BE952A1-A30C-4AC3-90C5-5AFF5BA4AEDD}" type="pres">
      <dgm:prSet presAssocID="{3CA286A1-8CE9-4AA1-BADE-7FA3CEE1941A}" presName="parentText" presStyleLbl="node1" presStyleIdx="7" presStyleCnt="8">
        <dgm:presLayoutVars>
          <dgm:chMax val="0"/>
          <dgm:bulletEnabled val="1"/>
        </dgm:presLayoutVars>
      </dgm:prSet>
      <dgm:spPr/>
    </dgm:pt>
  </dgm:ptLst>
  <dgm:cxnLst>
    <dgm:cxn modelId="{C0DC4402-1DE1-4AC9-97F9-3B6F5D20B6A8}" srcId="{703D4D02-5513-427D-B6E9-B2E187EE0C3A}" destId="{3CA286A1-8CE9-4AA1-BADE-7FA3CEE1941A}" srcOrd="7" destOrd="0" parTransId="{EDD6BA8C-D288-4CEB-AF78-913AF36C9BD7}" sibTransId="{D5710ED0-15A0-4D76-AC90-5B3369BB786B}"/>
    <dgm:cxn modelId="{D9917803-728B-4A60-BFA8-569B9CD3BC09}" srcId="{703D4D02-5513-427D-B6E9-B2E187EE0C3A}" destId="{0ED06F71-722D-4D98-8A78-76B9D17B094B}" srcOrd="4" destOrd="0" parTransId="{64A37167-2FEF-412B-977A-6C319213DCF5}" sibTransId="{95E5FBCD-B8E9-4948-B577-4614DE77EA4F}"/>
    <dgm:cxn modelId="{4175C92B-27A2-48AB-BE45-43A581354040}" type="presOf" srcId="{62CB3C78-1DA1-4746-BD0D-6B96A3CEA09A}" destId="{C8CBCA26-9D20-4838-B1F9-53234775E96B}" srcOrd="0" destOrd="0" presId="urn:microsoft.com/office/officeart/2005/8/layout/vList2"/>
    <dgm:cxn modelId="{17C00D36-44C5-48EA-A292-85588082EC38}" srcId="{703D4D02-5513-427D-B6E9-B2E187EE0C3A}" destId="{0665DC02-B792-4630-A897-0DA290FA588A}" srcOrd="5" destOrd="0" parTransId="{7EE42A0E-6BF4-4765-93EF-F1D2F7C35AF4}" sibTransId="{60484752-0D8A-40CE-9AB1-ED97EF463E69}"/>
    <dgm:cxn modelId="{2B388C3F-36A9-4CA0-B4B2-9895A84B77C3}" type="presOf" srcId="{7971EA1D-5559-4832-AE87-7DA27032A53B}" destId="{F2661D8E-CA17-4439-82D7-B9DD64BE4ADF}" srcOrd="0" destOrd="0" presId="urn:microsoft.com/office/officeart/2005/8/layout/vList2"/>
    <dgm:cxn modelId="{C7A70C48-D1B8-40BB-9BA5-FD9B78AC2E6C}" srcId="{703D4D02-5513-427D-B6E9-B2E187EE0C3A}" destId="{9FF9C588-5AC7-4213-AC10-D7BF2859CFD7}" srcOrd="0" destOrd="0" parTransId="{AEC3E7C9-70D8-4F0A-835B-202C5BFB7DBD}" sibTransId="{3EEB248A-4EBB-4A62-9632-F990F5DC9389}"/>
    <dgm:cxn modelId="{4F9D9E6C-69CB-4D23-B997-A2321E9CB79B}" type="presOf" srcId="{0ED06F71-722D-4D98-8A78-76B9D17B094B}" destId="{F209ACB3-3444-40CC-BCCA-513ABA9ADB86}" srcOrd="0" destOrd="0" presId="urn:microsoft.com/office/officeart/2005/8/layout/vList2"/>
    <dgm:cxn modelId="{72C5B173-0EE3-454E-A98D-25DDE42EAE28}" type="presOf" srcId="{0665DC02-B792-4630-A897-0DA290FA588A}" destId="{24D32922-BF99-4CE5-821E-A240C3092535}" srcOrd="0" destOrd="0" presId="urn:microsoft.com/office/officeart/2005/8/layout/vList2"/>
    <dgm:cxn modelId="{A6A63E75-4DD7-4202-8266-FCC8C275BA91}" type="presOf" srcId="{6045ACAC-5E4F-4F21-A66B-AB5CDA262068}" destId="{C30047F0-DB09-4604-AC54-FC0221E4A689}" srcOrd="0" destOrd="0" presId="urn:microsoft.com/office/officeart/2005/8/layout/vList2"/>
    <dgm:cxn modelId="{5DEC54A4-6766-448A-B7EB-B38FD2990FE8}" type="presOf" srcId="{44ACB356-FB7E-4E7E-B612-227439105579}" destId="{398966B8-5BC2-42BF-9BA1-CA62D6A4070D}"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CF06B9C1-6900-4FE3-9E77-8FE144CA1B06}" type="presOf" srcId="{3CA286A1-8CE9-4AA1-BADE-7FA3CEE1941A}" destId="{3BE952A1-A30C-4AC3-90C5-5AFF5BA4AEDD}" srcOrd="0" destOrd="0" presId="urn:microsoft.com/office/officeart/2005/8/layout/vList2"/>
    <dgm:cxn modelId="{5E5EAFC4-44B3-4549-AC9A-997C897F1B4D}" srcId="{703D4D02-5513-427D-B6E9-B2E187EE0C3A}" destId="{6045ACAC-5E4F-4F21-A66B-AB5CDA262068}" srcOrd="2" destOrd="0" parTransId="{11DAFEE1-F611-4BD6-B139-CD15394BFBA6}" sibTransId="{B4C2AAE5-D99A-459F-BDEC-4FFC3545C099}"/>
    <dgm:cxn modelId="{17A856CA-D583-460A-AAEB-9DE389533976}" srcId="{703D4D02-5513-427D-B6E9-B2E187EE0C3A}" destId="{62CB3C78-1DA1-4746-BD0D-6B96A3CEA09A}" srcOrd="1" destOrd="0" parTransId="{D6BFE600-101E-43B0-9656-8573B6404A8B}" sibTransId="{7D8071C4-BB68-4D6B-A620-51DB78C20E88}"/>
    <dgm:cxn modelId="{D2F8D9E1-3D91-4BA7-9DD4-039B136B5926}" srcId="{703D4D02-5513-427D-B6E9-B2E187EE0C3A}" destId="{44ACB356-FB7E-4E7E-B612-227439105579}" srcOrd="3" destOrd="0" parTransId="{8EE62D4B-DB4A-4507-B6FB-5CC2E988B1D8}" sibTransId="{CEBF6AF7-B2CF-417B-8421-80B7713EE3C8}"/>
    <dgm:cxn modelId="{5A991DE6-C4A0-417D-AA60-05F2D3759216}" type="presOf" srcId="{9FF9C588-5AC7-4213-AC10-D7BF2859CFD7}" destId="{02733F7B-8381-46B4-A62D-60C94EF49351}" srcOrd="0" destOrd="0" presId="urn:microsoft.com/office/officeart/2005/8/layout/vList2"/>
    <dgm:cxn modelId="{CFB9E6EF-1CD1-421D-8D10-43421A2F0386}" srcId="{703D4D02-5513-427D-B6E9-B2E187EE0C3A}" destId="{7971EA1D-5559-4832-AE87-7DA27032A53B}" srcOrd="6" destOrd="0" parTransId="{D5ECBF74-1D81-468E-98F4-BB66DF85AA12}" sibTransId="{E61463A8-D13E-49FD-9A28-BD40AF4FCDF8}"/>
    <dgm:cxn modelId="{A8C32257-EA6D-4590-A071-BFAB705E2172}" type="presParOf" srcId="{CC8763B3-4621-4666-B669-3C5BA2A30DBE}" destId="{02733F7B-8381-46B4-A62D-60C94EF49351}" srcOrd="0" destOrd="0" presId="urn:microsoft.com/office/officeart/2005/8/layout/vList2"/>
    <dgm:cxn modelId="{B628A9DE-04BF-488C-BA0F-B1A79563D498}" type="presParOf" srcId="{CC8763B3-4621-4666-B669-3C5BA2A30DBE}" destId="{D11942FF-04E3-49E6-B922-9EFB2DC49F41}" srcOrd="1" destOrd="0" presId="urn:microsoft.com/office/officeart/2005/8/layout/vList2"/>
    <dgm:cxn modelId="{B98EF007-96DC-473E-ABB0-F983C5585054}" type="presParOf" srcId="{CC8763B3-4621-4666-B669-3C5BA2A30DBE}" destId="{C8CBCA26-9D20-4838-B1F9-53234775E96B}" srcOrd="2" destOrd="0" presId="urn:microsoft.com/office/officeart/2005/8/layout/vList2"/>
    <dgm:cxn modelId="{3C9C535E-DC34-4BE1-9AE7-6EB2C14DA4E0}" type="presParOf" srcId="{CC8763B3-4621-4666-B669-3C5BA2A30DBE}" destId="{671B3283-BB64-487F-AB90-C94002C94229}" srcOrd="3" destOrd="0" presId="urn:microsoft.com/office/officeart/2005/8/layout/vList2"/>
    <dgm:cxn modelId="{55E781B8-2848-445E-AC9E-E2F8A6F2135A}" type="presParOf" srcId="{CC8763B3-4621-4666-B669-3C5BA2A30DBE}" destId="{C30047F0-DB09-4604-AC54-FC0221E4A689}" srcOrd="4" destOrd="0" presId="urn:microsoft.com/office/officeart/2005/8/layout/vList2"/>
    <dgm:cxn modelId="{760CCC2F-AC1A-4872-A74C-A18807344BD3}" type="presParOf" srcId="{CC8763B3-4621-4666-B669-3C5BA2A30DBE}" destId="{130EF046-02F9-4526-B16D-075FE651A93E}" srcOrd="5" destOrd="0" presId="urn:microsoft.com/office/officeart/2005/8/layout/vList2"/>
    <dgm:cxn modelId="{7910614B-CEBA-4897-963E-5616942726E4}" type="presParOf" srcId="{CC8763B3-4621-4666-B669-3C5BA2A30DBE}" destId="{398966B8-5BC2-42BF-9BA1-CA62D6A4070D}" srcOrd="6" destOrd="0" presId="urn:microsoft.com/office/officeart/2005/8/layout/vList2"/>
    <dgm:cxn modelId="{97A9AF55-8A5F-4539-A785-36D0A599CE62}" type="presParOf" srcId="{CC8763B3-4621-4666-B669-3C5BA2A30DBE}" destId="{D18B9632-AF6B-428F-9E51-012CDF385F05}" srcOrd="7" destOrd="0" presId="urn:microsoft.com/office/officeart/2005/8/layout/vList2"/>
    <dgm:cxn modelId="{9187FF1B-48B3-4B23-A4B2-A9DCB1B46408}" type="presParOf" srcId="{CC8763B3-4621-4666-B669-3C5BA2A30DBE}" destId="{F209ACB3-3444-40CC-BCCA-513ABA9ADB86}" srcOrd="8" destOrd="0" presId="urn:microsoft.com/office/officeart/2005/8/layout/vList2"/>
    <dgm:cxn modelId="{F5548DE1-4FD4-484C-9BD9-5968A494A459}" type="presParOf" srcId="{CC8763B3-4621-4666-B669-3C5BA2A30DBE}" destId="{3021E19B-D6F7-4D3A-9633-E49336FDC5DD}" srcOrd="9" destOrd="0" presId="urn:microsoft.com/office/officeart/2005/8/layout/vList2"/>
    <dgm:cxn modelId="{5A4150B5-A935-4645-B037-6348BA073316}" type="presParOf" srcId="{CC8763B3-4621-4666-B669-3C5BA2A30DBE}" destId="{24D32922-BF99-4CE5-821E-A240C3092535}" srcOrd="10" destOrd="0" presId="urn:microsoft.com/office/officeart/2005/8/layout/vList2"/>
    <dgm:cxn modelId="{5CFA4008-1FBC-4D7B-B94F-D9E1D38C3331}" type="presParOf" srcId="{CC8763B3-4621-4666-B669-3C5BA2A30DBE}" destId="{84654CE7-25C0-43F8-BF3B-D295552275A1}" srcOrd="11" destOrd="0" presId="urn:microsoft.com/office/officeart/2005/8/layout/vList2"/>
    <dgm:cxn modelId="{5DBA31FB-234A-4203-9125-03E947F7899E}" type="presParOf" srcId="{CC8763B3-4621-4666-B669-3C5BA2A30DBE}" destId="{F2661D8E-CA17-4439-82D7-B9DD64BE4ADF}" srcOrd="12" destOrd="0" presId="urn:microsoft.com/office/officeart/2005/8/layout/vList2"/>
    <dgm:cxn modelId="{D7D670A5-0681-4799-BC76-930487C98610}" type="presParOf" srcId="{CC8763B3-4621-4666-B669-3C5BA2A30DBE}" destId="{047545C6-335E-4FE9-AED2-D3569137F616}" srcOrd="13" destOrd="0" presId="urn:microsoft.com/office/officeart/2005/8/layout/vList2"/>
    <dgm:cxn modelId="{8BD78772-18F2-4138-AC6B-C602E38BE849}" type="presParOf" srcId="{CC8763B3-4621-4666-B669-3C5BA2A30DBE}" destId="{3BE952A1-A30C-4AC3-90C5-5AFF5BA4AEDD}" srcOrd="1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Balanced Scorecard</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BCG Matrix</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Implementation Activities</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0ED06F71-722D-4D98-8A78-76B9D17B094B}">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McKinsey 7S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MBO</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7971EA1D-5559-4832-AE87-7DA27032A53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Evaluation</a:t>
          </a:r>
        </a:p>
      </dgm:t>
    </dgm:pt>
    <dgm:pt modelId="{D5ECBF74-1D81-468E-98F4-BB66DF85AA12}" type="parTrans" cxnId="{CFB9E6EF-1CD1-421D-8D10-43421A2F0386}">
      <dgm:prSet/>
      <dgm:spPr/>
      <dgm:t>
        <a:bodyPr/>
        <a:lstStyle/>
        <a:p>
          <a:endParaRPr lang="en-MY"/>
        </a:p>
      </dgm:t>
    </dgm:pt>
    <dgm:pt modelId="{E61463A8-D13E-49FD-9A28-BD40AF4FCDF8}" type="sibTrans" cxnId="{CFB9E6EF-1CD1-421D-8D10-43421A2F0386}">
      <dgm:prSet/>
      <dgm:spPr/>
      <dgm:t>
        <a:bodyPr/>
        <a:lstStyle/>
        <a:p>
          <a:endParaRPr lang="en-MY"/>
        </a:p>
      </dgm:t>
    </dgm:pt>
    <dgm:pt modelId="{3CA286A1-8CE9-4AA1-BADE-7FA3CEE1941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HR in Strategy Planning</a:t>
          </a:r>
        </a:p>
      </dgm:t>
    </dgm:pt>
    <dgm:pt modelId="{EDD6BA8C-D288-4CEB-AF78-913AF36C9BD7}" type="parTrans" cxnId="{C0DC4402-1DE1-4AC9-97F9-3B6F5D20B6A8}">
      <dgm:prSet/>
      <dgm:spPr/>
      <dgm:t>
        <a:bodyPr/>
        <a:lstStyle/>
        <a:p>
          <a:endParaRPr lang="en-MY"/>
        </a:p>
      </dgm:t>
    </dgm:pt>
    <dgm:pt modelId="{D5710ED0-15A0-4D76-AC90-5B3369BB786B}" type="sibTrans" cxnId="{C0DC4402-1DE1-4AC9-97F9-3B6F5D20B6A8}">
      <dgm:prSet/>
      <dgm:spPr/>
      <dgm:t>
        <a:bodyPr/>
        <a:lstStyle/>
        <a:p>
          <a:endParaRPr lang="en-MY"/>
        </a:p>
      </dgm:t>
    </dgm:pt>
    <dgm:pt modelId="{888C1F74-F802-4509-90F1-AFBB0EAE3E5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Budgeting</a:t>
          </a:r>
        </a:p>
      </dgm:t>
    </dgm:pt>
    <dgm:pt modelId="{EB3B06D6-7C25-4396-A6E6-E0CAEF8398CF}" type="parTrans" cxnId="{762B90D2-5283-450C-9334-58B73A05E7C8}">
      <dgm:prSet/>
      <dgm:spPr/>
      <dgm:t>
        <a:bodyPr/>
        <a:lstStyle/>
        <a:p>
          <a:endParaRPr lang="en-MY"/>
        </a:p>
      </dgm:t>
    </dgm:pt>
    <dgm:pt modelId="{AB6C06EA-CDC2-4E11-AEBC-5DE38F00B319}" type="sibTrans" cxnId="{762B90D2-5283-450C-9334-58B73A05E7C8}">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02733F7B-8381-46B4-A62D-60C94EF49351}" type="pres">
      <dgm:prSet presAssocID="{9FF9C588-5AC7-4213-AC10-D7BF2859CFD7}" presName="parentText" presStyleLbl="node1" presStyleIdx="0" presStyleCnt="8" custLinFactNeighborY="19245">
        <dgm:presLayoutVars>
          <dgm:chMax val="0"/>
          <dgm:bulletEnabled val="1"/>
        </dgm:presLayoutVars>
      </dgm:prSet>
      <dgm:spPr>
        <a:xfrm>
          <a:off x="0" y="725101"/>
          <a:ext cx="7162564" cy="707427"/>
        </a:xfrm>
        <a:prstGeom prst="roundRect">
          <a:avLst/>
        </a:prstGeom>
      </dgm:spPr>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1" presStyleCnt="8" custLinFactNeighborX="472" custLinFactNeighborY="-30453">
        <dgm:presLayoutVars>
          <dgm:chMax val="0"/>
          <dgm:bulletEnabled val="1"/>
        </dgm:presLayoutVars>
      </dgm:prSet>
      <dgm:spPr>
        <a:xfrm>
          <a:off x="0" y="1440160"/>
          <a:ext cx="7162564" cy="707949"/>
        </a:xfrm>
        <a:prstGeom prst="roundRect">
          <a:avLst/>
        </a:prstGeom>
      </dgm:spPr>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2" presStyleCnt="8" custLinFactNeighborY="-19307">
        <dgm:presLayoutVars>
          <dgm:chMax val="0"/>
          <dgm:bulletEnabled val="1"/>
        </dgm:presLayoutVars>
      </dgm:prSet>
      <dgm:spPr>
        <a:xfrm>
          <a:off x="0" y="2163052"/>
          <a:ext cx="7162564" cy="707949"/>
        </a:xfrm>
        <a:prstGeom prst="roundRect">
          <a:avLst/>
        </a:prstGeom>
      </dgm:spPr>
    </dgm:pt>
    <dgm:pt modelId="{130EF046-02F9-4526-B16D-075FE651A93E}" type="pres">
      <dgm:prSet presAssocID="{B4C2AAE5-D99A-459F-BDEC-4FFC3545C099}" presName="spacer" presStyleCnt="0"/>
      <dgm:spPr/>
    </dgm:pt>
    <dgm:pt modelId="{7A274B75-BCC9-4B81-A824-DFA56E6A2F3F}" type="pres">
      <dgm:prSet presAssocID="{888C1F74-F802-4509-90F1-AFBB0EAE3E57}" presName="parentText" presStyleLbl="node1" presStyleIdx="3" presStyleCnt="8">
        <dgm:presLayoutVars>
          <dgm:chMax val="0"/>
          <dgm:bulletEnabled val="1"/>
        </dgm:presLayoutVars>
      </dgm:prSet>
      <dgm:spPr/>
    </dgm:pt>
    <dgm:pt modelId="{6A18E9EA-6247-4C5E-8150-9736FC4014FE}" type="pres">
      <dgm:prSet presAssocID="{AB6C06EA-CDC2-4E11-AEBC-5DE38F00B319}" presName="spacer" presStyleCnt="0"/>
      <dgm:spPr/>
    </dgm:pt>
    <dgm:pt modelId="{F209ACB3-3444-40CC-BCCA-513ABA9ADB86}" type="pres">
      <dgm:prSet presAssocID="{0ED06F71-722D-4D98-8A78-76B9D17B094B}" presName="parentText" presStyleLbl="node1" presStyleIdx="4" presStyleCnt="8">
        <dgm:presLayoutVars>
          <dgm:chMax val="0"/>
          <dgm:bulletEnabled val="1"/>
        </dgm:presLayoutVars>
      </dgm:prSet>
      <dgm:spPr>
        <a:xfrm>
          <a:off x="0" y="2887456"/>
          <a:ext cx="7162564" cy="707427"/>
        </a:xfrm>
        <a:prstGeom prst="roundRect">
          <a:avLst/>
        </a:prstGeom>
      </dgm:spPr>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5" presStyleCnt="8">
        <dgm:presLayoutVars>
          <dgm:chMax val="0"/>
          <dgm:bulletEnabled val="1"/>
        </dgm:presLayoutVars>
      </dgm:prSet>
      <dgm:spPr>
        <a:xfrm>
          <a:off x="0" y="3254977"/>
          <a:ext cx="7844408" cy="799004"/>
        </a:xfrm>
        <a:prstGeom prst="roundRect">
          <a:avLst/>
        </a:prstGeom>
      </dgm:spPr>
    </dgm:pt>
    <dgm:pt modelId="{84654CE7-25C0-43F8-BF3B-D295552275A1}" type="pres">
      <dgm:prSet presAssocID="{60484752-0D8A-40CE-9AB1-ED97EF463E69}" presName="spacer" presStyleCnt="0"/>
      <dgm:spPr/>
    </dgm:pt>
    <dgm:pt modelId="{F2661D8E-CA17-4439-82D7-B9DD64BE4ADF}" type="pres">
      <dgm:prSet presAssocID="{7971EA1D-5559-4832-AE87-7DA27032A53B}" presName="parentText" presStyleLbl="node1" presStyleIdx="6" presStyleCnt="8">
        <dgm:presLayoutVars>
          <dgm:chMax val="0"/>
          <dgm:bulletEnabled val="1"/>
        </dgm:presLayoutVars>
      </dgm:prSet>
      <dgm:spPr/>
    </dgm:pt>
    <dgm:pt modelId="{047545C6-335E-4FE9-AED2-D3569137F616}" type="pres">
      <dgm:prSet presAssocID="{E61463A8-D13E-49FD-9A28-BD40AF4FCDF8}" presName="spacer" presStyleCnt="0"/>
      <dgm:spPr/>
    </dgm:pt>
    <dgm:pt modelId="{3BE952A1-A30C-4AC3-90C5-5AFF5BA4AEDD}" type="pres">
      <dgm:prSet presAssocID="{3CA286A1-8CE9-4AA1-BADE-7FA3CEE1941A}" presName="parentText" presStyleLbl="node1" presStyleIdx="7" presStyleCnt="8">
        <dgm:presLayoutVars>
          <dgm:chMax val="0"/>
          <dgm:bulletEnabled val="1"/>
        </dgm:presLayoutVars>
      </dgm:prSet>
      <dgm:spPr/>
    </dgm:pt>
  </dgm:ptLst>
  <dgm:cxnLst>
    <dgm:cxn modelId="{C0DC4402-1DE1-4AC9-97F9-3B6F5D20B6A8}" srcId="{703D4D02-5513-427D-B6E9-B2E187EE0C3A}" destId="{3CA286A1-8CE9-4AA1-BADE-7FA3CEE1941A}" srcOrd="7" destOrd="0" parTransId="{EDD6BA8C-D288-4CEB-AF78-913AF36C9BD7}" sibTransId="{D5710ED0-15A0-4D76-AC90-5B3369BB786B}"/>
    <dgm:cxn modelId="{D9917803-728B-4A60-BFA8-569B9CD3BC09}" srcId="{703D4D02-5513-427D-B6E9-B2E187EE0C3A}" destId="{0ED06F71-722D-4D98-8A78-76B9D17B094B}" srcOrd="4" destOrd="0" parTransId="{64A37167-2FEF-412B-977A-6C319213DCF5}" sibTransId="{95E5FBCD-B8E9-4948-B577-4614DE77EA4F}"/>
    <dgm:cxn modelId="{4175C92B-27A2-48AB-BE45-43A581354040}" type="presOf" srcId="{62CB3C78-1DA1-4746-BD0D-6B96A3CEA09A}" destId="{C8CBCA26-9D20-4838-B1F9-53234775E96B}" srcOrd="0" destOrd="0" presId="urn:microsoft.com/office/officeart/2005/8/layout/vList2"/>
    <dgm:cxn modelId="{17C00D36-44C5-48EA-A292-85588082EC38}" srcId="{703D4D02-5513-427D-B6E9-B2E187EE0C3A}" destId="{0665DC02-B792-4630-A897-0DA290FA588A}" srcOrd="5" destOrd="0" parTransId="{7EE42A0E-6BF4-4765-93EF-F1D2F7C35AF4}" sibTransId="{60484752-0D8A-40CE-9AB1-ED97EF463E69}"/>
    <dgm:cxn modelId="{2B388C3F-36A9-4CA0-B4B2-9895A84B77C3}" type="presOf" srcId="{7971EA1D-5559-4832-AE87-7DA27032A53B}" destId="{F2661D8E-CA17-4439-82D7-B9DD64BE4ADF}" srcOrd="0" destOrd="0" presId="urn:microsoft.com/office/officeart/2005/8/layout/vList2"/>
    <dgm:cxn modelId="{DE7B8761-743E-4716-92DD-0B9D10AD2D1A}" type="presOf" srcId="{888C1F74-F802-4509-90F1-AFBB0EAE3E57}" destId="{7A274B75-BCC9-4B81-A824-DFA56E6A2F3F}" srcOrd="0" destOrd="0" presId="urn:microsoft.com/office/officeart/2005/8/layout/vList2"/>
    <dgm:cxn modelId="{C7A70C48-D1B8-40BB-9BA5-FD9B78AC2E6C}" srcId="{703D4D02-5513-427D-B6E9-B2E187EE0C3A}" destId="{9FF9C588-5AC7-4213-AC10-D7BF2859CFD7}" srcOrd="0" destOrd="0" parTransId="{AEC3E7C9-70D8-4F0A-835B-202C5BFB7DBD}" sibTransId="{3EEB248A-4EBB-4A62-9632-F990F5DC9389}"/>
    <dgm:cxn modelId="{4F9D9E6C-69CB-4D23-B997-A2321E9CB79B}" type="presOf" srcId="{0ED06F71-722D-4D98-8A78-76B9D17B094B}" destId="{F209ACB3-3444-40CC-BCCA-513ABA9ADB86}" srcOrd="0" destOrd="0" presId="urn:microsoft.com/office/officeart/2005/8/layout/vList2"/>
    <dgm:cxn modelId="{72C5B173-0EE3-454E-A98D-25DDE42EAE28}" type="presOf" srcId="{0665DC02-B792-4630-A897-0DA290FA588A}" destId="{24D32922-BF99-4CE5-821E-A240C3092535}" srcOrd="0" destOrd="0" presId="urn:microsoft.com/office/officeart/2005/8/layout/vList2"/>
    <dgm:cxn modelId="{A6A63E75-4DD7-4202-8266-FCC8C275BA91}" type="presOf" srcId="{6045ACAC-5E4F-4F21-A66B-AB5CDA262068}" destId="{C30047F0-DB09-4604-AC54-FC0221E4A689}"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CF06B9C1-6900-4FE3-9E77-8FE144CA1B06}" type="presOf" srcId="{3CA286A1-8CE9-4AA1-BADE-7FA3CEE1941A}" destId="{3BE952A1-A30C-4AC3-90C5-5AFF5BA4AEDD}" srcOrd="0" destOrd="0" presId="urn:microsoft.com/office/officeart/2005/8/layout/vList2"/>
    <dgm:cxn modelId="{5E5EAFC4-44B3-4549-AC9A-997C897F1B4D}" srcId="{703D4D02-5513-427D-B6E9-B2E187EE0C3A}" destId="{6045ACAC-5E4F-4F21-A66B-AB5CDA262068}" srcOrd="2" destOrd="0" parTransId="{11DAFEE1-F611-4BD6-B139-CD15394BFBA6}" sibTransId="{B4C2AAE5-D99A-459F-BDEC-4FFC3545C099}"/>
    <dgm:cxn modelId="{17A856CA-D583-460A-AAEB-9DE389533976}" srcId="{703D4D02-5513-427D-B6E9-B2E187EE0C3A}" destId="{62CB3C78-1DA1-4746-BD0D-6B96A3CEA09A}" srcOrd="1" destOrd="0" parTransId="{D6BFE600-101E-43B0-9656-8573B6404A8B}" sibTransId="{7D8071C4-BB68-4D6B-A620-51DB78C20E88}"/>
    <dgm:cxn modelId="{762B90D2-5283-450C-9334-58B73A05E7C8}" srcId="{703D4D02-5513-427D-B6E9-B2E187EE0C3A}" destId="{888C1F74-F802-4509-90F1-AFBB0EAE3E57}" srcOrd="3" destOrd="0" parTransId="{EB3B06D6-7C25-4396-A6E6-E0CAEF8398CF}" sibTransId="{AB6C06EA-CDC2-4E11-AEBC-5DE38F00B319}"/>
    <dgm:cxn modelId="{5A991DE6-C4A0-417D-AA60-05F2D3759216}" type="presOf" srcId="{9FF9C588-5AC7-4213-AC10-D7BF2859CFD7}" destId="{02733F7B-8381-46B4-A62D-60C94EF49351}" srcOrd="0" destOrd="0" presId="urn:microsoft.com/office/officeart/2005/8/layout/vList2"/>
    <dgm:cxn modelId="{CFB9E6EF-1CD1-421D-8D10-43421A2F0386}" srcId="{703D4D02-5513-427D-B6E9-B2E187EE0C3A}" destId="{7971EA1D-5559-4832-AE87-7DA27032A53B}" srcOrd="6" destOrd="0" parTransId="{D5ECBF74-1D81-468E-98F4-BB66DF85AA12}" sibTransId="{E61463A8-D13E-49FD-9A28-BD40AF4FCDF8}"/>
    <dgm:cxn modelId="{A8C32257-EA6D-4590-A071-BFAB705E2172}" type="presParOf" srcId="{CC8763B3-4621-4666-B669-3C5BA2A30DBE}" destId="{02733F7B-8381-46B4-A62D-60C94EF49351}" srcOrd="0" destOrd="0" presId="urn:microsoft.com/office/officeart/2005/8/layout/vList2"/>
    <dgm:cxn modelId="{B628A9DE-04BF-488C-BA0F-B1A79563D498}" type="presParOf" srcId="{CC8763B3-4621-4666-B669-3C5BA2A30DBE}" destId="{D11942FF-04E3-49E6-B922-9EFB2DC49F41}" srcOrd="1" destOrd="0" presId="urn:microsoft.com/office/officeart/2005/8/layout/vList2"/>
    <dgm:cxn modelId="{B98EF007-96DC-473E-ABB0-F983C5585054}" type="presParOf" srcId="{CC8763B3-4621-4666-B669-3C5BA2A30DBE}" destId="{C8CBCA26-9D20-4838-B1F9-53234775E96B}" srcOrd="2" destOrd="0" presId="urn:microsoft.com/office/officeart/2005/8/layout/vList2"/>
    <dgm:cxn modelId="{3C9C535E-DC34-4BE1-9AE7-6EB2C14DA4E0}" type="presParOf" srcId="{CC8763B3-4621-4666-B669-3C5BA2A30DBE}" destId="{671B3283-BB64-487F-AB90-C94002C94229}" srcOrd="3" destOrd="0" presId="urn:microsoft.com/office/officeart/2005/8/layout/vList2"/>
    <dgm:cxn modelId="{55E781B8-2848-445E-AC9E-E2F8A6F2135A}" type="presParOf" srcId="{CC8763B3-4621-4666-B669-3C5BA2A30DBE}" destId="{C30047F0-DB09-4604-AC54-FC0221E4A689}" srcOrd="4" destOrd="0" presId="urn:microsoft.com/office/officeart/2005/8/layout/vList2"/>
    <dgm:cxn modelId="{760CCC2F-AC1A-4872-A74C-A18807344BD3}" type="presParOf" srcId="{CC8763B3-4621-4666-B669-3C5BA2A30DBE}" destId="{130EF046-02F9-4526-B16D-075FE651A93E}" srcOrd="5" destOrd="0" presId="urn:microsoft.com/office/officeart/2005/8/layout/vList2"/>
    <dgm:cxn modelId="{1749EFC3-7427-48C1-B223-089DF66731B6}" type="presParOf" srcId="{CC8763B3-4621-4666-B669-3C5BA2A30DBE}" destId="{7A274B75-BCC9-4B81-A824-DFA56E6A2F3F}" srcOrd="6" destOrd="0" presId="urn:microsoft.com/office/officeart/2005/8/layout/vList2"/>
    <dgm:cxn modelId="{9A74CBA7-E77F-4E3A-AC43-7BAA0DE64B38}" type="presParOf" srcId="{CC8763B3-4621-4666-B669-3C5BA2A30DBE}" destId="{6A18E9EA-6247-4C5E-8150-9736FC4014FE}" srcOrd="7" destOrd="0" presId="urn:microsoft.com/office/officeart/2005/8/layout/vList2"/>
    <dgm:cxn modelId="{9187FF1B-48B3-4B23-A4B2-A9DCB1B46408}" type="presParOf" srcId="{CC8763B3-4621-4666-B669-3C5BA2A30DBE}" destId="{F209ACB3-3444-40CC-BCCA-513ABA9ADB86}" srcOrd="8" destOrd="0" presId="urn:microsoft.com/office/officeart/2005/8/layout/vList2"/>
    <dgm:cxn modelId="{F5548DE1-4FD4-484C-9BD9-5968A494A459}" type="presParOf" srcId="{CC8763B3-4621-4666-B669-3C5BA2A30DBE}" destId="{3021E19B-D6F7-4D3A-9633-E49336FDC5DD}" srcOrd="9" destOrd="0" presId="urn:microsoft.com/office/officeart/2005/8/layout/vList2"/>
    <dgm:cxn modelId="{5A4150B5-A935-4645-B037-6348BA073316}" type="presParOf" srcId="{CC8763B3-4621-4666-B669-3C5BA2A30DBE}" destId="{24D32922-BF99-4CE5-821E-A240C3092535}" srcOrd="10" destOrd="0" presId="urn:microsoft.com/office/officeart/2005/8/layout/vList2"/>
    <dgm:cxn modelId="{5CFA4008-1FBC-4D7B-B94F-D9E1D38C3331}" type="presParOf" srcId="{CC8763B3-4621-4666-B669-3C5BA2A30DBE}" destId="{84654CE7-25C0-43F8-BF3B-D295552275A1}" srcOrd="11" destOrd="0" presId="urn:microsoft.com/office/officeart/2005/8/layout/vList2"/>
    <dgm:cxn modelId="{5DBA31FB-234A-4203-9125-03E947F7899E}" type="presParOf" srcId="{CC8763B3-4621-4666-B669-3C5BA2A30DBE}" destId="{F2661D8E-CA17-4439-82D7-B9DD64BE4ADF}" srcOrd="12" destOrd="0" presId="urn:microsoft.com/office/officeart/2005/8/layout/vList2"/>
    <dgm:cxn modelId="{D7D670A5-0681-4799-BC76-930487C98610}" type="presParOf" srcId="{CC8763B3-4621-4666-B669-3C5BA2A30DBE}" destId="{047545C6-335E-4FE9-AED2-D3569137F616}" srcOrd="13" destOrd="0" presId="urn:microsoft.com/office/officeart/2005/8/layout/vList2"/>
    <dgm:cxn modelId="{8BD78772-18F2-4138-AC6B-C602E38BE849}" type="presParOf" srcId="{CC8763B3-4621-4666-B669-3C5BA2A30DBE}" destId="{3BE952A1-A30C-4AC3-90C5-5AFF5BA4AEDD}" srcOrd="1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Balanced Scorecard</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BCG Matrix</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0665DC02-B792-4630-A897-0DA290FA588A}">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Strategy Implementation Activities</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McKinsey 7S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MBO</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7971EA1D-5559-4832-AE87-7DA27032A53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Evaluation</a:t>
          </a:r>
        </a:p>
      </dgm:t>
    </dgm:pt>
    <dgm:pt modelId="{D5ECBF74-1D81-468E-98F4-BB66DF85AA12}" type="parTrans" cxnId="{CFB9E6EF-1CD1-421D-8D10-43421A2F0386}">
      <dgm:prSet/>
      <dgm:spPr/>
      <dgm:t>
        <a:bodyPr/>
        <a:lstStyle/>
        <a:p>
          <a:endParaRPr lang="en-MY"/>
        </a:p>
      </dgm:t>
    </dgm:pt>
    <dgm:pt modelId="{E61463A8-D13E-49FD-9A28-BD40AF4FCDF8}" type="sibTrans" cxnId="{CFB9E6EF-1CD1-421D-8D10-43421A2F0386}">
      <dgm:prSet/>
      <dgm:spPr/>
      <dgm:t>
        <a:bodyPr/>
        <a:lstStyle/>
        <a:p>
          <a:endParaRPr lang="en-MY"/>
        </a:p>
      </dgm:t>
    </dgm:pt>
    <dgm:pt modelId="{3CA286A1-8CE9-4AA1-BADE-7FA3CEE1941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HR in Strategy Planning</a:t>
          </a:r>
        </a:p>
      </dgm:t>
    </dgm:pt>
    <dgm:pt modelId="{EDD6BA8C-D288-4CEB-AF78-913AF36C9BD7}" type="parTrans" cxnId="{C0DC4402-1DE1-4AC9-97F9-3B6F5D20B6A8}">
      <dgm:prSet/>
      <dgm:spPr/>
      <dgm:t>
        <a:bodyPr/>
        <a:lstStyle/>
        <a:p>
          <a:endParaRPr lang="en-MY"/>
        </a:p>
      </dgm:t>
    </dgm:pt>
    <dgm:pt modelId="{D5710ED0-15A0-4D76-AC90-5B3369BB786B}" type="sibTrans" cxnId="{C0DC4402-1DE1-4AC9-97F9-3B6F5D20B6A8}">
      <dgm:prSet/>
      <dgm:spPr/>
      <dgm:t>
        <a:bodyPr/>
        <a:lstStyle/>
        <a:p>
          <a:endParaRPr lang="en-MY"/>
        </a:p>
      </dgm:t>
    </dgm:pt>
    <dgm:pt modelId="{ADAF1A01-5341-48F9-8315-3A9554A8C384}">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Budgeting</a:t>
          </a:r>
        </a:p>
      </dgm:t>
    </dgm:pt>
    <dgm:pt modelId="{E4F85302-7591-4D15-A09A-8CAD0710F065}" type="parTrans" cxnId="{DABAEC25-1977-40CB-B830-81D7B8FE823B}">
      <dgm:prSet/>
      <dgm:spPr/>
    </dgm:pt>
    <dgm:pt modelId="{D22F8934-BA89-46AA-B9B4-CC0C9FB96E40}" type="sibTrans" cxnId="{DABAEC25-1977-40CB-B830-81D7B8FE823B}">
      <dgm:prSet/>
      <dgm:spPr/>
    </dgm:pt>
    <dgm:pt modelId="{CC8763B3-4621-4666-B669-3C5BA2A30DBE}" type="pres">
      <dgm:prSet presAssocID="{703D4D02-5513-427D-B6E9-B2E187EE0C3A}" presName="linear" presStyleCnt="0">
        <dgm:presLayoutVars>
          <dgm:animLvl val="lvl"/>
          <dgm:resizeHandles val="exact"/>
        </dgm:presLayoutVars>
      </dgm:prSet>
      <dgm:spPr/>
    </dgm:pt>
    <dgm:pt modelId="{02733F7B-8381-46B4-A62D-60C94EF49351}" type="pres">
      <dgm:prSet presAssocID="{9FF9C588-5AC7-4213-AC10-D7BF2859CFD7}" presName="parentText" presStyleLbl="node1" presStyleIdx="0" presStyleCnt="8" custLinFactNeighborY="19245">
        <dgm:presLayoutVars>
          <dgm:chMax val="0"/>
          <dgm:bulletEnabled val="1"/>
        </dgm:presLayoutVars>
      </dgm:prSet>
      <dgm:spPr>
        <a:xfrm>
          <a:off x="0" y="725101"/>
          <a:ext cx="7162564" cy="707427"/>
        </a:xfrm>
        <a:prstGeom prst="roundRect">
          <a:avLst/>
        </a:prstGeom>
      </dgm:spPr>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1" presStyleCnt="8" custLinFactNeighborX="472" custLinFactNeighborY="-30453">
        <dgm:presLayoutVars>
          <dgm:chMax val="0"/>
          <dgm:bulletEnabled val="1"/>
        </dgm:presLayoutVars>
      </dgm:prSet>
      <dgm:spPr>
        <a:xfrm>
          <a:off x="0" y="1440160"/>
          <a:ext cx="7162564" cy="707949"/>
        </a:xfrm>
        <a:prstGeom prst="roundRect">
          <a:avLst/>
        </a:prstGeom>
      </dgm:spPr>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2" presStyleCnt="8" custLinFactNeighborY="-19307">
        <dgm:presLayoutVars>
          <dgm:chMax val="0"/>
          <dgm:bulletEnabled val="1"/>
        </dgm:presLayoutVars>
      </dgm:prSet>
      <dgm:spPr>
        <a:xfrm>
          <a:off x="0" y="2163052"/>
          <a:ext cx="7162564" cy="707949"/>
        </a:xfrm>
        <a:prstGeom prst="roundRect">
          <a:avLst/>
        </a:prstGeom>
      </dgm:spPr>
    </dgm:pt>
    <dgm:pt modelId="{130EF046-02F9-4526-B16D-075FE651A93E}" type="pres">
      <dgm:prSet presAssocID="{B4C2AAE5-D99A-459F-BDEC-4FFC3545C099}" presName="spacer" presStyleCnt="0"/>
      <dgm:spPr/>
    </dgm:pt>
    <dgm:pt modelId="{1E669610-8FC2-45B8-9B88-AA39EB12EF8C}" type="pres">
      <dgm:prSet presAssocID="{ADAF1A01-5341-48F9-8315-3A9554A8C384}" presName="parentText" presStyleLbl="node1" presStyleIdx="3" presStyleCnt="8">
        <dgm:presLayoutVars>
          <dgm:chMax val="0"/>
          <dgm:bulletEnabled val="1"/>
        </dgm:presLayoutVars>
      </dgm:prSet>
      <dgm:spPr/>
    </dgm:pt>
    <dgm:pt modelId="{CC0E4B32-CE61-4C54-8DE0-02495542ECC2}" type="pres">
      <dgm:prSet presAssocID="{D22F8934-BA89-46AA-B9B4-CC0C9FB96E40}" presName="spacer" presStyleCnt="0"/>
      <dgm:spPr/>
    </dgm:pt>
    <dgm:pt modelId="{F209ACB3-3444-40CC-BCCA-513ABA9ADB86}" type="pres">
      <dgm:prSet presAssocID="{0ED06F71-722D-4D98-8A78-76B9D17B094B}" presName="parentText" presStyleLbl="node1" presStyleIdx="4" presStyleCnt="8">
        <dgm:presLayoutVars>
          <dgm:chMax val="0"/>
          <dgm:bulletEnabled val="1"/>
        </dgm:presLayoutVars>
      </dgm:prSet>
      <dgm:spPr>
        <a:xfrm>
          <a:off x="0" y="2887041"/>
          <a:ext cx="7162564" cy="707949"/>
        </a:xfrm>
        <a:prstGeom prst="roundRect">
          <a:avLst/>
        </a:prstGeom>
      </dgm:spPr>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5" presStyleCnt="8">
        <dgm:presLayoutVars>
          <dgm:chMax val="0"/>
          <dgm:bulletEnabled val="1"/>
        </dgm:presLayoutVars>
      </dgm:prSet>
      <dgm:spPr>
        <a:xfrm>
          <a:off x="0" y="3609157"/>
          <a:ext cx="7162564" cy="707427"/>
        </a:xfrm>
        <a:prstGeom prst="roundRect">
          <a:avLst/>
        </a:prstGeom>
      </dgm:spPr>
    </dgm:pt>
    <dgm:pt modelId="{84654CE7-25C0-43F8-BF3B-D295552275A1}" type="pres">
      <dgm:prSet presAssocID="{60484752-0D8A-40CE-9AB1-ED97EF463E69}" presName="spacer" presStyleCnt="0"/>
      <dgm:spPr/>
    </dgm:pt>
    <dgm:pt modelId="{F2661D8E-CA17-4439-82D7-B9DD64BE4ADF}" type="pres">
      <dgm:prSet presAssocID="{7971EA1D-5559-4832-AE87-7DA27032A53B}" presName="parentText" presStyleLbl="node1" presStyleIdx="6" presStyleCnt="8">
        <dgm:presLayoutVars>
          <dgm:chMax val="0"/>
          <dgm:bulletEnabled val="1"/>
        </dgm:presLayoutVars>
      </dgm:prSet>
      <dgm:spPr/>
    </dgm:pt>
    <dgm:pt modelId="{047545C6-335E-4FE9-AED2-D3569137F616}" type="pres">
      <dgm:prSet presAssocID="{E61463A8-D13E-49FD-9A28-BD40AF4FCDF8}" presName="spacer" presStyleCnt="0"/>
      <dgm:spPr/>
    </dgm:pt>
    <dgm:pt modelId="{3BE952A1-A30C-4AC3-90C5-5AFF5BA4AEDD}" type="pres">
      <dgm:prSet presAssocID="{3CA286A1-8CE9-4AA1-BADE-7FA3CEE1941A}" presName="parentText" presStyleLbl="node1" presStyleIdx="7" presStyleCnt="8">
        <dgm:presLayoutVars>
          <dgm:chMax val="0"/>
          <dgm:bulletEnabled val="1"/>
        </dgm:presLayoutVars>
      </dgm:prSet>
      <dgm:spPr/>
    </dgm:pt>
  </dgm:ptLst>
  <dgm:cxnLst>
    <dgm:cxn modelId="{C0DC4402-1DE1-4AC9-97F9-3B6F5D20B6A8}" srcId="{703D4D02-5513-427D-B6E9-B2E187EE0C3A}" destId="{3CA286A1-8CE9-4AA1-BADE-7FA3CEE1941A}" srcOrd="7" destOrd="0" parTransId="{EDD6BA8C-D288-4CEB-AF78-913AF36C9BD7}" sibTransId="{D5710ED0-15A0-4D76-AC90-5B3369BB786B}"/>
    <dgm:cxn modelId="{D9917803-728B-4A60-BFA8-569B9CD3BC09}" srcId="{703D4D02-5513-427D-B6E9-B2E187EE0C3A}" destId="{0ED06F71-722D-4D98-8A78-76B9D17B094B}" srcOrd="4" destOrd="0" parTransId="{64A37167-2FEF-412B-977A-6C319213DCF5}" sibTransId="{95E5FBCD-B8E9-4948-B577-4614DE77EA4F}"/>
    <dgm:cxn modelId="{9CDA3F14-0AC8-4AFE-B46A-068E82C7BC1B}" type="presOf" srcId="{ADAF1A01-5341-48F9-8315-3A9554A8C384}" destId="{1E669610-8FC2-45B8-9B88-AA39EB12EF8C}" srcOrd="0" destOrd="0" presId="urn:microsoft.com/office/officeart/2005/8/layout/vList2"/>
    <dgm:cxn modelId="{DABAEC25-1977-40CB-B830-81D7B8FE823B}" srcId="{703D4D02-5513-427D-B6E9-B2E187EE0C3A}" destId="{ADAF1A01-5341-48F9-8315-3A9554A8C384}" srcOrd="3" destOrd="0" parTransId="{E4F85302-7591-4D15-A09A-8CAD0710F065}" sibTransId="{D22F8934-BA89-46AA-B9B4-CC0C9FB96E40}"/>
    <dgm:cxn modelId="{4175C92B-27A2-48AB-BE45-43A581354040}" type="presOf" srcId="{62CB3C78-1DA1-4746-BD0D-6B96A3CEA09A}" destId="{C8CBCA26-9D20-4838-B1F9-53234775E96B}" srcOrd="0" destOrd="0" presId="urn:microsoft.com/office/officeart/2005/8/layout/vList2"/>
    <dgm:cxn modelId="{17C00D36-44C5-48EA-A292-85588082EC38}" srcId="{703D4D02-5513-427D-B6E9-B2E187EE0C3A}" destId="{0665DC02-B792-4630-A897-0DA290FA588A}" srcOrd="5" destOrd="0" parTransId="{7EE42A0E-6BF4-4765-93EF-F1D2F7C35AF4}" sibTransId="{60484752-0D8A-40CE-9AB1-ED97EF463E69}"/>
    <dgm:cxn modelId="{2B388C3F-36A9-4CA0-B4B2-9895A84B77C3}" type="presOf" srcId="{7971EA1D-5559-4832-AE87-7DA27032A53B}" destId="{F2661D8E-CA17-4439-82D7-B9DD64BE4ADF}" srcOrd="0" destOrd="0" presId="urn:microsoft.com/office/officeart/2005/8/layout/vList2"/>
    <dgm:cxn modelId="{C7A70C48-D1B8-40BB-9BA5-FD9B78AC2E6C}" srcId="{703D4D02-5513-427D-B6E9-B2E187EE0C3A}" destId="{9FF9C588-5AC7-4213-AC10-D7BF2859CFD7}" srcOrd="0" destOrd="0" parTransId="{AEC3E7C9-70D8-4F0A-835B-202C5BFB7DBD}" sibTransId="{3EEB248A-4EBB-4A62-9632-F990F5DC9389}"/>
    <dgm:cxn modelId="{4F9D9E6C-69CB-4D23-B997-A2321E9CB79B}" type="presOf" srcId="{0ED06F71-722D-4D98-8A78-76B9D17B094B}" destId="{F209ACB3-3444-40CC-BCCA-513ABA9ADB86}" srcOrd="0" destOrd="0" presId="urn:microsoft.com/office/officeart/2005/8/layout/vList2"/>
    <dgm:cxn modelId="{72C5B173-0EE3-454E-A98D-25DDE42EAE28}" type="presOf" srcId="{0665DC02-B792-4630-A897-0DA290FA588A}" destId="{24D32922-BF99-4CE5-821E-A240C3092535}" srcOrd="0" destOrd="0" presId="urn:microsoft.com/office/officeart/2005/8/layout/vList2"/>
    <dgm:cxn modelId="{A6A63E75-4DD7-4202-8266-FCC8C275BA91}" type="presOf" srcId="{6045ACAC-5E4F-4F21-A66B-AB5CDA262068}" destId="{C30047F0-DB09-4604-AC54-FC0221E4A689}"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CF06B9C1-6900-4FE3-9E77-8FE144CA1B06}" type="presOf" srcId="{3CA286A1-8CE9-4AA1-BADE-7FA3CEE1941A}" destId="{3BE952A1-A30C-4AC3-90C5-5AFF5BA4AEDD}" srcOrd="0" destOrd="0" presId="urn:microsoft.com/office/officeart/2005/8/layout/vList2"/>
    <dgm:cxn modelId="{5E5EAFC4-44B3-4549-AC9A-997C897F1B4D}" srcId="{703D4D02-5513-427D-B6E9-B2E187EE0C3A}" destId="{6045ACAC-5E4F-4F21-A66B-AB5CDA262068}" srcOrd="2" destOrd="0" parTransId="{11DAFEE1-F611-4BD6-B139-CD15394BFBA6}" sibTransId="{B4C2AAE5-D99A-459F-BDEC-4FFC3545C099}"/>
    <dgm:cxn modelId="{17A856CA-D583-460A-AAEB-9DE389533976}" srcId="{703D4D02-5513-427D-B6E9-B2E187EE0C3A}" destId="{62CB3C78-1DA1-4746-BD0D-6B96A3CEA09A}" srcOrd="1" destOrd="0" parTransId="{D6BFE600-101E-43B0-9656-8573B6404A8B}" sibTransId="{7D8071C4-BB68-4D6B-A620-51DB78C20E88}"/>
    <dgm:cxn modelId="{5A991DE6-C4A0-417D-AA60-05F2D3759216}" type="presOf" srcId="{9FF9C588-5AC7-4213-AC10-D7BF2859CFD7}" destId="{02733F7B-8381-46B4-A62D-60C94EF49351}" srcOrd="0" destOrd="0" presId="urn:microsoft.com/office/officeart/2005/8/layout/vList2"/>
    <dgm:cxn modelId="{CFB9E6EF-1CD1-421D-8D10-43421A2F0386}" srcId="{703D4D02-5513-427D-B6E9-B2E187EE0C3A}" destId="{7971EA1D-5559-4832-AE87-7DA27032A53B}" srcOrd="6" destOrd="0" parTransId="{D5ECBF74-1D81-468E-98F4-BB66DF85AA12}" sibTransId="{E61463A8-D13E-49FD-9A28-BD40AF4FCDF8}"/>
    <dgm:cxn modelId="{A8C32257-EA6D-4590-A071-BFAB705E2172}" type="presParOf" srcId="{CC8763B3-4621-4666-B669-3C5BA2A30DBE}" destId="{02733F7B-8381-46B4-A62D-60C94EF49351}" srcOrd="0" destOrd="0" presId="urn:microsoft.com/office/officeart/2005/8/layout/vList2"/>
    <dgm:cxn modelId="{B628A9DE-04BF-488C-BA0F-B1A79563D498}" type="presParOf" srcId="{CC8763B3-4621-4666-B669-3C5BA2A30DBE}" destId="{D11942FF-04E3-49E6-B922-9EFB2DC49F41}" srcOrd="1" destOrd="0" presId="urn:microsoft.com/office/officeart/2005/8/layout/vList2"/>
    <dgm:cxn modelId="{B98EF007-96DC-473E-ABB0-F983C5585054}" type="presParOf" srcId="{CC8763B3-4621-4666-B669-3C5BA2A30DBE}" destId="{C8CBCA26-9D20-4838-B1F9-53234775E96B}" srcOrd="2" destOrd="0" presId="urn:microsoft.com/office/officeart/2005/8/layout/vList2"/>
    <dgm:cxn modelId="{3C9C535E-DC34-4BE1-9AE7-6EB2C14DA4E0}" type="presParOf" srcId="{CC8763B3-4621-4666-B669-3C5BA2A30DBE}" destId="{671B3283-BB64-487F-AB90-C94002C94229}" srcOrd="3" destOrd="0" presId="urn:microsoft.com/office/officeart/2005/8/layout/vList2"/>
    <dgm:cxn modelId="{55E781B8-2848-445E-AC9E-E2F8A6F2135A}" type="presParOf" srcId="{CC8763B3-4621-4666-B669-3C5BA2A30DBE}" destId="{C30047F0-DB09-4604-AC54-FC0221E4A689}" srcOrd="4" destOrd="0" presId="urn:microsoft.com/office/officeart/2005/8/layout/vList2"/>
    <dgm:cxn modelId="{760CCC2F-AC1A-4872-A74C-A18807344BD3}" type="presParOf" srcId="{CC8763B3-4621-4666-B669-3C5BA2A30DBE}" destId="{130EF046-02F9-4526-B16D-075FE651A93E}" srcOrd="5" destOrd="0" presId="urn:microsoft.com/office/officeart/2005/8/layout/vList2"/>
    <dgm:cxn modelId="{D5BD4F85-3C0B-4CF0-AB75-3EA95689D015}" type="presParOf" srcId="{CC8763B3-4621-4666-B669-3C5BA2A30DBE}" destId="{1E669610-8FC2-45B8-9B88-AA39EB12EF8C}" srcOrd="6" destOrd="0" presId="urn:microsoft.com/office/officeart/2005/8/layout/vList2"/>
    <dgm:cxn modelId="{A2F8D2ED-3D5F-4A32-8837-6C49E0C90593}" type="presParOf" srcId="{CC8763B3-4621-4666-B669-3C5BA2A30DBE}" destId="{CC0E4B32-CE61-4C54-8DE0-02495542ECC2}" srcOrd="7" destOrd="0" presId="urn:microsoft.com/office/officeart/2005/8/layout/vList2"/>
    <dgm:cxn modelId="{9187FF1B-48B3-4B23-A4B2-A9DCB1B46408}" type="presParOf" srcId="{CC8763B3-4621-4666-B669-3C5BA2A30DBE}" destId="{F209ACB3-3444-40CC-BCCA-513ABA9ADB86}" srcOrd="8" destOrd="0" presId="urn:microsoft.com/office/officeart/2005/8/layout/vList2"/>
    <dgm:cxn modelId="{F5548DE1-4FD4-484C-9BD9-5968A494A459}" type="presParOf" srcId="{CC8763B3-4621-4666-B669-3C5BA2A30DBE}" destId="{3021E19B-D6F7-4D3A-9633-E49336FDC5DD}" srcOrd="9" destOrd="0" presId="urn:microsoft.com/office/officeart/2005/8/layout/vList2"/>
    <dgm:cxn modelId="{5A4150B5-A935-4645-B037-6348BA073316}" type="presParOf" srcId="{CC8763B3-4621-4666-B669-3C5BA2A30DBE}" destId="{24D32922-BF99-4CE5-821E-A240C3092535}" srcOrd="10" destOrd="0" presId="urn:microsoft.com/office/officeart/2005/8/layout/vList2"/>
    <dgm:cxn modelId="{5CFA4008-1FBC-4D7B-B94F-D9E1D38C3331}" type="presParOf" srcId="{CC8763B3-4621-4666-B669-3C5BA2A30DBE}" destId="{84654CE7-25C0-43F8-BF3B-D295552275A1}" srcOrd="11" destOrd="0" presId="urn:microsoft.com/office/officeart/2005/8/layout/vList2"/>
    <dgm:cxn modelId="{5DBA31FB-234A-4203-9125-03E947F7899E}" type="presParOf" srcId="{CC8763B3-4621-4666-B669-3C5BA2A30DBE}" destId="{F2661D8E-CA17-4439-82D7-B9DD64BE4ADF}" srcOrd="12" destOrd="0" presId="urn:microsoft.com/office/officeart/2005/8/layout/vList2"/>
    <dgm:cxn modelId="{D7D670A5-0681-4799-BC76-930487C98610}" type="presParOf" srcId="{CC8763B3-4621-4666-B669-3C5BA2A30DBE}" destId="{047545C6-335E-4FE9-AED2-D3569137F616}" srcOrd="13" destOrd="0" presId="urn:microsoft.com/office/officeart/2005/8/layout/vList2"/>
    <dgm:cxn modelId="{8BD78772-18F2-4138-AC6B-C602E38BE849}" type="presParOf" srcId="{CC8763B3-4621-4666-B669-3C5BA2A30DBE}" destId="{3BE952A1-A30C-4AC3-90C5-5AFF5BA4AEDD}" srcOrd="1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Balanced Scorecard</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BCG Matrix</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Implementation Activities</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McKinsey 7S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MBO</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7971EA1D-5559-4832-AE87-7DA27032A53B}">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Strategy Evaluation</a:t>
          </a:r>
        </a:p>
      </dgm:t>
    </dgm:pt>
    <dgm:pt modelId="{D5ECBF74-1D81-468E-98F4-BB66DF85AA12}" type="parTrans" cxnId="{CFB9E6EF-1CD1-421D-8D10-43421A2F0386}">
      <dgm:prSet/>
      <dgm:spPr/>
      <dgm:t>
        <a:bodyPr/>
        <a:lstStyle/>
        <a:p>
          <a:endParaRPr lang="en-MY"/>
        </a:p>
      </dgm:t>
    </dgm:pt>
    <dgm:pt modelId="{E61463A8-D13E-49FD-9A28-BD40AF4FCDF8}" type="sibTrans" cxnId="{CFB9E6EF-1CD1-421D-8D10-43421A2F0386}">
      <dgm:prSet/>
      <dgm:spPr/>
      <dgm:t>
        <a:bodyPr/>
        <a:lstStyle/>
        <a:p>
          <a:endParaRPr lang="en-MY"/>
        </a:p>
      </dgm:t>
    </dgm:pt>
    <dgm:pt modelId="{3CA286A1-8CE9-4AA1-BADE-7FA3CEE1941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HR in Strategy Planning</a:t>
          </a:r>
        </a:p>
      </dgm:t>
    </dgm:pt>
    <dgm:pt modelId="{EDD6BA8C-D288-4CEB-AF78-913AF36C9BD7}" type="parTrans" cxnId="{C0DC4402-1DE1-4AC9-97F9-3B6F5D20B6A8}">
      <dgm:prSet/>
      <dgm:spPr/>
      <dgm:t>
        <a:bodyPr/>
        <a:lstStyle/>
        <a:p>
          <a:endParaRPr lang="en-MY"/>
        </a:p>
      </dgm:t>
    </dgm:pt>
    <dgm:pt modelId="{D5710ED0-15A0-4D76-AC90-5B3369BB786B}" type="sibTrans" cxnId="{C0DC4402-1DE1-4AC9-97F9-3B6F5D20B6A8}">
      <dgm:prSet/>
      <dgm:spPr/>
      <dgm:t>
        <a:bodyPr/>
        <a:lstStyle/>
        <a:p>
          <a:endParaRPr lang="en-MY"/>
        </a:p>
      </dgm:t>
    </dgm:pt>
    <dgm:pt modelId="{FA7FC8F1-6622-4253-ABA4-D64F347B556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Budgeting</a:t>
          </a:r>
        </a:p>
      </dgm:t>
    </dgm:pt>
    <dgm:pt modelId="{17B70FED-0D4F-4650-85B8-69AC4E4DC100}" type="parTrans" cxnId="{55E29309-6CAE-4108-B601-1E8119431E93}">
      <dgm:prSet/>
      <dgm:spPr/>
    </dgm:pt>
    <dgm:pt modelId="{151E8AFD-2243-43E8-9CEF-69C9B22FC69D}" type="sibTrans" cxnId="{55E29309-6CAE-4108-B601-1E8119431E93}">
      <dgm:prSet/>
      <dgm:spPr/>
    </dgm:pt>
    <dgm:pt modelId="{CC8763B3-4621-4666-B669-3C5BA2A30DBE}" type="pres">
      <dgm:prSet presAssocID="{703D4D02-5513-427D-B6E9-B2E187EE0C3A}" presName="linear" presStyleCnt="0">
        <dgm:presLayoutVars>
          <dgm:animLvl val="lvl"/>
          <dgm:resizeHandles val="exact"/>
        </dgm:presLayoutVars>
      </dgm:prSet>
      <dgm:spPr/>
    </dgm:pt>
    <dgm:pt modelId="{02733F7B-8381-46B4-A62D-60C94EF49351}" type="pres">
      <dgm:prSet presAssocID="{9FF9C588-5AC7-4213-AC10-D7BF2859CFD7}" presName="parentText" presStyleLbl="node1" presStyleIdx="0" presStyleCnt="8" custLinFactNeighborY="19245">
        <dgm:presLayoutVars>
          <dgm:chMax val="0"/>
          <dgm:bulletEnabled val="1"/>
        </dgm:presLayoutVars>
      </dgm:prSet>
      <dgm:spPr>
        <a:xfrm>
          <a:off x="0" y="725101"/>
          <a:ext cx="7162564" cy="707427"/>
        </a:xfrm>
        <a:prstGeom prst="roundRect">
          <a:avLst/>
        </a:prstGeom>
      </dgm:spPr>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1" presStyleCnt="8" custLinFactNeighborX="472" custLinFactNeighborY="-30453">
        <dgm:presLayoutVars>
          <dgm:chMax val="0"/>
          <dgm:bulletEnabled val="1"/>
        </dgm:presLayoutVars>
      </dgm:prSet>
      <dgm:spPr>
        <a:xfrm>
          <a:off x="0" y="1440160"/>
          <a:ext cx="7162564" cy="707949"/>
        </a:xfrm>
        <a:prstGeom prst="roundRect">
          <a:avLst/>
        </a:prstGeom>
      </dgm:spPr>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2" presStyleCnt="8" custLinFactNeighborY="-19307">
        <dgm:presLayoutVars>
          <dgm:chMax val="0"/>
          <dgm:bulletEnabled val="1"/>
        </dgm:presLayoutVars>
      </dgm:prSet>
      <dgm:spPr>
        <a:xfrm>
          <a:off x="0" y="2163052"/>
          <a:ext cx="7162564" cy="707949"/>
        </a:xfrm>
        <a:prstGeom prst="roundRect">
          <a:avLst/>
        </a:prstGeom>
      </dgm:spPr>
    </dgm:pt>
    <dgm:pt modelId="{130EF046-02F9-4526-B16D-075FE651A93E}" type="pres">
      <dgm:prSet presAssocID="{B4C2AAE5-D99A-459F-BDEC-4FFC3545C099}" presName="spacer" presStyleCnt="0"/>
      <dgm:spPr/>
    </dgm:pt>
    <dgm:pt modelId="{2DDA9630-29E0-497B-878F-4487C0DC6D0A}" type="pres">
      <dgm:prSet presAssocID="{FA7FC8F1-6622-4253-ABA4-D64F347B5561}" presName="parentText" presStyleLbl="node1" presStyleIdx="3" presStyleCnt="8">
        <dgm:presLayoutVars>
          <dgm:chMax val="0"/>
          <dgm:bulletEnabled val="1"/>
        </dgm:presLayoutVars>
      </dgm:prSet>
      <dgm:spPr/>
    </dgm:pt>
    <dgm:pt modelId="{440EFB6A-6F2A-45AD-88C1-7833FAAD81BD}" type="pres">
      <dgm:prSet presAssocID="{151E8AFD-2243-43E8-9CEF-69C9B22FC69D}" presName="spacer" presStyleCnt="0"/>
      <dgm:spPr/>
    </dgm:pt>
    <dgm:pt modelId="{F209ACB3-3444-40CC-BCCA-513ABA9ADB86}" type="pres">
      <dgm:prSet presAssocID="{0ED06F71-722D-4D98-8A78-76B9D17B094B}" presName="parentText" presStyleLbl="node1" presStyleIdx="4" presStyleCnt="8">
        <dgm:presLayoutVars>
          <dgm:chMax val="0"/>
          <dgm:bulletEnabled val="1"/>
        </dgm:presLayoutVars>
      </dgm:prSet>
      <dgm:spPr>
        <a:xfrm>
          <a:off x="0" y="2887041"/>
          <a:ext cx="7162564" cy="707949"/>
        </a:xfrm>
        <a:prstGeom prst="roundRect">
          <a:avLst/>
        </a:prstGeom>
      </dgm:spPr>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5" presStyleCnt="8">
        <dgm:presLayoutVars>
          <dgm:chMax val="0"/>
          <dgm:bulletEnabled val="1"/>
        </dgm:presLayoutVars>
      </dgm:prSet>
      <dgm:spPr>
        <a:xfrm>
          <a:off x="0" y="3608435"/>
          <a:ext cx="7162564" cy="707949"/>
        </a:xfrm>
        <a:prstGeom prst="roundRect">
          <a:avLst/>
        </a:prstGeom>
      </dgm:spPr>
    </dgm:pt>
    <dgm:pt modelId="{84654CE7-25C0-43F8-BF3B-D295552275A1}" type="pres">
      <dgm:prSet presAssocID="{60484752-0D8A-40CE-9AB1-ED97EF463E69}" presName="spacer" presStyleCnt="0"/>
      <dgm:spPr/>
    </dgm:pt>
    <dgm:pt modelId="{F2661D8E-CA17-4439-82D7-B9DD64BE4ADF}" type="pres">
      <dgm:prSet presAssocID="{7971EA1D-5559-4832-AE87-7DA27032A53B}" presName="parentText" presStyleLbl="node1" presStyleIdx="6" presStyleCnt="8">
        <dgm:presLayoutVars>
          <dgm:chMax val="0"/>
          <dgm:bulletEnabled val="1"/>
        </dgm:presLayoutVars>
      </dgm:prSet>
      <dgm:spPr>
        <a:xfrm>
          <a:off x="0" y="4330858"/>
          <a:ext cx="7162564" cy="707427"/>
        </a:xfrm>
        <a:prstGeom prst="roundRect">
          <a:avLst/>
        </a:prstGeom>
      </dgm:spPr>
    </dgm:pt>
    <dgm:pt modelId="{047545C6-335E-4FE9-AED2-D3569137F616}" type="pres">
      <dgm:prSet presAssocID="{E61463A8-D13E-49FD-9A28-BD40AF4FCDF8}" presName="spacer" presStyleCnt="0"/>
      <dgm:spPr/>
    </dgm:pt>
    <dgm:pt modelId="{3BE952A1-A30C-4AC3-90C5-5AFF5BA4AEDD}" type="pres">
      <dgm:prSet presAssocID="{3CA286A1-8CE9-4AA1-BADE-7FA3CEE1941A}" presName="parentText" presStyleLbl="node1" presStyleIdx="7" presStyleCnt="8">
        <dgm:presLayoutVars>
          <dgm:chMax val="0"/>
          <dgm:bulletEnabled val="1"/>
        </dgm:presLayoutVars>
      </dgm:prSet>
      <dgm:spPr/>
    </dgm:pt>
  </dgm:ptLst>
  <dgm:cxnLst>
    <dgm:cxn modelId="{C0DC4402-1DE1-4AC9-97F9-3B6F5D20B6A8}" srcId="{703D4D02-5513-427D-B6E9-B2E187EE0C3A}" destId="{3CA286A1-8CE9-4AA1-BADE-7FA3CEE1941A}" srcOrd="7" destOrd="0" parTransId="{EDD6BA8C-D288-4CEB-AF78-913AF36C9BD7}" sibTransId="{D5710ED0-15A0-4D76-AC90-5B3369BB786B}"/>
    <dgm:cxn modelId="{D9917803-728B-4A60-BFA8-569B9CD3BC09}" srcId="{703D4D02-5513-427D-B6E9-B2E187EE0C3A}" destId="{0ED06F71-722D-4D98-8A78-76B9D17B094B}" srcOrd="4" destOrd="0" parTransId="{64A37167-2FEF-412B-977A-6C319213DCF5}" sibTransId="{95E5FBCD-B8E9-4948-B577-4614DE77EA4F}"/>
    <dgm:cxn modelId="{55E29309-6CAE-4108-B601-1E8119431E93}" srcId="{703D4D02-5513-427D-B6E9-B2E187EE0C3A}" destId="{FA7FC8F1-6622-4253-ABA4-D64F347B5561}" srcOrd="3" destOrd="0" parTransId="{17B70FED-0D4F-4650-85B8-69AC4E4DC100}" sibTransId="{151E8AFD-2243-43E8-9CEF-69C9B22FC69D}"/>
    <dgm:cxn modelId="{4175C92B-27A2-48AB-BE45-43A581354040}" type="presOf" srcId="{62CB3C78-1DA1-4746-BD0D-6B96A3CEA09A}" destId="{C8CBCA26-9D20-4838-B1F9-53234775E96B}" srcOrd="0" destOrd="0" presId="urn:microsoft.com/office/officeart/2005/8/layout/vList2"/>
    <dgm:cxn modelId="{17C00D36-44C5-48EA-A292-85588082EC38}" srcId="{703D4D02-5513-427D-B6E9-B2E187EE0C3A}" destId="{0665DC02-B792-4630-A897-0DA290FA588A}" srcOrd="5" destOrd="0" parTransId="{7EE42A0E-6BF4-4765-93EF-F1D2F7C35AF4}" sibTransId="{60484752-0D8A-40CE-9AB1-ED97EF463E69}"/>
    <dgm:cxn modelId="{2B388C3F-36A9-4CA0-B4B2-9895A84B77C3}" type="presOf" srcId="{7971EA1D-5559-4832-AE87-7DA27032A53B}" destId="{F2661D8E-CA17-4439-82D7-B9DD64BE4ADF}" srcOrd="0" destOrd="0" presId="urn:microsoft.com/office/officeart/2005/8/layout/vList2"/>
    <dgm:cxn modelId="{C7A70C48-D1B8-40BB-9BA5-FD9B78AC2E6C}" srcId="{703D4D02-5513-427D-B6E9-B2E187EE0C3A}" destId="{9FF9C588-5AC7-4213-AC10-D7BF2859CFD7}" srcOrd="0" destOrd="0" parTransId="{AEC3E7C9-70D8-4F0A-835B-202C5BFB7DBD}" sibTransId="{3EEB248A-4EBB-4A62-9632-F990F5DC9389}"/>
    <dgm:cxn modelId="{4F9D9E6C-69CB-4D23-B997-A2321E9CB79B}" type="presOf" srcId="{0ED06F71-722D-4D98-8A78-76B9D17B094B}" destId="{F209ACB3-3444-40CC-BCCA-513ABA9ADB86}" srcOrd="0" destOrd="0" presId="urn:microsoft.com/office/officeart/2005/8/layout/vList2"/>
    <dgm:cxn modelId="{72C5B173-0EE3-454E-A98D-25DDE42EAE28}" type="presOf" srcId="{0665DC02-B792-4630-A897-0DA290FA588A}" destId="{24D32922-BF99-4CE5-821E-A240C3092535}" srcOrd="0" destOrd="0" presId="urn:microsoft.com/office/officeart/2005/8/layout/vList2"/>
    <dgm:cxn modelId="{A6A63E75-4DD7-4202-8266-FCC8C275BA91}" type="presOf" srcId="{6045ACAC-5E4F-4F21-A66B-AB5CDA262068}" destId="{C30047F0-DB09-4604-AC54-FC0221E4A689}" srcOrd="0" destOrd="0" presId="urn:microsoft.com/office/officeart/2005/8/layout/vList2"/>
    <dgm:cxn modelId="{ED261D86-50DD-404E-A825-CD01E12218FF}" type="presOf" srcId="{FA7FC8F1-6622-4253-ABA4-D64F347B5561}" destId="{2DDA9630-29E0-497B-878F-4487C0DC6D0A}"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CF06B9C1-6900-4FE3-9E77-8FE144CA1B06}" type="presOf" srcId="{3CA286A1-8CE9-4AA1-BADE-7FA3CEE1941A}" destId="{3BE952A1-A30C-4AC3-90C5-5AFF5BA4AEDD}" srcOrd="0" destOrd="0" presId="urn:microsoft.com/office/officeart/2005/8/layout/vList2"/>
    <dgm:cxn modelId="{5E5EAFC4-44B3-4549-AC9A-997C897F1B4D}" srcId="{703D4D02-5513-427D-B6E9-B2E187EE0C3A}" destId="{6045ACAC-5E4F-4F21-A66B-AB5CDA262068}" srcOrd="2" destOrd="0" parTransId="{11DAFEE1-F611-4BD6-B139-CD15394BFBA6}" sibTransId="{B4C2AAE5-D99A-459F-BDEC-4FFC3545C099}"/>
    <dgm:cxn modelId="{17A856CA-D583-460A-AAEB-9DE389533976}" srcId="{703D4D02-5513-427D-B6E9-B2E187EE0C3A}" destId="{62CB3C78-1DA1-4746-BD0D-6B96A3CEA09A}" srcOrd="1" destOrd="0" parTransId="{D6BFE600-101E-43B0-9656-8573B6404A8B}" sibTransId="{7D8071C4-BB68-4D6B-A620-51DB78C20E88}"/>
    <dgm:cxn modelId="{5A991DE6-C4A0-417D-AA60-05F2D3759216}" type="presOf" srcId="{9FF9C588-5AC7-4213-AC10-D7BF2859CFD7}" destId="{02733F7B-8381-46B4-A62D-60C94EF49351}" srcOrd="0" destOrd="0" presId="urn:microsoft.com/office/officeart/2005/8/layout/vList2"/>
    <dgm:cxn modelId="{CFB9E6EF-1CD1-421D-8D10-43421A2F0386}" srcId="{703D4D02-5513-427D-B6E9-B2E187EE0C3A}" destId="{7971EA1D-5559-4832-AE87-7DA27032A53B}" srcOrd="6" destOrd="0" parTransId="{D5ECBF74-1D81-468E-98F4-BB66DF85AA12}" sibTransId="{E61463A8-D13E-49FD-9A28-BD40AF4FCDF8}"/>
    <dgm:cxn modelId="{A8C32257-EA6D-4590-A071-BFAB705E2172}" type="presParOf" srcId="{CC8763B3-4621-4666-B669-3C5BA2A30DBE}" destId="{02733F7B-8381-46B4-A62D-60C94EF49351}" srcOrd="0" destOrd="0" presId="urn:microsoft.com/office/officeart/2005/8/layout/vList2"/>
    <dgm:cxn modelId="{B628A9DE-04BF-488C-BA0F-B1A79563D498}" type="presParOf" srcId="{CC8763B3-4621-4666-B669-3C5BA2A30DBE}" destId="{D11942FF-04E3-49E6-B922-9EFB2DC49F41}" srcOrd="1" destOrd="0" presId="urn:microsoft.com/office/officeart/2005/8/layout/vList2"/>
    <dgm:cxn modelId="{B98EF007-96DC-473E-ABB0-F983C5585054}" type="presParOf" srcId="{CC8763B3-4621-4666-B669-3C5BA2A30DBE}" destId="{C8CBCA26-9D20-4838-B1F9-53234775E96B}" srcOrd="2" destOrd="0" presId="urn:microsoft.com/office/officeart/2005/8/layout/vList2"/>
    <dgm:cxn modelId="{3C9C535E-DC34-4BE1-9AE7-6EB2C14DA4E0}" type="presParOf" srcId="{CC8763B3-4621-4666-B669-3C5BA2A30DBE}" destId="{671B3283-BB64-487F-AB90-C94002C94229}" srcOrd="3" destOrd="0" presId="urn:microsoft.com/office/officeart/2005/8/layout/vList2"/>
    <dgm:cxn modelId="{55E781B8-2848-445E-AC9E-E2F8A6F2135A}" type="presParOf" srcId="{CC8763B3-4621-4666-B669-3C5BA2A30DBE}" destId="{C30047F0-DB09-4604-AC54-FC0221E4A689}" srcOrd="4" destOrd="0" presId="urn:microsoft.com/office/officeart/2005/8/layout/vList2"/>
    <dgm:cxn modelId="{760CCC2F-AC1A-4872-A74C-A18807344BD3}" type="presParOf" srcId="{CC8763B3-4621-4666-B669-3C5BA2A30DBE}" destId="{130EF046-02F9-4526-B16D-075FE651A93E}" srcOrd="5" destOrd="0" presId="urn:microsoft.com/office/officeart/2005/8/layout/vList2"/>
    <dgm:cxn modelId="{59B33B97-2A4B-4DE4-B9FE-BBCA30681207}" type="presParOf" srcId="{CC8763B3-4621-4666-B669-3C5BA2A30DBE}" destId="{2DDA9630-29E0-497B-878F-4487C0DC6D0A}" srcOrd="6" destOrd="0" presId="urn:microsoft.com/office/officeart/2005/8/layout/vList2"/>
    <dgm:cxn modelId="{3F2B47F9-1A7F-4B15-8822-89E0C0D80DA0}" type="presParOf" srcId="{CC8763B3-4621-4666-B669-3C5BA2A30DBE}" destId="{440EFB6A-6F2A-45AD-88C1-7833FAAD81BD}" srcOrd="7" destOrd="0" presId="urn:microsoft.com/office/officeart/2005/8/layout/vList2"/>
    <dgm:cxn modelId="{9187FF1B-48B3-4B23-A4B2-A9DCB1B46408}" type="presParOf" srcId="{CC8763B3-4621-4666-B669-3C5BA2A30DBE}" destId="{F209ACB3-3444-40CC-BCCA-513ABA9ADB86}" srcOrd="8" destOrd="0" presId="urn:microsoft.com/office/officeart/2005/8/layout/vList2"/>
    <dgm:cxn modelId="{F5548DE1-4FD4-484C-9BD9-5968A494A459}" type="presParOf" srcId="{CC8763B3-4621-4666-B669-3C5BA2A30DBE}" destId="{3021E19B-D6F7-4D3A-9633-E49336FDC5DD}" srcOrd="9" destOrd="0" presId="urn:microsoft.com/office/officeart/2005/8/layout/vList2"/>
    <dgm:cxn modelId="{5A4150B5-A935-4645-B037-6348BA073316}" type="presParOf" srcId="{CC8763B3-4621-4666-B669-3C5BA2A30DBE}" destId="{24D32922-BF99-4CE5-821E-A240C3092535}" srcOrd="10" destOrd="0" presId="urn:microsoft.com/office/officeart/2005/8/layout/vList2"/>
    <dgm:cxn modelId="{5CFA4008-1FBC-4D7B-B94F-D9E1D38C3331}" type="presParOf" srcId="{CC8763B3-4621-4666-B669-3C5BA2A30DBE}" destId="{84654CE7-25C0-43F8-BF3B-D295552275A1}" srcOrd="11" destOrd="0" presId="urn:microsoft.com/office/officeart/2005/8/layout/vList2"/>
    <dgm:cxn modelId="{5DBA31FB-234A-4203-9125-03E947F7899E}" type="presParOf" srcId="{CC8763B3-4621-4666-B669-3C5BA2A30DBE}" destId="{F2661D8E-CA17-4439-82D7-B9DD64BE4ADF}" srcOrd="12" destOrd="0" presId="urn:microsoft.com/office/officeart/2005/8/layout/vList2"/>
    <dgm:cxn modelId="{D7D670A5-0681-4799-BC76-930487C98610}" type="presParOf" srcId="{CC8763B3-4621-4666-B669-3C5BA2A30DBE}" destId="{047545C6-335E-4FE9-AED2-D3569137F616}" srcOrd="13" destOrd="0" presId="urn:microsoft.com/office/officeart/2005/8/layout/vList2"/>
    <dgm:cxn modelId="{8BD78772-18F2-4138-AC6B-C602E38BE849}" type="presParOf" srcId="{CC8763B3-4621-4666-B669-3C5BA2A30DBE}" destId="{3BE952A1-A30C-4AC3-90C5-5AFF5BA4AEDD}" srcOrd="1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Balanced Scorecard</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BCG Matrix</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Implementation Activities</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McKinsey 7S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MBO</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7971EA1D-5559-4832-AE87-7DA27032A53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Evaluation</a:t>
          </a:r>
        </a:p>
      </dgm:t>
    </dgm:pt>
    <dgm:pt modelId="{D5ECBF74-1D81-468E-98F4-BB66DF85AA12}" type="parTrans" cxnId="{CFB9E6EF-1CD1-421D-8D10-43421A2F0386}">
      <dgm:prSet/>
      <dgm:spPr/>
      <dgm:t>
        <a:bodyPr/>
        <a:lstStyle/>
        <a:p>
          <a:endParaRPr lang="en-MY"/>
        </a:p>
      </dgm:t>
    </dgm:pt>
    <dgm:pt modelId="{E61463A8-D13E-49FD-9A28-BD40AF4FCDF8}" type="sibTrans" cxnId="{CFB9E6EF-1CD1-421D-8D10-43421A2F0386}">
      <dgm:prSet/>
      <dgm:spPr/>
      <dgm:t>
        <a:bodyPr/>
        <a:lstStyle/>
        <a:p>
          <a:endParaRPr lang="en-MY"/>
        </a:p>
      </dgm:t>
    </dgm:pt>
    <dgm:pt modelId="{3CA286A1-8CE9-4AA1-BADE-7FA3CEE1941A}">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HR in Strategy Planning</a:t>
          </a:r>
        </a:p>
      </dgm:t>
    </dgm:pt>
    <dgm:pt modelId="{EDD6BA8C-D288-4CEB-AF78-913AF36C9BD7}" type="parTrans" cxnId="{C0DC4402-1DE1-4AC9-97F9-3B6F5D20B6A8}">
      <dgm:prSet/>
      <dgm:spPr/>
      <dgm:t>
        <a:bodyPr/>
        <a:lstStyle/>
        <a:p>
          <a:endParaRPr lang="en-MY"/>
        </a:p>
      </dgm:t>
    </dgm:pt>
    <dgm:pt modelId="{D5710ED0-15A0-4D76-AC90-5B3369BB786B}" type="sibTrans" cxnId="{C0DC4402-1DE1-4AC9-97F9-3B6F5D20B6A8}">
      <dgm:prSet/>
      <dgm:spPr/>
      <dgm:t>
        <a:bodyPr/>
        <a:lstStyle/>
        <a:p>
          <a:endParaRPr lang="en-MY"/>
        </a:p>
      </dgm:t>
    </dgm:pt>
    <dgm:pt modelId="{12DF0A5D-5546-462E-9928-8F481ADB88B3}">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Budgeting</a:t>
          </a:r>
        </a:p>
      </dgm:t>
    </dgm:pt>
    <dgm:pt modelId="{4F792F8B-B66A-416B-A537-AE8366532530}" type="parTrans" cxnId="{6BF17BC2-B16C-47D7-8D2D-F3D9C9625339}">
      <dgm:prSet/>
      <dgm:spPr/>
    </dgm:pt>
    <dgm:pt modelId="{D546C534-2128-4CAE-ACDB-069A90903E2A}" type="sibTrans" cxnId="{6BF17BC2-B16C-47D7-8D2D-F3D9C9625339}">
      <dgm:prSet/>
      <dgm:spPr/>
    </dgm:pt>
    <dgm:pt modelId="{CC8763B3-4621-4666-B669-3C5BA2A30DBE}" type="pres">
      <dgm:prSet presAssocID="{703D4D02-5513-427D-B6E9-B2E187EE0C3A}" presName="linear" presStyleCnt="0">
        <dgm:presLayoutVars>
          <dgm:animLvl val="lvl"/>
          <dgm:resizeHandles val="exact"/>
        </dgm:presLayoutVars>
      </dgm:prSet>
      <dgm:spPr/>
    </dgm:pt>
    <dgm:pt modelId="{02733F7B-8381-46B4-A62D-60C94EF49351}" type="pres">
      <dgm:prSet presAssocID="{9FF9C588-5AC7-4213-AC10-D7BF2859CFD7}" presName="parentText" presStyleLbl="node1" presStyleIdx="0" presStyleCnt="8" custLinFactNeighborY="19245">
        <dgm:presLayoutVars>
          <dgm:chMax val="0"/>
          <dgm:bulletEnabled val="1"/>
        </dgm:presLayoutVars>
      </dgm:prSet>
      <dgm:spPr>
        <a:xfrm>
          <a:off x="0" y="725101"/>
          <a:ext cx="7162564" cy="707427"/>
        </a:xfrm>
        <a:prstGeom prst="roundRect">
          <a:avLst/>
        </a:prstGeom>
      </dgm:spPr>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1" presStyleCnt="8" custLinFactNeighborX="472" custLinFactNeighborY="-30453">
        <dgm:presLayoutVars>
          <dgm:chMax val="0"/>
          <dgm:bulletEnabled val="1"/>
        </dgm:presLayoutVars>
      </dgm:prSet>
      <dgm:spPr>
        <a:xfrm>
          <a:off x="0" y="1440160"/>
          <a:ext cx="7162564" cy="707949"/>
        </a:xfrm>
        <a:prstGeom prst="roundRect">
          <a:avLst/>
        </a:prstGeom>
      </dgm:spPr>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2" presStyleCnt="8" custLinFactNeighborX="472" custLinFactNeighborY="37996">
        <dgm:presLayoutVars>
          <dgm:chMax val="0"/>
          <dgm:bulletEnabled val="1"/>
        </dgm:presLayoutVars>
      </dgm:prSet>
      <dgm:spPr>
        <a:xfrm>
          <a:off x="0" y="2163052"/>
          <a:ext cx="7162564" cy="707949"/>
        </a:xfrm>
        <a:prstGeom prst="roundRect">
          <a:avLst/>
        </a:prstGeom>
      </dgm:spPr>
    </dgm:pt>
    <dgm:pt modelId="{130EF046-02F9-4526-B16D-075FE651A93E}" type="pres">
      <dgm:prSet presAssocID="{B4C2AAE5-D99A-459F-BDEC-4FFC3545C099}" presName="spacer" presStyleCnt="0"/>
      <dgm:spPr/>
    </dgm:pt>
    <dgm:pt modelId="{AD8AA1B4-EEDD-4C69-94F3-D0F0A1CEEF71}" type="pres">
      <dgm:prSet presAssocID="{12DF0A5D-5546-462E-9928-8F481ADB88B3}" presName="parentText" presStyleLbl="node1" presStyleIdx="3" presStyleCnt="8">
        <dgm:presLayoutVars>
          <dgm:chMax val="0"/>
          <dgm:bulletEnabled val="1"/>
        </dgm:presLayoutVars>
      </dgm:prSet>
      <dgm:spPr/>
    </dgm:pt>
    <dgm:pt modelId="{81815035-203C-42F5-9236-2D8ECF90196A}" type="pres">
      <dgm:prSet presAssocID="{D546C534-2128-4CAE-ACDB-069A90903E2A}" presName="spacer" presStyleCnt="0"/>
      <dgm:spPr/>
    </dgm:pt>
    <dgm:pt modelId="{F209ACB3-3444-40CC-BCCA-513ABA9ADB86}" type="pres">
      <dgm:prSet presAssocID="{0ED06F71-722D-4D98-8A78-76B9D17B094B}" presName="parentText" presStyleLbl="node1" presStyleIdx="4" presStyleCnt="8">
        <dgm:presLayoutVars>
          <dgm:chMax val="0"/>
          <dgm:bulletEnabled val="1"/>
        </dgm:presLayoutVars>
      </dgm:prSet>
      <dgm:spPr>
        <a:xfrm>
          <a:off x="0" y="2887041"/>
          <a:ext cx="7162564" cy="707949"/>
        </a:xfrm>
        <a:prstGeom prst="roundRect">
          <a:avLst/>
        </a:prstGeom>
      </dgm:spPr>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5" presStyleCnt="8">
        <dgm:presLayoutVars>
          <dgm:chMax val="0"/>
          <dgm:bulletEnabled val="1"/>
        </dgm:presLayoutVars>
      </dgm:prSet>
      <dgm:spPr>
        <a:xfrm>
          <a:off x="0" y="3608435"/>
          <a:ext cx="7162564" cy="707949"/>
        </a:xfrm>
        <a:prstGeom prst="roundRect">
          <a:avLst/>
        </a:prstGeom>
      </dgm:spPr>
    </dgm:pt>
    <dgm:pt modelId="{84654CE7-25C0-43F8-BF3B-D295552275A1}" type="pres">
      <dgm:prSet presAssocID="{60484752-0D8A-40CE-9AB1-ED97EF463E69}" presName="spacer" presStyleCnt="0"/>
      <dgm:spPr/>
    </dgm:pt>
    <dgm:pt modelId="{F2661D8E-CA17-4439-82D7-B9DD64BE4ADF}" type="pres">
      <dgm:prSet presAssocID="{7971EA1D-5559-4832-AE87-7DA27032A53B}" presName="parentText" presStyleLbl="node1" presStyleIdx="6" presStyleCnt="8">
        <dgm:presLayoutVars>
          <dgm:chMax val="0"/>
          <dgm:bulletEnabled val="1"/>
        </dgm:presLayoutVars>
      </dgm:prSet>
      <dgm:spPr>
        <a:xfrm>
          <a:off x="0" y="4329829"/>
          <a:ext cx="7162564" cy="707949"/>
        </a:xfrm>
        <a:prstGeom prst="roundRect">
          <a:avLst/>
        </a:prstGeom>
      </dgm:spPr>
    </dgm:pt>
    <dgm:pt modelId="{047545C6-335E-4FE9-AED2-D3569137F616}" type="pres">
      <dgm:prSet presAssocID="{E61463A8-D13E-49FD-9A28-BD40AF4FCDF8}" presName="spacer" presStyleCnt="0"/>
      <dgm:spPr/>
    </dgm:pt>
    <dgm:pt modelId="{3BE952A1-A30C-4AC3-90C5-5AFF5BA4AEDD}" type="pres">
      <dgm:prSet presAssocID="{3CA286A1-8CE9-4AA1-BADE-7FA3CEE1941A}" presName="parentText" presStyleLbl="node1" presStyleIdx="7" presStyleCnt="8">
        <dgm:presLayoutVars>
          <dgm:chMax val="0"/>
          <dgm:bulletEnabled val="1"/>
        </dgm:presLayoutVars>
      </dgm:prSet>
      <dgm:spPr>
        <a:xfrm>
          <a:off x="0" y="5052558"/>
          <a:ext cx="7162564" cy="707427"/>
        </a:xfrm>
        <a:prstGeom prst="roundRect">
          <a:avLst/>
        </a:prstGeom>
      </dgm:spPr>
    </dgm:pt>
  </dgm:ptLst>
  <dgm:cxnLst>
    <dgm:cxn modelId="{C0DC4402-1DE1-4AC9-97F9-3B6F5D20B6A8}" srcId="{703D4D02-5513-427D-B6E9-B2E187EE0C3A}" destId="{3CA286A1-8CE9-4AA1-BADE-7FA3CEE1941A}" srcOrd="7" destOrd="0" parTransId="{EDD6BA8C-D288-4CEB-AF78-913AF36C9BD7}" sibTransId="{D5710ED0-15A0-4D76-AC90-5B3369BB786B}"/>
    <dgm:cxn modelId="{D9917803-728B-4A60-BFA8-569B9CD3BC09}" srcId="{703D4D02-5513-427D-B6E9-B2E187EE0C3A}" destId="{0ED06F71-722D-4D98-8A78-76B9D17B094B}" srcOrd="4" destOrd="0" parTransId="{64A37167-2FEF-412B-977A-6C319213DCF5}" sibTransId="{95E5FBCD-B8E9-4948-B577-4614DE77EA4F}"/>
    <dgm:cxn modelId="{4175C92B-27A2-48AB-BE45-43A581354040}" type="presOf" srcId="{62CB3C78-1DA1-4746-BD0D-6B96A3CEA09A}" destId="{C8CBCA26-9D20-4838-B1F9-53234775E96B}" srcOrd="0" destOrd="0" presId="urn:microsoft.com/office/officeart/2005/8/layout/vList2"/>
    <dgm:cxn modelId="{17C00D36-44C5-48EA-A292-85588082EC38}" srcId="{703D4D02-5513-427D-B6E9-B2E187EE0C3A}" destId="{0665DC02-B792-4630-A897-0DA290FA588A}" srcOrd="5" destOrd="0" parTransId="{7EE42A0E-6BF4-4765-93EF-F1D2F7C35AF4}" sibTransId="{60484752-0D8A-40CE-9AB1-ED97EF463E69}"/>
    <dgm:cxn modelId="{2B388C3F-36A9-4CA0-B4B2-9895A84B77C3}" type="presOf" srcId="{7971EA1D-5559-4832-AE87-7DA27032A53B}" destId="{F2661D8E-CA17-4439-82D7-B9DD64BE4ADF}" srcOrd="0" destOrd="0" presId="urn:microsoft.com/office/officeart/2005/8/layout/vList2"/>
    <dgm:cxn modelId="{C7A70C48-D1B8-40BB-9BA5-FD9B78AC2E6C}" srcId="{703D4D02-5513-427D-B6E9-B2E187EE0C3A}" destId="{9FF9C588-5AC7-4213-AC10-D7BF2859CFD7}" srcOrd="0" destOrd="0" parTransId="{AEC3E7C9-70D8-4F0A-835B-202C5BFB7DBD}" sibTransId="{3EEB248A-4EBB-4A62-9632-F990F5DC9389}"/>
    <dgm:cxn modelId="{4F9D9E6C-69CB-4D23-B997-A2321E9CB79B}" type="presOf" srcId="{0ED06F71-722D-4D98-8A78-76B9D17B094B}" destId="{F209ACB3-3444-40CC-BCCA-513ABA9ADB86}" srcOrd="0" destOrd="0" presId="urn:microsoft.com/office/officeart/2005/8/layout/vList2"/>
    <dgm:cxn modelId="{72C5B173-0EE3-454E-A98D-25DDE42EAE28}" type="presOf" srcId="{0665DC02-B792-4630-A897-0DA290FA588A}" destId="{24D32922-BF99-4CE5-821E-A240C3092535}" srcOrd="0" destOrd="0" presId="urn:microsoft.com/office/officeart/2005/8/layout/vList2"/>
    <dgm:cxn modelId="{A6A63E75-4DD7-4202-8266-FCC8C275BA91}" type="presOf" srcId="{6045ACAC-5E4F-4F21-A66B-AB5CDA262068}" destId="{C30047F0-DB09-4604-AC54-FC0221E4A689}"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CF06B9C1-6900-4FE3-9E77-8FE144CA1B06}" type="presOf" srcId="{3CA286A1-8CE9-4AA1-BADE-7FA3CEE1941A}" destId="{3BE952A1-A30C-4AC3-90C5-5AFF5BA4AEDD}" srcOrd="0" destOrd="0" presId="urn:microsoft.com/office/officeart/2005/8/layout/vList2"/>
    <dgm:cxn modelId="{6BF17BC2-B16C-47D7-8D2D-F3D9C9625339}" srcId="{703D4D02-5513-427D-B6E9-B2E187EE0C3A}" destId="{12DF0A5D-5546-462E-9928-8F481ADB88B3}" srcOrd="3" destOrd="0" parTransId="{4F792F8B-B66A-416B-A537-AE8366532530}" sibTransId="{D546C534-2128-4CAE-ACDB-069A90903E2A}"/>
    <dgm:cxn modelId="{5E5EAFC4-44B3-4549-AC9A-997C897F1B4D}" srcId="{703D4D02-5513-427D-B6E9-B2E187EE0C3A}" destId="{6045ACAC-5E4F-4F21-A66B-AB5CDA262068}" srcOrd="2" destOrd="0" parTransId="{11DAFEE1-F611-4BD6-B139-CD15394BFBA6}" sibTransId="{B4C2AAE5-D99A-459F-BDEC-4FFC3545C099}"/>
    <dgm:cxn modelId="{17A856CA-D583-460A-AAEB-9DE389533976}" srcId="{703D4D02-5513-427D-B6E9-B2E187EE0C3A}" destId="{62CB3C78-1DA1-4746-BD0D-6B96A3CEA09A}" srcOrd="1" destOrd="0" parTransId="{D6BFE600-101E-43B0-9656-8573B6404A8B}" sibTransId="{7D8071C4-BB68-4D6B-A620-51DB78C20E88}"/>
    <dgm:cxn modelId="{238C07DB-2016-478E-9E0D-BE321C36A916}" type="presOf" srcId="{12DF0A5D-5546-462E-9928-8F481ADB88B3}" destId="{AD8AA1B4-EEDD-4C69-94F3-D0F0A1CEEF71}" srcOrd="0" destOrd="0" presId="urn:microsoft.com/office/officeart/2005/8/layout/vList2"/>
    <dgm:cxn modelId="{5A991DE6-C4A0-417D-AA60-05F2D3759216}" type="presOf" srcId="{9FF9C588-5AC7-4213-AC10-D7BF2859CFD7}" destId="{02733F7B-8381-46B4-A62D-60C94EF49351}" srcOrd="0" destOrd="0" presId="urn:microsoft.com/office/officeart/2005/8/layout/vList2"/>
    <dgm:cxn modelId="{CFB9E6EF-1CD1-421D-8D10-43421A2F0386}" srcId="{703D4D02-5513-427D-B6E9-B2E187EE0C3A}" destId="{7971EA1D-5559-4832-AE87-7DA27032A53B}" srcOrd="6" destOrd="0" parTransId="{D5ECBF74-1D81-468E-98F4-BB66DF85AA12}" sibTransId="{E61463A8-D13E-49FD-9A28-BD40AF4FCDF8}"/>
    <dgm:cxn modelId="{A8C32257-EA6D-4590-A071-BFAB705E2172}" type="presParOf" srcId="{CC8763B3-4621-4666-B669-3C5BA2A30DBE}" destId="{02733F7B-8381-46B4-A62D-60C94EF49351}" srcOrd="0" destOrd="0" presId="urn:microsoft.com/office/officeart/2005/8/layout/vList2"/>
    <dgm:cxn modelId="{B628A9DE-04BF-488C-BA0F-B1A79563D498}" type="presParOf" srcId="{CC8763B3-4621-4666-B669-3C5BA2A30DBE}" destId="{D11942FF-04E3-49E6-B922-9EFB2DC49F41}" srcOrd="1" destOrd="0" presId="urn:microsoft.com/office/officeart/2005/8/layout/vList2"/>
    <dgm:cxn modelId="{B98EF007-96DC-473E-ABB0-F983C5585054}" type="presParOf" srcId="{CC8763B3-4621-4666-B669-3C5BA2A30DBE}" destId="{C8CBCA26-9D20-4838-B1F9-53234775E96B}" srcOrd="2" destOrd="0" presId="urn:microsoft.com/office/officeart/2005/8/layout/vList2"/>
    <dgm:cxn modelId="{3C9C535E-DC34-4BE1-9AE7-6EB2C14DA4E0}" type="presParOf" srcId="{CC8763B3-4621-4666-B669-3C5BA2A30DBE}" destId="{671B3283-BB64-487F-AB90-C94002C94229}" srcOrd="3" destOrd="0" presId="urn:microsoft.com/office/officeart/2005/8/layout/vList2"/>
    <dgm:cxn modelId="{55E781B8-2848-445E-AC9E-E2F8A6F2135A}" type="presParOf" srcId="{CC8763B3-4621-4666-B669-3C5BA2A30DBE}" destId="{C30047F0-DB09-4604-AC54-FC0221E4A689}" srcOrd="4" destOrd="0" presId="urn:microsoft.com/office/officeart/2005/8/layout/vList2"/>
    <dgm:cxn modelId="{760CCC2F-AC1A-4872-A74C-A18807344BD3}" type="presParOf" srcId="{CC8763B3-4621-4666-B669-3C5BA2A30DBE}" destId="{130EF046-02F9-4526-B16D-075FE651A93E}" srcOrd="5" destOrd="0" presId="urn:microsoft.com/office/officeart/2005/8/layout/vList2"/>
    <dgm:cxn modelId="{5E353E3C-2898-4703-B7A7-7DD134CA3167}" type="presParOf" srcId="{CC8763B3-4621-4666-B669-3C5BA2A30DBE}" destId="{AD8AA1B4-EEDD-4C69-94F3-D0F0A1CEEF71}" srcOrd="6" destOrd="0" presId="urn:microsoft.com/office/officeart/2005/8/layout/vList2"/>
    <dgm:cxn modelId="{247AD6CC-3159-4C27-AD87-E558B00FA9A2}" type="presParOf" srcId="{CC8763B3-4621-4666-B669-3C5BA2A30DBE}" destId="{81815035-203C-42F5-9236-2D8ECF90196A}" srcOrd="7" destOrd="0" presId="urn:microsoft.com/office/officeart/2005/8/layout/vList2"/>
    <dgm:cxn modelId="{9187FF1B-48B3-4B23-A4B2-A9DCB1B46408}" type="presParOf" srcId="{CC8763B3-4621-4666-B669-3C5BA2A30DBE}" destId="{F209ACB3-3444-40CC-BCCA-513ABA9ADB86}" srcOrd="8" destOrd="0" presId="urn:microsoft.com/office/officeart/2005/8/layout/vList2"/>
    <dgm:cxn modelId="{F5548DE1-4FD4-484C-9BD9-5968A494A459}" type="presParOf" srcId="{CC8763B3-4621-4666-B669-3C5BA2A30DBE}" destId="{3021E19B-D6F7-4D3A-9633-E49336FDC5DD}" srcOrd="9" destOrd="0" presId="urn:microsoft.com/office/officeart/2005/8/layout/vList2"/>
    <dgm:cxn modelId="{5A4150B5-A935-4645-B037-6348BA073316}" type="presParOf" srcId="{CC8763B3-4621-4666-B669-3C5BA2A30DBE}" destId="{24D32922-BF99-4CE5-821E-A240C3092535}" srcOrd="10" destOrd="0" presId="urn:microsoft.com/office/officeart/2005/8/layout/vList2"/>
    <dgm:cxn modelId="{5CFA4008-1FBC-4D7B-B94F-D9E1D38C3331}" type="presParOf" srcId="{CC8763B3-4621-4666-B669-3C5BA2A30DBE}" destId="{84654CE7-25C0-43F8-BF3B-D295552275A1}" srcOrd="11" destOrd="0" presId="urn:microsoft.com/office/officeart/2005/8/layout/vList2"/>
    <dgm:cxn modelId="{5DBA31FB-234A-4203-9125-03E947F7899E}" type="presParOf" srcId="{CC8763B3-4621-4666-B669-3C5BA2A30DBE}" destId="{F2661D8E-CA17-4439-82D7-B9DD64BE4ADF}" srcOrd="12" destOrd="0" presId="urn:microsoft.com/office/officeart/2005/8/layout/vList2"/>
    <dgm:cxn modelId="{D7D670A5-0681-4799-BC76-930487C98610}" type="presParOf" srcId="{CC8763B3-4621-4666-B669-3C5BA2A30DBE}" destId="{047545C6-335E-4FE9-AED2-D3569137F616}" srcOrd="13" destOrd="0" presId="urn:microsoft.com/office/officeart/2005/8/layout/vList2"/>
    <dgm:cxn modelId="{8BD78772-18F2-4138-AC6B-C602E38BE849}" type="presParOf" srcId="{CC8763B3-4621-4666-B669-3C5BA2A30DBE}" destId="{3BE952A1-A30C-4AC3-90C5-5AFF5BA4AEDD}" srcOrd="1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733F7B-8381-46B4-A62D-60C94EF49351}">
      <dsp:nvSpPr>
        <dsp:cNvPr id="0" name=""/>
        <dsp:cNvSpPr/>
      </dsp:nvSpPr>
      <dsp:spPr>
        <a:xfrm>
          <a:off x="0" y="2792"/>
          <a:ext cx="7162564" cy="709091"/>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BCG Matrix</a:t>
          </a:r>
        </a:p>
      </dsp:txBody>
      <dsp:txXfrm>
        <a:off x="34615" y="37407"/>
        <a:ext cx="7093334" cy="639861"/>
      </dsp:txXfrm>
    </dsp:sp>
    <dsp:sp modelId="{C8CBCA26-9D20-4838-B1F9-53234775E96B}">
      <dsp:nvSpPr>
        <dsp:cNvPr id="0" name=""/>
        <dsp:cNvSpPr/>
      </dsp:nvSpPr>
      <dsp:spPr>
        <a:xfrm>
          <a:off x="0" y="730248"/>
          <a:ext cx="7162564" cy="709091"/>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Balanced Scorecard</a:t>
          </a:r>
        </a:p>
      </dsp:txBody>
      <dsp:txXfrm>
        <a:off x="34615" y="764863"/>
        <a:ext cx="7093334" cy="639861"/>
      </dsp:txXfrm>
    </dsp:sp>
    <dsp:sp modelId="{C30047F0-DB09-4604-AC54-FC0221E4A689}">
      <dsp:nvSpPr>
        <dsp:cNvPr id="0" name=""/>
        <dsp:cNvSpPr/>
      </dsp:nvSpPr>
      <dsp:spPr>
        <a:xfrm>
          <a:off x="0" y="1441066"/>
          <a:ext cx="7162564" cy="709091"/>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MBO</a:t>
          </a:r>
        </a:p>
      </dsp:txBody>
      <dsp:txXfrm>
        <a:off x="34615" y="1475681"/>
        <a:ext cx="7093334" cy="639861"/>
      </dsp:txXfrm>
    </dsp:sp>
    <dsp:sp modelId="{D430E6DE-2FBE-4391-A68C-203152DB2095}">
      <dsp:nvSpPr>
        <dsp:cNvPr id="0" name=""/>
        <dsp:cNvSpPr/>
      </dsp:nvSpPr>
      <dsp:spPr>
        <a:xfrm>
          <a:off x="0" y="2165006"/>
          <a:ext cx="7162564" cy="709091"/>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Budgeting</a:t>
          </a:r>
        </a:p>
      </dsp:txBody>
      <dsp:txXfrm>
        <a:off x="34615" y="2199621"/>
        <a:ext cx="7093334" cy="639861"/>
      </dsp:txXfrm>
    </dsp:sp>
    <dsp:sp modelId="{F209ACB3-3444-40CC-BCCA-513ABA9ADB86}">
      <dsp:nvSpPr>
        <dsp:cNvPr id="0" name=""/>
        <dsp:cNvSpPr/>
      </dsp:nvSpPr>
      <dsp:spPr>
        <a:xfrm>
          <a:off x="0" y="2886542"/>
          <a:ext cx="7162564" cy="709091"/>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McKinsey 7S</a:t>
          </a:r>
        </a:p>
      </dsp:txBody>
      <dsp:txXfrm>
        <a:off x="34615" y="2921157"/>
        <a:ext cx="7093334" cy="639861"/>
      </dsp:txXfrm>
    </dsp:sp>
    <dsp:sp modelId="{24D32922-BF99-4CE5-821E-A240C3092535}">
      <dsp:nvSpPr>
        <dsp:cNvPr id="0" name=""/>
        <dsp:cNvSpPr/>
      </dsp:nvSpPr>
      <dsp:spPr>
        <a:xfrm>
          <a:off x="0" y="3608079"/>
          <a:ext cx="7162564" cy="709091"/>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Implementation Activities</a:t>
          </a:r>
        </a:p>
      </dsp:txBody>
      <dsp:txXfrm>
        <a:off x="34615" y="3642694"/>
        <a:ext cx="7093334" cy="639861"/>
      </dsp:txXfrm>
    </dsp:sp>
    <dsp:sp modelId="{F2661D8E-CA17-4439-82D7-B9DD64BE4ADF}">
      <dsp:nvSpPr>
        <dsp:cNvPr id="0" name=""/>
        <dsp:cNvSpPr/>
      </dsp:nvSpPr>
      <dsp:spPr>
        <a:xfrm>
          <a:off x="0" y="4329615"/>
          <a:ext cx="7162564" cy="709091"/>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Evaluation</a:t>
          </a:r>
        </a:p>
      </dsp:txBody>
      <dsp:txXfrm>
        <a:off x="34615" y="4364230"/>
        <a:ext cx="7093334" cy="639861"/>
      </dsp:txXfrm>
    </dsp:sp>
    <dsp:sp modelId="{3BE952A1-A30C-4AC3-90C5-5AFF5BA4AEDD}">
      <dsp:nvSpPr>
        <dsp:cNvPr id="0" name=""/>
        <dsp:cNvSpPr/>
      </dsp:nvSpPr>
      <dsp:spPr>
        <a:xfrm>
          <a:off x="0" y="5051151"/>
          <a:ext cx="7162564" cy="709091"/>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HR in Strategy Planning</a:t>
          </a:r>
        </a:p>
      </dsp:txBody>
      <dsp:txXfrm>
        <a:off x="34615" y="5085766"/>
        <a:ext cx="7093334" cy="63986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733F7B-8381-46B4-A62D-60C94EF49351}">
      <dsp:nvSpPr>
        <dsp:cNvPr id="0" name=""/>
        <dsp:cNvSpPr/>
      </dsp:nvSpPr>
      <dsp:spPr>
        <a:xfrm>
          <a:off x="0" y="2710"/>
          <a:ext cx="7162564" cy="70916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BCG Matrix</a:t>
          </a:r>
        </a:p>
      </dsp:txBody>
      <dsp:txXfrm>
        <a:off x="34619" y="37329"/>
        <a:ext cx="7093326" cy="639931"/>
      </dsp:txXfrm>
    </dsp:sp>
    <dsp:sp modelId="{C8CBCA26-9D20-4838-B1F9-53234775E96B}">
      <dsp:nvSpPr>
        <dsp:cNvPr id="0" name=""/>
        <dsp:cNvSpPr/>
      </dsp:nvSpPr>
      <dsp:spPr>
        <a:xfrm>
          <a:off x="0" y="718104"/>
          <a:ext cx="7162564" cy="709169"/>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Balanced Scorecard</a:t>
          </a:r>
        </a:p>
      </dsp:txBody>
      <dsp:txXfrm>
        <a:off x="34619" y="752723"/>
        <a:ext cx="7093326" cy="639931"/>
      </dsp:txXfrm>
    </dsp:sp>
    <dsp:sp modelId="{C30047F0-DB09-4604-AC54-FC0221E4A689}">
      <dsp:nvSpPr>
        <dsp:cNvPr id="0" name=""/>
        <dsp:cNvSpPr/>
      </dsp:nvSpPr>
      <dsp:spPr>
        <a:xfrm>
          <a:off x="0" y="1441028"/>
          <a:ext cx="7162564" cy="70916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MBO</a:t>
          </a:r>
        </a:p>
      </dsp:txBody>
      <dsp:txXfrm>
        <a:off x="34619" y="1475647"/>
        <a:ext cx="7093326" cy="639931"/>
      </dsp:txXfrm>
    </dsp:sp>
    <dsp:sp modelId="{643D702D-ED59-4438-91EE-9CD749D782BF}">
      <dsp:nvSpPr>
        <dsp:cNvPr id="0" name=""/>
        <dsp:cNvSpPr/>
      </dsp:nvSpPr>
      <dsp:spPr>
        <a:xfrm>
          <a:off x="0" y="2164962"/>
          <a:ext cx="7162564" cy="70916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Budgeting</a:t>
          </a:r>
        </a:p>
      </dsp:txBody>
      <dsp:txXfrm>
        <a:off x="34619" y="2199581"/>
        <a:ext cx="7093326" cy="639931"/>
      </dsp:txXfrm>
    </dsp:sp>
    <dsp:sp modelId="{F209ACB3-3444-40CC-BCCA-513ABA9ADB86}">
      <dsp:nvSpPr>
        <dsp:cNvPr id="0" name=""/>
        <dsp:cNvSpPr/>
      </dsp:nvSpPr>
      <dsp:spPr>
        <a:xfrm>
          <a:off x="0" y="2886507"/>
          <a:ext cx="7162564" cy="70916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McKinsey 7S</a:t>
          </a:r>
        </a:p>
      </dsp:txBody>
      <dsp:txXfrm>
        <a:off x="34619" y="2921126"/>
        <a:ext cx="7093326" cy="639931"/>
      </dsp:txXfrm>
    </dsp:sp>
    <dsp:sp modelId="{24D32922-BF99-4CE5-821E-A240C3092535}">
      <dsp:nvSpPr>
        <dsp:cNvPr id="0" name=""/>
        <dsp:cNvSpPr/>
      </dsp:nvSpPr>
      <dsp:spPr>
        <a:xfrm>
          <a:off x="0" y="3608052"/>
          <a:ext cx="7162564" cy="70916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Implementation Activities</a:t>
          </a:r>
        </a:p>
      </dsp:txBody>
      <dsp:txXfrm>
        <a:off x="34619" y="3642671"/>
        <a:ext cx="7093326" cy="639931"/>
      </dsp:txXfrm>
    </dsp:sp>
    <dsp:sp modelId="{F2661D8E-CA17-4439-82D7-B9DD64BE4ADF}">
      <dsp:nvSpPr>
        <dsp:cNvPr id="0" name=""/>
        <dsp:cNvSpPr/>
      </dsp:nvSpPr>
      <dsp:spPr>
        <a:xfrm>
          <a:off x="0" y="4329596"/>
          <a:ext cx="7162564" cy="70916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Evaluation</a:t>
          </a:r>
        </a:p>
      </dsp:txBody>
      <dsp:txXfrm>
        <a:off x="34619" y="4364215"/>
        <a:ext cx="7093326" cy="639931"/>
      </dsp:txXfrm>
    </dsp:sp>
    <dsp:sp modelId="{3BE952A1-A30C-4AC3-90C5-5AFF5BA4AEDD}">
      <dsp:nvSpPr>
        <dsp:cNvPr id="0" name=""/>
        <dsp:cNvSpPr/>
      </dsp:nvSpPr>
      <dsp:spPr>
        <a:xfrm>
          <a:off x="0" y="5051141"/>
          <a:ext cx="7162564" cy="70916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HR in Strategy Planning</a:t>
          </a:r>
        </a:p>
      </dsp:txBody>
      <dsp:txXfrm>
        <a:off x="34619" y="5085760"/>
        <a:ext cx="7093326" cy="63993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733F7B-8381-46B4-A62D-60C94EF49351}">
      <dsp:nvSpPr>
        <dsp:cNvPr id="0" name=""/>
        <dsp:cNvSpPr/>
      </dsp:nvSpPr>
      <dsp:spPr>
        <a:xfrm>
          <a:off x="0" y="4602"/>
          <a:ext cx="7162564" cy="70862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BCG Matrix</a:t>
          </a:r>
        </a:p>
      </dsp:txBody>
      <dsp:txXfrm>
        <a:off x="34592" y="39194"/>
        <a:ext cx="7093380" cy="639442"/>
      </dsp:txXfrm>
    </dsp:sp>
    <dsp:sp modelId="{C8CBCA26-9D20-4838-B1F9-53234775E96B}">
      <dsp:nvSpPr>
        <dsp:cNvPr id="0" name=""/>
        <dsp:cNvSpPr/>
      </dsp:nvSpPr>
      <dsp:spPr>
        <a:xfrm>
          <a:off x="0" y="720714"/>
          <a:ext cx="7162564" cy="70862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Balanced Scorecard</a:t>
          </a:r>
        </a:p>
      </dsp:txBody>
      <dsp:txXfrm>
        <a:off x="34592" y="755306"/>
        <a:ext cx="7093380" cy="639442"/>
      </dsp:txXfrm>
    </dsp:sp>
    <dsp:sp modelId="{C30047F0-DB09-4604-AC54-FC0221E4A689}">
      <dsp:nvSpPr>
        <dsp:cNvPr id="0" name=""/>
        <dsp:cNvSpPr/>
      </dsp:nvSpPr>
      <dsp:spPr>
        <a:xfrm>
          <a:off x="0" y="1441971"/>
          <a:ext cx="7162564" cy="708626"/>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MBO</a:t>
          </a:r>
        </a:p>
      </dsp:txBody>
      <dsp:txXfrm>
        <a:off x="34592" y="1476563"/>
        <a:ext cx="7093380" cy="639442"/>
      </dsp:txXfrm>
    </dsp:sp>
    <dsp:sp modelId="{398966B8-5BC2-42BF-9BA1-CA62D6A4070D}">
      <dsp:nvSpPr>
        <dsp:cNvPr id="0" name=""/>
        <dsp:cNvSpPr/>
      </dsp:nvSpPr>
      <dsp:spPr>
        <a:xfrm>
          <a:off x="0" y="2165463"/>
          <a:ext cx="7162564" cy="70862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Budgeting</a:t>
          </a:r>
        </a:p>
      </dsp:txBody>
      <dsp:txXfrm>
        <a:off x="34592" y="2200055"/>
        <a:ext cx="7093380" cy="639442"/>
      </dsp:txXfrm>
    </dsp:sp>
    <dsp:sp modelId="{F209ACB3-3444-40CC-BCCA-513ABA9ADB86}">
      <dsp:nvSpPr>
        <dsp:cNvPr id="0" name=""/>
        <dsp:cNvSpPr/>
      </dsp:nvSpPr>
      <dsp:spPr>
        <a:xfrm>
          <a:off x="0" y="2886549"/>
          <a:ext cx="7162564" cy="70862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McKinsey 7S</a:t>
          </a:r>
        </a:p>
      </dsp:txBody>
      <dsp:txXfrm>
        <a:off x="34592" y="2921141"/>
        <a:ext cx="7093380" cy="639442"/>
      </dsp:txXfrm>
    </dsp:sp>
    <dsp:sp modelId="{24D32922-BF99-4CE5-821E-A240C3092535}">
      <dsp:nvSpPr>
        <dsp:cNvPr id="0" name=""/>
        <dsp:cNvSpPr/>
      </dsp:nvSpPr>
      <dsp:spPr>
        <a:xfrm>
          <a:off x="0" y="3607636"/>
          <a:ext cx="7162564" cy="70862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Implementation Activities</a:t>
          </a:r>
        </a:p>
      </dsp:txBody>
      <dsp:txXfrm>
        <a:off x="34592" y="3642228"/>
        <a:ext cx="7093380" cy="639442"/>
      </dsp:txXfrm>
    </dsp:sp>
    <dsp:sp modelId="{F2661D8E-CA17-4439-82D7-B9DD64BE4ADF}">
      <dsp:nvSpPr>
        <dsp:cNvPr id="0" name=""/>
        <dsp:cNvSpPr/>
      </dsp:nvSpPr>
      <dsp:spPr>
        <a:xfrm>
          <a:off x="0" y="4328722"/>
          <a:ext cx="7162564" cy="70862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Evaluation</a:t>
          </a:r>
        </a:p>
      </dsp:txBody>
      <dsp:txXfrm>
        <a:off x="34592" y="4363314"/>
        <a:ext cx="7093380" cy="639442"/>
      </dsp:txXfrm>
    </dsp:sp>
    <dsp:sp modelId="{3BE952A1-A30C-4AC3-90C5-5AFF5BA4AEDD}">
      <dsp:nvSpPr>
        <dsp:cNvPr id="0" name=""/>
        <dsp:cNvSpPr/>
      </dsp:nvSpPr>
      <dsp:spPr>
        <a:xfrm>
          <a:off x="0" y="5049808"/>
          <a:ext cx="7162564" cy="70862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HR in Strategy Planning</a:t>
          </a:r>
        </a:p>
      </dsp:txBody>
      <dsp:txXfrm>
        <a:off x="34592" y="5084400"/>
        <a:ext cx="7093380" cy="63944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733F7B-8381-46B4-A62D-60C94EF49351}">
      <dsp:nvSpPr>
        <dsp:cNvPr id="0" name=""/>
        <dsp:cNvSpPr/>
      </dsp:nvSpPr>
      <dsp:spPr>
        <a:xfrm>
          <a:off x="0" y="4602"/>
          <a:ext cx="7162564" cy="70862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BCG Matrix</a:t>
          </a:r>
        </a:p>
      </dsp:txBody>
      <dsp:txXfrm>
        <a:off x="34592" y="39194"/>
        <a:ext cx="7093380" cy="639442"/>
      </dsp:txXfrm>
    </dsp:sp>
    <dsp:sp modelId="{C8CBCA26-9D20-4838-B1F9-53234775E96B}">
      <dsp:nvSpPr>
        <dsp:cNvPr id="0" name=""/>
        <dsp:cNvSpPr/>
      </dsp:nvSpPr>
      <dsp:spPr>
        <a:xfrm>
          <a:off x="0" y="719496"/>
          <a:ext cx="7162564" cy="70862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Balanced Scorecard</a:t>
          </a:r>
        </a:p>
      </dsp:txBody>
      <dsp:txXfrm>
        <a:off x="34592" y="754088"/>
        <a:ext cx="7093380" cy="639442"/>
      </dsp:txXfrm>
    </dsp:sp>
    <dsp:sp modelId="{C30047F0-DB09-4604-AC54-FC0221E4A689}">
      <dsp:nvSpPr>
        <dsp:cNvPr id="0" name=""/>
        <dsp:cNvSpPr/>
      </dsp:nvSpPr>
      <dsp:spPr>
        <a:xfrm>
          <a:off x="0" y="1441971"/>
          <a:ext cx="7162564" cy="70862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MBO</a:t>
          </a:r>
        </a:p>
      </dsp:txBody>
      <dsp:txXfrm>
        <a:off x="34592" y="1476563"/>
        <a:ext cx="7093380" cy="639442"/>
      </dsp:txXfrm>
    </dsp:sp>
    <dsp:sp modelId="{398966B8-5BC2-42BF-9BA1-CA62D6A4070D}">
      <dsp:nvSpPr>
        <dsp:cNvPr id="0" name=""/>
        <dsp:cNvSpPr/>
      </dsp:nvSpPr>
      <dsp:spPr>
        <a:xfrm>
          <a:off x="0" y="2165463"/>
          <a:ext cx="7162564" cy="708626"/>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Budgeting</a:t>
          </a:r>
        </a:p>
      </dsp:txBody>
      <dsp:txXfrm>
        <a:off x="34592" y="2200055"/>
        <a:ext cx="7093380" cy="639442"/>
      </dsp:txXfrm>
    </dsp:sp>
    <dsp:sp modelId="{F209ACB3-3444-40CC-BCCA-513ABA9ADB86}">
      <dsp:nvSpPr>
        <dsp:cNvPr id="0" name=""/>
        <dsp:cNvSpPr/>
      </dsp:nvSpPr>
      <dsp:spPr>
        <a:xfrm>
          <a:off x="0" y="2886549"/>
          <a:ext cx="7162564" cy="70862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McKinsey 7S</a:t>
          </a:r>
        </a:p>
      </dsp:txBody>
      <dsp:txXfrm>
        <a:off x="34592" y="2921141"/>
        <a:ext cx="7093380" cy="639442"/>
      </dsp:txXfrm>
    </dsp:sp>
    <dsp:sp modelId="{24D32922-BF99-4CE5-821E-A240C3092535}">
      <dsp:nvSpPr>
        <dsp:cNvPr id="0" name=""/>
        <dsp:cNvSpPr/>
      </dsp:nvSpPr>
      <dsp:spPr>
        <a:xfrm>
          <a:off x="0" y="3607636"/>
          <a:ext cx="7162564" cy="70862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Implementation Activities</a:t>
          </a:r>
        </a:p>
      </dsp:txBody>
      <dsp:txXfrm>
        <a:off x="34592" y="3642228"/>
        <a:ext cx="7093380" cy="639442"/>
      </dsp:txXfrm>
    </dsp:sp>
    <dsp:sp modelId="{F2661D8E-CA17-4439-82D7-B9DD64BE4ADF}">
      <dsp:nvSpPr>
        <dsp:cNvPr id="0" name=""/>
        <dsp:cNvSpPr/>
      </dsp:nvSpPr>
      <dsp:spPr>
        <a:xfrm>
          <a:off x="0" y="4328722"/>
          <a:ext cx="7162564" cy="70862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Evaluation</a:t>
          </a:r>
        </a:p>
      </dsp:txBody>
      <dsp:txXfrm>
        <a:off x="34592" y="4363314"/>
        <a:ext cx="7093380" cy="639442"/>
      </dsp:txXfrm>
    </dsp:sp>
    <dsp:sp modelId="{3BE952A1-A30C-4AC3-90C5-5AFF5BA4AEDD}">
      <dsp:nvSpPr>
        <dsp:cNvPr id="0" name=""/>
        <dsp:cNvSpPr/>
      </dsp:nvSpPr>
      <dsp:spPr>
        <a:xfrm>
          <a:off x="0" y="5049808"/>
          <a:ext cx="7162564" cy="70862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HR in Strategy Planning</a:t>
          </a:r>
        </a:p>
      </dsp:txBody>
      <dsp:txXfrm>
        <a:off x="34592" y="5084400"/>
        <a:ext cx="7093380" cy="639442"/>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733F7B-8381-46B4-A62D-60C94EF49351}">
      <dsp:nvSpPr>
        <dsp:cNvPr id="0" name=""/>
        <dsp:cNvSpPr/>
      </dsp:nvSpPr>
      <dsp:spPr>
        <a:xfrm>
          <a:off x="0" y="2710"/>
          <a:ext cx="7162564" cy="70916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BCG Matrix</a:t>
          </a:r>
        </a:p>
      </dsp:txBody>
      <dsp:txXfrm>
        <a:off x="34619" y="37329"/>
        <a:ext cx="7093326" cy="639931"/>
      </dsp:txXfrm>
    </dsp:sp>
    <dsp:sp modelId="{C8CBCA26-9D20-4838-B1F9-53234775E96B}">
      <dsp:nvSpPr>
        <dsp:cNvPr id="0" name=""/>
        <dsp:cNvSpPr/>
      </dsp:nvSpPr>
      <dsp:spPr>
        <a:xfrm>
          <a:off x="0" y="718104"/>
          <a:ext cx="7162564" cy="70916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Balanced Scorecard</a:t>
          </a:r>
        </a:p>
      </dsp:txBody>
      <dsp:txXfrm>
        <a:off x="34619" y="752723"/>
        <a:ext cx="7093326" cy="639931"/>
      </dsp:txXfrm>
    </dsp:sp>
    <dsp:sp modelId="{C30047F0-DB09-4604-AC54-FC0221E4A689}">
      <dsp:nvSpPr>
        <dsp:cNvPr id="0" name=""/>
        <dsp:cNvSpPr/>
      </dsp:nvSpPr>
      <dsp:spPr>
        <a:xfrm>
          <a:off x="0" y="1441028"/>
          <a:ext cx="7162564" cy="70916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MBO</a:t>
          </a:r>
        </a:p>
      </dsp:txBody>
      <dsp:txXfrm>
        <a:off x="34619" y="1475647"/>
        <a:ext cx="7093326" cy="639931"/>
      </dsp:txXfrm>
    </dsp:sp>
    <dsp:sp modelId="{7A274B75-BCC9-4B81-A824-DFA56E6A2F3F}">
      <dsp:nvSpPr>
        <dsp:cNvPr id="0" name=""/>
        <dsp:cNvSpPr/>
      </dsp:nvSpPr>
      <dsp:spPr>
        <a:xfrm>
          <a:off x="0" y="2164962"/>
          <a:ext cx="7162564" cy="70916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Budgeting</a:t>
          </a:r>
        </a:p>
      </dsp:txBody>
      <dsp:txXfrm>
        <a:off x="34619" y="2199581"/>
        <a:ext cx="7093326" cy="639931"/>
      </dsp:txXfrm>
    </dsp:sp>
    <dsp:sp modelId="{F209ACB3-3444-40CC-BCCA-513ABA9ADB86}">
      <dsp:nvSpPr>
        <dsp:cNvPr id="0" name=""/>
        <dsp:cNvSpPr/>
      </dsp:nvSpPr>
      <dsp:spPr>
        <a:xfrm>
          <a:off x="0" y="2886507"/>
          <a:ext cx="7162564" cy="709169"/>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McKinsey 7S</a:t>
          </a:r>
        </a:p>
      </dsp:txBody>
      <dsp:txXfrm>
        <a:off x="34619" y="2921126"/>
        <a:ext cx="7093326" cy="639931"/>
      </dsp:txXfrm>
    </dsp:sp>
    <dsp:sp modelId="{24D32922-BF99-4CE5-821E-A240C3092535}">
      <dsp:nvSpPr>
        <dsp:cNvPr id="0" name=""/>
        <dsp:cNvSpPr/>
      </dsp:nvSpPr>
      <dsp:spPr>
        <a:xfrm>
          <a:off x="0" y="3608052"/>
          <a:ext cx="7162564" cy="70916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Implementation Activities</a:t>
          </a:r>
        </a:p>
      </dsp:txBody>
      <dsp:txXfrm>
        <a:off x="34619" y="3642671"/>
        <a:ext cx="7093326" cy="639931"/>
      </dsp:txXfrm>
    </dsp:sp>
    <dsp:sp modelId="{F2661D8E-CA17-4439-82D7-B9DD64BE4ADF}">
      <dsp:nvSpPr>
        <dsp:cNvPr id="0" name=""/>
        <dsp:cNvSpPr/>
      </dsp:nvSpPr>
      <dsp:spPr>
        <a:xfrm>
          <a:off x="0" y="4329596"/>
          <a:ext cx="7162564" cy="70916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Evaluation</a:t>
          </a:r>
        </a:p>
      </dsp:txBody>
      <dsp:txXfrm>
        <a:off x="34619" y="4364215"/>
        <a:ext cx="7093326" cy="639931"/>
      </dsp:txXfrm>
    </dsp:sp>
    <dsp:sp modelId="{3BE952A1-A30C-4AC3-90C5-5AFF5BA4AEDD}">
      <dsp:nvSpPr>
        <dsp:cNvPr id="0" name=""/>
        <dsp:cNvSpPr/>
      </dsp:nvSpPr>
      <dsp:spPr>
        <a:xfrm>
          <a:off x="0" y="5051141"/>
          <a:ext cx="7162564" cy="70916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HR in Strategy Planning</a:t>
          </a:r>
        </a:p>
      </dsp:txBody>
      <dsp:txXfrm>
        <a:off x="34619" y="5085760"/>
        <a:ext cx="7093326" cy="639931"/>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733F7B-8381-46B4-A62D-60C94EF49351}">
      <dsp:nvSpPr>
        <dsp:cNvPr id="0" name=""/>
        <dsp:cNvSpPr/>
      </dsp:nvSpPr>
      <dsp:spPr>
        <a:xfrm>
          <a:off x="0" y="2710"/>
          <a:ext cx="7162564" cy="70916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BCG Matrix</a:t>
          </a:r>
        </a:p>
      </dsp:txBody>
      <dsp:txXfrm>
        <a:off x="34619" y="37329"/>
        <a:ext cx="7093326" cy="639931"/>
      </dsp:txXfrm>
    </dsp:sp>
    <dsp:sp modelId="{C8CBCA26-9D20-4838-B1F9-53234775E96B}">
      <dsp:nvSpPr>
        <dsp:cNvPr id="0" name=""/>
        <dsp:cNvSpPr/>
      </dsp:nvSpPr>
      <dsp:spPr>
        <a:xfrm>
          <a:off x="0" y="718104"/>
          <a:ext cx="7162564" cy="70916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Balanced Scorecard</a:t>
          </a:r>
        </a:p>
      </dsp:txBody>
      <dsp:txXfrm>
        <a:off x="34619" y="752723"/>
        <a:ext cx="7093326" cy="639931"/>
      </dsp:txXfrm>
    </dsp:sp>
    <dsp:sp modelId="{C30047F0-DB09-4604-AC54-FC0221E4A689}">
      <dsp:nvSpPr>
        <dsp:cNvPr id="0" name=""/>
        <dsp:cNvSpPr/>
      </dsp:nvSpPr>
      <dsp:spPr>
        <a:xfrm>
          <a:off x="0" y="1441028"/>
          <a:ext cx="7162564" cy="70916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MBO</a:t>
          </a:r>
        </a:p>
      </dsp:txBody>
      <dsp:txXfrm>
        <a:off x="34619" y="1475647"/>
        <a:ext cx="7093326" cy="639931"/>
      </dsp:txXfrm>
    </dsp:sp>
    <dsp:sp modelId="{1E669610-8FC2-45B8-9B88-AA39EB12EF8C}">
      <dsp:nvSpPr>
        <dsp:cNvPr id="0" name=""/>
        <dsp:cNvSpPr/>
      </dsp:nvSpPr>
      <dsp:spPr>
        <a:xfrm>
          <a:off x="0" y="2164962"/>
          <a:ext cx="7162564" cy="70916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Budgeting</a:t>
          </a:r>
        </a:p>
      </dsp:txBody>
      <dsp:txXfrm>
        <a:off x="34619" y="2199581"/>
        <a:ext cx="7093326" cy="639931"/>
      </dsp:txXfrm>
    </dsp:sp>
    <dsp:sp modelId="{F209ACB3-3444-40CC-BCCA-513ABA9ADB86}">
      <dsp:nvSpPr>
        <dsp:cNvPr id="0" name=""/>
        <dsp:cNvSpPr/>
      </dsp:nvSpPr>
      <dsp:spPr>
        <a:xfrm>
          <a:off x="0" y="2886507"/>
          <a:ext cx="7162564" cy="70916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McKinsey 7S</a:t>
          </a:r>
        </a:p>
      </dsp:txBody>
      <dsp:txXfrm>
        <a:off x="34619" y="2921126"/>
        <a:ext cx="7093326" cy="639931"/>
      </dsp:txXfrm>
    </dsp:sp>
    <dsp:sp modelId="{24D32922-BF99-4CE5-821E-A240C3092535}">
      <dsp:nvSpPr>
        <dsp:cNvPr id="0" name=""/>
        <dsp:cNvSpPr/>
      </dsp:nvSpPr>
      <dsp:spPr>
        <a:xfrm>
          <a:off x="0" y="3608052"/>
          <a:ext cx="7162564" cy="709169"/>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Strategy Implementation Activities</a:t>
          </a:r>
        </a:p>
      </dsp:txBody>
      <dsp:txXfrm>
        <a:off x="34619" y="3642671"/>
        <a:ext cx="7093326" cy="639931"/>
      </dsp:txXfrm>
    </dsp:sp>
    <dsp:sp modelId="{F2661D8E-CA17-4439-82D7-B9DD64BE4ADF}">
      <dsp:nvSpPr>
        <dsp:cNvPr id="0" name=""/>
        <dsp:cNvSpPr/>
      </dsp:nvSpPr>
      <dsp:spPr>
        <a:xfrm>
          <a:off x="0" y="4329596"/>
          <a:ext cx="7162564" cy="70916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Evaluation</a:t>
          </a:r>
        </a:p>
      </dsp:txBody>
      <dsp:txXfrm>
        <a:off x="34619" y="4364215"/>
        <a:ext cx="7093326" cy="639931"/>
      </dsp:txXfrm>
    </dsp:sp>
    <dsp:sp modelId="{3BE952A1-A30C-4AC3-90C5-5AFF5BA4AEDD}">
      <dsp:nvSpPr>
        <dsp:cNvPr id="0" name=""/>
        <dsp:cNvSpPr/>
      </dsp:nvSpPr>
      <dsp:spPr>
        <a:xfrm>
          <a:off x="0" y="5051141"/>
          <a:ext cx="7162564" cy="70916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HR in Strategy Planning</a:t>
          </a:r>
        </a:p>
      </dsp:txBody>
      <dsp:txXfrm>
        <a:off x="34619" y="5085760"/>
        <a:ext cx="7093326" cy="639931"/>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733F7B-8381-46B4-A62D-60C94EF49351}">
      <dsp:nvSpPr>
        <dsp:cNvPr id="0" name=""/>
        <dsp:cNvSpPr/>
      </dsp:nvSpPr>
      <dsp:spPr>
        <a:xfrm>
          <a:off x="0" y="4602"/>
          <a:ext cx="7162564" cy="70862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BCG Matrix</a:t>
          </a:r>
        </a:p>
      </dsp:txBody>
      <dsp:txXfrm>
        <a:off x="34592" y="39194"/>
        <a:ext cx="7093380" cy="639442"/>
      </dsp:txXfrm>
    </dsp:sp>
    <dsp:sp modelId="{C8CBCA26-9D20-4838-B1F9-53234775E96B}">
      <dsp:nvSpPr>
        <dsp:cNvPr id="0" name=""/>
        <dsp:cNvSpPr/>
      </dsp:nvSpPr>
      <dsp:spPr>
        <a:xfrm>
          <a:off x="0" y="719496"/>
          <a:ext cx="7162564" cy="70862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Balanced Scorecard</a:t>
          </a:r>
        </a:p>
      </dsp:txBody>
      <dsp:txXfrm>
        <a:off x="34592" y="754088"/>
        <a:ext cx="7093380" cy="639442"/>
      </dsp:txXfrm>
    </dsp:sp>
    <dsp:sp modelId="{C30047F0-DB09-4604-AC54-FC0221E4A689}">
      <dsp:nvSpPr>
        <dsp:cNvPr id="0" name=""/>
        <dsp:cNvSpPr/>
      </dsp:nvSpPr>
      <dsp:spPr>
        <a:xfrm>
          <a:off x="0" y="1441971"/>
          <a:ext cx="7162564" cy="70862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MBO</a:t>
          </a:r>
        </a:p>
      </dsp:txBody>
      <dsp:txXfrm>
        <a:off x="34592" y="1476563"/>
        <a:ext cx="7093380" cy="639442"/>
      </dsp:txXfrm>
    </dsp:sp>
    <dsp:sp modelId="{2DDA9630-29E0-497B-878F-4487C0DC6D0A}">
      <dsp:nvSpPr>
        <dsp:cNvPr id="0" name=""/>
        <dsp:cNvSpPr/>
      </dsp:nvSpPr>
      <dsp:spPr>
        <a:xfrm>
          <a:off x="0" y="2165463"/>
          <a:ext cx="7162564" cy="70862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Budgeting</a:t>
          </a:r>
        </a:p>
      </dsp:txBody>
      <dsp:txXfrm>
        <a:off x="34592" y="2200055"/>
        <a:ext cx="7093380" cy="639442"/>
      </dsp:txXfrm>
    </dsp:sp>
    <dsp:sp modelId="{F209ACB3-3444-40CC-BCCA-513ABA9ADB86}">
      <dsp:nvSpPr>
        <dsp:cNvPr id="0" name=""/>
        <dsp:cNvSpPr/>
      </dsp:nvSpPr>
      <dsp:spPr>
        <a:xfrm>
          <a:off x="0" y="2886549"/>
          <a:ext cx="7162564" cy="70862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McKinsey 7S</a:t>
          </a:r>
        </a:p>
      </dsp:txBody>
      <dsp:txXfrm>
        <a:off x="34592" y="2921141"/>
        <a:ext cx="7093380" cy="639442"/>
      </dsp:txXfrm>
    </dsp:sp>
    <dsp:sp modelId="{24D32922-BF99-4CE5-821E-A240C3092535}">
      <dsp:nvSpPr>
        <dsp:cNvPr id="0" name=""/>
        <dsp:cNvSpPr/>
      </dsp:nvSpPr>
      <dsp:spPr>
        <a:xfrm>
          <a:off x="0" y="3607636"/>
          <a:ext cx="7162564" cy="70862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Implementation Activities</a:t>
          </a:r>
        </a:p>
      </dsp:txBody>
      <dsp:txXfrm>
        <a:off x="34592" y="3642228"/>
        <a:ext cx="7093380" cy="639442"/>
      </dsp:txXfrm>
    </dsp:sp>
    <dsp:sp modelId="{F2661D8E-CA17-4439-82D7-B9DD64BE4ADF}">
      <dsp:nvSpPr>
        <dsp:cNvPr id="0" name=""/>
        <dsp:cNvSpPr/>
      </dsp:nvSpPr>
      <dsp:spPr>
        <a:xfrm>
          <a:off x="0" y="4328722"/>
          <a:ext cx="7162564" cy="708626"/>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Strategy Evaluation</a:t>
          </a:r>
        </a:p>
      </dsp:txBody>
      <dsp:txXfrm>
        <a:off x="34592" y="4363314"/>
        <a:ext cx="7093380" cy="639442"/>
      </dsp:txXfrm>
    </dsp:sp>
    <dsp:sp modelId="{3BE952A1-A30C-4AC3-90C5-5AFF5BA4AEDD}">
      <dsp:nvSpPr>
        <dsp:cNvPr id="0" name=""/>
        <dsp:cNvSpPr/>
      </dsp:nvSpPr>
      <dsp:spPr>
        <a:xfrm>
          <a:off x="0" y="5049808"/>
          <a:ext cx="7162564" cy="70862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HR in Strategy Planning</a:t>
          </a:r>
        </a:p>
      </dsp:txBody>
      <dsp:txXfrm>
        <a:off x="34592" y="5084400"/>
        <a:ext cx="7093380" cy="639442"/>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733F7B-8381-46B4-A62D-60C94EF49351}">
      <dsp:nvSpPr>
        <dsp:cNvPr id="0" name=""/>
        <dsp:cNvSpPr/>
      </dsp:nvSpPr>
      <dsp:spPr>
        <a:xfrm>
          <a:off x="0" y="2710"/>
          <a:ext cx="7162564" cy="70916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BCG Matrix</a:t>
          </a:r>
        </a:p>
      </dsp:txBody>
      <dsp:txXfrm>
        <a:off x="34619" y="37329"/>
        <a:ext cx="7093326" cy="639931"/>
      </dsp:txXfrm>
    </dsp:sp>
    <dsp:sp modelId="{C8CBCA26-9D20-4838-B1F9-53234775E96B}">
      <dsp:nvSpPr>
        <dsp:cNvPr id="0" name=""/>
        <dsp:cNvSpPr/>
      </dsp:nvSpPr>
      <dsp:spPr>
        <a:xfrm>
          <a:off x="0" y="718104"/>
          <a:ext cx="7162564" cy="70916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Balanced Scorecard</a:t>
          </a:r>
        </a:p>
      </dsp:txBody>
      <dsp:txXfrm>
        <a:off x="34619" y="752723"/>
        <a:ext cx="7093326" cy="639931"/>
      </dsp:txXfrm>
    </dsp:sp>
    <dsp:sp modelId="{C30047F0-DB09-4604-AC54-FC0221E4A689}">
      <dsp:nvSpPr>
        <dsp:cNvPr id="0" name=""/>
        <dsp:cNvSpPr/>
      </dsp:nvSpPr>
      <dsp:spPr>
        <a:xfrm>
          <a:off x="0" y="1448120"/>
          <a:ext cx="7162564" cy="70916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MBO</a:t>
          </a:r>
        </a:p>
      </dsp:txBody>
      <dsp:txXfrm>
        <a:off x="34619" y="1482739"/>
        <a:ext cx="7093326" cy="639931"/>
      </dsp:txXfrm>
    </dsp:sp>
    <dsp:sp modelId="{AD8AA1B4-EEDD-4C69-94F3-D0F0A1CEEF71}">
      <dsp:nvSpPr>
        <dsp:cNvPr id="0" name=""/>
        <dsp:cNvSpPr/>
      </dsp:nvSpPr>
      <dsp:spPr>
        <a:xfrm>
          <a:off x="0" y="2164962"/>
          <a:ext cx="7162564" cy="70916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Budgeting</a:t>
          </a:r>
        </a:p>
      </dsp:txBody>
      <dsp:txXfrm>
        <a:off x="34619" y="2199581"/>
        <a:ext cx="7093326" cy="639931"/>
      </dsp:txXfrm>
    </dsp:sp>
    <dsp:sp modelId="{F209ACB3-3444-40CC-BCCA-513ABA9ADB86}">
      <dsp:nvSpPr>
        <dsp:cNvPr id="0" name=""/>
        <dsp:cNvSpPr/>
      </dsp:nvSpPr>
      <dsp:spPr>
        <a:xfrm>
          <a:off x="0" y="2886507"/>
          <a:ext cx="7162564" cy="70916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McKinsey 7S</a:t>
          </a:r>
        </a:p>
      </dsp:txBody>
      <dsp:txXfrm>
        <a:off x="34619" y="2921126"/>
        <a:ext cx="7093326" cy="639931"/>
      </dsp:txXfrm>
    </dsp:sp>
    <dsp:sp modelId="{24D32922-BF99-4CE5-821E-A240C3092535}">
      <dsp:nvSpPr>
        <dsp:cNvPr id="0" name=""/>
        <dsp:cNvSpPr/>
      </dsp:nvSpPr>
      <dsp:spPr>
        <a:xfrm>
          <a:off x="0" y="3608052"/>
          <a:ext cx="7162564" cy="70916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Implementation Activities</a:t>
          </a:r>
        </a:p>
      </dsp:txBody>
      <dsp:txXfrm>
        <a:off x="34619" y="3642671"/>
        <a:ext cx="7093326" cy="639931"/>
      </dsp:txXfrm>
    </dsp:sp>
    <dsp:sp modelId="{F2661D8E-CA17-4439-82D7-B9DD64BE4ADF}">
      <dsp:nvSpPr>
        <dsp:cNvPr id="0" name=""/>
        <dsp:cNvSpPr/>
      </dsp:nvSpPr>
      <dsp:spPr>
        <a:xfrm>
          <a:off x="0" y="4329596"/>
          <a:ext cx="7162564" cy="70916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Evaluation</a:t>
          </a:r>
        </a:p>
      </dsp:txBody>
      <dsp:txXfrm>
        <a:off x="34619" y="4364215"/>
        <a:ext cx="7093326" cy="639931"/>
      </dsp:txXfrm>
    </dsp:sp>
    <dsp:sp modelId="{3BE952A1-A30C-4AC3-90C5-5AFF5BA4AEDD}">
      <dsp:nvSpPr>
        <dsp:cNvPr id="0" name=""/>
        <dsp:cNvSpPr/>
      </dsp:nvSpPr>
      <dsp:spPr>
        <a:xfrm>
          <a:off x="0" y="5051141"/>
          <a:ext cx="7162564" cy="709169"/>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HR in Strategy Planning</a:t>
          </a:r>
        </a:p>
      </dsp:txBody>
      <dsp:txXfrm>
        <a:off x="34619" y="5085760"/>
        <a:ext cx="7093326" cy="639931"/>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97989" name="Rectangle 5">
            <a:extLst>
              <a:ext uri="{FF2B5EF4-FFF2-40B4-BE49-F238E27FC236}">
                <a16:creationId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2</a:t>
            </a:fld>
            <a:endParaRPr lang="en-MY" altLang="en-US"/>
          </a:p>
        </p:txBody>
      </p:sp>
    </p:spTree>
    <p:extLst>
      <p:ext uri="{BB962C8B-B14F-4D97-AF65-F5344CB8AC3E}">
        <p14:creationId xmlns:p14="http://schemas.microsoft.com/office/powerpoint/2010/main" val="298257068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10</a:t>
            </a:fld>
            <a:endParaRPr lang="en-MY" altLang="en-US"/>
          </a:p>
        </p:txBody>
      </p:sp>
    </p:spTree>
    <p:extLst>
      <p:ext uri="{BB962C8B-B14F-4D97-AF65-F5344CB8AC3E}">
        <p14:creationId xmlns:p14="http://schemas.microsoft.com/office/powerpoint/2010/main" val="41910915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26</a:t>
            </a:fld>
            <a:endParaRPr lang="en-MY" altLang="en-US"/>
          </a:p>
        </p:txBody>
      </p:sp>
    </p:spTree>
    <p:extLst>
      <p:ext uri="{BB962C8B-B14F-4D97-AF65-F5344CB8AC3E}">
        <p14:creationId xmlns:p14="http://schemas.microsoft.com/office/powerpoint/2010/main" val="21974291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35</a:t>
            </a:fld>
            <a:endParaRPr lang="en-MY" altLang="en-US"/>
          </a:p>
        </p:txBody>
      </p:sp>
    </p:spTree>
    <p:extLst>
      <p:ext uri="{BB962C8B-B14F-4D97-AF65-F5344CB8AC3E}">
        <p14:creationId xmlns:p14="http://schemas.microsoft.com/office/powerpoint/2010/main" val="114373366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49</a:t>
            </a:fld>
            <a:endParaRPr lang="en-MY" altLang="en-US"/>
          </a:p>
        </p:txBody>
      </p:sp>
    </p:spTree>
    <p:extLst>
      <p:ext uri="{BB962C8B-B14F-4D97-AF65-F5344CB8AC3E}">
        <p14:creationId xmlns:p14="http://schemas.microsoft.com/office/powerpoint/2010/main" val="200202896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60</a:t>
            </a:fld>
            <a:endParaRPr lang="en-MY" altLang="en-US"/>
          </a:p>
        </p:txBody>
      </p:sp>
    </p:spTree>
    <p:extLst>
      <p:ext uri="{BB962C8B-B14F-4D97-AF65-F5344CB8AC3E}">
        <p14:creationId xmlns:p14="http://schemas.microsoft.com/office/powerpoint/2010/main" val="346588478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63</a:t>
            </a:fld>
            <a:endParaRPr lang="en-MY" altLang="en-US"/>
          </a:p>
        </p:txBody>
      </p:sp>
    </p:spTree>
    <p:extLst>
      <p:ext uri="{BB962C8B-B14F-4D97-AF65-F5344CB8AC3E}">
        <p14:creationId xmlns:p14="http://schemas.microsoft.com/office/powerpoint/2010/main" val="252292054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70</a:t>
            </a:fld>
            <a:endParaRPr lang="en-MY" altLang="en-US"/>
          </a:p>
        </p:txBody>
      </p:sp>
    </p:spTree>
    <p:extLst>
      <p:ext uri="{BB962C8B-B14F-4D97-AF65-F5344CB8AC3E}">
        <p14:creationId xmlns:p14="http://schemas.microsoft.com/office/powerpoint/2010/main" val="27854184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63184" name="Group 16">
            <a:extLst>
              <a:ext uri="{FF2B5EF4-FFF2-40B4-BE49-F238E27FC236}">
                <a16:creationId xmlns:a16="http://schemas.microsoft.com/office/drawing/2014/main" id="{4AB0506D-1BB9-43FD-87B1-CA6CC3EBB62B}"/>
              </a:ext>
            </a:extLst>
          </p:cNvPr>
          <p:cNvGrpSpPr>
            <a:grpSpLocks/>
          </p:cNvGrpSpPr>
          <p:nvPr/>
        </p:nvGrpSpPr>
        <p:grpSpPr bwMode="auto">
          <a:xfrm>
            <a:off x="0" y="0"/>
            <a:ext cx="8763000" cy="5943600"/>
            <a:chOff x="0" y="0"/>
            <a:chExt cx="5520" cy="3744"/>
          </a:xfrm>
        </p:grpSpPr>
        <p:sp>
          <p:nvSpPr>
            <p:cNvPr id="263170" name="Rectangle 2">
              <a:extLst>
                <a:ext uri="{FF2B5EF4-FFF2-40B4-BE49-F238E27FC236}">
                  <a16:creationId xmlns:a16="http://schemas.microsoft.com/office/drawing/2014/main" id="{DB3E74AC-0346-4AA8-B6A1-FC43D263E139}"/>
                </a:ext>
              </a:extLst>
            </p:cNvPr>
            <p:cNvSpPr>
              <a:spLocks noChangeArrowheads="1"/>
            </p:cNvSpPr>
            <p:nvPr/>
          </p:nvSpPr>
          <p:spPr bwMode="auto">
            <a:xfrm>
              <a:off x="0" y="0"/>
              <a:ext cx="110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3182" name="Group 14">
              <a:extLst>
                <a:ext uri="{FF2B5EF4-FFF2-40B4-BE49-F238E27FC236}">
                  <a16:creationId xmlns:a16="http://schemas.microsoft.com/office/drawing/2014/main" id="{B431F97A-7D51-4834-AA1A-0E5B0BD7C005}"/>
                </a:ext>
              </a:extLst>
            </p:cNvPr>
            <p:cNvGrpSpPr>
              <a:grpSpLocks/>
            </p:cNvGrpSpPr>
            <p:nvPr userDrawn="1"/>
          </p:nvGrpSpPr>
          <p:grpSpPr bwMode="auto">
            <a:xfrm>
              <a:off x="0" y="2208"/>
              <a:ext cx="5520" cy="1536"/>
              <a:chOff x="0" y="2208"/>
              <a:chExt cx="5520" cy="1536"/>
            </a:xfrm>
          </p:grpSpPr>
          <p:sp>
            <p:nvSpPr>
              <p:cNvPr id="263171" name="Rectangle 3">
                <a:extLst>
                  <a:ext uri="{FF2B5EF4-FFF2-40B4-BE49-F238E27FC236}">
                    <a16:creationId xmlns:a16="http://schemas.microsoft.com/office/drawing/2014/main" id="{7F61C18D-24CA-4869-B041-16B3D3EC05C2}"/>
                  </a:ext>
                </a:extLst>
              </p:cNvPr>
              <p:cNvSpPr>
                <a:spLocks noChangeArrowheads="1"/>
              </p:cNvSpPr>
              <p:nvPr/>
            </p:nvSpPr>
            <p:spPr bwMode="ltGray">
              <a:xfrm>
                <a:off x="624" y="2208"/>
                <a:ext cx="4896" cy="1536"/>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2" name="Rectangle 4">
                <a:extLst>
                  <a:ext uri="{FF2B5EF4-FFF2-40B4-BE49-F238E27FC236}">
                    <a16:creationId xmlns:a16="http://schemas.microsoft.com/office/drawing/2014/main" id="{3BC0C28E-3EB9-4013-8C16-202BEB3490BE}"/>
                  </a:ext>
                </a:extLst>
              </p:cNvPr>
              <p:cNvSpPr>
                <a:spLocks noChangeArrowheads="1"/>
              </p:cNvSpPr>
              <p:nvPr/>
            </p:nvSpPr>
            <p:spPr bwMode="white">
              <a:xfrm>
                <a:off x="654" y="2352"/>
                <a:ext cx="4818" cy="134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8" name="Line 10">
                <a:extLst>
                  <a:ext uri="{FF2B5EF4-FFF2-40B4-BE49-F238E27FC236}">
                    <a16:creationId xmlns:a16="http://schemas.microsoft.com/office/drawing/2014/main" id="{15BAE4C6-E5CF-49A3-95B5-A93CB76CA2BF}"/>
                  </a:ext>
                </a:extLst>
              </p:cNvPr>
              <p:cNvSpPr>
                <a:spLocks noChangeShapeType="1"/>
              </p:cNvSpPr>
              <p:nvPr/>
            </p:nvSpPr>
            <p:spPr bwMode="auto">
              <a:xfrm>
                <a:off x="0" y="3072"/>
                <a:ext cx="624" cy="0"/>
              </a:xfrm>
              <a:prstGeom prst="line">
                <a:avLst/>
              </a:prstGeom>
              <a:noFill/>
              <a:ln w="508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nvGrpSpPr>
            <p:cNvPr id="263183" name="Group 15">
              <a:extLst>
                <a:ext uri="{FF2B5EF4-FFF2-40B4-BE49-F238E27FC236}">
                  <a16:creationId xmlns:a16="http://schemas.microsoft.com/office/drawing/2014/main" id="{B4BB5748-80F5-4CF3-A71D-E0B7E6301197}"/>
                </a:ext>
              </a:extLst>
            </p:cNvPr>
            <p:cNvGrpSpPr>
              <a:grpSpLocks/>
            </p:cNvGrpSpPr>
            <p:nvPr userDrawn="1"/>
          </p:nvGrpSpPr>
          <p:grpSpPr bwMode="auto">
            <a:xfrm>
              <a:off x="400" y="336"/>
              <a:ext cx="5088" cy="192"/>
              <a:chOff x="400" y="336"/>
              <a:chExt cx="5088" cy="192"/>
            </a:xfrm>
          </p:grpSpPr>
          <p:sp>
            <p:nvSpPr>
              <p:cNvPr id="263179" name="Rectangle 11">
                <a:extLst>
                  <a:ext uri="{FF2B5EF4-FFF2-40B4-BE49-F238E27FC236}">
                    <a16:creationId xmlns:a16="http://schemas.microsoft.com/office/drawing/2014/main" id="{4956BFDE-12E5-4B36-8474-6C8A6756AF33}"/>
                  </a:ext>
                </a:extLst>
              </p:cNvPr>
              <p:cNvSpPr>
                <a:spLocks noChangeArrowheads="1"/>
              </p:cNvSpPr>
              <p:nvPr/>
            </p:nvSpPr>
            <p:spPr bwMode="auto">
              <a:xfrm>
                <a:off x="3952" y="336"/>
                <a:ext cx="1536" cy="192"/>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80" name="Line 12">
                <a:extLst>
                  <a:ext uri="{FF2B5EF4-FFF2-40B4-BE49-F238E27FC236}">
                    <a16:creationId xmlns:a16="http://schemas.microsoft.com/office/drawing/2014/main" id="{AC5B5F60-1A27-4EE4-98D9-2A125E29808F}"/>
                  </a:ext>
                </a:extLst>
              </p:cNvPr>
              <p:cNvSpPr>
                <a:spLocks noChangeShapeType="1"/>
              </p:cNvSpPr>
              <p:nvPr/>
            </p:nvSpPr>
            <p:spPr bwMode="auto">
              <a:xfrm>
                <a:off x="400" y="432"/>
                <a:ext cx="5088"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3173" name="Rectangle 5">
            <a:extLst>
              <a:ext uri="{FF2B5EF4-FFF2-40B4-BE49-F238E27FC236}">
                <a16:creationId xmlns:a16="http://schemas.microsoft.com/office/drawing/2014/main" id="{5765E1FF-FE2D-42F5-834D-CD1DD5ED3DB2}"/>
              </a:ext>
            </a:extLst>
          </p:cNvPr>
          <p:cNvSpPr>
            <a:spLocks noGrp="1" noChangeArrowheads="1"/>
          </p:cNvSpPr>
          <p:nvPr>
            <p:ph type="ctrTitle"/>
          </p:nvPr>
        </p:nvSpPr>
        <p:spPr>
          <a:xfrm>
            <a:off x="2057400" y="1143000"/>
            <a:ext cx="6629400" cy="2209800"/>
          </a:xfrm>
        </p:spPr>
        <p:txBody>
          <a:bodyPr/>
          <a:lstStyle>
            <a:lvl1pPr>
              <a:defRPr sz="4800"/>
            </a:lvl1pPr>
          </a:lstStyle>
          <a:p>
            <a:pPr lvl="0"/>
            <a:r>
              <a:rPr lang="en-US" altLang="en-US" noProof="0"/>
              <a:t>Click to edit Master title style</a:t>
            </a:r>
            <a:endParaRPr lang="en-MY" altLang="en-US" noProof="0"/>
          </a:p>
        </p:txBody>
      </p:sp>
      <p:sp>
        <p:nvSpPr>
          <p:cNvPr id="263174" name="Rectangle 6">
            <a:extLst>
              <a:ext uri="{FF2B5EF4-FFF2-40B4-BE49-F238E27FC236}">
                <a16:creationId xmlns:a16="http://schemas.microsoft.com/office/drawing/2014/main" id="{FC7EA3C9-5184-48DB-93B0-B6160D53DD1E}"/>
              </a:ext>
            </a:extLst>
          </p:cNvPr>
          <p:cNvSpPr>
            <a:spLocks noGrp="1" noChangeArrowheads="1"/>
          </p:cNvSpPr>
          <p:nvPr>
            <p:ph type="subTitle" idx="1"/>
          </p:nvPr>
        </p:nvSpPr>
        <p:spPr>
          <a:xfrm>
            <a:off x="1371600" y="3962400"/>
            <a:ext cx="6858000" cy="1600200"/>
          </a:xfrm>
        </p:spPr>
        <p:txBody>
          <a:bodyPr anchor="ctr"/>
          <a:lstStyle>
            <a:lvl1pPr marL="0" indent="0" algn="ctr">
              <a:buFont typeface="Wingdings" panose="05000000000000000000" pitchFamily="2" charset="2"/>
              <a:buNone/>
              <a:defRPr/>
            </a:lvl1pPr>
          </a:lstStyle>
          <a:p>
            <a:pPr lvl="0"/>
            <a:r>
              <a:rPr lang="en-US" altLang="en-US" noProof="0"/>
              <a:t>Click to edit Master subtitle style</a:t>
            </a:r>
            <a:endParaRPr lang="en-MY" altLang="en-US" noProof="0"/>
          </a:p>
        </p:txBody>
      </p:sp>
      <p:sp>
        <p:nvSpPr>
          <p:cNvPr id="263175" name="Rectangle 7">
            <a:extLst>
              <a:ext uri="{FF2B5EF4-FFF2-40B4-BE49-F238E27FC236}">
                <a16:creationId xmlns:a16="http://schemas.microsoft.com/office/drawing/2014/main" id="{9FD068B2-2E46-4D7D-821C-D64B5709CA98}"/>
              </a:ext>
            </a:extLst>
          </p:cNvPr>
          <p:cNvSpPr>
            <a:spLocks noGrp="1" noChangeArrowheads="1"/>
          </p:cNvSpPr>
          <p:nvPr>
            <p:ph type="dt" sz="half" idx="2"/>
          </p:nvPr>
        </p:nvSpPr>
        <p:spPr>
          <a:xfrm>
            <a:off x="912813" y="6251575"/>
            <a:ext cx="1905000" cy="457200"/>
          </a:xfrm>
        </p:spPr>
        <p:txBody>
          <a:bodyPr/>
          <a:lstStyle>
            <a:lvl1pPr>
              <a:defRPr/>
            </a:lvl1pPr>
          </a:lstStyle>
          <a:p>
            <a:endParaRPr lang="en-MY" altLang="en-US"/>
          </a:p>
        </p:txBody>
      </p:sp>
      <p:sp>
        <p:nvSpPr>
          <p:cNvPr id="263176" name="Rectangle 8">
            <a:extLst>
              <a:ext uri="{FF2B5EF4-FFF2-40B4-BE49-F238E27FC236}">
                <a16:creationId xmlns:a16="http://schemas.microsoft.com/office/drawing/2014/main" id="{30451056-F381-4608-A0D3-81D730E16485}"/>
              </a:ext>
            </a:extLst>
          </p:cNvPr>
          <p:cNvSpPr>
            <a:spLocks noGrp="1" noChangeArrowheads="1"/>
          </p:cNvSpPr>
          <p:nvPr>
            <p:ph type="ftr" sz="quarter" idx="3"/>
          </p:nvPr>
        </p:nvSpPr>
        <p:spPr>
          <a:xfrm>
            <a:off x="3354388" y="6248400"/>
            <a:ext cx="2895600" cy="457200"/>
          </a:xfrm>
        </p:spPr>
        <p:txBody>
          <a:bodyPr/>
          <a:lstStyle>
            <a:lvl1pPr>
              <a:defRPr/>
            </a:lvl1pPr>
          </a:lstStyle>
          <a:p>
            <a:endParaRPr lang="en-MY" altLang="en-US"/>
          </a:p>
        </p:txBody>
      </p:sp>
      <p:sp>
        <p:nvSpPr>
          <p:cNvPr id="263177" name="Rectangle 9">
            <a:extLst>
              <a:ext uri="{FF2B5EF4-FFF2-40B4-BE49-F238E27FC236}">
                <a16:creationId xmlns:a16="http://schemas.microsoft.com/office/drawing/2014/main" id="{197A81A2-2E3F-4AD1-AA2D-837056E96063}"/>
              </a:ext>
            </a:extLst>
          </p:cNvPr>
          <p:cNvSpPr>
            <a:spLocks noGrp="1" noChangeArrowheads="1"/>
          </p:cNvSpPr>
          <p:nvPr>
            <p:ph type="sldNum" sz="quarter" idx="4"/>
          </p:nvPr>
        </p:nvSpPr>
        <p:spPr/>
        <p:txBody>
          <a:bodyPr/>
          <a:lstStyle>
            <a:lvl1pPr>
              <a:defRPr/>
            </a:lvl1pPr>
          </a:lstStyle>
          <a:p>
            <a:fld id="{8AE7E157-2D24-47E5-95A0-338FBF5A665B}" type="slidenum">
              <a:rPr lang="en-MY" altLang="en-US"/>
              <a:pPr/>
              <a:t>‹#›</a:t>
            </a:fld>
            <a:endParaRPr lang="en-MY"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4D3FD-945F-4F28-A7B7-7BA244FFE637}"/>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53CD3ADD-7712-4694-AD96-7E6E312097E0}"/>
              </a:ext>
            </a:extLst>
          </p:cNvPr>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MY" dirty="0"/>
          </a:p>
        </p:txBody>
      </p:sp>
      <p:sp>
        <p:nvSpPr>
          <p:cNvPr id="4" name="Date Placeholder 3">
            <a:extLst>
              <a:ext uri="{FF2B5EF4-FFF2-40B4-BE49-F238E27FC236}">
                <a16:creationId xmlns:a16="http://schemas.microsoft.com/office/drawing/2014/main" id="{E9791174-9C88-4ADD-A5F6-A59DF46C4A7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00867182-CAB4-4FA1-B65E-A8A79472AFD9}"/>
              </a:ext>
            </a:extLst>
          </p:cNvPr>
          <p:cNvSpPr>
            <a:spLocks noGrp="1"/>
          </p:cNvSpPr>
          <p:nvPr>
            <p:ph type="ftr" sz="quarter" idx="11"/>
          </p:nvPr>
        </p:nvSpPr>
        <p:spPr/>
        <p:txBody>
          <a:bodyPr/>
          <a:lstStyle>
            <a:lvl1pPr>
              <a:defRPr/>
            </a:lvl1pPr>
          </a:lstStyle>
          <a:p>
            <a:endParaRPr lang="en-MY" altLang="en-US"/>
          </a:p>
        </p:txBody>
      </p:sp>
      <p:sp>
        <p:nvSpPr>
          <p:cNvPr id="7" name="Oval 6">
            <a:extLst>
              <a:ext uri="{FF2B5EF4-FFF2-40B4-BE49-F238E27FC236}">
                <a16:creationId xmlns:a16="http://schemas.microsoft.com/office/drawing/2014/main" id="{105C8059-1CB6-4FA0-AE2F-AFBFEA2DB5A3}"/>
              </a:ext>
            </a:extLst>
          </p:cNvPr>
          <p:cNvSpPr/>
          <p:nvPr userDrawn="1"/>
        </p:nvSpPr>
        <p:spPr>
          <a:xfrm>
            <a:off x="7740352" y="5517232"/>
            <a:ext cx="1192088" cy="1188368"/>
          </a:xfrm>
          <a:prstGeom prst="ellipse">
            <a:avLst/>
          </a:prstGeom>
          <a:blipFill dpi="0" rotWithShape="1">
            <a:blip r:embed="rId2">
              <a:alphaModFix amt="95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
        <p:nvSpPr>
          <p:cNvPr id="6" name="Slide Number Placeholder 5">
            <a:extLst>
              <a:ext uri="{FF2B5EF4-FFF2-40B4-BE49-F238E27FC236}">
                <a16:creationId xmlns:a16="http://schemas.microsoft.com/office/drawing/2014/main" id="{497604F7-EC6A-46C5-983F-9A33F3C6FD3F}"/>
              </a:ext>
            </a:extLst>
          </p:cNvPr>
          <p:cNvSpPr>
            <a:spLocks noGrp="1"/>
          </p:cNvSpPr>
          <p:nvPr>
            <p:ph type="sldNum" sz="quarter" idx="12"/>
          </p:nvPr>
        </p:nvSpPr>
        <p:spPr/>
        <p:txBody>
          <a:bodyPr/>
          <a:lstStyle>
            <a:lvl1pPr>
              <a:defRPr/>
            </a:lvl1pPr>
          </a:lstStyle>
          <a:p>
            <a:fld id="{5FD03B09-2FAE-4F4A-B1F2-475D2AECBCD7}" type="slidenum">
              <a:rPr lang="en-MY" altLang="en-US"/>
              <a:pPr/>
              <a:t>‹#›</a:t>
            </a:fld>
            <a:endParaRPr lang="en-MY" altLang="en-US"/>
          </a:p>
        </p:txBody>
      </p:sp>
    </p:spTree>
    <p:extLst>
      <p:ext uri="{BB962C8B-B14F-4D97-AF65-F5344CB8AC3E}">
        <p14:creationId xmlns:p14="http://schemas.microsoft.com/office/powerpoint/2010/main" val="11126918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27359-26BB-4679-B28D-139294F22C1B}"/>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MY"/>
          </a:p>
        </p:txBody>
      </p:sp>
      <p:sp>
        <p:nvSpPr>
          <p:cNvPr id="3" name="Text Placeholder 2">
            <a:extLst>
              <a:ext uri="{FF2B5EF4-FFF2-40B4-BE49-F238E27FC236}">
                <a16:creationId xmlns:a16="http://schemas.microsoft.com/office/drawing/2014/main" id="{4FB9B2A3-0D0E-4EDC-B116-AA580B78E9DF}"/>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144EE233-82B1-4E6A-A1F4-A88F4B204B88}"/>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B691ECFF-CF2F-4EA9-94E9-BD744CCD1668}"/>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FB7CE33D-6D97-494D-8472-D1C31959ED07}"/>
              </a:ext>
            </a:extLst>
          </p:cNvPr>
          <p:cNvSpPr>
            <a:spLocks noGrp="1"/>
          </p:cNvSpPr>
          <p:nvPr>
            <p:ph type="sldNum" sz="quarter" idx="12"/>
          </p:nvPr>
        </p:nvSpPr>
        <p:spPr/>
        <p:txBody>
          <a:bodyPr/>
          <a:lstStyle>
            <a:lvl1pPr>
              <a:defRPr/>
            </a:lvl1pPr>
          </a:lstStyle>
          <a:p>
            <a:fld id="{06E3386E-6DD8-461E-84B0-934A35F5DF23}" type="slidenum">
              <a:rPr lang="en-MY" altLang="en-US"/>
              <a:pPr/>
              <a:t>‹#›</a:t>
            </a:fld>
            <a:endParaRPr lang="en-MY" altLang="en-US"/>
          </a:p>
        </p:txBody>
      </p:sp>
    </p:spTree>
    <p:extLst>
      <p:ext uri="{BB962C8B-B14F-4D97-AF65-F5344CB8AC3E}">
        <p14:creationId xmlns:p14="http://schemas.microsoft.com/office/powerpoint/2010/main" val="31339011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2848A-E9A4-4E0B-9C84-EA2059E6E6A2}"/>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CA4F2174-B551-402E-96FD-52AD5465376F}"/>
              </a:ext>
            </a:extLst>
          </p:cNvPr>
          <p:cNvSpPr>
            <a:spLocks noGrp="1"/>
          </p:cNvSpPr>
          <p:nvPr>
            <p:ph sz="half" idx="1"/>
          </p:nvPr>
        </p:nvSpPr>
        <p:spPr>
          <a:xfrm>
            <a:off x="9144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Content Placeholder 3">
            <a:extLst>
              <a:ext uri="{FF2B5EF4-FFF2-40B4-BE49-F238E27FC236}">
                <a16:creationId xmlns:a16="http://schemas.microsoft.com/office/drawing/2014/main" id="{156D050C-402F-449B-80FC-B22AE12880C5}"/>
              </a:ext>
            </a:extLst>
          </p:cNvPr>
          <p:cNvSpPr>
            <a:spLocks noGrp="1"/>
          </p:cNvSpPr>
          <p:nvPr>
            <p:ph sz="half" idx="2"/>
          </p:nvPr>
        </p:nvSpPr>
        <p:spPr>
          <a:xfrm>
            <a:off x="48768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Date Placeholder 4">
            <a:extLst>
              <a:ext uri="{FF2B5EF4-FFF2-40B4-BE49-F238E27FC236}">
                <a16:creationId xmlns:a16="http://schemas.microsoft.com/office/drawing/2014/main" id="{04AB731F-B83B-4D49-ACD8-B28128CF33AD}"/>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94B7D890-E0B7-4F50-957A-CB40D7E6FEC4}"/>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DBDB76DC-95D7-4A2D-8663-6E4F2D8E525B}"/>
              </a:ext>
            </a:extLst>
          </p:cNvPr>
          <p:cNvSpPr>
            <a:spLocks noGrp="1"/>
          </p:cNvSpPr>
          <p:nvPr>
            <p:ph type="sldNum" sz="quarter" idx="12"/>
          </p:nvPr>
        </p:nvSpPr>
        <p:spPr/>
        <p:txBody>
          <a:bodyPr/>
          <a:lstStyle>
            <a:lvl1pPr>
              <a:defRPr/>
            </a:lvl1pPr>
          </a:lstStyle>
          <a:p>
            <a:fld id="{DD5B1549-B84C-458D-82BF-96A8EED31540}" type="slidenum">
              <a:rPr lang="en-MY" altLang="en-US"/>
              <a:pPr/>
              <a:t>‹#›</a:t>
            </a:fld>
            <a:endParaRPr lang="en-MY" altLang="en-US"/>
          </a:p>
        </p:txBody>
      </p:sp>
    </p:spTree>
    <p:extLst>
      <p:ext uri="{BB962C8B-B14F-4D97-AF65-F5344CB8AC3E}">
        <p14:creationId xmlns:p14="http://schemas.microsoft.com/office/powerpoint/2010/main" val="28957295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81973-2EDC-43DE-A663-AAFB711DB1F9}"/>
              </a:ext>
            </a:extLst>
          </p:cNvPr>
          <p:cNvSpPr>
            <a:spLocks noGrp="1"/>
          </p:cNvSpPr>
          <p:nvPr>
            <p:ph type="title"/>
          </p:nvPr>
        </p:nvSpPr>
        <p:spPr>
          <a:xfrm>
            <a:off x="630238" y="365125"/>
            <a:ext cx="7886700" cy="1325563"/>
          </a:xfrm>
        </p:spPr>
        <p:txBody>
          <a:bodyPr/>
          <a:lstStyle/>
          <a:p>
            <a:r>
              <a:rPr lang="en-US"/>
              <a:t>Click to edit Master title style</a:t>
            </a:r>
            <a:endParaRPr lang="en-MY"/>
          </a:p>
        </p:txBody>
      </p:sp>
      <p:sp>
        <p:nvSpPr>
          <p:cNvPr id="3" name="Text Placeholder 2">
            <a:extLst>
              <a:ext uri="{FF2B5EF4-FFF2-40B4-BE49-F238E27FC236}">
                <a16:creationId xmlns:a16="http://schemas.microsoft.com/office/drawing/2014/main" id="{F7DF4A74-7EDA-46D3-85B6-7F5B01B42B57}"/>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5B218BD-61DF-4451-9B51-4FA6C3842B7B}"/>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Text Placeholder 4">
            <a:extLst>
              <a:ext uri="{FF2B5EF4-FFF2-40B4-BE49-F238E27FC236}">
                <a16:creationId xmlns:a16="http://schemas.microsoft.com/office/drawing/2014/main" id="{597CA3A6-651C-4CB0-BB19-67E7ADC9700E}"/>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9E21A7E-9EC1-45E2-8573-1736F3A7CA42}"/>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7" name="Date Placeholder 6">
            <a:extLst>
              <a:ext uri="{FF2B5EF4-FFF2-40B4-BE49-F238E27FC236}">
                <a16:creationId xmlns:a16="http://schemas.microsoft.com/office/drawing/2014/main" id="{EB730119-F831-4227-8B3E-C90FB1418D5F}"/>
              </a:ext>
            </a:extLst>
          </p:cNvPr>
          <p:cNvSpPr>
            <a:spLocks noGrp="1"/>
          </p:cNvSpPr>
          <p:nvPr>
            <p:ph type="dt" sz="half" idx="10"/>
          </p:nvPr>
        </p:nvSpPr>
        <p:spPr/>
        <p:txBody>
          <a:bodyPr/>
          <a:lstStyle>
            <a:lvl1pPr>
              <a:defRPr/>
            </a:lvl1pPr>
          </a:lstStyle>
          <a:p>
            <a:endParaRPr lang="en-MY" altLang="en-US"/>
          </a:p>
        </p:txBody>
      </p:sp>
      <p:sp>
        <p:nvSpPr>
          <p:cNvPr id="8" name="Footer Placeholder 7">
            <a:extLst>
              <a:ext uri="{FF2B5EF4-FFF2-40B4-BE49-F238E27FC236}">
                <a16:creationId xmlns:a16="http://schemas.microsoft.com/office/drawing/2014/main" id="{BBE2A844-7355-4D9C-B881-F4120201AA37}"/>
              </a:ext>
            </a:extLst>
          </p:cNvPr>
          <p:cNvSpPr>
            <a:spLocks noGrp="1"/>
          </p:cNvSpPr>
          <p:nvPr>
            <p:ph type="ftr" sz="quarter" idx="11"/>
          </p:nvPr>
        </p:nvSpPr>
        <p:spPr/>
        <p:txBody>
          <a:bodyPr/>
          <a:lstStyle>
            <a:lvl1pPr>
              <a:defRPr/>
            </a:lvl1pPr>
          </a:lstStyle>
          <a:p>
            <a:endParaRPr lang="en-MY" altLang="en-US"/>
          </a:p>
        </p:txBody>
      </p:sp>
      <p:sp>
        <p:nvSpPr>
          <p:cNvPr id="9" name="Slide Number Placeholder 8">
            <a:extLst>
              <a:ext uri="{FF2B5EF4-FFF2-40B4-BE49-F238E27FC236}">
                <a16:creationId xmlns:a16="http://schemas.microsoft.com/office/drawing/2014/main" id="{DE9A9282-951D-4A52-B4B4-BC58E636A723}"/>
              </a:ext>
            </a:extLst>
          </p:cNvPr>
          <p:cNvSpPr>
            <a:spLocks noGrp="1"/>
          </p:cNvSpPr>
          <p:nvPr>
            <p:ph type="sldNum" sz="quarter" idx="12"/>
          </p:nvPr>
        </p:nvSpPr>
        <p:spPr/>
        <p:txBody>
          <a:bodyPr/>
          <a:lstStyle>
            <a:lvl1pPr>
              <a:defRPr/>
            </a:lvl1pPr>
          </a:lstStyle>
          <a:p>
            <a:fld id="{6304C2B2-5332-4584-96F8-BD5E34E84840}" type="slidenum">
              <a:rPr lang="en-MY" altLang="en-US"/>
              <a:pPr/>
              <a:t>‹#›</a:t>
            </a:fld>
            <a:endParaRPr lang="en-MY" altLang="en-US"/>
          </a:p>
        </p:txBody>
      </p:sp>
    </p:spTree>
    <p:extLst>
      <p:ext uri="{BB962C8B-B14F-4D97-AF65-F5344CB8AC3E}">
        <p14:creationId xmlns:p14="http://schemas.microsoft.com/office/powerpoint/2010/main" val="18275713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1250C-2F5C-4DE9-AA27-AA243EB77BFE}"/>
              </a:ext>
            </a:extLst>
          </p:cNvPr>
          <p:cNvSpPr>
            <a:spLocks noGrp="1"/>
          </p:cNvSpPr>
          <p:nvPr>
            <p:ph type="title"/>
          </p:nvPr>
        </p:nvSpPr>
        <p:spPr/>
        <p:txBody>
          <a:bodyPr/>
          <a:lstStyle/>
          <a:p>
            <a:r>
              <a:rPr lang="en-US"/>
              <a:t>Click to edit Master title style</a:t>
            </a:r>
            <a:endParaRPr lang="en-MY"/>
          </a:p>
        </p:txBody>
      </p:sp>
      <p:sp>
        <p:nvSpPr>
          <p:cNvPr id="3" name="Date Placeholder 2">
            <a:extLst>
              <a:ext uri="{FF2B5EF4-FFF2-40B4-BE49-F238E27FC236}">
                <a16:creationId xmlns:a16="http://schemas.microsoft.com/office/drawing/2014/main" id="{9D577100-1DE8-4095-8793-6AC964255AAB}"/>
              </a:ext>
            </a:extLst>
          </p:cNvPr>
          <p:cNvSpPr>
            <a:spLocks noGrp="1"/>
          </p:cNvSpPr>
          <p:nvPr>
            <p:ph type="dt" sz="half" idx="10"/>
          </p:nvPr>
        </p:nvSpPr>
        <p:spPr/>
        <p:txBody>
          <a:bodyPr/>
          <a:lstStyle>
            <a:lvl1pPr>
              <a:defRPr/>
            </a:lvl1pPr>
          </a:lstStyle>
          <a:p>
            <a:endParaRPr lang="en-MY" altLang="en-US"/>
          </a:p>
        </p:txBody>
      </p:sp>
      <p:sp>
        <p:nvSpPr>
          <p:cNvPr id="4" name="Footer Placeholder 3">
            <a:extLst>
              <a:ext uri="{FF2B5EF4-FFF2-40B4-BE49-F238E27FC236}">
                <a16:creationId xmlns:a16="http://schemas.microsoft.com/office/drawing/2014/main" id="{064E0400-8BDB-4788-BB34-1F23EDCE7973}"/>
              </a:ext>
            </a:extLst>
          </p:cNvPr>
          <p:cNvSpPr>
            <a:spLocks noGrp="1"/>
          </p:cNvSpPr>
          <p:nvPr>
            <p:ph type="ftr" sz="quarter" idx="11"/>
          </p:nvPr>
        </p:nvSpPr>
        <p:spPr/>
        <p:txBody>
          <a:bodyPr/>
          <a:lstStyle>
            <a:lvl1pPr>
              <a:defRPr/>
            </a:lvl1pPr>
          </a:lstStyle>
          <a:p>
            <a:endParaRPr lang="en-MY" altLang="en-US"/>
          </a:p>
        </p:txBody>
      </p:sp>
      <p:sp>
        <p:nvSpPr>
          <p:cNvPr id="5" name="Slide Number Placeholder 4">
            <a:extLst>
              <a:ext uri="{FF2B5EF4-FFF2-40B4-BE49-F238E27FC236}">
                <a16:creationId xmlns:a16="http://schemas.microsoft.com/office/drawing/2014/main" id="{6954CE33-D154-45F2-B9D0-36E44F5E4469}"/>
              </a:ext>
            </a:extLst>
          </p:cNvPr>
          <p:cNvSpPr>
            <a:spLocks noGrp="1"/>
          </p:cNvSpPr>
          <p:nvPr>
            <p:ph type="sldNum" sz="quarter" idx="12"/>
          </p:nvPr>
        </p:nvSpPr>
        <p:spPr/>
        <p:txBody>
          <a:bodyPr/>
          <a:lstStyle>
            <a:lvl1pPr>
              <a:defRPr/>
            </a:lvl1pPr>
          </a:lstStyle>
          <a:p>
            <a:fld id="{80F651BF-149D-47E5-90AA-949720DAA3E3}" type="slidenum">
              <a:rPr lang="en-MY" altLang="en-US"/>
              <a:pPr/>
              <a:t>‹#›</a:t>
            </a:fld>
            <a:endParaRPr lang="en-MY" altLang="en-US"/>
          </a:p>
        </p:txBody>
      </p:sp>
    </p:spTree>
    <p:extLst>
      <p:ext uri="{BB962C8B-B14F-4D97-AF65-F5344CB8AC3E}">
        <p14:creationId xmlns:p14="http://schemas.microsoft.com/office/powerpoint/2010/main" val="38036854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3BC7044-EEFF-43EC-858D-5CDA560BB26D}"/>
              </a:ext>
            </a:extLst>
          </p:cNvPr>
          <p:cNvSpPr>
            <a:spLocks noGrp="1"/>
          </p:cNvSpPr>
          <p:nvPr>
            <p:ph type="dt" sz="half" idx="10"/>
          </p:nvPr>
        </p:nvSpPr>
        <p:spPr/>
        <p:txBody>
          <a:bodyPr/>
          <a:lstStyle>
            <a:lvl1pPr>
              <a:defRPr/>
            </a:lvl1pPr>
          </a:lstStyle>
          <a:p>
            <a:endParaRPr lang="en-MY" altLang="en-US"/>
          </a:p>
        </p:txBody>
      </p:sp>
      <p:sp>
        <p:nvSpPr>
          <p:cNvPr id="3" name="Footer Placeholder 2">
            <a:extLst>
              <a:ext uri="{FF2B5EF4-FFF2-40B4-BE49-F238E27FC236}">
                <a16:creationId xmlns:a16="http://schemas.microsoft.com/office/drawing/2014/main" id="{89435D0D-8D68-4D6C-BD8D-544CD24388AD}"/>
              </a:ext>
            </a:extLst>
          </p:cNvPr>
          <p:cNvSpPr>
            <a:spLocks noGrp="1"/>
          </p:cNvSpPr>
          <p:nvPr>
            <p:ph type="ftr" sz="quarter" idx="11"/>
          </p:nvPr>
        </p:nvSpPr>
        <p:spPr/>
        <p:txBody>
          <a:bodyPr/>
          <a:lstStyle>
            <a:lvl1pPr>
              <a:defRPr/>
            </a:lvl1pPr>
          </a:lstStyle>
          <a:p>
            <a:endParaRPr lang="en-MY" altLang="en-US"/>
          </a:p>
        </p:txBody>
      </p:sp>
      <p:sp>
        <p:nvSpPr>
          <p:cNvPr id="4" name="Slide Number Placeholder 3">
            <a:extLst>
              <a:ext uri="{FF2B5EF4-FFF2-40B4-BE49-F238E27FC236}">
                <a16:creationId xmlns:a16="http://schemas.microsoft.com/office/drawing/2014/main" id="{6B7CFB2E-4C93-408B-B64C-3EDBC17A9808}"/>
              </a:ext>
            </a:extLst>
          </p:cNvPr>
          <p:cNvSpPr>
            <a:spLocks noGrp="1"/>
          </p:cNvSpPr>
          <p:nvPr>
            <p:ph type="sldNum" sz="quarter" idx="12"/>
          </p:nvPr>
        </p:nvSpPr>
        <p:spPr/>
        <p:txBody>
          <a:bodyPr/>
          <a:lstStyle>
            <a:lvl1pPr>
              <a:defRPr/>
            </a:lvl1pPr>
          </a:lstStyle>
          <a:p>
            <a:fld id="{4C1AB570-E4D9-407B-83A6-4A2C0F0BD468}" type="slidenum">
              <a:rPr lang="en-MY" altLang="en-US"/>
              <a:pPr/>
              <a:t>‹#›</a:t>
            </a:fld>
            <a:endParaRPr lang="en-MY" altLang="en-US"/>
          </a:p>
        </p:txBody>
      </p:sp>
    </p:spTree>
    <p:extLst>
      <p:ext uri="{BB962C8B-B14F-4D97-AF65-F5344CB8AC3E}">
        <p14:creationId xmlns:p14="http://schemas.microsoft.com/office/powerpoint/2010/main" val="28472222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C8888-690E-4CCC-B511-B63AA8043782}"/>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Content Placeholder 2">
            <a:extLst>
              <a:ext uri="{FF2B5EF4-FFF2-40B4-BE49-F238E27FC236}">
                <a16:creationId xmlns:a16="http://schemas.microsoft.com/office/drawing/2014/main" id="{B380383F-24DE-4488-8F82-4DFF34EAF705}"/>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Text Placeholder 3">
            <a:extLst>
              <a:ext uri="{FF2B5EF4-FFF2-40B4-BE49-F238E27FC236}">
                <a16:creationId xmlns:a16="http://schemas.microsoft.com/office/drawing/2014/main" id="{063FC0E0-EAFA-4E36-99DD-956AE4DC87C8}"/>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5C12339-B958-4319-9806-ADC5494C6411}"/>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BB54FECD-99C7-4D85-9969-B289AF035C7F}"/>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378E0A93-F831-42EC-BCB0-4F55445BAED4}"/>
              </a:ext>
            </a:extLst>
          </p:cNvPr>
          <p:cNvSpPr>
            <a:spLocks noGrp="1"/>
          </p:cNvSpPr>
          <p:nvPr>
            <p:ph type="sldNum" sz="quarter" idx="12"/>
          </p:nvPr>
        </p:nvSpPr>
        <p:spPr/>
        <p:txBody>
          <a:bodyPr/>
          <a:lstStyle>
            <a:lvl1pPr>
              <a:defRPr/>
            </a:lvl1pPr>
          </a:lstStyle>
          <a:p>
            <a:fld id="{F2F141F0-F36C-4A40-BCC7-91E755E48E59}" type="slidenum">
              <a:rPr lang="en-MY" altLang="en-US"/>
              <a:pPr/>
              <a:t>‹#›</a:t>
            </a:fld>
            <a:endParaRPr lang="en-MY" altLang="en-US"/>
          </a:p>
        </p:txBody>
      </p:sp>
    </p:spTree>
    <p:extLst>
      <p:ext uri="{BB962C8B-B14F-4D97-AF65-F5344CB8AC3E}">
        <p14:creationId xmlns:p14="http://schemas.microsoft.com/office/powerpoint/2010/main" val="32679731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8DAF3-9335-45D4-B1A9-AAB20DB864DA}"/>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Picture Placeholder 2">
            <a:extLst>
              <a:ext uri="{FF2B5EF4-FFF2-40B4-BE49-F238E27FC236}">
                <a16:creationId xmlns:a16="http://schemas.microsoft.com/office/drawing/2014/main" id="{39528128-520F-4834-BA0E-66CA2EE72E52}"/>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MY"/>
          </a:p>
        </p:txBody>
      </p:sp>
      <p:sp>
        <p:nvSpPr>
          <p:cNvPr id="4" name="Text Placeholder 3">
            <a:extLst>
              <a:ext uri="{FF2B5EF4-FFF2-40B4-BE49-F238E27FC236}">
                <a16:creationId xmlns:a16="http://schemas.microsoft.com/office/drawing/2014/main" id="{13B11D66-7574-42EF-BF8E-FD15DD56D391}"/>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8D917F-59FF-42AD-9ACD-A53A91177E76}"/>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02730841-A9E1-4FD4-A23E-E9B9E5E39B1B}"/>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CEA85814-7E4B-4EB2-8981-ED13D0266358}"/>
              </a:ext>
            </a:extLst>
          </p:cNvPr>
          <p:cNvSpPr>
            <a:spLocks noGrp="1"/>
          </p:cNvSpPr>
          <p:nvPr>
            <p:ph type="sldNum" sz="quarter" idx="12"/>
          </p:nvPr>
        </p:nvSpPr>
        <p:spPr/>
        <p:txBody>
          <a:bodyPr/>
          <a:lstStyle>
            <a:lvl1pPr>
              <a:defRPr/>
            </a:lvl1pPr>
          </a:lstStyle>
          <a:p>
            <a:fld id="{2621B674-A359-402F-A12E-B0BD184C4F91}" type="slidenum">
              <a:rPr lang="en-MY" altLang="en-US"/>
              <a:pPr/>
              <a:t>‹#›</a:t>
            </a:fld>
            <a:endParaRPr lang="en-MY" altLang="en-US"/>
          </a:p>
        </p:txBody>
      </p:sp>
    </p:spTree>
    <p:extLst>
      <p:ext uri="{BB962C8B-B14F-4D97-AF65-F5344CB8AC3E}">
        <p14:creationId xmlns:p14="http://schemas.microsoft.com/office/powerpoint/2010/main" val="4109278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ECB8D-3CCF-4F88-A80C-E4E317BF6B0E}"/>
              </a:ext>
            </a:extLst>
          </p:cNvPr>
          <p:cNvSpPr>
            <a:spLocks noGrp="1"/>
          </p:cNvSpPr>
          <p:nvPr>
            <p:ph type="title"/>
          </p:nvPr>
        </p:nvSpPr>
        <p:spPr/>
        <p:txBody>
          <a:bodyPr/>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120E4D61-64FB-47EF-A235-783098D56CD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FAC9A9A-55A9-4CE9-A97D-C023A478C727}"/>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E22BF401-9124-4FF9-B2FA-D9BC709BF832}"/>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644F9A71-BFCC-4696-97CC-6968B565E7D1}"/>
              </a:ext>
            </a:extLst>
          </p:cNvPr>
          <p:cNvSpPr>
            <a:spLocks noGrp="1"/>
          </p:cNvSpPr>
          <p:nvPr>
            <p:ph type="sldNum" sz="quarter" idx="12"/>
          </p:nvPr>
        </p:nvSpPr>
        <p:spPr/>
        <p:txBody>
          <a:bodyPr/>
          <a:lstStyle>
            <a:lvl1pPr>
              <a:defRPr/>
            </a:lvl1pPr>
          </a:lstStyle>
          <a:p>
            <a:fld id="{6EB78320-356D-46FB-B4DD-7B32F997E051}" type="slidenum">
              <a:rPr lang="en-MY" altLang="en-US"/>
              <a:pPr/>
              <a:t>‹#›</a:t>
            </a:fld>
            <a:endParaRPr lang="en-MY" altLang="en-US"/>
          </a:p>
        </p:txBody>
      </p:sp>
    </p:spTree>
    <p:extLst>
      <p:ext uri="{BB962C8B-B14F-4D97-AF65-F5344CB8AC3E}">
        <p14:creationId xmlns:p14="http://schemas.microsoft.com/office/powerpoint/2010/main" val="23963016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4CF8453-F631-4A39-A984-FDB8E4A73958}"/>
              </a:ext>
            </a:extLst>
          </p:cNvPr>
          <p:cNvSpPr>
            <a:spLocks noGrp="1"/>
          </p:cNvSpPr>
          <p:nvPr>
            <p:ph type="title" orient="vert"/>
          </p:nvPr>
        </p:nvSpPr>
        <p:spPr>
          <a:xfrm>
            <a:off x="6743700" y="277813"/>
            <a:ext cx="1943100" cy="5853112"/>
          </a:xfrm>
        </p:spPr>
        <p:txBody>
          <a:bodyPr vert="eaVert"/>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29282E11-C2A6-42A1-81E7-7889AAFE84D9}"/>
              </a:ext>
            </a:extLst>
          </p:cNvPr>
          <p:cNvSpPr>
            <a:spLocks noGrp="1"/>
          </p:cNvSpPr>
          <p:nvPr>
            <p:ph type="body" orient="vert" idx="1"/>
          </p:nvPr>
        </p:nvSpPr>
        <p:spPr>
          <a:xfrm>
            <a:off x="914400" y="277813"/>
            <a:ext cx="56769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57B17E3-3A04-4659-A762-A76013E3B2F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D062C327-B2CA-41D0-AE71-A2E99155CAEB}"/>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AB2E1794-0325-411D-A44F-5403185F7F12}"/>
              </a:ext>
            </a:extLst>
          </p:cNvPr>
          <p:cNvSpPr>
            <a:spLocks noGrp="1"/>
          </p:cNvSpPr>
          <p:nvPr>
            <p:ph type="sldNum" sz="quarter" idx="12"/>
          </p:nvPr>
        </p:nvSpPr>
        <p:spPr/>
        <p:txBody>
          <a:bodyPr/>
          <a:lstStyle>
            <a:lvl1pPr>
              <a:defRPr/>
            </a:lvl1pPr>
          </a:lstStyle>
          <a:p>
            <a:fld id="{D12A719B-8C4C-46F0-BF45-FADB735175CA}" type="slidenum">
              <a:rPr lang="en-MY" altLang="en-US"/>
              <a:pPr/>
              <a:t>‹#›</a:t>
            </a:fld>
            <a:endParaRPr lang="en-MY" altLang="en-US"/>
          </a:p>
        </p:txBody>
      </p:sp>
    </p:spTree>
    <p:extLst>
      <p:ext uri="{BB962C8B-B14F-4D97-AF65-F5344CB8AC3E}">
        <p14:creationId xmlns:p14="http://schemas.microsoft.com/office/powerpoint/2010/main" val="24208750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62156" name="Group 12">
            <a:extLst>
              <a:ext uri="{FF2B5EF4-FFF2-40B4-BE49-F238E27FC236}">
                <a16:creationId xmlns:a16="http://schemas.microsoft.com/office/drawing/2014/main" id="{85AECFB5-FA86-48F4-8169-3D8BE10D97FC}"/>
              </a:ext>
            </a:extLst>
          </p:cNvPr>
          <p:cNvGrpSpPr>
            <a:grpSpLocks/>
          </p:cNvGrpSpPr>
          <p:nvPr/>
        </p:nvGrpSpPr>
        <p:grpSpPr bwMode="auto">
          <a:xfrm>
            <a:off x="0" y="0"/>
            <a:ext cx="8686800" cy="4876800"/>
            <a:chOff x="0" y="0"/>
            <a:chExt cx="5472" cy="3072"/>
          </a:xfrm>
        </p:grpSpPr>
        <p:sp>
          <p:nvSpPr>
            <p:cNvPr id="262147" name="Rectangle 3">
              <a:extLst>
                <a:ext uri="{FF2B5EF4-FFF2-40B4-BE49-F238E27FC236}">
                  <a16:creationId xmlns:a16="http://schemas.microsoft.com/office/drawing/2014/main" id="{15115F7A-9803-462B-9D75-8158A7228A46}"/>
                </a:ext>
              </a:extLst>
            </p:cNvPr>
            <p:cNvSpPr>
              <a:spLocks noChangeArrowheads="1"/>
            </p:cNvSpPr>
            <p:nvPr/>
          </p:nvSpPr>
          <p:spPr bwMode="auto">
            <a:xfrm>
              <a:off x="0" y="0"/>
              <a:ext cx="38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2155" name="Group 11">
              <a:extLst>
                <a:ext uri="{FF2B5EF4-FFF2-40B4-BE49-F238E27FC236}">
                  <a16:creationId xmlns:a16="http://schemas.microsoft.com/office/drawing/2014/main" id="{5F9BFE9E-1063-497B-BF05-FD2B6B3C46B9}"/>
                </a:ext>
              </a:extLst>
            </p:cNvPr>
            <p:cNvGrpSpPr>
              <a:grpSpLocks/>
            </p:cNvGrpSpPr>
            <p:nvPr/>
          </p:nvGrpSpPr>
          <p:grpSpPr bwMode="auto">
            <a:xfrm>
              <a:off x="240" y="893"/>
              <a:ext cx="5232" cy="115"/>
              <a:chOff x="240" y="893"/>
              <a:chExt cx="5232" cy="115"/>
            </a:xfrm>
          </p:grpSpPr>
          <p:sp>
            <p:nvSpPr>
              <p:cNvPr id="262146" name="Rectangle 2">
                <a:extLst>
                  <a:ext uri="{FF2B5EF4-FFF2-40B4-BE49-F238E27FC236}">
                    <a16:creationId xmlns:a16="http://schemas.microsoft.com/office/drawing/2014/main" id="{8369DF3D-D8D7-426A-9BB9-8D4837776FFD}"/>
                  </a:ext>
                </a:extLst>
              </p:cNvPr>
              <p:cNvSpPr>
                <a:spLocks noChangeArrowheads="1"/>
              </p:cNvSpPr>
              <p:nvPr/>
            </p:nvSpPr>
            <p:spPr bwMode="auto">
              <a:xfrm>
                <a:off x="4320" y="893"/>
                <a:ext cx="1152" cy="115"/>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2148" name="Line 4">
                <a:extLst>
                  <a:ext uri="{FF2B5EF4-FFF2-40B4-BE49-F238E27FC236}">
                    <a16:creationId xmlns:a16="http://schemas.microsoft.com/office/drawing/2014/main" id="{C8B636D1-CA2E-4EDD-BEED-A22FF8D6AF51}"/>
                  </a:ext>
                </a:extLst>
              </p:cNvPr>
              <p:cNvSpPr>
                <a:spLocks noChangeShapeType="1"/>
              </p:cNvSpPr>
              <p:nvPr/>
            </p:nvSpPr>
            <p:spPr bwMode="auto">
              <a:xfrm>
                <a:off x="240" y="941"/>
                <a:ext cx="5232"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2149" name="Rectangle 5">
            <a:extLst>
              <a:ext uri="{FF2B5EF4-FFF2-40B4-BE49-F238E27FC236}">
                <a16:creationId xmlns:a16="http://schemas.microsoft.com/office/drawing/2014/main" id="{B9F31691-F57E-4EFC-81BB-516A291C866B}"/>
              </a:ext>
            </a:extLst>
          </p:cNvPr>
          <p:cNvSpPr>
            <a:spLocks noGrp="1" noChangeArrowheads="1"/>
          </p:cNvSpPr>
          <p:nvPr>
            <p:ph type="title"/>
          </p:nvPr>
        </p:nvSpPr>
        <p:spPr bwMode="auto">
          <a:xfrm>
            <a:off x="914400" y="277813"/>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MY" altLang="en-US"/>
          </a:p>
        </p:txBody>
      </p:sp>
      <p:sp>
        <p:nvSpPr>
          <p:cNvPr id="262150" name="Rectangle 6">
            <a:extLst>
              <a:ext uri="{FF2B5EF4-FFF2-40B4-BE49-F238E27FC236}">
                <a16:creationId xmlns:a16="http://schemas.microsoft.com/office/drawing/2014/main" id="{C9747ECA-CE77-4129-83C8-7AA45332345F}"/>
              </a:ext>
            </a:extLst>
          </p:cNvPr>
          <p:cNvSpPr>
            <a:spLocks noGrp="1" noChangeArrowheads="1"/>
          </p:cNvSpPr>
          <p:nvPr>
            <p:ph type="body" idx="1"/>
          </p:nvPr>
        </p:nvSpPr>
        <p:spPr bwMode="auto">
          <a:xfrm>
            <a:off x="914400" y="1600200"/>
            <a:ext cx="77724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MY" altLang="en-US"/>
          </a:p>
        </p:txBody>
      </p:sp>
      <p:sp>
        <p:nvSpPr>
          <p:cNvPr id="262151" name="Rectangle 7">
            <a:extLst>
              <a:ext uri="{FF2B5EF4-FFF2-40B4-BE49-F238E27FC236}">
                <a16:creationId xmlns:a16="http://schemas.microsoft.com/office/drawing/2014/main" id="{A47A4E0B-2352-4457-A0C9-117E88F081B4}"/>
              </a:ext>
            </a:extLst>
          </p:cNvPr>
          <p:cNvSpPr>
            <a:spLocks noGrp="1" noChangeArrowheads="1"/>
          </p:cNvSpPr>
          <p:nvPr>
            <p:ph type="dt" sz="half" idx="2"/>
          </p:nvPr>
        </p:nvSpPr>
        <p:spPr bwMode="auto">
          <a:xfrm>
            <a:off x="914400" y="6251575"/>
            <a:ext cx="1981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a:lvl1pPr>
          </a:lstStyle>
          <a:p>
            <a:endParaRPr lang="en-MY" altLang="en-US"/>
          </a:p>
        </p:txBody>
      </p:sp>
      <p:sp>
        <p:nvSpPr>
          <p:cNvPr id="262152" name="Rectangle 8">
            <a:extLst>
              <a:ext uri="{FF2B5EF4-FFF2-40B4-BE49-F238E27FC236}">
                <a16:creationId xmlns:a16="http://schemas.microsoft.com/office/drawing/2014/main" id="{E05E0549-52F7-4943-84C7-A079282FC95E}"/>
              </a:ext>
            </a:extLst>
          </p:cNvPr>
          <p:cNvSpPr>
            <a:spLocks noGrp="1" noChangeArrowheads="1"/>
          </p:cNvSpPr>
          <p:nvPr>
            <p:ph type="ftr" sz="quarter" idx="3"/>
          </p:nvPr>
        </p:nvSpPr>
        <p:spPr bwMode="auto">
          <a:xfrm>
            <a:off x="3352800" y="62484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a:lvl1pPr>
          </a:lstStyle>
          <a:p>
            <a:endParaRPr lang="en-MY" altLang="en-US"/>
          </a:p>
        </p:txBody>
      </p:sp>
      <p:sp>
        <p:nvSpPr>
          <p:cNvPr id="262153" name="Rectangle 9">
            <a:extLst>
              <a:ext uri="{FF2B5EF4-FFF2-40B4-BE49-F238E27FC236}">
                <a16:creationId xmlns:a16="http://schemas.microsoft.com/office/drawing/2014/main" id="{84D18305-0ACB-41F6-A6FA-C6FFFD39978A}"/>
              </a:ext>
            </a:extLst>
          </p:cNvPr>
          <p:cNvSpPr>
            <a:spLocks noGrp="1" noChangeArrowheads="1"/>
          </p:cNvSpPr>
          <p:nvPr>
            <p:ph type="sldNum" sz="quarter" idx="4"/>
          </p:nvPr>
        </p:nvSpPr>
        <p:spPr bwMode="auto">
          <a:xfrm>
            <a:off x="6781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lvl1pPr>
          </a:lstStyle>
          <a:p>
            <a:fld id="{71A1CC28-32E2-43F2-AF6F-F9FC88A5E36B}" type="slidenum">
              <a:rPr lang="en-MY" altLang="en-US"/>
              <a:pPr/>
              <a:t>‹#›</a:t>
            </a:fld>
            <a:endParaRPr lang="en-MY" altLang="en-US"/>
          </a:p>
        </p:txBody>
      </p:sp>
      <p:sp>
        <p:nvSpPr>
          <p:cNvPr id="262154" name="Line 10">
            <a:extLst>
              <a:ext uri="{FF2B5EF4-FFF2-40B4-BE49-F238E27FC236}">
                <a16:creationId xmlns:a16="http://schemas.microsoft.com/office/drawing/2014/main" id="{621491F0-5384-4526-AF73-56C6DAA6CF85}"/>
              </a:ext>
            </a:extLst>
          </p:cNvPr>
          <p:cNvSpPr>
            <a:spLocks noChangeShapeType="1"/>
          </p:cNvSpPr>
          <p:nvPr/>
        </p:nvSpPr>
        <p:spPr bwMode="auto">
          <a:xfrm>
            <a:off x="0" y="4876800"/>
            <a:ext cx="609600"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xStyles>
    <p:titleStyle>
      <a:lvl1pPr algn="l" rtl="0" eaLnBrk="1" fontAlgn="base" hangingPunct="1">
        <a:spcBef>
          <a:spcPct val="0"/>
        </a:spcBef>
        <a:spcAft>
          <a:spcPct val="0"/>
        </a:spcAft>
        <a:defRPr sz="4200" kern="1200">
          <a:solidFill>
            <a:schemeClr val="tx2"/>
          </a:solidFill>
          <a:latin typeface="+mj-lt"/>
          <a:ea typeface="+mj-ea"/>
          <a:cs typeface="+mj-cs"/>
        </a:defRPr>
      </a:lvl1pPr>
      <a:lvl2pPr algn="l" rtl="0" eaLnBrk="1" fontAlgn="base" hangingPunct="1">
        <a:spcBef>
          <a:spcPct val="0"/>
        </a:spcBef>
        <a:spcAft>
          <a:spcPct val="0"/>
        </a:spcAft>
        <a:defRPr sz="4200">
          <a:solidFill>
            <a:schemeClr val="tx2"/>
          </a:solidFill>
          <a:latin typeface="Times New Roman" panose="02020603050405020304" pitchFamily="18" charset="0"/>
        </a:defRPr>
      </a:lvl2pPr>
      <a:lvl3pPr algn="l" rtl="0" eaLnBrk="1" fontAlgn="base" hangingPunct="1">
        <a:spcBef>
          <a:spcPct val="0"/>
        </a:spcBef>
        <a:spcAft>
          <a:spcPct val="0"/>
        </a:spcAft>
        <a:defRPr sz="4200">
          <a:solidFill>
            <a:schemeClr val="tx2"/>
          </a:solidFill>
          <a:latin typeface="Times New Roman" panose="02020603050405020304" pitchFamily="18" charset="0"/>
        </a:defRPr>
      </a:lvl3pPr>
      <a:lvl4pPr algn="l" rtl="0" eaLnBrk="1" fontAlgn="base" hangingPunct="1">
        <a:spcBef>
          <a:spcPct val="0"/>
        </a:spcBef>
        <a:spcAft>
          <a:spcPct val="0"/>
        </a:spcAft>
        <a:defRPr sz="4200">
          <a:solidFill>
            <a:schemeClr val="tx2"/>
          </a:solidFill>
          <a:latin typeface="Times New Roman" panose="02020603050405020304" pitchFamily="18" charset="0"/>
        </a:defRPr>
      </a:lvl4pPr>
      <a:lvl5pPr algn="l" rtl="0" eaLnBrk="1" fontAlgn="base" hangingPunct="1">
        <a:spcBef>
          <a:spcPct val="0"/>
        </a:spcBef>
        <a:spcAft>
          <a:spcPct val="0"/>
        </a:spcAft>
        <a:defRPr sz="4200">
          <a:solidFill>
            <a:schemeClr val="tx2"/>
          </a:solidFill>
          <a:latin typeface="Times New Roman" panose="02020603050405020304" pitchFamily="18" charset="0"/>
        </a:defRPr>
      </a:lvl5pPr>
      <a:lvl6pPr marL="457200" algn="l" rtl="0" eaLnBrk="1" fontAlgn="base" hangingPunct="1">
        <a:spcBef>
          <a:spcPct val="0"/>
        </a:spcBef>
        <a:spcAft>
          <a:spcPct val="0"/>
        </a:spcAft>
        <a:defRPr sz="4200">
          <a:solidFill>
            <a:schemeClr val="tx2"/>
          </a:solidFill>
          <a:latin typeface="Times New Roman" panose="02020603050405020304" pitchFamily="18" charset="0"/>
        </a:defRPr>
      </a:lvl6pPr>
      <a:lvl7pPr marL="914400" algn="l" rtl="0" eaLnBrk="1" fontAlgn="base" hangingPunct="1">
        <a:spcBef>
          <a:spcPct val="0"/>
        </a:spcBef>
        <a:spcAft>
          <a:spcPct val="0"/>
        </a:spcAft>
        <a:defRPr sz="4200">
          <a:solidFill>
            <a:schemeClr val="tx2"/>
          </a:solidFill>
          <a:latin typeface="Times New Roman" panose="02020603050405020304" pitchFamily="18" charset="0"/>
        </a:defRPr>
      </a:lvl7pPr>
      <a:lvl8pPr marL="1371600" algn="l" rtl="0" eaLnBrk="1" fontAlgn="base" hangingPunct="1">
        <a:spcBef>
          <a:spcPct val="0"/>
        </a:spcBef>
        <a:spcAft>
          <a:spcPct val="0"/>
        </a:spcAft>
        <a:defRPr sz="4200">
          <a:solidFill>
            <a:schemeClr val="tx2"/>
          </a:solidFill>
          <a:latin typeface="Times New Roman" panose="02020603050405020304" pitchFamily="18" charset="0"/>
        </a:defRPr>
      </a:lvl8pPr>
      <a:lvl9pPr marL="1828800" algn="l" rtl="0" eaLnBrk="1" fontAlgn="base" hangingPunct="1">
        <a:spcBef>
          <a:spcPct val="0"/>
        </a:spcBef>
        <a:spcAft>
          <a:spcPct val="0"/>
        </a:spcAft>
        <a:defRPr sz="4200">
          <a:solidFill>
            <a:schemeClr val="tx2"/>
          </a:solidFill>
          <a:latin typeface="Times New Roman" panose="02020603050405020304" pitchFamily="18" charset="0"/>
        </a:defRPr>
      </a:lvl9pPr>
    </p:titleStyle>
    <p:bodyStyle>
      <a:lvl1pPr marL="342900" indent="-342900" algn="l" rtl="0" eaLnBrk="1" fontAlgn="base" hangingPunct="1">
        <a:spcBef>
          <a:spcPct val="20000"/>
        </a:spcBef>
        <a:spcAft>
          <a:spcPct val="0"/>
        </a:spcAft>
        <a:buClr>
          <a:schemeClr val="folHlink"/>
        </a:buClr>
        <a:buSzPct val="90000"/>
        <a:buFont typeface="Wingdings" panose="05000000000000000000" pitchFamily="2" charset="2"/>
        <a:buChar char="n"/>
        <a:defRPr sz="2800"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SzPct val="75000"/>
        <a:buFont typeface="Wingdings" panose="05000000000000000000" pitchFamily="2" charset="2"/>
        <a:buChar char="n"/>
        <a:defRPr sz="2600" kern="1200">
          <a:solidFill>
            <a:schemeClr val="tx1"/>
          </a:solidFill>
          <a:latin typeface="+mn-lt"/>
          <a:ea typeface="+mn-ea"/>
          <a:cs typeface="+mn-cs"/>
        </a:defRPr>
      </a:lvl2pPr>
      <a:lvl3pPr marL="1143000" indent="-228600" algn="l" rtl="0" eaLnBrk="1" fontAlgn="base" hangingPunct="1">
        <a:spcBef>
          <a:spcPct val="20000"/>
        </a:spcBef>
        <a:spcAft>
          <a:spcPct val="0"/>
        </a:spcAft>
        <a:buClr>
          <a:schemeClr val="folHlink"/>
        </a:buClr>
        <a:buSzPct val="55000"/>
        <a:buFont typeface="Wingdings" panose="05000000000000000000" pitchFamily="2" charset="2"/>
        <a:buChar char="n"/>
        <a:defRPr sz="2300" kern="1200">
          <a:solidFill>
            <a:schemeClr val="tx1"/>
          </a:solidFill>
          <a:latin typeface="+mn-lt"/>
          <a:ea typeface="+mn-ea"/>
          <a:cs typeface="+mn-cs"/>
        </a:defRPr>
      </a:lvl3pPr>
      <a:lvl4pPr marL="16002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64.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71.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174CD-402F-4B22-AC79-4EBBD3FFA854}"/>
              </a:ext>
            </a:extLst>
          </p:cNvPr>
          <p:cNvSpPr>
            <a:spLocks noGrp="1"/>
          </p:cNvSpPr>
          <p:nvPr>
            <p:ph type="ctrTitle"/>
          </p:nvPr>
        </p:nvSpPr>
        <p:spPr/>
        <p:txBody>
          <a:bodyPr/>
          <a:lstStyle/>
          <a:p>
            <a:r>
              <a:rPr lang="en-MY" dirty="0"/>
              <a:t>BUSINESS LEADERSHIP V</a:t>
            </a:r>
          </a:p>
        </p:txBody>
      </p:sp>
      <p:sp>
        <p:nvSpPr>
          <p:cNvPr id="3" name="Subtitle 2">
            <a:extLst>
              <a:ext uri="{FF2B5EF4-FFF2-40B4-BE49-F238E27FC236}">
                <a16:creationId xmlns:a16="http://schemas.microsoft.com/office/drawing/2014/main" id="{DDCD4EA5-C14F-41D1-894D-E0D3BD47E6E5}"/>
              </a:ext>
            </a:extLst>
          </p:cNvPr>
          <p:cNvSpPr>
            <a:spLocks noGrp="1"/>
          </p:cNvSpPr>
          <p:nvPr>
            <p:ph type="subTitle" idx="1"/>
          </p:nvPr>
        </p:nvSpPr>
        <p:spPr/>
        <p:txBody>
          <a:bodyPr/>
          <a:lstStyle/>
          <a:p>
            <a:r>
              <a:rPr lang="en-MY" dirty="0" err="1"/>
              <a:t>SPHRi</a:t>
            </a:r>
            <a:endParaRPr lang="en-MY" dirty="0"/>
          </a:p>
        </p:txBody>
      </p:sp>
      <p:pic>
        <p:nvPicPr>
          <p:cNvPr id="5" name="Picture 4">
            <a:extLst>
              <a:ext uri="{FF2B5EF4-FFF2-40B4-BE49-F238E27FC236}">
                <a16:creationId xmlns:a16="http://schemas.microsoft.com/office/drawing/2014/main" id="{ADC9AF65-0478-43F0-83B1-792B3B2450E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91028" y="908720"/>
            <a:ext cx="1723690" cy="1704886"/>
          </a:xfrm>
          <a:prstGeom prst="rect">
            <a:avLst/>
          </a:prstGeom>
        </p:spPr>
      </p:pic>
    </p:spTree>
    <p:extLst>
      <p:ext uri="{BB962C8B-B14F-4D97-AF65-F5344CB8AC3E}">
        <p14:creationId xmlns:p14="http://schemas.microsoft.com/office/powerpoint/2010/main" val="21333420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1872082712"/>
              </p:ext>
            </p:extLst>
          </p:nvPr>
        </p:nvGraphicFramePr>
        <p:xfrm>
          <a:off x="649796" y="188640"/>
          <a:ext cx="7162564" cy="576064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2911323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38E8E3-C853-4473-95CB-DB1F00B4C4E9}"/>
              </a:ext>
            </a:extLst>
          </p:cNvPr>
          <p:cNvSpPr>
            <a:spLocks noGrp="1"/>
          </p:cNvSpPr>
          <p:nvPr>
            <p:ph type="title"/>
          </p:nvPr>
        </p:nvSpPr>
        <p:spPr/>
        <p:txBody>
          <a:bodyPr/>
          <a:lstStyle/>
          <a:p>
            <a:r>
              <a:rPr lang="en-MY" dirty="0"/>
              <a:t>Phases of Strategy Management Process</a:t>
            </a:r>
          </a:p>
        </p:txBody>
      </p:sp>
      <p:pic>
        <p:nvPicPr>
          <p:cNvPr id="5" name="Picture 4">
            <a:extLst>
              <a:ext uri="{FF2B5EF4-FFF2-40B4-BE49-F238E27FC236}">
                <a16:creationId xmlns:a16="http://schemas.microsoft.com/office/drawing/2014/main" id="{F5C1695E-6F34-46BC-B082-821E085C61B7}"/>
              </a:ext>
            </a:extLst>
          </p:cNvPr>
          <p:cNvPicPr>
            <a:picLocks noChangeAspect="1"/>
          </p:cNvPicPr>
          <p:nvPr/>
        </p:nvPicPr>
        <p:blipFill>
          <a:blip r:embed="rId2"/>
          <a:stretch>
            <a:fillRect/>
          </a:stretch>
        </p:blipFill>
        <p:spPr>
          <a:xfrm>
            <a:off x="861404" y="1700808"/>
            <a:ext cx="7238988" cy="3920645"/>
          </a:xfrm>
          <a:prstGeom prst="rect">
            <a:avLst/>
          </a:prstGeom>
        </p:spPr>
      </p:pic>
      <p:sp>
        <p:nvSpPr>
          <p:cNvPr id="6" name="Rectangle 5">
            <a:extLst>
              <a:ext uri="{FF2B5EF4-FFF2-40B4-BE49-F238E27FC236}">
                <a16:creationId xmlns:a16="http://schemas.microsoft.com/office/drawing/2014/main" id="{2B9FBFA8-6AE2-4D46-83D6-5BF34DBD12CF}"/>
              </a:ext>
            </a:extLst>
          </p:cNvPr>
          <p:cNvSpPr/>
          <p:nvPr/>
        </p:nvSpPr>
        <p:spPr>
          <a:xfrm>
            <a:off x="1043608" y="5589240"/>
            <a:ext cx="1584176" cy="3600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Tree>
    <p:extLst>
      <p:ext uri="{BB962C8B-B14F-4D97-AF65-F5344CB8AC3E}">
        <p14:creationId xmlns:p14="http://schemas.microsoft.com/office/powerpoint/2010/main" val="22524396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8CE45D-B617-422D-959C-6781096E9522}"/>
              </a:ext>
            </a:extLst>
          </p:cNvPr>
          <p:cNvSpPr>
            <a:spLocks noGrp="1"/>
          </p:cNvSpPr>
          <p:nvPr>
            <p:ph type="title"/>
          </p:nvPr>
        </p:nvSpPr>
        <p:spPr/>
        <p:txBody>
          <a:bodyPr/>
          <a:lstStyle/>
          <a:p>
            <a:r>
              <a:rPr lang="en-MY" dirty="0"/>
              <a:t>BCG Matrix</a:t>
            </a:r>
          </a:p>
        </p:txBody>
      </p:sp>
      <p:sp>
        <p:nvSpPr>
          <p:cNvPr id="3" name="Content Placeholder 2">
            <a:extLst>
              <a:ext uri="{FF2B5EF4-FFF2-40B4-BE49-F238E27FC236}">
                <a16:creationId xmlns:a16="http://schemas.microsoft.com/office/drawing/2014/main" id="{5B8B8A04-174B-442B-AE6B-583F86271562}"/>
              </a:ext>
            </a:extLst>
          </p:cNvPr>
          <p:cNvSpPr>
            <a:spLocks noGrp="1"/>
          </p:cNvSpPr>
          <p:nvPr>
            <p:ph idx="1"/>
          </p:nvPr>
        </p:nvSpPr>
        <p:spPr>
          <a:xfrm>
            <a:off x="914400" y="1600200"/>
            <a:ext cx="7906072" cy="4979987"/>
          </a:xfrm>
        </p:spPr>
        <p:txBody>
          <a:bodyPr/>
          <a:lstStyle/>
          <a:p>
            <a:r>
              <a:rPr lang="en-MY" sz="1800" dirty="0"/>
              <a:t>The BCG matrix also known as  growth–share matrix ,the product portfolio </a:t>
            </a:r>
            <a:r>
              <a:rPr lang="en-MY" sz="1800" dirty="0" err="1"/>
              <a:t>matrix,Boston</a:t>
            </a:r>
            <a:r>
              <a:rPr lang="en-MY" sz="1800" dirty="0"/>
              <a:t> Box, Boston matrix, Boston Consulting Group analysis, portfolio diagram.</a:t>
            </a:r>
          </a:p>
          <a:p>
            <a:r>
              <a:rPr lang="en-MY" sz="1800" dirty="0"/>
              <a:t>It was created by Bruce D. Henderson for the Boston Consulting Group in 1970 to help corporations to </a:t>
            </a:r>
            <a:r>
              <a:rPr lang="en-MY" sz="1800" dirty="0" err="1"/>
              <a:t>analyze</a:t>
            </a:r>
            <a:r>
              <a:rPr lang="en-MY" sz="1800" dirty="0"/>
              <a:t> their business units, that is, their product lines. </a:t>
            </a:r>
          </a:p>
          <a:p>
            <a:r>
              <a:rPr lang="en-MY" sz="1800" dirty="0"/>
              <a:t>It helps the company allocate resources and is used as an analytical tool in brand marketing, product management, strategic management, and portfolio analysis</a:t>
            </a:r>
          </a:p>
          <a:p>
            <a:endParaRPr lang="en-MY" sz="1800" dirty="0"/>
          </a:p>
          <a:p>
            <a:pPr marL="0" indent="0">
              <a:buNone/>
            </a:pPr>
            <a:r>
              <a:rPr lang="en-MY" sz="1800" i="1" dirty="0"/>
              <a:t>To be successful, a company should have a portfolio of products with different growth rates and different market shares. The portfolio composition is a function of the balance between cash flows. High growth products require cash inputs to grow. Low growth products should generate excess cash. Both kinds are needed simultaneously</a:t>
            </a:r>
            <a:r>
              <a:rPr lang="en-MY" sz="1800" dirty="0"/>
              <a:t>.—Bruce Henderson</a:t>
            </a:r>
          </a:p>
        </p:txBody>
      </p:sp>
    </p:spTree>
    <p:extLst>
      <p:ext uri="{BB962C8B-B14F-4D97-AF65-F5344CB8AC3E}">
        <p14:creationId xmlns:p14="http://schemas.microsoft.com/office/powerpoint/2010/main" val="10396919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04552A-7FA6-41F1-A612-E46599E171FC}"/>
              </a:ext>
            </a:extLst>
          </p:cNvPr>
          <p:cNvSpPr>
            <a:spLocks noGrp="1"/>
          </p:cNvSpPr>
          <p:nvPr>
            <p:ph type="title"/>
          </p:nvPr>
        </p:nvSpPr>
        <p:spPr/>
        <p:txBody>
          <a:bodyPr/>
          <a:lstStyle/>
          <a:p>
            <a:r>
              <a:rPr lang="en-MY" dirty="0"/>
              <a:t>Boston Consulting Group Matrix</a:t>
            </a:r>
          </a:p>
        </p:txBody>
      </p:sp>
      <p:pic>
        <p:nvPicPr>
          <p:cNvPr id="5" name="Picture 4">
            <a:extLst>
              <a:ext uri="{FF2B5EF4-FFF2-40B4-BE49-F238E27FC236}">
                <a16:creationId xmlns:a16="http://schemas.microsoft.com/office/drawing/2014/main" id="{7C0BE81E-26D1-426F-858C-DCF701D5E729}"/>
              </a:ext>
            </a:extLst>
          </p:cNvPr>
          <p:cNvPicPr>
            <a:picLocks noChangeAspect="1"/>
          </p:cNvPicPr>
          <p:nvPr/>
        </p:nvPicPr>
        <p:blipFill>
          <a:blip r:embed="rId2"/>
          <a:stretch>
            <a:fillRect/>
          </a:stretch>
        </p:blipFill>
        <p:spPr>
          <a:xfrm>
            <a:off x="1446306" y="1844824"/>
            <a:ext cx="6251388" cy="3838352"/>
          </a:xfrm>
          <a:prstGeom prst="rect">
            <a:avLst/>
          </a:prstGeom>
        </p:spPr>
      </p:pic>
    </p:spTree>
    <p:extLst>
      <p:ext uri="{BB962C8B-B14F-4D97-AF65-F5344CB8AC3E}">
        <p14:creationId xmlns:p14="http://schemas.microsoft.com/office/powerpoint/2010/main" val="19626164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9AD9D4-B68D-44CB-9D66-4E3E902A3A04}"/>
              </a:ext>
            </a:extLst>
          </p:cNvPr>
          <p:cNvSpPr>
            <a:spLocks noGrp="1"/>
          </p:cNvSpPr>
          <p:nvPr>
            <p:ph type="title"/>
          </p:nvPr>
        </p:nvSpPr>
        <p:spPr/>
        <p:txBody>
          <a:bodyPr/>
          <a:lstStyle/>
          <a:p>
            <a:r>
              <a:rPr lang="en-MY" dirty="0"/>
              <a:t>BCG Matrix Grid</a:t>
            </a:r>
          </a:p>
        </p:txBody>
      </p:sp>
      <p:pic>
        <p:nvPicPr>
          <p:cNvPr id="7" name="Picture 6">
            <a:extLst>
              <a:ext uri="{FF2B5EF4-FFF2-40B4-BE49-F238E27FC236}">
                <a16:creationId xmlns:a16="http://schemas.microsoft.com/office/drawing/2014/main" id="{9D13893F-65AD-43BF-809E-6E314E917382}"/>
              </a:ext>
            </a:extLst>
          </p:cNvPr>
          <p:cNvPicPr>
            <a:picLocks noChangeAspect="1"/>
          </p:cNvPicPr>
          <p:nvPr/>
        </p:nvPicPr>
        <p:blipFill>
          <a:blip r:embed="rId2"/>
          <a:stretch>
            <a:fillRect/>
          </a:stretch>
        </p:blipFill>
        <p:spPr>
          <a:xfrm>
            <a:off x="1043608" y="1808187"/>
            <a:ext cx="6615032" cy="4772000"/>
          </a:xfrm>
          <a:prstGeom prst="rect">
            <a:avLst/>
          </a:prstGeom>
        </p:spPr>
      </p:pic>
    </p:spTree>
    <p:extLst>
      <p:ext uri="{BB962C8B-B14F-4D97-AF65-F5344CB8AC3E}">
        <p14:creationId xmlns:p14="http://schemas.microsoft.com/office/powerpoint/2010/main" val="34171551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4CA367-C926-4027-ACC0-4E322CB73ACE}"/>
              </a:ext>
            </a:extLst>
          </p:cNvPr>
          <p:cNvSpPr>
            <a:spLocks noGrp="1"/>
          </p:cNvSpPr>
          <p:nvPr>
            <p:ph type="title"/>
          </p:nvPr>
        </p:nvSpPr>
        <p:spPr/>
        <p:txBody>
          <a:bodyPr/>
          <a:lstStyle/>
          <a:p>
            <a:r>
              <a:rPr lang="en-MY" dirty="0"/>
              <a:t>BCG Matrix  table</a:t>
            </a:r>
          </a:p>
        </p:txBody>
      </p:sp>
      <p:pic>
        <p:nvPicPr>
          <p:cNvPr id="5" name="Picture 4">
            <a:extLst>
              <a:ext uri="{FF2B5EF4-FFF2-40B4-BE49-F238E27FC236}">
                <a16:creationId xmlns:a16="http://schemas.microsoft.com/office/drawing/2014/main" id="{7AA48A10-7A8E-4F76-BD8A-E6EA189609DB}"/>
              </a:ext>
            </a:extLst>
          </p:cNvPr>
          <p:cNvPicPr>
            <a:picLocks noChangeAspect="1"/>
          </p:cNvPicPr>
          <p:nvPr/>
        </p:nvPicPr>
        <p:blipFill>
          <a:blip r:embed="rId2"/>
          <a:stretch>
            <a:fillRect/>
          </a:stretch>
        </p:blipFill>
        <p:spPr>
          <a:xfrm>
            <a:off x="747712" y="1988840"/>
            <a:ext cx="8105775" cy="3314700"/>
          </a:xfrm>
          <a:prstGeom prst="rect">
            <a:avLst/>
          </a:prstGeom>
        </p:spPr>
      </p:pic>
    </p:spTree>
    <p:extLst>
      <p:ext uri="{BB962C8B-B14F-4D97-AF65-F5344CB8AC3E}">
        <p14:creationId xmlns:p14="http://schemas.microsoft.com/office/powerpoint/2010/main" val="13174049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5CB036-61A0-4E16-946D-3CBC9B20807F}"/>
              </a:ext>
            </a:extLst>
          </p:cNvPr>
          <p:cNvSpPr>
            <a:spLocks noGrp="1"/>
          </p:cNvSpPr>
          <p:nvPr>
            <p:ph type="title"/>
          </p:nvPr>
        </p:nvSpPr>
        <p:spPr/>
        <p:txBody>
          <a:bodyPr/>
          <a:lstStyle/>
          <a:p>
            <a:r>
              <a:rPr lang="en-MY" dirty="0"/>
              <a:t>BCG Matrix through Product Life cycle</a:t>
            </a:r>
          </a:p>
        </p:txBody>
      </p:sp>
      <p:pic>
        <p:nvPicPr>
          <p:cNvPr id="5" name="Picture 4">
            <a:extLst>
              <a:ext uri="{FF2B5EF4-FFF2-40B4-BE49-F238E27FC236}">
                <a16:creationId xmlns:a16="http://schemas.microsoft.com/office/drawing/2014/main" id="{26D0E113-64C2-4555-B318-75A5121D06D2}"/>
              </a:ext>
            </a:extLst>
          </p:cNvPr>
          <p:cNvPicPr>
            <a:picLocks noChangeAspect="1"/>
          </p:cNvPicPr>
          <p:nvPr/>
        </p:nvPicPr>
        <p:blipFill>
          <a:blip r:embed="rId2"/>
          <a:stretch>
            <a:fillRect/>
          </a:stretch>
        </p:blipFill>
        <p:spPr>
          <a:xfrm>
            <a:off x="914400" y="1871662"/>
            <a:ext cx="7330008" cy="4556868"/>
          </a:xfrm>
          <a:prstGeom prst="rect">
            <a:avLst/>
          </a:prstGeom>
        </p:spPr>
      </p:pic>
    </p:spTree>
    <p:extLst>
      <p:ext uri="{BB962C8B-B14F-4D97-AF65-F5344CB8AC3E}">
        <p14:creationId xmlns:p14="http://schemas.microsoft.com/office/powerpoint/2010/main" val="19793674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078DE9-B24C-4C6F-8646-365E0905A41F}"/>
              </a:ext>
            </a:extLst>
          </p:cNvPr>
          <p:cNvSpPr>
            <a:spLocks noGrp="1"/>
          </p:cNvSpPr>
          <p:nvPr>
            <p:ph type="title"/>
          </p:nvPr>
        </p:nvSpPr>
        <p:spPr/>
        <p:txBody>
          <a:bodyPr/>
          <a:lstStyle/>
          <a:p>
            <a:r>
              <a:rPr lang="en-MY" dirty="0"/>
              <a:t>BCG Matrix Example - Apple</a:t>
            </a:r>
          </a:p>
        </p:txBody>
      </p:sp>
      <p:pic>
        <p:nvPicPr>
          <p:cNvPr id="5" name="Picture 4">
            <a:extLst>
              <a:ext uri="{FF2B5EF4-FFF2-40B4-BE49-F238E27FC236}">
                <a16:creationId xmlns:a16="http://schemas.microsoft.com/office/drawing/2014/main" id="{E7970A2C-8EBA-45EF-85CC-EEF3EBE96F12}"/>
              </a:ext>
            </a:extLst>
          </p:cNvPr>
          <p:cNvPicPr>
            <a:picLocks noChangeAspect="1"/>
          </p:cNvPicPr>
          <p:nvPr/>
        </p:nvPicPr>
        <p:blipFill>
          <a:blip r:embed="rId2"/>
          <a:stretch>
            <a:fillRect/>
          </a:stretch>
        </p:blipFill>
        <p:spPr>
          <a:xfrm>
            <a:off x="1259632" y="2011200"/>
            <a:ext cx="5906589" cy="4567386"/>
          </a:xfrm>
          <a:prstGeom prst="rect">
            <a:avLst/>
          </a:prstGeom>
        </p:spPr>
      </p:pic>
    </p:spTree>
    <p:extLst>
      <p:ext uri="{BB962C8B-B14F-4D97-AF65-F5344CB8AC3E}">
        <p14:creationId xmlns:p14="http://schemas.microsoft.com/office/powerpoint/2010/main" val="14744853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1769879966"/>
              </p:ext>
            </p:extLst>
          </p:nvPr>
        </p:nvGraphicFramePr>
        <p:xfrm>
          <a:off x="649796" y="188640"/>
          <a:ext cx="7162564" cy="576064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8349683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25719C-9367-44A6-8F5F-B446E3034D8C}"/>
              </a:ext>
            </a:extLst>
          </p:cNvPr>
          <p:cNvSpPr>
            <a:spLocks noGrp="1"/>
          </p:cNvSpPr>
          <p:nvPr>
            <p:ph type="title"/>
          </p:nvPr>
        </p:nvSpPr>
        <p:spPr/>
        <p:txBody>
          <a:bodyPr/>
          <a:lstStyle/>
          <a:p>
            <a:r>
              <a:rPr lang="en-MY" dirty="0"/>
              <a:t>Strategy Execution</a:t>
            </a:r>
          </a:p>
        </p:txBody>
      </p:sp>
      <p:sp>
        <p:nvSpPr>
          <p:cNvPr id="3" name="Content Placeholder 2">
            <a:extLst>
              <a:ext uri="{FF2B5EF4-FFF2-40B4-BE49-F238E27FC236}">
                <a16:creationId xmlns:a16="http://schemas.microsoft.com/office/drawing/2014/main" id="{45FB8508-5B42-4E7D-BA99-961ECD5AB251}"/>
              </a:ext>
            </a:extLst>
          </p:cNvPr>
          <p:cNvSpPr>
            <a:spLocks noGrp="1"/>
          </p:cNvSpPr>
          <p:nvPr>
            <p:ph idx="1"/>
          </p:nvPr>
        </p:nvSpPr>
        <p:spPr/>
        <p:txBody>
          <a:bodyPr/>
          <a:lstStyle/>
          <a:p>
            <a:r>
              <a:rPr lang="en-MY" dirty="0"/>
              <a:t>Strategies most often fail because they aren’t executed well. </a:t>
            </a:r>
          </a:p>
          <a:p>
            <a:endParaRPr lang="en-MY" dirty="0"/>
          </a:p>
          <a:p>
            <a:r>
              <a:rPr lang="en-MY" dirty="0"/>
              <a:t>Things that are supposed to happen don’t happen.</a:t>
            </a:r>
          </a:p>
          <a:p>
            <a:endParaRPr lang="en-MY" dirty="0"/>
          </a:p>
          <a:p>
            <a:r>
              <a:rPr lang="en-MY" dirty="0"/>
              <a:t> No worthwhile strategy can be planned without taking into account the organization’s ability to execute it.</a:t>
            </a:r>
          </a:p>
          <a:p>
            <a:pPr marL="0" indent="0">
              <a:buNone/>
            </a:pPr>
            <a:endParaRPr lang="en-MY" dirty="0"/>
          </a:p>
        </p:txBody>
      </p:sp>
    </p:spTree>
    <p:extLst>
      <p:ext uri="{BB962C8B-B14F-4D97-AF65-F5344CB8AC3E}">
        <p14:creationId xmlns:p14="http://schemas.microsoft.com/office/powerpoint/2010/main" val="51960839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C02863-939C-4B3E-B1D1-FFEE89270DCA}"/>
              </a:ext>
            </a:extLst>
          </p:cNvPr>
          <p:cNvSpPr>
            <a:spLocks noGrp="1"/>
          </p:cNvSpPr>
          <p:nvPr>
            <p:ph type="title"/>
          </p:nvPr>
        </p:nvSpPr>
        <p:spPr/>
        <p:txBody>
          <a:bodyPr/>
          <a:lstStyle/>
          <a:p>
            <a:r>
              <a:rPr lang="en-MY" dirty="0"/>
              <a:t>The Balanced Scorecard</a:t>
            </a:r>
          </a:p>
        </p:txBody>
      </p:sp>
      <p:sp>
        <p:nvSpPr>
          <p:cNvPr id="3" name="Content Placeholder 2">
            <a:extLst>
              <a:ext uri="{FF2B5EF4-FFF2-40B4-BE49-F238E27FC236}">
                <a16:creationId xmlns:a16="http://schemas.microsoft.com/office/drawing/2014/main" id="{517A5555-B905-4238-BF90-B06F83ABA3C6}"/>
              </a:ext>
            </a:extLst>
          </p:cNvPr>
          <p:cNvSpPr>
            <a:spLocks noGrp="1"/>
          </p:cNvSpPr>
          <p:nvPr>
            <p:ph idx="1"/>
          </p:nvPr>
        </p:nvSpPr>
        <p:spPr>
          <a:xfrm>
            <a:off x="683568" y="1600200"/>
            <a:ext cx="8208912" cy="4530725"/>
          </a:xfrm>
        </p:spPr>
        <p:txBody>
          <a:bodyPr/>
          <a:lstStyle/>
          <a:p>
            <a:r>
              <a:rPr lang="en-MY" dirty="0"/>
              <a:t>The Balanced Scorecard was originally developed by </a:t>
            </a:r>
            <a:r>
              <a:rPr lang="en-MY" dirty="0" err="1"/>
              <a:t>Dr.</a:t>
            </a:r>
            <a:r>
              <a:rPr lang="en-MY" dirty="0"/>
              <a:t> Robert Kaplan of Harvard University and </a:t>
            </a:r>
            <a:r>
              <a:rPr lang="en-MY" dirty="0" err="1"/>
              <a:t>Dr.</a:t>
            </a:r>
            <a:r>
              <a:rPr lang="en-MY" dirty="0"/>
              <a:t> David Norton as a framework for measuring organizational performance using a more balanced set of performance measures. </a:t>
            </a:r>
          </a:p>
          <a:p>
            <a:r>
              <a:rPr lang="en-MY" dirty="0"/>
              <a:t>Traditionally companies used only short-term financial performance as the measure of success. The “balanced scorecard” added additional non-financial strategic measures to the mix in order to better focus on long-term success</a:t>
            </a:r>
          </a:p>
        </p:txBody>
      </p:sp>
    </p:spTree>
    <p:extLst>
      <p:ext uri="{BB962C8B-B14F-4D97-AF65-F5344CB8AC3E}">
        <p14:creationId xmlns:p14="http://schemas.microsoft.com/office/powerpoint/2010/main" val="45849693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891956-BC7F-4B62-AC36-D7D749BD770B}"/>
              </a:ext>
            </a:extLst>
          </p:cNvPr>
          <p:cNvSpPr>
            <a:spLocks noGrp="1"/>
          </p:cNvSpPr>
          <p:nvPr>
            <p:ph type="title"/>
          </p:nvPr>
        </p:nvSpPr>
        <p:spPr/>
        <p:txBody>
          <a:bodyPr/>
          <a:lstStyle/>
          <a:p>
            <a:r>
              <a:rPr lang="en-MY" dirty="0"/>
              <a:t>Balanced Scorecard</a:t>
            </a:r>
          </a:p>
        </p:txBody>
      </p:sp>
      <p:pic>
        <p:nvPicPr>
          <p:cNvPr id="5" name="Picture 4">
            <a:extLst>
              <a:ext uri="{FF2B5EF4-FFF2-40B4-BE49-F238E27FC236}">
                <a16:creationId xmlns:a16="http://schemas.microsoft.com/office/drawing/2014/main" id="{EFDB2952-0FE6-473F-AC54-4B7AA16ECB89}"/>
              </a:ext>
            </a:extLst>
          </p:cNvPr>
          <p:cNvPicPr>
            <a:picLocks noChangeAspect="1"/>
          </p:cNvPicPr>
          <p:nvPr/>
        </p:nvPicPr>
        <p:blipFill>
          <a:blip r:embed="rId2"/>
          <a:stretch>
            <a:fillRect/>
          </a:stretch>
        </p:blipFill>
        <p:spPr>
          <a:xfrm>
            <a:off x="1259632" y="2132856"/>
            <a:ext cx="5172075" cy="4162425"/>
          </a:xfrm>
          <a:prstGeom prst="rect">
            <a:avLst/>
          </a:prstGeom>
        </p:spPr>
      </p:pic>
    </p:spTree>
    <p:extLst>
      <p:ext uri="{BB962C8B-B14F-4D97-AF65-F5344CB8AC3E}">
        <p14:creationId xmlns:p14="http://schemas.microsoft.com/office/powerpoint/2010/main" val="271439839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071AE2-08A5-48CD-B67F-E14DE2F7ABFD}"/>
              </a:ext>
            </a:extLst>
          </p:cNvPr>
          <p:cNvSpPr>
            <a:spLocks noGrp="1"/>
          </p:cNvSpPr>
          <p:nvPr>
            <p:ph type="title"/>
          </p:nvPr>
        </p:nvSpPr>
        <p:spPr/>
        <p:txBody>
          <a:bodyPr/>
          <a:lstStyle/>
          <a:p>
            <a:r>
              <a:rPr lang="en-MY" dirty="0"/>
              <a:t>The Balanced Scorecard</a:t>
            </a:r>
          </a:p>
        </p:txBody>
      </p:sp>
      <p:sp>
        <p:nvSpPr>
          <p:cNvPr id="3" name="Content Placeholder 2">
            <a:extLst>
              <a:ext uri="{FF2B5EF4-FFF2-40B4-BE49-F238E27FC236}">
                <a16:creationId xmlns:a16="http://schemas.microsoft.com/office/drawing/2014/main" id="{0FDB1647-03FB-48E2-B55E-86DAB82BC747}"/>
              </a:ext>
            </a:extLst>
          </p:cNvPr>
          <p:cNvSpPr>
            <a:spLocks noGrp="1"/>
          </p:cNvSpPr>
          <p:nvPr>
            <p:ph idx="1"/>
          </p:nvPr>
        </p:nvSpPr>
        <p:spPr>
          <a:xfrm>
            <a:off x="685800" y="1556792"/>
            <a:ext cx="8350696" cy="4530725"/>
          </a:xfrm>
        </p:spPr>
        <p:txBody>
          <a:bodyPr/>
          <a:lstStyle/>
          <a:p>
            <a:r>
              <a:rPr lang="en-MY" dirty="0"/>
              <a:t>Traditional financial accounting measures, like return-on-investment and earnings-per-share, can give misleading signals for continuous improvement and innovation</a:t>
            </a:r>
          </a:p>
          <a:p>
            <a:r>
              <a:rPr lang="en-MY" dirty="0"/>
              <a:t>It tells us what has happened to the organization, it may not tell us what is currently happening, nor it is a good indicator of future performance. </a:t>
            </a:r>
          </a:p>
          <a:p>
            <a:r>
              <a:rPr lang="en-MY" dirty="0"/>
              <a:t>Kaplan and Norton devised a “balanced scorecard”—a set of measures that gives top managers a fast but comprehensive view of the business.</a:t>
            </a:r>
          </a:p>
        </p:txBody>
      </p:sp>
    </p:spTree>
    <p:extLst>
      <p:ext uri="{BB962C8B-B14F-4D97-AF65-F5344CB8AC3E}">
        <p14:creationId xmlns:p14="http://schemas.microsoft.com/office/powerpoint/2010/main" val="49913029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200DC3-D8DA-4962-A28E-A92932FB6F5B}"/>
              </a:ext>
            </a:extLst>
          </p:cNvPr>
          <p:cNvSpPr>
            <a:spLocks noGrp="1"/>
          </p:cNvSpPr>
          <p:nvPr>
            <p:ph type="title"/>
          </p:nvPr>
        </p:nvSpPr>
        <p:spPr/>
        <p:txBody>
          <a:bodyPr/>
          <a:lstStyle/>
          <a:p>
            <a:r>
              <a:rPr lang="en-MY" dirty="0"/>
              <a:t>The Balanced Scorecard</a:t>
            </a:r>
          </a:p>
        </p:txBody>
      </p:sp>
      <p:sp>
        <p:nvSpPr>
          <p:cNvPr id="3" name="Content Placeholder 2">
            <a:extLst>
              <a:ext uri="{FF2B5EF4-FFF2-40B4-BE49-F238E27FC236}">
                <a16:creationId xmlns:a16="http://schemas.microsoft.com/office/drawing/2014/main" id="{6429505D-AA7D-4A0E-8349-3B69EFCAE008}"/>
              </a:ext>
            </a:extLst>
          </p:cNvPr>
          <p:cNvSpPr>
            <a:spLocks noGrp="1"/>
          </p:cNvSpPr>
          <p:nvPr>
            <p:ph idx="1"/>
          </p:nvPr>
        </p:nvSpPr>
        <p:spPr>
          <a:xfrm>
            <a:off x="683568" y="1600200"/>
            <a:ext cx="8003232" cy="4530725"/>
          </a:xfrm>
        </p:spPr>
        <p:txBody>
          <a:bodyPr/>
          <a:lstStyle/>
          <a:p>
            <a:pPr marL="0" indent="0">
              <a:buNone/>
            </a:pPr>
            <a:r>
              <a:rPr lang="en-MY" dirty="0"/>
              <a:t>The Balanced Scorecard was a way to </a:t>
            </a:r>
          </a:p>
          <a:p>
            <a:pPr marL="514350" indent="-514350">
              <a:buAutoNum type="arabicParenBoth"/>
            </a:pPr>
            <a:r>
              <a:rPr lang="en-MY" dirty="0"/>
              <a:t>Clarify and translate vision and strategy</a:t>
            </a:r>
          </a:p>
          <a:p>
            <a:pPr marL="514350" indent="-514350">
              <a:buAutoNum type="arabicParenBoth"/>
            </a:pPr>
            <a:r>
              <a:rPr lang="en-MY" dirty="0"/>
              <a:t>Communicate and link strategic objectives and measures; </a:t>
            </a:r>
          </a:p>
          <a:p>
            <a:pPr marL="514350" indent="-514350">
              <a:buAutoNum type="arabicParenBoth"/>
            </a:pPr>
            <a:r>
              <a:rPr lang="en-MY" dirty="0"/>
              <a:t>Plan, set targets, and align strategic initiatives; and</a:t>
            </a:r>
          </a:p>
          <a:p>
            <a:pPr marL="514350" indent="-514350">
              <a:buAutoNum type="arabicParenBoth"/>
            </a:pPr>
            <a:r>
              <a:rPr lang="en-MY" dirty="0"/>
              <a:t>Enhance strategic feedback and learning </a:t>
            </a:r>
          </a:p>
          <a:p>
            <a:pPr marL="0" indent="0">
              <a:buNone/>
            </a:pPr>
            <a:r>
              <a:rPr lang="en-MY" dirty="0"/>
              <a:t>The heart of the balanced scorecard is a framework of four major perspectives for strategy implementation – financial, customer, internal business, and  learning &amp; Growth. </a:t>
            </a:r>
          </a:p>
        </p:txBody>
      </p:sp>
    </p:spTree>
    <p:extLst>
      <p:ext uri="{BB962C8B-B14F-4D97-AF65-F5344CB8AC3E}">
        <p14:creationId xmlns:p14="http://schemas.microsoft.com/office/powerpoint/2010/main" val="135685478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0123C0-A635-46DE-9963-82533C605C0E}"/>
              </a:ext>
            </a:extLst>
          </p:cNvPr>
          <p:cNvSpPr>
            <a:spLocks noGrp="1"/>
          </p:cNvSpPr>
          <p:nvPr>
            <p:ph type="title"/>
          </p:nvPr>
        </p:nvSpPr>
        <p:spPr/>
        <p:txBody>
          <a:bodyPr/>
          <a:lstStyle/>
          <a:p>
            <a:r>
              <a:rPr lang="en-MY" dirty="0"/>
              <a:t>Financial Perspective</a:t>
            </a:r>
          </a:p>
        </p:txBody>
      </p:sp>
      <p:sp>
        <p:nvSpPr>
          <p:cNvPr id="3" name="Content Placeholder 2">
            <a:extLst>
              <a:ext uri="{FF2B5EF4-FFF2-40B4-BE49-F238E27FC236}">
                <a16:creationId xmlns:a16="http://schemas.microsoft.com/office/drawing/2014/main" id="{706AD5B1-C4AE-4385-A09D-51A3C43058F5}"/>
              </a:ext>
            </a:extLst>
          </p:cNvPr>
          <p:cNvSpPr>
            <a:spLocks noGrp="1"/>
          </p:cNvSpPr>
          <p:nvPr>
            <p:ph idx="1"/>
          </p:nvPr>
        </p:nvSpPr>
        <p:spPr/>
        <p:txBody>
          <a:bodyPr/>
          <a:lstStyle/>
          <a:p>
            <a:pPr marL="0" indent="0">
              <a:buNone/>
            </a:pPr>
            <a:r>
              <a:rPr lang="en-MY" dirty="0"/>
              <a:t>Any key objective that is related to the company’s financial health and performance may be included in this perspective</a:t>
            </a:r>
          </a:p>
          <a:p>
            <a:r>
              <a:rPr lang="en-MY" dirty="0"/>
              <a:t>Revenue Growth</a:t>
            </a:r>
          </a:p>
          <a:p>
            <a:r>
              <a:rPr lang="en-MY" dirty="0"/>
              <a:t>Profit</a:t>
            </a:r>
          </a:p>
          <a:p>
            <a:r>
              <a:rPr lang="en-MY" dirty="0"/>
              <a:t>Cost Reduction</a:t>
            </a:r>
          </a:p>
          <a:p>
            <a:r>
              <a:rPr lang="en-MY" dirty="0"/>
              <a:t>Productivity Improvement</a:t>
            </a:r>
          </a:p>
          <a:p>
            <a:r>
              <a:rPr lang="en-MY" dirty="0"/>
              <a:t>Asset Utilization</a:t>
            </a:r>
          </a:p>
          <a:p>
            <a:r>
              <a:rPr lang="en-MY" dirty="0"/>
              <a:t>Investments</a:t>
            </a:r>
          </a:p>
          <a:p>
            <a:pPr marL="0" indent="0">
              <a:buNone/>
            </a:pPr>
            <a:r>
              <a:rPr lang="en-MY" i="1" dirty="0"/>
              <a:t>How Do We Look to Shareholders?</a:t>
            </a:r>
          </a:p>
          <a:p>
            <a:endParaRPr lang="en-MY" dirty="0"/>
          </a:p>
        </p:txBody>
      </p:sp>
    </p:spTree>
    <p:extLst>
      <p:ext uri="{BB962C8B-B14F-4D97-AF65-F5344CB8AC3E}">
        <p14:creationId xmlns:p14="http://schemas.microsoft.com/office/powerpoint/2010/main" val="282453606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818192-D678-497C-997B-0E67C9AB4618}"/>
              </a:ext>
            </a:extLst>
          </p:cNvPr>
          <p:cNvSpPr>
            <a:spLocks noGrp="1"/>
          </p:cNvSpPr>
          <p:nvPr>
            <p:ph type="title"/>
          </p:nvPr>
        </p:nvSpPr>
        <p:spPr/>
        <p:txBody>
          <a:bodyPr/>
          <a:lstStyle/>
          <a:p>
            <a:pPr>
              <a:spcBef>
                <a:spcPct val="50000"/>
              </a:spcBef>
            </a:pPr>
            <a:r>
              <a:rPr lang="en-MY" dirty="0"/>
              <a:t>Learning and Growth Perspective</a:t>
            </a:r>
          </a:p>
        </p:txBody>
      </p:sp>
      <p:sp>
        <p:nvSpPr>
          <p:cNvPr id="3" name="Content Placeholder 2">
            <a:extLst>
              <a:ext uri="{FF2B5EF4-FFF2-40B4-BE49-F238E27FC236}">
                <a16:creationId xmlns:a16="http://schemas.microsoft.com/office/drawing/2014/main" id="{45B7B1D2-3D43-4E7D-9732-2DD11321E194}"/>
              </a:ext>
            </a:extLst>
          </p:cNvPr>
          <p:cNvSpPr>
            <a:spLocks noGrp="1"/>
          </p:cNvSpPr>
          <p:nvPr>
            <p:ph idx="1"/>
          </p:nvPr>
        </p:nvSpPr>
        <p:spPr>
          <a:xfrm>
            <a:off x="914400" y="1600200"/>
            <a:ext cx="8050088" cy="4530725"/>
          </a:xfrm>
        </p:spPr>
        <p:txBody>
          <a:bodyPr/>
          <a:lstStyle/>
          <a:p>
            <a:pPr marL="0" indent="0">
              <a:spcBef>
                <a:spcPct val="50000"/>
              </a:spcBef>
              <a:buNone/>
            </a:pPr>
            <a:r>
              <a:rPr lang="en-MY" altLang="en-US" sz="2800" dirty="0"/>
              <a:t>This perspective includes employee training and corporate cultural attitudes related to both individual and corporate self-improvement. In a knowledge worker organization, people are the main resource.</a:t>
            </a:r>
          </a:p>
          <a:p>
            <a:pPr>
              <a:spcBef>
                <a:spcPct val="50000"/>
              </a:spcBef>
            </a:pPr>
            <a:r>
              <a:rPr lang="en-MY" altLang="en-US" sz="2800" dirty="0"/>
              <a:t>Employee training and development</a:t>
            </a:r>
          </a:p>
          <a:p>
            <a:pPr>
              <a:spcBef>
                <a:spcPct val="50000"/>
              </a:spcBef>
            </a:pPr>
            <a:r>
              <a:rPr lang="en-MY" altLang="en-US" dirty="0"/>
              <a:t>M</a:t>
            </a:r>
            <a:r>
              <a:rPr lang="en-MY" altLang="en-US" sz="2800" dirty="0"/>
              <a:t>entoring programs</a:t>
            </a:r>
          </a:p>
          <a:p>
            <a:pPr>
              <a:spcBef>
                <a:spcPct val="50000"/>
              </a:spcBef>
            </a:pPr>
            <a:r>
              <a:rPr lang="en-MY" altLang="en-US" dirty="0"/>
              <a:t>S</a:t>
            </a:r>
            <a:r>
              <a:rPr lang="en-MY" altLang="en-US" sz="2800" dirty="0"/>
              <a:t>uccession planning</a:t>
            </a:r>
          </a:p>
          <a:p>
            <a:pPr marL="0" indent="0">
              <a:spcBef>
                <a:spcPct val="50000"/>
              </a:spcBef>
              <a:buNone/>
            </a:pPr>
            <a:r>
              <a:rPr lang="en-MY" altLang="en-US" i="1" dirty="0"/>
              <a:t>Can We Continue to Improve and Create Value?</a:t>
            </a:r>
          </a:p>
          <a:p>
            <a:pPr>
              <a:spcBef>
                <a:spcPct val="50000"/>
              </a:spcBef>
            </a:pPr>
            <a:endParaRPr lang="en-MY" altLang="en-US" sz="2800" dirty="0"/>
          </a:p>
          <a:p>
            <a:pPr marL="0" indent="0">
              <a:spcBef>
                <a:spcPct val="50000"/>
              </a:spcBef>
              <a:buNone/>
            </a:pPr>
            <a:endParaRPr lang="en-MY" dirty="0"/>
          </a:p>
        </p:txBody>
      </p:sp>
    </p:spTree>
    <p:extLst>
      <p:ext uri="{BB962C8B-B14F-4D97-AF65-F5344CB8AC3E}">
        <p14:creationId xmlns:p14="http://schemas.microsoft.com/office/powerpoint/2010/main" val="149359903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BA06B7-D89D-4CF5-9320-B782B997A55C}"/>
              </a:ext>
            </a:extLst>
          </p:cNvPr>
          <p:cNvSpPr>
            <a:spLocks noGrp="1"/>
          </p:cNvSpPr>
          <p:nvPr>
            <p:ph type="title"/>
          </p:nvPr>
        </p:nvSpPr>
        <p:spPr/>
        <p:txBody>
          <a:bodyPr/>
          <a:lstStyle/>
          <a:p>
            <a:r>
              <a:rPr lang="en-MY" dirty="0"/>
              <a:t>Business Process Perspective</a:t>
            </a:r>
          </a:p>
        </p:txBody>
      </p:sp>
      <p:sp>
        <p:nvSpPr>
          <p:cNvPr id="3" name="Content Placeholder 2">
            <a:extLst>
              <a:ext uri="{FF2B5EF4-FFF2-40B4-BE49-F238E27FC236}">
                <a16:creationId xmlns:a16="http://schemas.microsoft.com/office/drawing/2014/main" id="{1AC460E5-91BF-4CDB-B069-ADE57C946A02}"/>
              </a:ext>
            </a:extLst>
          </p:cNvPr>
          <p:cNvSpPr>
            <a:spLocks noGrp="1"/>
          </p:cNvSpPr>
          <p:nvPr>
            <p:ph idx="1"/>
          </p:nvPr>
        </p:nvSpPr>
        <p:spPr/>
        <p:txBody>
          <a:bodyPr/>
          <a:lstStyle/>
          <a:p>
            <a:pPr marL="0" indent="0">
              <a:buNone/>
            </a:pPr>
            <a:r>
              <a:rPr lang="en-MY" dirty="0"/>
              <a:t>Critical internal process in which organization must deal. These processes enable to deliver the value propositions to customers and satisfy stake holders expectations.</a:t>
            </a:r>
          </a:p>
          <a:p>
            <a:r>
              <a:rPr lang="en-MY" dirty="0"/>
              <a:t>Innovation Process</a:t>
            </a:r>
          </a:p>
          <a:p>
            <a:r>
              <a:rPr lang="en-MY" dirty="0"/>
              <a:t> Product Design</a:t>
            </a:r>
          </a:p>
          <a:p>
            <a:r>
              <a:rPr lang="en-MY" dirty="0"/>
              <a:t> Product Development</a:t>
            </a:r>
          </a:p>
          <a:p>
            <a:r>
              <a:rPr lang="en-MY" dirty="0"/>
              <a:t> Process Implementation</a:t>
            </a:r>
          </a:p>
          <a:p>
            <a:endParaRPr lang="en-MY" dirty="0"/>
          </a:p>
          <a:p>
            <a:pPr marL="0" indent="0">
              <a:buNone/>
            </a:pPr>
            <a:r>
              <a:rPr lang="en-MY" i="1" dirty="0"/>
              <a:t>What Must We Excel at?</a:t>
            </a:r>
          </a:p>
          <a:p>
            <a:endParaRPr lang="en-MY" dirty="0"/>
          </a:p>
          <a:p>
            <a:endParaRPr lang="en-MY" dirty="0"/>
          </a:p>
        </p:txBody>
      </p:sp>
    </p:spTree>
    <p:extLst>
      <p:ext uri="{BB962C8B-B14F-4D97-AF65-F5344CB8AC3E}">
        <p14:creationId xmlns:p14="http://schemas.microsoft.com/office/powerpoint/2010/main" val="201073386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86C5F6-8DE3-42BA-8652-A88B669E5620}"/>
              </a:ext>
            </a:extLst>
          </p:cNvPr>
          <p:cNvSpPr>
            <a:spLocks noGrp="1"/>
          </p:cNvSpPr>
          <p:nvPr>
            <p:ph type="title"/>
          </p:nvPr>
        </p:nvSpPr>
        <p:spPr/>
        <p:txBody>
          <a:bodyPr/>
          <a:lstStyle/>
          <a:p>
            <a:r>
              <a:rPr lang="en-MY" dirty="0"/>
              <a:t>Customer perspective</a:t>
            </a:r>
          </a:p>
        </p:txBody>
      </p:sp>
      <p:sp>
        <p:nvSpPr>
          <p:cNvPr id="3" name="Content Placeholder 2">
            <a:extLst>
              <a:ext uri="{FF2B5EF4-FFF2-40B4-BE49-F238E27FC236}">
                <a16:creationId xmlns:a16="http://schemas.microsoft.com/office/drawing/2014/main" id="{04133100-4869-4E84-BCB2-97B2D0A3A1BC}"/>
              </a:ext>
            </a:extLst>
          </p:cNvPr>
          <p:cNvSpPr>
            <a:spLocks noGrp="1"/>
          </p:cNvSpPr>
          <p:nvPr>
            <p:ph idx="1"/>
          </p:nvPr>
        </p:nvSpPr>
        <p:spPr/>
        <p:txBody>
          <a:bodyPr/>
          <a:lstStyle/>
          <a:p>
            <a:pPr marL="0" indent="0">
              <a:buNone/>
            </a:pPr>
            <a:r>
              <a:rPr lang="en-MY" dirty="0"/>
              <a:t>This perspective focuses on performance objectives that are related to customers and the market. </a:t>
            </a:r>
          </a:p>
          <a:p>
            <a:r>
              <a:rPr lang="en-MY" dirty="0"/>
              <a:t> Customer Retention</a:t>
            </a:r>
          </a:p>
          <a:p>
            <a:r>
              <a:rPr lang="en-MY" dirty="0"/>
              <a:t>  New Customer Acquisition</a:t>
            </a:r>
          </a:p>
          <a:p>
            <a:r>
              <a:rPr lang="en-MY" dirty="0"/>
              <a:t>  Customer Profitability</a:t>
            </a:r>
          </a:p>
          <a:p>
            <a:r>
              <a:rPr lang="en-MY" dirty="0"/>
              <a:t>  Market Share</a:t>
            </a:r>
          </a:p>
          <a:p>
            <a:pPr marL="0" indent="0">
              <a:buNone/>
            </a:pPr>
            <a:endParaRPr lang="en-MY" dirty="0"/>
          </a:p>
          <a:p>
            <a:pPr marL="0" indent="0">
              <a:buNone/>
            </a:pPr>
            <a:r>
              <a:rPr lang="en-MY" i="1" dirty="0"/>
              <a:t>How Do Customers See Us?</a:t>
            </a:r>
          </a:p>
        </p:txBody>
      </p:sp>
    </p:spTree>
    <p:extLst>
      <p:ext uri="{BB962C8B-B14F-4D97-AF65-F5344CB8AC3E}">
        <p14:creationId xmlns:p14="http://schemas.microsoft.com/office/powerpoint/2010/main" val="223986842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5FB436-D80B-43F6-964D-3F0F02083302}"/>
              </a:ext>
            </a:extLst>
          </p:cNvPr>
          <p:cNvSpPr>
            <a:spLocks noGrp="1"/>
          </p:cNvSpPr>
          <p:nvPr>
            <p:ph type="title"/>
          </p:nvPr>
        </p:nvSpPr>
        <p:spPr/>
        <p:txBody>
          <a:bodyPr/>
          <a:lstStyle/>
          <a:p>
            <a:r>
              <a:rPr lang="en-MY" dirty="0"/>
              <a:t>Things to be Monitored</a:t>
            </a:r>
          </a:p>
        </p:txBody>
      </p:sp>
      <p:sp>
        <p:nvSpPr>
          <p:cNvPr id="3" name="Content Placeholder 2">
            <a:extLst>
              <a:ext uri="{FF2B5EF4-FFF2-40B4-BE49-F238E27FC236}">
                <a16:creationId xmlns:a16="http://schemas.microsoft.com/office/drawing/2014/main" id="{B1E1C888-4B45-41D6-ABB6-91E7719B63B4}"/>
              </a:ext>
            </a:extLst>
          </p:cNvPr>
          <p:cNvSpPr>
            <a:spLocks noGrp="1"/>
          </p:cNvSpPr>
          <p:nvPr>
            <p:ph idx="1"/>
          </p:nvPr>
        </p:nvSpPr>
        <p:spPr/>
        <p:txBody>
          <a:bodyPr/>
          <a:lstStyle/>
          <a:p>
            <a:r>
              <a:rPr lang="en-MY" dirty="0"/>
              <a:t>Objectives: major objectives to be achieved, for example, profitable growth</a:t>
            </a:r>
          </a:p>
          <a:p>
            <a:r>
              <a:rPr lang="en-MY" dirty="0"/>
              <a:t>Measures: the observable parameters that will be used to measure progress toward reaching the objective</a:t>
            </a:r>
          </a:p>
          <a:p>
            <a:r>
              <a:rPr lang="en-MY" dirty="0"/>
              <a:t>Targets: the specific target values for the measures</a:t>
            </a:r>
          </a:p>
          <a:p>
            <a:r>
              <a:rPr lang="en-MY" dirty="0"/>
              <a:t>Initiatives: projects or programs to be initiated in order to meet the objective</a:t>
            </a:r>
          </a:p>
        </p:txBody>
      </p:sp>
    </p:spTree>
    <p:extLst>
      <p:ext uri="{BB962C8B-B14F-4D97-AF65-F5344CB8AC3E}">
        <p14:creationId xmlns:p14="http://schemas.microsoft.com/office/powerpoint/2010/main" val="73056975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Balance Scorecard</a:t>
            </a:r>
          </a:p>
        </p:txBody>
      </p:sp>
      <p:pic>
        <p:nvPicPr>
          <p:cNvPr id="5" name="Picture 4">
            <a:extLst>
              <a:ext uri="{FF2B5EF4-FFF2-40B4-BE49-F238E27FC236}">
                <a16:creationId xmlns:a16="http://schemas.microsoft.com/office/drawing/2014/main" id="{1E70CC6E-CFFA-43FA-B945-7C224B23D967}"/>
              </a:ext>
            </a:extLst>
          </p:cNvPr>
          <p:cNvPicPr>
            <a:picLocks noChangeAspect="1"/>
          </p:cNvPicPr>
          <p:nvPr/>
        </p:nvPicPr>
        <p:blipFill>
          <a:blip r:embed="rId2"/>
          <a:stretch>
            <a:fillRect/>
          </a:stretch>
        </p:blipFill>
        <p:spPr>
          <a:xfrm>
            <a:off x="914400" y="1988840"/>
            <a:ext cx="7448550" cy="4667250"/>
          </a:xfrm>
          <a:prstGeom prst="rect">
            <a:avLst/>
          </a:prstGeom>
        </p:spPr>
      </p:pic>
    </p:spTree>
    <p:extLst>
      <p:ext uri="{BB962C8B-B14F-4D97-AF65-F5344CB8AC3E}">
        <p14:creationId xmlns:p14="http://schemas.microsoft.com/office/powerpoint/2010/main" val="381659248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EF534E-A70A-4798-B469-568EBE5551D4}"/>
              </a:ext>
            </a:extLst>
          </p:cNvPr>
          <p:cNvSpPr>
            <a:spLocks noGrp="1"/>
          </p:cNvSpPr>
          <p:nvPr>
            <p:ph type="title"/>
          </p:nvPr>
        </p:nvSpPr>
        <p:spPr/>
        <p:txBody>
          <a:bodyPr/>
          <a:lstStyle/>
          <a:p>
            <a:r>
              <a:rPr lang="en-MY" dirty="0"/>
              <a:t>Strategic Map</a:t>
            </a:r>
          </a:p>
        </p:txBody>
      </p:sp>
      <p:pic>
        <p:nvPicPr>
          <p:cNvPr id="5" name="Picture 4">
            <a:extLst>
              <a:ext uri="{FF2B5EF4-FFF2-40B4-BE49-F238E27FC236}">
                <a16:creationId xmlns:a16="http://schemas.microsoft.com/office/drawing/2014/main" id="{7ED0B84B-7EFC-4D2C-9451-2D15F208D523}"/>
              </a:ext>
            </a:extLst>
          </p:cNvPr>
          <p:cNvPicPr>
            <a:picLocks noChangeAspect="1"/>
          </p:cNvPicPr>
          <p:nvPr/>
        </p:nvPicPr>
        <p:blipFill>
          <a:blip r:embed="rId2"/>
          <a:stretch>
            <a:fillRect/>
          </a:stretch>
        </p:blipFill>
        <p:spPr>
          <a:xfrm>
            <a:off x="914400" y="1772816"/>
            <a:ext cx="7515225" cy="4248150"/>
          </a:xfrm>
          <a:prstGeom prst="rect">
            <a:avLst/>
          </a:prstGeom>
        </p:spPr>
      </p:pic>
    </p:spTree>
    <p:extLst>
      <p:ext uri="{BB962C8B-B14F-4D97-AF65-F5344CB8AC3E}">
        <p14:creationId xmlns:p14="http://schemas.microsoft.com/office/powerpoint/2010/main" val="278722555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B3B05A-C7C1-4228-9DB6-E39F52D05E7E}"/>
              </a:ext>
            </a:extLst>
          </p:cNvPr>
          <p:cNvSpPr>
            <a:spLocks noGrp="1"/>
          </p:cNvSpPr>
          <p:nvPr>
            <p:ph type="title"/>
          </p:nvPr>
        </p:nvSpPr>
        <p:spPr/>
        <p:txBody>
          <a:bodyPr/>
          <a:lstStyle/>
          <a:p>
            <a:r>
              <a:rPr lang="en-MY" dirty="0"/>
              <a:t>Strategy Implementation</a:t>
            </a:r>
          </a:p>
        </p:txBody>
      </p:sp>
      <p:pic>
        <p:nvPicPr>
          <p:cNvPr id="5" name="Picture 4">
            <a:extLst>
              <a:ext uri="{FF2B5EF4-FFF2-40B4-BE49-F238E27FC236}">
                <a16:creationId xmlns:a16="http://schemas.microsoft.com/office/drawing/2014/main" id="{B1DDF11A-A98D-48A7-B1D9-8EF12D5919B0}"/>
              </a:ext>
            </a:extLst>
          </p:cNvPr>
          <p:cNvPicPr>
            <a:picLocks noChangeAspect="1"/>
          </p:cNvPicPr>
          <p:nvPr/>
        </p:nvPicPr>
        <p:blipFill>
          <a:blip r:embed="rId2"/>
          <a:stretch>
            <a:fillRect/>
          </a:stretch>
        </p:blipFill>
        <p:spPr>
          <a:xfrm>
            <a:off x="912019" y="1556792"/>
            <a:ext cx="6768752" cy="4843418"/>
          </a:xfrm>
          <a:prstGeom prst="rect">
            <a:avLst/>
          </a:prstGeom>
        </p:spPr>
      </p:pic>
    </p:spTree>
    <p:extLst>
      <p:ext uri="{BB962C8B-B14F-4D97-AF65-F5344CB8AC3E}">
        <p14:creationId xmlns:p14="http://schemas.microsoft.com/office/powerpoint/2010/main" val="157820709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F991D7-31D1-4312-AF7C-6CBE66F4C3C9}"/>
              </a:ext>
            </a:extLst>
          </p:cNvPr>
          <p:cNvSpPr>
            <a:spLocks noGrp="1"/>
          </p:cNvSpPr>
          <p:nvPr>
            <p:ph type="title"/>
          </p:nvPr>
        </p:nvSpPr>
        <p:spPr/>
        <p:txBody>
          <a:bodyPr/>
          <a:lstStyle/>
          <a:p>
            <a:r>
              <a:rPr lang="en-MY" dirty="0"/>
              <a:t>Question # </a:t>
            </a:r>
          </a:p>
        </p:txBody>
      </p:sp>
      <p:sp>
        <p:nvSpPr>
          <p:cNvPr id="3" name="Content Placeholder 2">
            <a:extLst>
              <a:ext uri="{FF2B5EF4-FFF2-40B4-BE49-F238E27FC236}">
                <a16:creationId xmlns:a16="http://schemas.microsoft.com/office/drawing/2014/main" id="{C87017F0-2927-4ED0-951C-544F62724C88}"/>
              </a:ext>
            </a:extLst>
          </p:cNvPr>
          <p:cNvSpPr>
            <a:spLocks noGrp="1"/>
          </p:cNvSpPr>
          <p:nvPr>
            <p:ph idx="1"/>
          </p:nvPr>
        </p:nvSpPr>
        <p:spPr/>
        <p:txBody>
          <a:bodyPr/>
          <a:lstStyle/>
          <a:p>
            <a:pPr marL="0" indent="0">
              <a:buNone/>
            </a:pPr>
            <a:r>
              <a:rPr lang="en-MY" dirty="0"/>
              <a:t>The executive management team is seeking an HR tool that ties financial and customer results to the key internal practices that either supported or hindered positive outcomes. Which of the following tools should you recommend?</a:t>
            </a:r>
          </a:p>
          <a:p>
            <a:pPr marL="0" indent="0">
              <a:buNone/>
            </a:pPr>
            <a:r>
              <a:rPr lang="en-MY" dirty="0"/>
              <a:t>A. Human capital management plan</a:t>
            </a:r>
          </a:p>
          <a:p>
            <a:pPr marL="0" indent="0">
              <a:buNone/>
            </a:pPr>
            <a:r>
              <a:rPr lang="en-MY" dirty="0"/>
              <a:t>B. Cost-benefit analysis</a:t>
            </a:r>
          </a:p>
          <a:p>
            <a:pPr marL="0" indent="0">
              <a:buNone/>
            </a:pPr>
            <a:r>
              <a:rPr lang="en-MY" dirty="0"/>
              <a:t>C. Balanced scorecard</a:t>
            </a:r>
          </a:p>
          <a:p>
            <a:pPr marL="0" indent="0">
              <a:buNone/>
            </a:pPr>
            <a:r>
              <a:rPr lang="en-MY" dirty="0"/>
              <a:t>D. Business impact report</a:t>
            </a:r>
          </a:p>
          <a:p>
            <a:pPr marL="0" indent="0">
              <a:buNone/>
            </a:pPr>
            <a:endParaRPr lang="en-MY" dirty="0"/>
          </a:p>
        </p:txBody>
      </p:sp>
    </p:spTree>
    <p:extLst>
      <p:ext uri="{BB962C8B-B14F-4D97-AF65-F5344CB8AC3E}">
        <p14:creationId xmlns:p14="http://schemas.microsoft.com/office/powerpoint/2010/main" val="126235420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42AF16-7DF3-4BFB-B60A-A6003409D9C7}"/>
              </a:ext>
            </a:extLst>
          </p:cNvPr>
          <p:cNvSpPr>
            <a:spLocks noGrp="1"/>
          </p:cNvSpPr>
          <p:nvPr>
            <p:ph type="title"/>
          </p:nvPr>
        </p:nvSpPr>
        <p:spPr/>
        <p:txBody>
          <a:bodyPr/>
          <a:lstStyle/>
          <a:p>
            <a:r>
              <a:rPr lang="en-MY" dirty="0"/>
              <a:t>Answer # </a:t>
            </a:r>
          </a:p>
        </p:txBody>
      </p:sp>
      <p:sp>
        <p:nvSpPr>
          <p:cNvPr id="3" name="Content Placeholder 2">
            <a:extLst>
              <a:ext uri="{FF2B5EF4-FFF2-40B4-BE49-F238E27FC236}">
                <a16:creationId xmlns:a16="http://schemas.microsoft.com/office/drawing/2014/main" id="{6781CB28-F4E9-4C76-BCED-98B664E9AEA4}"/>
              </a:ext>
            </a:extLst>
          </p:cNvPr>
          <p:cNvSpPr>
            <a:spLocks noGrp="1"/>
          </p:cNvSpPr>
          <p:nvPr>
            <p:ph idx="1"/>
          </p:nvPr>
        </p:nvSpPr>
        <p:spPr/>
        <p:txBody>
          <a:bodyPr/>
          <a:lstStyle/>
          <a:p>
            <a:r>
              <a:rPr lang="en-MY" dirty="0"/>
              <a:t>Option C</a:t>
            </a:r>
          </a:p>
        </p:txBody>
      </p:sp>
    </p:spTree>
    <p:extLst>
      <p:ext uri="{BB962C8B-B14F-4D97-AF65-F5344CB8AC3E}">
        <p14:creationId xmlns:p14="http://schemas.microsoft.com/office/powerpoint/2010/main" val="120605082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3098406358"/>
              </p:ext>
            </p:extLst>
          </p:nvPr>
        </p:nvGraphicFramePr>
        <p:xfrm>
          <a:off x="649796" y="188640"/>
          <a:ext cx="7162564" cy="576064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82489376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896350-220D-423B-9418-A028B102CEAF}"/>
              </a:ext>
            </a:extLst>
          </p:cNvPr>
          <p:cNvSpPr>
            <a:spLocks noGrp="1"/>
          </p:cNvSpPr>
          <p:nvPr>
            <p:ph type="title"/>
          </p:nvPr>
        </p:nvSpPr>
        <p:spPr/>
        <p:txBody>
          <a:bodyPr/>
          <a:lstStyle/>
          <a:p>
            <a:r>
              <a:rPr lang="en-MY" dirty="0"/>
              <a:t>Management by Objectives (MBO)</a:t>
            </a:r>
          </a:p>
        </p:txBody>
      </p:sp>
      <p:sp>
        <p:nvSpPr>
          <p:cNvPr id="3" name="Content Placeholder 2">
            <a:extLst>
              <a:ext uri="{FF2B5EF4-FFF2-40B4-BE49-F238E27FC236}">
                <a16:creationId xmlns:a16="http://schemas.microsoft.com/office/drawing/2014/main" id="{8229FA23-3E65-48D4-8E1B-EE1F50E3E5CA}"/>
              </a:ext>
            </a:extLst>
          </p:cNvPr>
          <p:cNvSpPr>
            <a:spLocks noGrp="1"/>
          </p:cNvSpPr>
          <p:nvPr>
            <p:ph idx="1"/>
          </p:nvPr>
        </p:nvSpPr>
        <p:spPr>
          <a:xfrm>
            <a:off x="753740" y="1772816"/>
            <a:ext cx="8390260" cy="4530725"/>
          </a:xfrm>
        </p:spPr>
        <p:txBody>
          <a:bodyPr/>
          <a:lstStyle/>
          <a:p>
            <a:r>
              <a:rPr lang="en-MY" sz="2400" dirty="0"/>
              <a:t>Management by objectives (MBO) is a strategic management model that aims to improve the performance of an organization by clearly defining objectives that are agreed to by both management and employees. </a:t>
            </a:r>
          </a:p>
          <a:p>
            <a:endParaRPr lang="en-MY" sz="2400" dirty="0"/>
          </a:p>
          <a:p>
            <a:r>
              <a:rPr lang="en-MY" sz="2400" dirty="0"/>
              <a:t>According to the theory, having a say in goal setting and action plans encourages participation and commitment among employees, as well as aligning objectives across the organization.</a:t>
            </a:r>
          </a:p>
          <a:p>
            <a:endParaRPr lang="en-MY" sz="2400" dirty="0"/>
          </a:p>
          <a:p>
            <a:r>
              <a:rPr lang="en-MY" sz="2400" dirty="0"/>
              <a:t>The term was first outlined by management guru Peter Drucker in his 1954 book, </a:t>
            </a:r>
            <a:r>
              <a:rPr lang="en-MY" sz="2400" i="1" dirty="0"/>
              <a:t>The Practice of Management</a:t>
            </a:r>
            <a:r>
              <a:rPr lang="en-MY" sz="2400" dirty="0"/>
              <a:t>.</a:t>
            </a:r>
          </a:p>
          <a:p>
            <a:endParaRPr lang="en-MY" sz="2400" dirty="0"/>
          </a:p>
        </p:txBody>
      </p:sp>
    </p:spTree>
    <p:extLst>
      <p:ext uri="{BB962C8B-B14F-4D97-AF65-F5344CB8AC3E}">
        <p14:creationId xmlns:p14="http://schemas.microsoft.com/office/powerpoint/2010/main" val="62423157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8F60BA-31B1-4789-9BB9-597C090ECA6F}"/>
              </a:ext>
            </a:extLst>
          </p:cNvPr>
          <p:cNvSpPr>
            <a:spLocks noGrp="1"/>
          </p:cNvSpPr>
          <p:nvPr>
            <p:ph type="title"/>
          </p:nvPr>
        </p:nvSpPr>
        <p:spPr/>
        <p:txBody>
          <a:bodyPr/>
          <a:lstStyle/>
          <a:p>
            <a:r>
              <a:rPr lang="en-MY" dirty="0"/>
              <a:t>Management by Objectives</a:t>
            </a:r>
          </a:p>
        </p:txBody>
      </p:sp>
      <p:pic>
        <p:nvPicPr>
          <p:cNvPr id="5" name="Picture 4">
            <a:extLst>
              <a:ext uri="{FF2B5EF4-FFF2-40B4-BE49-F238E27FC236}">
                <a16:creationId xmlns:a16="http://schemas.microsoft.com/office/drawing/2014/main" id="{C54D83C4-0EA9-4C44-8EE5-65258979698D}"/>
              </a:ext>
            </a:extLst>
          </p:cNvPr>
          <p:cNvPicPr>
            <a:picLocks noChangeAspect="1"/>
          </p:cNvPicPr>
          <p:nvPr/>
        </p:nvPicPr>
        <p:blipFill>
          <a:blip r:embed="rId2"/>
          <a:stretch>
            <a:fillRect/>
          </a:stretch>
        </p:blipFill>
        <p:spPr>
          <a:xfrm>
            <a:off x="1403648" y="1772816"/>
            <a:ext cx="4572000" cy="4572000"/>
          </a:xfrm>
          <a:prstGeom prst="rect">
            <a:avLst/>
          </a:prstGeom>
        </p:spPr>
      </p:pic>
    </p:spTree>
    <p:extLst>
      <p:ext uri="{BB962C8B-B14F-4D97-AF65-F5344CB8AC3E}">
        <p14:creationId xmlns:p14="http://schemas.microsoft.com/office/powerpoint/2010/main" val="2018161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6CDEBD-9921-4AE9-AB9F-101D05035EB3}"/>
              </a:ext>
            </a:extLst>
          </p:cNvPr>
          <p:cNvSpPr>
            <a:spLocks noGrp="1"/>
          </p:cNvSpPr>
          <p:nvPr>
            <p:ph type="title"/>
          </p:nvPr>
        </p:nvSpPr>
        <p:spPr/>
        <p:txBody>
          <a:bodyPr/>
          <a:lstStyle/>
          <a:p>
            <a:r>
              <a:rPr lang="en-MY" dirty="0"/>
              <a:t>Steps in MBO Process</a:t>
            </a:r>
          </a:p>
        </p:txBody>
      </p:sp>
      <p:sp>
        <p:nvSpPr>
          <p:cNvPr id="3" name="Content Placeholder 2">
            <a:extLst>
              <a:ext uri="{FF2B5EF4-FFF2-40B4-BE49-F238E27FC236}">
                <a16:creationId xmlns:a16="http://schemas.microsoft.com/office/drawing/2014/main" id="{45B09CBF-0D70-49ED-B3EF-1C760403D417}"/>
              </a:ext>
            </a:extLst>
          </p:cNvPr>
          <p:cNvSpPr>
            <a:spLocks noGrp="1"/>
          </p:cNvSpPr>
          <p:nvPr>
            <p:ph idx="1"/>
          </p:nvPr>
        </p:nvSpPr>
        <p:spPr/>
        <p:txBody>
          <a:bodyPr/>
          <a:lstStyle/>
          <a:p>
            <a:r>
              <a:rPr lang="en-MY" dirty="0"/>
              <a:t>The first step is to either determine or revise organizational objectives for the entire company. This broad overview should be derived from the firm's mission and vision.</a:t>
            </a:r>
          </a:p>
          <a:p>
            <a:endParaRPr lang="en-MY" dirty="0"/>
          </a:p>
          <a:p>
            <a:r>
              <a:rPr lang="en-MY" dirty="0"/>
              <a:t>The second step is to translate the organizational objectives to employees. Drucker used the acronym SMART (specific, measurable, acceptable, realistic, time-bound) to express the concept.</a:t>
            </a:r>
          </a:p>
          <a:p>
            <a:endParaRPr lang="en-MY" dirty="0"/>
          </a:p>
          <a:p>
            <a:endParaRPr lang="en-MY" dirty="0"/>
          </a:p>
        </p:txBody>
      </p:sp>
    </p:spTree>
    <p:extLst>
      <p:ext uri="{BB962C8B-B14F-4D97-AF65-F5344CB8AC3E}">
        <p14:creationId xmlns:p14="http://schemas.microsoft.com/office/powerpoint/2010/main" val="42744515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F287FD-559D-430B-A19B-E6C1C0F2C6BF}"/>
              </a:ext>
            </a:extLst>
          </p:cNvPr>
          <p:cNvSpPr>
            <a:spLocks noGrp="1"/>
          </p:cNvSpPr>
          <p:nvPr>
            <p:ph type="title"/>
          </p:nvPr>
        </p:nvSpPr>
        <p:spPr/>
        <p:txBody>
          <a:bodyPr/>
          <a:lstStyle/>
          <a:p>
            <a:r>
              <a:rPr lang="en-MY" dirty="0"/>
              <a:t>Steps in MBO Process</a:t>
            </a:r>
          </a:p>
        </p:txBody>
      </p:sp>
      <p:sp>
        <p:nvSpPr>
          <p:cNvPr id="3" name="Content Placeholder 2">
            <a:extLst>
              <a:ext uri="{FF2B5EF4-FFF2-40B4-BE49-F238E27FC236}">
                <a16:creationId xmlns:a16="http://schemas.microsoft.com/office/drawing/2014/main" id="{083982FA-6A5F-4F6F-884E-A6C692616E21}"/>
              </a:ext>
            </a:extLst>
          </p:cNvPr>
          <p:cNvSpPr>
            <a:spLocks noGrp="1"/>
          </p:cNvSpPr>
          <p:nvPr>
            <p:ph idx="1"/>
          </p:nvPr>
        </p:nvSpPr>
        <p:spPr/>
        <p:txBody>
          <a:bodyPr/>
          <a:lstStyle/>
          <a:p>
            <a:r>
              <a:rPr lang="en-MY" dirty="0"/>
              <a:t>Step three is stimulating the participation of employees in setting individual objectives. After the organization's objectives are shared with employees, from the top to the bottom, employees should be encouraged to help set their own objectives to achieve these larger organizational objectives. This gives employees greater motivation since they have greater empowerment.</a:t>
            </a:r>
          </a:p>
          <a:p>
            <a:endParaRPr lang="en-MY" dirty="0"/>
          </a:p>
        </p:txBody>
      </p:sp>
    </p:spTree>
    <p:extLst>
      <p:ext uri="{BB962C8B-B14F-4D97-AF65-F5344CB8AC3E}">
        <p14:creationId xmlns:p14="http://schemas.microsoft.com/office/powerpoint/2010/main" val="297137670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4977B7-E94C-4019-9878-0D3D4EBE9198}"/>
              </a:ext>
            </a:extLst>
          </p:cNvPr>
          <p:cNvSpPr>
            <a:spLocks noGrp="1"/>
          </p:cNvSpPr>
          <p:nvPr>
            <p:ph type="title"/>
          </p:nvPr>
        </p:nvSpPr>
        <p:spPr/>
        <p:txBody>
          <a:bodyPr/>
          <a:lstStyle/>
          <a:p>
            <a:r>
              <a:rPr lang="en-MY" dirty="0"/>
              <a:t>Steps in MBO Process</a:t>
            </a:r>
          </a:p>
        </p:txBody>
      </p:sp>
      <p:sp>
        <p:nvSpPr>
          <p:cNvPr id="3" name="Content Placeholder 2">
            <a:extLst>
              <a:ext uri="{FF2B5EF4-FFF2-40B4-BE49-F238E27FC236}">
                <a16:creationId xmlns:a16="http://schemas.microsoft.com/office/drawing/2014/main" id="{A98CD2A8-200D-42E8-819A-2EC90CEE10CA}"/>
              </a:ext>
            </a:extLst>
          </p:cNvPr>
          <p:cNvSpPr>
            <a:spLocks noGrp="1"/>
          </p:cNvSpPr>
          <p:nvPr>
            <p:ph idx="1"/>
          </p:nvPr>
        </p:nvSpPr>
        <p:spPr/>
        <p:txBody>
          <a:bodyPr/>
          <a:lstStyle/>
          <a:p>
            <a:r>
              <a:rPr lang="en-MY" dirty="0"/>
              <a:t>Step four involves monitoring the progress of employees. In step two, a key component of the objectives was that they are measurable in order for employees and managers to determine how well they are met.</a:t>
            </a:r>
          </a:p>
          <a:p>
            <a:endParaRPr lang="en-MY" dirty="0"/>
          </a:p>
          <a:p>
            <a:r>
              <a:rPr lang="en-MY" dirty="0"/>
              <a:t>The fifth step is to evaluate and reward employee progress. This step includes honest feedback on what was achieved and not achieved for each employee</a:t>
            </a:r>
          </a:p>
          <a:p>
            <a:endParaRPr lang="en-MY" dirty="0"/>
          </a:p>
        </p:txBody>
      </p:sp>
    </p:spTree>
    <p:extLst>
      <p:ext uri="{BB962C8B-B14F-4D97-AF65-F5344CB8AC3E}">
        <p14:creationId xmlns:p14="http://schemas.microsoft.com/office/powerpoint/2010/main" val="138925112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C3A01B-6D3A-4D2D-86FD-2332B1FE0CEE}"/>
              </a:ext>
            </a:extLst>
          </p:cNvPr>
          <p:cNvSpPr>
            <a:spLocks noGrp="1"/>
          </p:cNvSpPr>
          <p:nvPr>
            <p:ph type="title"/>
          </p:nvPr>
        </p:nvSpPr>
        <p:spPr/>
        <p:txBody>
          <a:bodyPr/>
          <a:lstStyle/>
          <a:p>
            <a:r>
              <a:rPr lang="en-MY" dirty="0"/>
              <a:t>SMART Goals</a:t>
            </a:r>
          </a:p>
        </p:txBody>
      </p:sp>
      <p:pic>
        <p:nvPicPr>
          <p:cNvPr id="5" name="Picture 4">
            <a:extLst>
              <a:ext uri="{FF2B5EF4-FFF2-40B4-BE49-F238E27FC236}">
                <a16:creationId xmlns:a16="http://schemas.microsoft.com/office/drawing/2014/main" id="{2A589180-7760-4FF0-84B9-5E96AFE387A7}"/>
              </a:ext>
            </a:extLst>
          </p:cNvPr>
          <p:cNvPicPr>
            <a:picLocks noChangeAspect="1"/>
          </p:cNvPicPr>
          <p:nvPr/>
        </p:nvPicPr>
        <p:blipFill>
          <a:blip r:embed="rId2"/>
          <a:stretch>
            <a:fillRect/>
          </a:stretch>
        </p:blipFill>
        <p:spPr>
          <a:xfrm>
            <a:off x="942782" y="1661799"/>
            <a:ext cx="6393904" cy="4918388"/>
          </a:xfrm>
          <a:prstGeom prst="rect">
            <a:avLst/>
          </a:prstGeom>
        </p:spPr>
      </p:pic>
    </p:spTree>
    <p:extLst>
      <p:ext uri="{BB962C8B-B14F-4D97-AF65-F5344CB8AC3E}">
        <p14:creationId xmlns:p14="http://schemas.microsoft.com/office/powerpoint/2010/main" val="166683215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FE0012-8030-45A7-94EC-F8698A4FA94A}"/>
              </a:ext>
            </a:extLst>
          </p:cNvPr>
          <p:cNvSpPr>
            <a:spLocks noGrp="1"/>
          </p:cNvSpPr>
          <p:nvPr>
            <p:ph type="title"/>
          </p:nvPr>
        </p:nvSpPr>
        <p:spPr/>
        <p:txBody>
          <a:bodyPr/>
          <a:lstStyle/>
          <a:p>
            <a:r>
              <a:rPr lang="en-MY" dirty="0"/>
              <a:t>Question # </a:t>
            </a:r>
          </a:p>
        </p:txBody>
      </p:sp>
      <p:sp>
        <p:nvSpPr>
          <p:cNvPr id="3" name="Content Placeholder 2">
            <a:extLst>
              <a:ext uri="{FF2B5EF4-FFF2-40B4-BE49-F238E27FC236}">
                <a16:creationId xmlns:a16="http://schemas.microsoft.com/office/drawing/2014/main" id="{CBBACB0D-0DFB-49E4-AEE9-F63ADC6C48A5}"/>
              </a:ext>
            </a:extLst>
          </p:cNvPr>
          <p:cNvSpPr>
            <a:spLocks noGrp="1"/>
          </p:cNvSpPr>
          <p:nvPr>
            <p:ph idx="1"/>
          </p:nvPr>
        </p:nvSpPr>
        <p:spPr/>
        <p:txBody>
          <a:bodyPr/>
          <a:lstStyle/>
          <a:p>
            <a:pPr marL="0" indent="0">
              <a:buNone/>
            </a:pPr>
            <a:r>
              <a:rPr lang="en-MY" sz="2400" dirty="0"/>
              <a:t>The manager of the marketing department established a goal for his staff that directed them to double unique web traffic to the website within 90 days. If they accomplish this goal, the department will evenly split a bonus among them. The manager is most likely</a:t>
            </a:r>
          </a:p>
          <a:p>
            <a:pPr marL="0" indent="0">
              <a:buNone/>
            </a:pPr>
            <a:r>
              <a:rPr lang="en-MY" sz="2400" dirty="0"/>
              <a:t>using which performance management technique?</a:t>
            </a:r>
          </a:p>
          <a:p>
            <a:pPr marL="0" indent="0">
              <a:buNone/>
            </a:pPr>
            <a:endParaRPr lang="en-MY" sz="2400" dirty="0"/>
          </a:p>
          <a:p>
            <a:pPr marL="514350" indent="-514350">
              <a:buFont typeface="+mj-lt"/>
              <a:buAutoNum type="alphaUcPeriod"/>
            </a:pPr>
            <a:r>
              <a:rPr lang="en-MY" sz="2400" dirty="0"/>
              <a:t>SMART</a:t>
            </a:r>
          </a:p>
          <a:p>
            <a:pPr marL="514350" indent="-514350">
              <a:buFont typeface="+mj-lt"/>
              <a:buAutoNum type="alphaUcPeriod"/>
            </a:pPr>
            <a:r>
              <a:rPr lang="en-MY" sz="2400" dirty="0"/>
              <a:t>MBO</a:t>
            </a:r>
          </a:p>
          <a:p>
            <a:pPr marL="514350" indent="-514350">
              <a:buFont typeface="+mj-lt"/>
              <a:buAutoNum type="alphaUcPeriod"/>
            </a:pPr>
            <a:r>
              <a:rPr lang="en-MY" sz="2400" dirty="0"/>
              <a:t>360</a:t>
            </a:r>
          </a:p>
          <a:p>
            <a:pPr marL="514350" indent="-514350">
              <a:buFont typeface="+mj-lt"/>
              <a:buAutoNum type="alphaUcPeriod"/>
            </a:pPr>
            <a:r>
              <a:rPr lang="en-MY" sz="2400" dirty="0"/>
              <a:t>Forced distribution</a:t>
            </a:r>
          </a:p>
          <a:p>
            <a:pPr marL="514350" indent="-514350">
              <a:buFont typeface="+mj-lt"/>
              <a:buAutoNum type="alphaUcPeriod"/>
            </a:pPr>
            <a:endParaRPr lang="en-MY" sz="2400" dirty="0"/>
          </a:p>
        </p:txBody>
      </p:sp>
    </p:spTree>
    <p:extLst>
      <p:ext uri="{BB962C8B-B14F-4D97-AF65-F5344CB8AC3E}">
        <p14:creationId xmlns:p14="http://schemas.microsoft.com/office/powerpoint/2010/main" val="187593212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A5747B-FD56-4B35-93B4-EC69CB5EC605}"/>
              </a:ext>
            </a:extLst>
          </p:cNvPr>
          <p:cNvSpPr>
            <a:spLocks noGrp="1"/>
          </p:cNvSpPr>
          <p:nvPr>
            <p:ph type="title"/>
          </p:nvPr>
        </p:nvSpPr>
        <p:spPr/>
        <p:txBody>
          <a:bodyPr/>
          <a:lstStyle/>
          <a:p>
            <a:r>
              <a:rPr lang="en-MY" dirty="0"/>
              <a:t>Answer # </a:t>
            </a:r>
          </a:p>
        </p:txBody>
      </p:sp>
      <p:sp>
        <p:nvSpPr>
          <p:cNvPr id="3" name="Content Placeholder 2">
            <a:extLst>
              <a:ext uri="{FF2B5EF4-FFF2-40B4-BE49-F238E27FC236}">
                <a16:creationId xmlns:a16="http://schemas.microsoft.com/office/drawing/2014/main" id="{4177ECE2-C27C-4B67-9DFF-BA8150E148EF}"/>
              </a:ext>
            </a:extLst>
          </p:cNvPr>
          <p:cNvSpPr>
            <a:spLocks noGrp="1"/>
          </p:cNvSpPr>
          <p:nvPr>
            <p:ph idx="1"/>
          </p:nvPr>
        </p:nvSpPr>
        <p:spPr/>
        <p:txBody>
          <a:bodyPr/>
          <a:lstStyle/>
          <a:p>
            <a:r>
              <a:rPr lang="en-MY" dirty="0"/>
              <a:t>Option B</a:t>
            </a:r>
          </a:p>
        </p:txBody>
      </p:sp>
    </p:spTree>
    <p:extLst>
      <p:ext uri="{BB962C8B-B14F-4D97-AF65-F5344CB8AC3E}">
        <p14:creationId xmlns:p14="http://schemas.microsoft.com/office/powerpoint/2010/main" val="418403564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1346310132"/>
              </p:ext>
            </p:extLst>
          </p:nvPr>
        </p:nvGraphicFramePr>
        <p:xfrm>
          <a:off x="649796" y="188640"/>
          <a:ext cx="7162564" cy="576064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62955727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17802D-7A82-44E4-A8CB-644499135DFB}"/>
              </a:ext>
            </a:extLst>
          </p:cNvPr>
          <p:cNvSpPr>
            <a:spLocks noGrp="1"/>
          </p:cNvSpPr>
          <p:nvPr>
            <p:ph type="title"/>
          </p:nvPr>
        </p:nvSpPr>
        <p:spPr/>
        <p:txBody>
          <a:bodyPr/>
          <a:lstStyle/>
          <a:p>
            <a:r>
              <a:rPr lang="en-MY" dirty="0"/>
              <a:t>Budgeting</a:t>
            </a:r>
          </a:p>
        </p:txBody>
      </p:sp>
      <p:sp>
        <p:nvSpPr>
          <p:cNvPr id="3" name="Content Placeholder 2">
            <a:extLst>
              <a:ext uri="{FF2B5EF4-FFF2-40B4-BE49-F238E27FC236}">
                <a16:creationId xmlns:a16="http://schemas.microsoft.com/office/drawing/2014/main" id="{21A19EA8-0A0D-4C5E-8287-074E3C495BCD}"/>
              </a:ext>
            </a:extLst>
          </p:cNvPr>
          <p:cNvSpPr>
            <a:spLocks noGrp="1"/>
          </p:cNvSpPr>
          <p:nvPr>
            <p:ph idx="1"/>
          </p:nvPr>
        </p:nvSpPr>
        <p:spPr>
          <a:xfrm>
            <a:off x="914400" y="1600200"/>
            <a:ext cx="8122096" cy="4530725"/>
          </a:xfrm>
        </p:spPr>
        <p:txBody>
          <a:bodyPr/>
          <a:lstStyle/>
          <a:p>
            <a:pPr marL="0" indent="0">
              <a:buNone/>
            </a:pPr>
            <a:r>
              <a:rPr lang="en-MY" dirty="0"/>
              <a:t>Budgeting is a essential management activities in implementing strategy. It can be used to know</a:t>
            </a:r>
          </a:p>
          <a:p>
            <a:r>
              <a:rPr lang="en-MY" dirty="0"/>
              <a:t>Activities that are behind schedule; </a:t>
            </a:r>
          </a:p>
          <a:p>
            <a:r>
              <a:rPr lang="en-MY" dirty="0"/>
              <a:t>Activities that are not achieving the success </a:t>
            </a:r>
          </a:p>
          <a:p>
            <a:r>
              <a:rPr lang="en-MY" dirty="0"/>
              <a:t>Allocation or redistribution of resources to put plans back on track.</a:t>
            </a:r>
          </a:p>
          <a:p>
            <a:pPr marL="0" indent="0">
              <a:buNone/>
            </a:pPr>
            <a:endParaRPr lang="en-MY" dirty="0"/>
          </a:p>
          <a:p>
            <a:pPr marL="0" indent="0">
              <a:buNone/>
            </a:pPr>
            <a:r>
              <a:rPr lang="en-MY" dirty="0"/>
              <a:t>A budget is a plan that contains a quantitative statement of expected results.</a:t>
            </a:r>
          </a:p>
        </p:txBody>
      </p:sp>
    </p:spTree>
    <p:extLst>
      <p:ext uri="{BB962C8B-B14F-4D97-AF65-F5344CB8AC3E}">
        <p14:creationId xmlns:p14="http://schemas.microsoft.com/office/powerpoint/2010/main" val="348995046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E1C8AA-B692-4FB0-BC52-F786CF5C18AA}"/>
              </a:ext>
            </a:extLst>
          </p:cNvPr>
          <p:cNvSpPr>
            <a:spLocks noGrp="1"/>
          </p:cNvSpPr>
          <p:nvPr>
            <p:ph type="title"/>
          </p:nvPr>
        </p:nvSpPr>
        <p:spPr/>
        <p:txBody>
          <a:bodyPr/>
          <a:lstStyle/>
          <a:p>
            <a:r>
              <a:rPr lang="en-MY" dirty="0"/>
              <a:t>Planning and Budgeting Process</a:t>
            </a:r>
          </a:p>
        </p:txBody>
      </p:sp>
      <p:pic>
        <p:nvPicPr>
          <p:cNvPr id="5" name="Picture 4">
            <a:extLst>
              <a:ext uri="{FF2B5EF4-FFF2-40B4-BE49-F238E27FC236}">
                <a16:creationId xmlns:a16="http://schemas.microsoft.com/office/drawing/2014/main" id="{2CDE9269-12EA-4867-8E1D-28D3B7FCA77B}"/>
              </a:ext>
            </a:extLst>
          </p:cNvPr>
          <p:cNvPicPr>
            <a:picLocks noChangeAspect="1"/>
          </p:cNvPicPr>
          <p:nvPr/>
        </p:nvPicPr>
        <p:blipFill>
          <a:blip r:embed="rId2"/>
          <a:stretch>
            <a:fillRect/>
          </a:stretch>
        </p:blipFill>
        <p:spPr>
          <a:xfrm>
            <a:off x="640080" y="1844824"/>
            <a:ext cx="8321040" cy="4206240"/>
          </a:xfrm>
          <a:prstGeom prst="rect">
            <a:avLst/>
          </a:prstGeom>
        </p:spPr>
      </p:pic>
    </p:spTree>
    <p:extLst>
      <p:ext uri="{BB962C8B-B14F-4D97-AF65-F5344CB8AC3E}">
        <p14:creationId xmlns:p14="http://schemas.microsoft.com/office/powerpoint/2010/main" val="287114927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B3C4CD-E447-4A4B-B34E-C5FAFB718AAF}"/>
              </a:ext>
            </a:extLst>
          </p:cNvPr>
          <p:cNvSpPr>
            <a:spLocks noGrp="1"/>
          </p:cNvSpPr>
          <p:nvPr>
            <p:ph type="title"/>
          </p:nvPr>
        </p:nvSpPr>
        <p:spPr/>
        <p:txBody>
          <a:bodyPr/>
          <a:lstStyle/>
          <a:p>
            <a:r>
              <a:rPr lang="en-MY" dirty="0"/>
              <a:t>Budgeting Process</a:t>
            </a:r>
          </a:p>
        </p:txBody>
      </p:sp>
      <p:pic>
        <p:nvPicPr>
          <p:cNvPr id="5" name="Picture 4">
            <a:extLst>
              <a:ext uri="{FF2B5EF4-FFF2-40B4-BE49-F238E27FC236}">
                <a16:creationId xmlns:a16="http://schemas.microsoft.com/office/drawing/2014/main" id="{846E08E8-67AD-4A86-B013-CDFB6C9DA91C}"/>
              </a:ext>
            </a:extLst>
          </p:cNvPr>
          <p:cNvPicPr>
            <a:picLocks noChangeAspect="1"/>
          </p:cNvPicPr>
          <p:nvPr/>
        </p:nvPicPr>
        <p:blipFill>
          <a:blip r:embed="rId2"/>
          <a:stretch>
            <a:fillRect/>
          </a:stretch>
        </p:blipFill>
        <p:spPr>
          <a:xfrm>
            <a:off x="1259632" y="2276872"/>
            <a:ext cx="7167503" cy="3000350"/>
          </a:xfrm>
          <a:prstGeom prst="rect">
            <a:avLst/>
          </a:prstGeom>
        </p:spPr>
      </p:pic>
    </p:spTree>
    <p:extLst>
      <p:ext uri="{BB962C8B-B14F-4D97-AF65-F5344CB8AC3E}">
        <p14:creationId xmlns:p14="http://schemas.microsoft.com/office/powerpoint/2010/main" val="94755285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997F07-512E-49AD-8B4A-7EEFDF88AA46}"/>
              </a:ext>
            </a:extLst>
          </p:cNvPr>
          <p:cNvSpPr>
            <a:spLocks noGrp="1"/>
          </p:cNvSpPr>
          <p:nvPr>
            <p:ph type="title"/>
          </p:nvPr>
        </p:nvSpPr>
        <p:spPr/>
        <p:txBody>
          <a:bodyPr/>
          <a:lstStyle/>
          <a:p>
            <a:r>
              <a:rPr lang="en-MY" dirty="0"/>
              <a:t>Master Budget</a:t>
            </a:r>
          </a:p>
        </p:txBody>
      </p:sp>
      <p:sp>
        <p:nvSpPr>
          <p:cNvPr id="3" name="Content Placeholder 2">
            <a:extLst>
              <a:ext uri="{FF2B5EF4-FFF2-40B4-BE49-F238E27FC236}">
                <a16:creationId xmlns:a16="http://schemas.microsoft.com/office/drawing/2014/main" id="{4C814E8B-9BD8-4B8E-A2D8-26E4C1C50049}"/>
              </a:ext>
            </a:extLst>
          </p:cNvPr>
          <p:cNvSpPr>
            <a:spLocks noGrp="1"/>
          </p:cNvSpPr>
          <p:nvPr>
            <p:ph idx="1"/>
          </p:nvPr>
        </p:nvSpPr>
        <p:spPr/>
        <p:txBody>
          <a:bodyPr/>
          <a:lstStyle/>
          <a:p>
            <a:pPr marL="0" indent="0">
              <a:buNone/>
            </a:pPr>
            <a:r>
              <a:rPr lang="en-MY" dirty="0"/>
              <a:t>The master budget, also called the comprehensive budget or annual profit plan, encompasses the organization’s operating and financial plans for a specified period</a:t>
            </a:r>
          </a:p>
          <a:p>
            <a:pPr marL="0" indent="0">
              <a:buNone/>
            </a:pPr>
            <a:endParaRPr lang="en-MY" dirty="0"/>
          </a:p>
          <a:p>
            <a:pPr marL="0" indent="0">
              <a:buNone/>
            </a:pPr>
            <a:r>
              <a:rPr lang="en-MY" dirty="0"/>
              <a:t>Consists of three principal parts :</a:t>
            </a:r>
          </a:p>
          <a:p>
            <a:pPr lvl="1"/>
            <a:r>
              <a:rPr lang="en-MY" dirty="0"/>
              <a:t>Operating budget.</a:t>
            </a:r>
          </a:p>
          <a:p>
            <a:pPr lvl="1"/>
            <a:r>
              <a:rPr lang="en-MY" dirty="0"/>
              <a:t>Cash budget </a:t>
            </a:r>
          </a:p>
          <a:p>
            <a:pPr lvl="1"/>
            <a:r>
              <a:rPr lang="en-MY" dirty="0"/>
              <a:t>Capital expenditure budget </a:t>
            </a:r>
          </a:p>
        </p:txBody>
      </p:sp>
    </p:spTree>
    <p:extLst>
      <p:ext uri="{BB962C8B-B14F-4D97-AF65-F5344CB8AC3E}">
        <p14:creationId xmlns:p14="http://schemas.microsoft.com/office/powerpoint/2010/main" val="124742894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FBAFF8-70C6-4AAA-97FD-63E00415E122}"/>
              </a:ext>
            </a:extLst>
          </p:cNvPr>
          <p:cNvSpPr>
            <a:spLocks noGrp="1"/>
          </p:cNvSpPr>
          <p:nvPr>
            <p:ph type="title"/>
          </p:nvPr>
        </p:nvSpPr>
        <p:spPr/>
        <p:txBody>
          <a:bodyPr/>
          <a:lstStyle/>
          <a:p>
            <a:r>
              <a:rPr lang="en-MY" dirty="0"/>
              <a:t>Operating Budget</a:t>
            </a:r>
          </a:p>
        </p:txBody>
      </p:sp>
      <p:sp>
        <p:nvSpPr>
          <p:cNvPr id="3" name="Content Placeholder 2">
            <a:extLst>
              <a:ext uri="{FF2B5EF4-FFF2-40B4-BE49-F238E27FC236}">
                <a16:creationId xmlns:a16="http://schemas.microsoft.com/office/drawing/2014/main" id="{873C4D70-4EC5-4200-A950-607999D8B32C}"/>
              </a:ext>
            </a:extLst>
          </p:cNvPr>
          <p:cNvSpPr>
            <a:spLocks noGrp="1"/>
          </p:cNvSpPr>
          <p:nvPr>
            <p:ph idx="1"/>
          </p:nvPr>
        </p:nvSpPr>
        <p:spPr/>
        <p:txBody>
          <a:bodyPr/>
          <a:lstStyle/>
          <a:p>
            <a:pPr marL="0" indent="0">
              <a:buNone/>
            </a:pPr>
            <a:r>
              <a:rPr lang="en-MY" dirty="0"/>
              <a:t>Revenues and associated expenses in day-to-day operations are budgeted in detail and are divided into major categories such as revenues, salaries, benefits, and non-salary expenses</a:t>
            </a:r>
          </a:p>
        </p:txBody>
      </p:sp>
    </p:spTree>
    <p:extLst>
      <p:ext uri="{BB962C8B-B14F-4D97-AF65-F5344CB8AC3E}">
        <p14:creationId xmlns:p14="http://schemas.microsoft.com/office/powerpoint/2010/main" val="373379245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038296-952E-4ADB-BEE8-6F69803AF3AA}"/>
              </a:ext>
            </a:extLst>
          </p:cNvPr>
          <p:cNvSpPr>
            <a:spLocks noGrp="1"/>
          </p:cNvSpPr>
          <p:nvPr>
            <p:ph type="title"/>
          </p:nvPr>
        </p:nvSpPr>
        <p:spPr/>
        <p:txBody>
          <a:bodyPr/>
          <a:lstStyle/>
          <a:p>
            <a:r>
              <a:rPr lang="en-MY" dirty="0"/>
              <a:t>Cash Budget</a:t>
            </a:r>
          </a:p>
        </p:txBody>
      </p:sp>
      <p:sp>
        <p:nvSpPr>
          <p:cNvPr id="3" name="Content Placeholder 2">
            <a:extLst>
              <a:ext uri="{FF2B5EF4-FFF2-40B4-BE49-F238E27FC236}">
                <a16:creationId xmlns:a16="http://schemas.microsoft.com/office/drawing/2014/main" id="{12B845FA-1948-4738-BB5C-8118A099F31F}"/>
              </a:ext>
            </a:extLst>
          </p:cNvPr>
          <p:cNvSpPr>
            <a:spLocks noGrp="1"/>
          </p:cNvSpPr>
          <p:nvPr>
            <p:ph idx="1"/>
          </p:nvPr>
        </p:nvSpPr>
        <p:spPr/>
        <p:txBody>
          <a:bodyPr/>
          <a:lstStyle/>
          <a:p>
            <a:pPr marL="0" indent="0">
              <a:buNone/>
            </a:pPr>
            <a:r>
              <a:rPr lang="en-MY" dirty="0"/>
              <a:t>Cash budgets tie the other two budgets together and take into account the timing of payments and the timing of receipt of cash from revenues. Cash budgets help management track and manage the company’s cash flow effectively by assessing whether additional capital is required, whether the company needs to raise money, or if there is excess capital.</a:t>
            </a:r>
          </a:p>
        </p:txBody>
      </p:sp>
    </p:spTree>
    <p:extLst>
      <p:ext uri="{BB962C8B-B14F-4D97-AF65-F5344CB8AC3E}">
        <p14:creationId xmlns:p14="http://schemas.microsoft.com/office/powerpoint/2010/main" val="23368096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46AC77-D443-4654-92CE-98D83ED52D2E}"/>
              </a:ext>
            </a:extLst>
          </p:cNvPr>
          <p:cNvSpPr>
            <a:spLocks noGrp="1"/>
          </p:cNvSpPr>
          <p:nvPr>
            <p:ph type="title"/>
          </p:nvPr>
        </p:nvSpPr>
        <p:spPr/>
        <p:txBody>
          <a:bodyPr/>
          <a:lstStyle/>
          <a:p>
            <a:r>
              <a:rPr lang="en-MY" dirty="0"/>
              <a:t>Capital Budget</a:t>
            </a:r>
          </a:p>
        </p:txBody>
      </p:sp>
      <p:sp>
        <p:nvSpPr>
          <p:cNvPr id="3" name="Content Placeholder 2">
            <a:extLst>
              <a:ext uri="{FF2B5EF4-FFF2-40B4-BE49-F238E27FC236}">
                <a16:creationId xmlns:a16="http://schemas.microsoft.com/office/drawing/2014/main" id="{769CF4AC-C8FC-4F04-93E2-28058589C4F5}"/>
              </a:ext>
            </a:extLst>
          </p:cNvPr>
          <p:cNvSpPr>
            <a:spLocks noGrp="1"/>
          </p:cNvSpPr>
          <p:nvPr>
            <p:ph idx="1"/>
          </p:nvPr>
        </p:nvSpPr>
        <p:spPr/>
        <p:txBody>
          <a:bodyPr/>
          <a:lstStyle/>
          <a:p>
            <a:pPr marL="0" indent="0">
              <a:buNone/>
            </a:pPr>
            <a:r>
              <a:rPr lang="en-MY" dirty="0"/>
              <a:t>Capital budgets are typically requests for purchases of large assets such as property, equipment, or IT systems that create major demands on an organization’s cash flow. The purposes of capital budgets are to allocate funds, control risks in decision-making, and set priorities.</a:t>
            </a:r>
          </a:p>
        </p:txBody>
      </p:sp>
    </p:spTree>
    <p:extLst>
      <p:ext uri="{BB962C8B-B14F-4D97-AF65-F5344CB8AC3E}">
        <p14:creationId xmlns:p14="http://schemas.microsoft.com/office/powerpoint/2010/main" val="140417209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2B73D4-51F0-400A-8D5B-C0D488BD80BE}"/>
              </a:ext>
            </a:extLst>
          </p:cNvPr>
          <p:cNvSpPr>
            <a:spLocks noGrp="1"/>
          </p:cNvSpPr>
          <p:nvPr>
            <p:ph type="title"/>
          </p:nvPr>
        </p:nvSpPr>
        <p:spPr/>
        <p:txBody>
          <a:bodyPr/>
          <a:lstStyle/>
          <a:p>
            <a:r>
              <a:rPr lang="en-MY" dirty="0"/>
              <a:t>Format of a Budget</a:t>
            </a:r>
          </a:p>
        </p:txBody>
      </p:sp>
      <p:pic>
        <p:nvPicPr>
          <p:cNvPr id="5" name="Picture 4">
            <a:extLst>
              <a:ext uri="{FF2B5EF4-FFF2-40B4-BE49-F238E27FC236}">
                <a16:creationId xmlns:a16="http://schemas.microsoft.com/office/drawing/2014/main" id="{BE99DE87-06C5-4AE4-846C-3720D635D35E}"/>
              </a:ext>
            </a:extLst>
          </p:cNvPr>
          <p:cNvPicPr>
            <a:picLocks noChangeAspect="1"/>
          </p:cNvPicPr>
          <p:nvPr/>
        </p:nvPicPr>
        <p:blipFill>
          <a:blip r:embed="rId2"/>
          <a:stretch>
            <a:fillRect/>
          </a:stretch>
        </p:blipFill>
        <p:spPr>
          <a:xfrm>
            <a:off x="1763688" y="1716435"/>
            <a:ext cx="4680520" cy="4991491"/>
          </a:xfrm>
          <a:prstGeom prst="rect">
            <a:avLst/>
          </a:prstGeom>
        </p:spPr>
      </p:pic>
    </p:spTree>
    <p:extLst>
      <p:ext uri="{BB962C8B-B14F-4D97-AF65-F5344CB8AC3E}">
        <p14:creationId xmlns:p14="http://schemas.microsoft.com/office/powerpoint/2010/main" val="363641176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818D1D-A233-4B7C-881B-E4D7487DF0B6}"/>
              </a:ext>
            </a:extLst>
          </p:cNvPr>
          <p:cNvSpPr>
            <a:spLocks noGrp="1"/>
          </p:cNvSpPr>
          <p:nvPr>
            <p:ph type="title"/>
          </p:nvPr>
        </p:nvSpPr>
        <p:spPr/>
        <p:txBody>
          <a:bodyPr/>
          <a:lstStyle/>
          <a:p>
            <a:r>
              <a:rPr lang="en-MY" dirty="0"/>
              <a:t>Budgeting</a:t>
            </a:r>
          </a:p>
        </p:txBody>
      </p:sp>
      <p:pic>
        <p:nvPicPr>
          <p:cNvPr id="5" name="Picture 4">
            <a:extLst>
              <a:ext uri="{FF2B5EF4-FFF2-40B4-BE49-F238E27FC236}">
                <a16:creationId xmlns:a16="http://schemas.microsoft.com/office/drawing/2014/main" id="{BDAB5D25-01D6-43DA-98F6-EDB42BDB52FB}"/>
              </a:ext>
            </a:extLst>
          </p:cNvPr>
          <p:cNvPicPr>
            <a:picLocks noChangeAspect="1"/>
          </p:cNvPicPr>
          <p:nvPr/>
        </p:nvPicPr>
        <p:blipFill>
          <a:blip r:embed="rId2"/>
          <a:stretch>
            <a:fillRect/>
          </a:stretch>
        </p:blipFill>
        <p:spPr>
          <a:xfrm>
            <a:off x="1104900" y="1772816"/>
            <a:ext cx="6934200" cy="4486275"/>
          </a:xfrm>
          <a:prstGeom prst="rect">
            <a:avLst/>
          </a:prstGeom>
        </p:spPr>
      </p:pic>
    </p:spTree>
    <p:extLst>
      <p:ext uri="{BB962C8B-B14F-4D97-AF65-F5344CB8AC3E}">
        <p14:creationId xmlns:p14="http://schemas.microsoft.com/office/powerpoint/2010/main" val="65741941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97D52E-5960-4721-B3A5-EA5AF6E92F85}"/>
              </a:ext>
            </a:extLst>
          </p:cNvPr>
          <p:cNvSpPr>
            <a:spLocks noGrp="1"/>
          </p:cNvSpPr>
          <p:nvPr>
            <p:ph type="title"/>
          </p:nvPr>
        </p:nvSpPr>
        <p:spPr/>
        <p:txBody>
          <a:bodyPr/>
          <a:lstStyle/>
          <a:p>
            <a:r>
              <a:rPr lang="en-MY" dirty="0"/>
              <a:t>Zero-based budgeting (ZBB)</a:t>
            </a:r>
          </a:p>
        </p:txBody>
      </p:sp>
      <p:sp>
        <p:nvSpPr>
          <p:cNvPr id="3" name="Content Placeholder 2">
            <a:extLst>
              <a:ext uri="{FF2B5EF4-FFF2-40B4-BE49-F238E27FC236}">
                <a16:creationId xmlns:a16="http://schemas.microsoft.com/office/drawing/2014/main" id="{ABC91B18-43AC-4BE1-9117-2BFE3ED7FAE3}"/>
              </a:ext>
            </a:extLst>
          </p:cNvPr>
          <p:cNvSpPr>
            <a:spLocks noGrp="1"/>
          </p:cNvSpPr>
          <p:nvPr>
            <p:ph idx="1"/>
          </p:nvPr>
        </p:nvSpPr>
        <p:spPr/>
        <p:txBody>
          <a:bodyPr/>
          <a:lstStyle/>
          <a:p>
            <a:r>
              <a:rPr lang="en-MY" dirty="0"/>
              <a:t>Zero-based budgeting (ZBB) is an approach to making a budget from scratch. The budget is not based on previous budgets. Instead, the budget starts at zero.</a:t>
            </a:r>
          </a:p>
          <a:p>
            <a:endParaRPr lang="en-MY" dirty="0"/>
          </a:p>
          <a:p>
            <a:r>
              <a:rPr lang="en-MY" dirty="0"/>
              <a:t>With zero-based budgeting, there is a need to justify every expense before adding it to the official budget. The goal of zero-based budgeting is to reduce spending by looking at where costs can be cut.</a:t>
            </a:r>
          </a:p>
          <a:p>
            <a:endParaRPr lang="en-MY" dirty="0"/>
          </a:p>
        </p:txBody>
      </p:sp>
    </p:spTree>
    <p:extLst>
      <p:ext uri="{BB962C8B-B14F-4D97-AF65-F5344CB8AC3E}">
        <p14:creationId xmlns:p14="http://schemas.microsoft.com/office/powerpoint/2010/main" val="254287850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6B0113-75D4-4FFC-B100-B4C7BEFE1915}"/>
              </a:ext>
            </a:extLst>
          </p:cNvPr>
          <p:cNvSpPr>
            <a:spLocks noGrp="1"/>
          </p:cNvSpPr>
          <p:nvPr>
            <p:ph type="title"/>
          </p:nvPr>
        </p:nvSpPr>
        <p:spPr/>
        <p:txBody>
          <a:bodyPr/>
          <a:lstStyle/>
          <a:p>
            <a:r>
              <a:rPr lang="en-MY" dirty="0"/>
              <a:t>Activity-based budgeting (ABB)</a:t>
            </a:r>
          </a:p>
        </p:txBody>
      </p:sp>
      <p:sp>
        <p:nvSpPr>
          <p:cNvPr id="3" name="Content Placeholder 2">
            <a:extLst>
              <a:ext uri="{FF2B5EF4-FFF2-40B4-BE49-F238E27FC236}">
                <a16:creationId xmlns:a16="http://schemas.microsoft.com/office/drawing/2014/main" id="{24CB44DE-C182-4B8B-B9DC-68FE2E284CC0}"/>
              </a:ext>
            </a:extLst>
          </p:cNvPr>
          <p:cNvSpPr>
            <a:spLocks noGrp="1"/>
          </p:cNvSpPr>
          <p:nvPr>
            <p:ph idx="1"/>
          </p:nvPr>
        </p:nvSpPr>
        <p:spPr/>
        <p:txBody>
          <a:bodyPr/>
          <a:lstStyle/>
          <a:p>
            <a:r>
              <a:rPr lang="en-MY" dirty="0"/>
              <a:t>Activity-based budgeting (ABB) is a system that records, researches, and analyses activities that lead to costs for a company.</a:t>
            </a:r>
          </a:p>
          <a:p>
            <a:r>
              <a:rPr lang="en-MY" dirty="0"/>
              <a:t>Every activity in an organization that incurs a cost is scrutinized for potential ways to create efficiencies. Budgets are then developed based on these results.</a:t>
            </a:r>
          </a:p>
          <a:p>
            <a:r>
              <a:rPr lang="en-MY" dirty="0"/>
              <a:t>It is more rigorous than traditional budgeting processes, which tend to merely adjust previous budgets to account for inflation or business development.</a:t>
            </a:r>
          </a:p>
        </p:txBody>
      </p:sp>
    </p:spTree>
    <p:extLst>
      <p:ext uri="{BB962C8B-B14F-4D97-AF65-F5344CB8AC3E}">
        <p14:creationId xmlns:p14="http://schemas.microsoft.com/office/powerpoint/2010/main" val="286342275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5DEA5F-40EE-4491-B52E-507722191443}"/>
              </a:ext>
            </a:extLst>
          </p:cNvPr>
          <p:cNvSpPr>
            <a:spLocks noGrp="1"/>
          </p:cNvSpPr>
          <p:nvPr>
            <p:ph type="title"/>
          </p:nvPr>
        </p:nvSpPr>
        <p:spPr/>
        <p:txBody>
          <a:bodyPr/>
          <a:lstStyle/>
          <a:p>
            <a:r>
              <a:rPr lang="en-MY" dirty="0"/>
              <a:t>Rolling Budget</a:t>
            </a:r>
          </a:p>
        </p:txBody>
      </p:sp>
      <p:sp>
        <p:nvSpPr>
          <p:cNvPr id="3" name="Content Placeholder 2">
            <a:extLst>
              <a:ext uri="{FF2B5EF4-FFF2-40B4-BE49-F238E27FC236}">
                <a16:creationId xmlns:a16="http://schemas.microsoft.com/office/drawing/2014/main" id="{F7CA8B30-46C1-40C0-A778-AF91C4E39D4C}"/>
              </a:ext>
            </a:extLst>
          </p:cNvPr>
          <p:cNvSpPr>
            <a:spLocks noGrp="1"/>
          </p:cNvSpPr>
          <p:nvPr>
            <p:ph idx="1"/>
          </p:nvPr>
        </p:nvSpPr>
        <p:spPr/>
        <p:txBody>
          <a:bodyPr/>
          <a:lstStyle/>
          <a:p>
            <a:pPr marL="0" indent="0">
              <a:buNone/>
            </a:pPr>
            <a:r>
              <a:rPr lang="en-MY" dirty="0"/>
              <a:t>Rolling simply means continuous. Rolling budget continuously updated by adding further accounting period when the earlier accounting period is completed. The rolling budget has a dynamic approach. Instead of a static budget of 12 months, it rolls forward by a quarter or a month.</a:t>
            </a:r>
          </a:p>
        </p:txBody>
      </p:sp>
    </p:spTree>
    <p:extLst>
      <p:ext uri="{BB962C8B-B14F-4D97-AF65-F5344CB8AC3E}">
        <p14:creationId xmlns:p14="http://schemas.microsoft.com/office/powerpoint/2010/main" val="297755195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A328DD-1CF0-409F-B635-2E7F2E867B59}"/>
              </a:ext>
            </a:extLst>
          </p:cNvPr>
          <p:cNvSpPr>
            <a:spLocks noGrp="1"/>
          </p:cNvSpPr>
          <p:nvPr>
            <p:ph type="title"/>
          </p:nvPr>
        </p:nvSpPr>
        <p:spPr/>
        <p:txBody>
          <a:bodyPr/>
          <a:lstStyle/>
          <a:p>
            <a:r>
              <a:rPr lang="en-MY" dirty="0"/>
              <a:t>Static Budget</a:t>
            </a:r>
          </a:p>
        </p:txBody>
      </p:sp>
      <p:sp>
        <p:nvSpPr>
          <p:cNvPr id="3" name="Content Placeholder 2">
            <a:extLst>
              <a:ext uri="{FF2B5EF4-FFF2-40B4-BE49-F238E27FC236}">
                <a16:creationId xmlns:a16="http://schemas.microsoft.com/office/drawing/2014/main" id="{915C787B-CD4B-4785-AE05-1554570BAD3A}"/>
              </a:ext>
            </a:extLst>
          </p:cNvPr>
          <p:cNvSpPr>
            <a:spLocks noGrp="1"/>
          </p:cNvSpPr>
          <p:nvPr>
            <p:ph idx="1"/>
          </p:nvPr>
        </p:nvSpPr>
        <p:spPr>
          <a:xfrm>
            <a:off x="755576" y="1600200"/>
            <a:ext cx="7931224" cy="4530725"/>
          </a:xfrm>
        </p:spPr>
        <p:txBody>
          <a:bodyPr/>
          <a:lstStyle/>
          <a:p>
            <a:r>
              <a:rPr lang="en-MY" dirty="0"/>
              <a:t>A static budget is a type of budget that anticipates a fixed amount in sales, revenue and expenses. </a:t>
            </a:r>
          </a:p>
          <a:p>
            <a:r>
              <a:rPr lang="en-MY" dirty="0"/>
              <a:t>Static budgets can remain unchanged, or fixed, in a company's financial records regardless of fluctuations in revenue volume. </a:t>
            </a:r>
          </a:p>
          <a:p>
            <a:r>
              <a:rPr lang="en-MY" dirty="0"/>
              <a:t>Using a static budget can allow companies to allocate money to resources that they expect to remain the same throughout the stated period.</a:t>
            </a:r>
          </a:p>
        </p:txBody>
      </p:sp>
    </p:spTree>
    <p:extLst>
      <p:ext uri="{BB962C8B-B14F-4D97-AF65-F5344CB8AC3E}">
        <p14:creationId xmlns:p14="http://schemas.microsoft.com/office/powerpoint/2010/main" val="342697813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2591533701"/>
              </p:ext>
            </p:extLst>
          </p:nvPr>
        </p:nvGraphicFramePr>
        <p:xfrm>
          <a:off x="649796" y="188640"/>
          <a:ext cx="7162564" cy="576064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08162185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A921A2-7596-4094-B88A-2097CD334031}"/>
              </a:ext>
            </a:extLst>
          </p:cNvPr>
          <p:cNvSpPr>
            <a:spLocks noGrp="1"/>
          </p:cNvSpPr>
          <p:nvPr>
            <p:ph type="title"/>
          </p:nvPr>
        </p:nvSpPr>
        <p:spPr/>
        <p:txBody>
          <a:bodyPr/>
          <a:lstStyle/>
          <a:p>
            <a:r>
              <a:rPr lang="en-MY" dirty="0"/>
              <a:t>McKinsey 7S Framework</a:t>
            </a:r>
          </a:p>
        </p:txBody>
      </p:sp>
      <p:sp>
        <p:nvSpPr>
          <p:cNvPr id="3" name="Content Placeholder 2">
            <a:extLst>
              <a:ext uri="{FF2B5EF4-FFF2-40B4-BE49-F238E27FC236}">
                <a16:creationId xmlns:a16="http://schemas.microsoft.com/office/drawing/2014/main" id="{0ACD1755-FC05-49D3-B862-4E9498D1A6CE}"/>
              </a:ext>
            </a:extLst>
          </p:cNvPr>
          <p:cNvSpPr>
            <a:spLocks noGrp="1"/>
          </p:cNvSpPr>
          <p:nvPr>
            <p:ph idx="1"/>
          </p:nvPr>
        </p:nvSpPr>
        <p:spPr/>
        <p:txBody>
          <a:bodyPr/>
          <a:lstStyle/>
          <a:p>
            <a:r>
              <a:rPr lang="en-MY" dirty="0"/>
              <a:t>The McKinsey 7-S framework was developed by Tom Peters and Robert Waterman at McKinsey &amp; Company. </a:t>
            </a:r>
          </a:p>
          <a:p>
            <a:r>
              <a:rPr lang="en-MY" dirty="0"/>
              <a:t>The 7 Ss are structure, strategy, systems, skills, style, staff and shared values.</a:t>
            </a:r>
          </a:p>
          <a:p>
            <a:r>
              <a:rPr lang="en-MY" dirty="0"/>
              <a:t>The model is based on the theory that, for an organization to perform well, these seven elements need to be aligned and mutually reinforcing</a:t>
            </a:r>
          </a:p>
        </p:txBody>
      </p:sp>
    </p:spTree>
    <p:extLst>
      <p:ext uri="{BB962C8B-B14F-4D97-AF65-F5344CB8AC3E}">
        <p14:creationId xmlns:p14="http://schemas.microsoft.com/office/powerpoint/2010/main" val="404306038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9F99E6-4510-4D5A-8306-7EC7D7F68DEF}"/>
              </a:ext>
            </a:extLst>
          </p:cNvPr>
          <p:cNvSpPr>
            <a:spLocks noGrp="1"/>
          </p:cNvSpPr>
          <p:nvPr>
            <p:ph type="title"/>
          </p:nvPr>
        </p:nvSpPr>
        <p:spPr/>
        <p:txBody>
          <a:bodyPr/>
          <a:lstStyle/>
          <a:p>
            <a:r>
              <a:rPr lang="en-MY" dirty="0"/>
              <a:t>McKinsey 7S Framework</a:t>
            </a:r>
          </a:p>
        </p:txBody>
      </p:sp>
      <p:pic>
        <p:nvPicPr>
          <p:cNvPr id="5" name="Picture 4">
            <a:extLst>
              <a:ext uri="{FF2B5EF4-FFF2-40B4-BE49-F238E27FC236}">
                <a16:creationId xmlns:a16="http://schemas.microsoft.com/office/drawing/2014/main" id="{30EE0616-F833-486F-AD5E-9DF76A2C12DB}"/>
              </a:ext>
            </a:extLst>
          </p:cNvPr>
          <p:cNvPicPr>
            <a:picLocks noChangeAspect="1"/>
          </p:cNvPicPr>
          <p:nvPr/>
        </p:nvPicPr>
        <p:blipFill>
          <a:blip r:embed="rId2"/>
          <a:stretch>
            <a:fillRect/>
          </a:stretch>
        </p:blipFill>
        <p:spPr>
          <a:xfrm>
            <a:off x="1187624" y="1836999"/>
            <a:ext cx="5600700" cy="4714875"/>
          </a:xfrm>
          <a:prstGeom prst="rect">
            <a:avLst/>
          </a:prstGeom>
        </p:spPr>
      </p:pic>
    </p:spTree>
    <p:extLst>
      <p:ext uri="{BB962C8B-B14F-4D97-AF65-F5344CB8AC3E}">
        <p14:creationId xmlns:p14="http://schemas.microsoft.com/office/powerpoint/2010/main" val="291613259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5C1EB0-20DB-4091-9122-BB47B55B93E4}"/>
              </a:ext>
            </a:extLst>
          </p:cNvPr>
          <p:cNvSpPr>
            <a:spLocks noGrp="1"/>
          </p:cNvSpPr>
          <p:nvPr>
            <p:ph type="title"/>
          </p:nvPr>
        </p:nvSpPr>
        <p:spPr/>
        <p:txBody>
          <a:bodyPr/>
          <a:lstStyle/>
          <a:p>
            <a:r>
              <a:rPr lang="en-MY" dirty="0"/>
              <a:t>McKinsey 7S Framework</a:t>
            </a:r>
          </a:p>
        </p:txBody>
      </p:sp>
      <p:sp>
        <p:nvSpPr>
          <p:cNvPr id="3" name="Content Placeholder 2">
            <a:extLst>
              <a:ext uri="{FF2B5EF4-FFF2-40B4-BE49-F238E27FC236}">
                <a16:creationId xmlns:a16="http://schemas.microsoft.com/office/drawing/2014/main" id="{BAA4D69A-FF72-4B60-845E-0076BFB7D9F8}"/>
              </a:ext>
            </a:extLst>
          </p:cNvPr>
          <p:cNvSpPr>
            <a:spLocks noGrp="1"/>
          </p:cNvSpPr>
          <p:nvPr>
            <p:ph idx="1"/>
          </p:nvPr>
        </p:nvSpPr>
        <p:spPr/>
        <p:txBody>
          <a:bodyPr/>
          <a:lstStyle/>
          <a:p>
            <a:r>
              <a:rPr lang="en-MY" dirty="0"/>
              <a:t>The model is most often used as an organizational analysis tool to assess and monitor changes in the internal situation of an organization.</a:t>
            </a:r>
          </a:p>
          <a:p>
            <a:r>
              <a:rPr lang="en-MY" dirty="0"/>
              <a:t>Whatever the type of change – restructuring, new processes, organizational merger, new systems, change of leadership, and so on – the model can be used to understand how the organizational elements are interrelated, and so ensure that the wider impact of changes made in one area is taken into consideration.</a:t>
            </a:r>
          </a:p>
        </p:txBody>
      </p:sp>
    </p:spTree>
    <p:extLst>
      <p:ext uri="{BB962C8B-B14F-4D97-AF65-F5344CB8AC3E}">
        <p14:creationId xmlns:p14="http://schemas.microsoft.com/office/powerpoint/2010/main" val="59647471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84CF8A-42EE-42BE-95B9-60AF35D095F2}"/>
              </a:ext>
            </a:extLst>
          </p:cNvPr>
          <p:cNvSpPr>
            <a:spLocks noGrp="1"/>
          </p:cNvSpPr>
          <p:nvPr>
            <p:ph type="title"/>
          </p:nvPr>
        </p:nvSpPr>
        <p:spPr/>
        <p:txBody>
          <a:bodyPr/>
          <a:lstStyle/>
          <a:p>
            <a:r>
              <a:rPr lang="en-MY" dirty="0"/>
              <a:t>Hard S’s</a:t>
            </a:r>
          </a:p>
        </p:txBody>
      </p:sp>
      <p:sp>
        <p:nvSpPr>
          <p:cNvPr id="3" name="Content Placeholder 2">
            <a:extLst>
              <a:ext uri="{FF2B5EF4-FFF2-40B4-BE49-F238E27FC236}">
                <a16:creationId xmlns:a16="http://schemas.microsoft.com/office/drawing/2014/main" id="{631A3E21-9F96-4770-9EAA-3C34DEAF75BD}"/>
              </a:ext>
            </a:extLst>
          </p:cNvPr>
          <p:cNvSpPr>
            <a:spLocks noGrp="1"/>
          </p:cNvSpPr>
          <p:nvPr>
            <p:ph idx="1"/>
          </p:nvPr>
        </p:nvSpPr>
        <p:spPr>
          <a:xfrm>
            <a:off x="683568" y="1664804"/>
            <a:ext cx="8460432" cy="3528392"/>
          </a:xfrm>
        </p:spPr>
        <p:txBody>
          <a:bodyPr/>
          <a:lstStyle/>
          <a:p>
            <a:r>
              <a:rPr lang="en-MY" b="1" dirty="0"/>
              <a:t>Strategy</a:t>
            </a:r>
            <a:r>
              <a:rPr lang="en-MY" dirty="0"/>
              <a:t> refers to a well-curated business plan that allows the company to formulate a plan of action to achieve a sustainable competitive advantage.</a:t>
            </a:r>
          </a:p>
          <a:p>
            <a:r>
              <a:rPr lang="en-MY" b="1" dirty="0"/>
              <a:t>Structure</a:t>
            </a:r>
            <a:r>
              <a:rPr lang="en-MY" dirty="0"/>
              <a:t> is the way in which a company is organized – chain of command and accountability relationships that form its organizational chart.</a:t>
            </a:r>
          </a:p>
          <a:p>
            <a:r>
              <a:rPr lang="en-MY" b="1" dirty="0"/>
              <a:t>Systems</a:t>
            </a:r>
            <a:r>
              <a:rPr lang="en-MY" dirty="0"/>
              <a:t> entail the business and technical infrastructure of the company that establishes workflows and the chain of decision-making.</a:t>
            </a:r>
          </a:p>
        </p:txBody>
      </p:sp>
    </p:spTree>
    <p:extLst>
      <p:ext uri="{BB962C8B-B14F-4D97-AF65-F5344CB8AC3E}">
        <p14:creationId xmlns:p14="http://schemas.microsoft.com/office/powerpoint/2010/main" val="4649066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3006DD-B94C-456D-BF17-918D880BAEAD}"/>
              </a:ext>
            </a:extLst>
          </p:cNvPr>
          <p:cNvSpPr>
            <a:spLocks noGrp="1"/>
          </p:cNvSpPr>
          <p:nvPr>
            <p:ph type="title"/>
          </p:nvPr>
        </p:nvSpPr>
        <p:spPr/>
        <p:txBody>
          <a:bodyPr/>
          <a:lstStyle/>
          <a:p>
            <a:r>
              <a:rPr lang="en-MY" dirty="0"/>
              <a:t>Soft S’s</a:t>
            </a:r>
          </a:p>
        </p:txBody>
      </p:sp>
      <p:sp>
        <p:nvSpPr>
          <p:cNvPr id="3" name="Content Placeholder 2">
            <a:extLst>
              <a:ext uri="{FF2B5EF4-FFF2-40B4-BE49-F238E27FC236}">
                <a16:creationId xmlns:a16="http://schemas.microsoft.com/office/drawing/2014/main" id="{B5DDA01B-D647-4776-8134-3F3853001966}"/>
              </a:ext>
            </a:extLst>
          </p:cNvPr>
          <p:cNvSpPr>
            <a:spLocks noGrp="1"/>
          </p:cNvSpPr>
          <p:nvPr>
            <p:ph idx="1"/>
          </p:nvPr>
        </p:nvSpPr>
        <p:spPr>
          <a:xfrm>
            <a:off x="323528" y="1556792"/>
            <a:ext cx="8653536" cy="4530725"/>
          </a:xfrm>
        </p:spPr>
        <p:txBody>
          <a:bodyPr/>
          <a:lstStyle/>
          <a:p>
            <a:r>
              <a:rPr lang="en-MY" sz="2400" b="1" dirty="0"/>
              <a:t>Skills</a:t>
            </a:r>
            <a:r>
              <a:rPr lang="en-MY" sz="2400" dirty="0"/>
              <a:t> form the capabilities and competencies of a company that enables its employees to achieve its objectives.</a:t>
            </a:r>
          </a:p>
          <a:p>
            <a:r>
              <a:rPr lang="en-MY" sz="2400" b="1" dirty="0"/>
              <a:t>Style </a:t>
            </a:r>
            <a:r>
              <a:rPr lang="en-MY" sz="2400" dirty="0"/>
              <a:t>: The attitude of senior employees in a company establishes a code of conduct through their ways of interactions and symbolic decision-making, which forms the management style of its leaders.</a:t>
            </a:r>
          </a:p>
          <a:p>
            <a:r>
              <a:rPr lang="en-MY" sz="2400" b="1" dirty="0"/>
              <a:t>Staff</a:t>
            </a:r>
            <a:r>
              <a:rPr lang="en-MY" sz="2400" dirty="0"/>
              <a:t> involves talent management and all human resources related to company decisions, such as training, recruiting, and rewards systems</a:t>
            </a:r>
          </a:p>
          <a:p>
            <a:r>
              <a:rPr lang="en-MY" sz="2400" b="1" dirty="0"/>
              <a:t>Shared Values </a:t>
            </a:r>
            <a:r>
              <a:rPr lang="en-MY" sz="2400" dirty="0"/>
              <a:t>:The mission, objectives, and values form the foundation of every organization and play an important role in aligning all key elements to maintain an effective organizational design.</a:t>
            </a:r>
          </a:p>
          <a:p>
            <a:endParaRPr lang="en-MY" sz="2400" dirty="0"/>
          </a:p>
        </p:txBody>
      </p:sp>
    </p:spTree>
    <p:extLst>
      <p:ext uri="{BB962C8B-B14F-4D97-AF65-F5344CB8AC3E}">
        <p14:creationId xmlns:p14="http://schemas.microsoft.com/office/powerpoint/2010/main" val="212441021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893D2B-5EEA-4E94-8328-75374A4A0978}"/>
              </a:ext>
            </a:extLst>
          </p:cNvPr>
          <p:cNvSpPr>
            <a:spLocks noGrp="1"/>
          </p:cNvSpPr>
          <p:nvPr>
            <p:ph type="title"/>
          </p:nvPr>
        </p:nvSpPr>
        <p:spPr/>
        <p:txBody>
          <a:bodyPr/>
          <a:lstStyle/>
          <a:p>
            <a:r>
              <a:rPr lang="en-MY" dirty="0"/>
              <a:t>Mc Kinsey 7 S Framework</a:t>
            </a:r>
          </a:p>
        </p:txBody>
      </p:sp>
      <p:pic>
        <p:nvPicPr>
          <p:cNvPr id="5" name="Picture 4">
            <a:extLst>
              <a:ext uri="{FF2B5EF4-FFF2-40B4-BE49-F238E27FC236}">
                <a16:creationId xmlns:a16="http://schemas.microsoft.com/office/drawing/2014/main" id="{5D75B549-AF90-4670-A013-E00158A518B0}"/>
              </a:ext>
            </a:extLst>
          </p:cNvPr>
          <p:cNvPicPr>
            <a:picLocks noChangeAspect="1"/>
          </p:cNvPicPr>
          <p:nvPr/>
        </p:nvPicPr>
        <p:blipFill>
          <a:blip r:embed="rId2"/>
          <a:stretch>
            <a:fillRect/>
          </a:stretch>
        </p:blipFill>
        <p:spPr>
          <a:xfrm>
            <a:off x="962814" y="1916832"/>
            <a:ext cx="7723986" cy="3946178"/>
          </a:xfrm>
          <a:prstGeom prst="rect">
            <a:avLst/>
          </a:prstGeom>
        </p:spPr>
      </p:pic>
    </p:spTree>
    <p:extLst>
      <p:ext uri="{BB962C8B-B14F-4D97-AF65-F5344CB8AC3E}">
        <p14:creationId xmlns:p14="http://schemas.microsoft.com/office/powerpoint/2010/main" val="265498737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D61265-1113-4FC7-A313-F634D6DBB0A1}"/>
              </a:ext>
            </a:extLst>
          </p:cNvPr>
          <p:cNvSpPr>
            <a:spLocks noGrp="1"/>
          </p:cNvSpPr>
          <p:nvPr>
            <p:ph type="title"/>
          </p:nvPr>
        </p:nvSpPr>
        <p:spPr/>
        <p:txBody>
          <a:bodyPr/>
          <a:lstStyle/>
          <a:p>
            <a:r>
              <a:rPr lang="en-MY" dirty="0"/>
              <a:t>Example of McKinsey 7S</a:t>
            </a:r>
          </a:p>
        </p:txBody>
      </p:sp>
      <p:pic>
        <p:nvPicPr>
          <p:cNvPr id="5" name="Picture 4">
            <a:extLst>
              <a:ext uri="{FF2B5EF4-FFF2-40B4-BE49-F238E27FC236}">
                <a16:creationId xmlns:a16="http://schemas.microsoft.com/office/drawing/2014/main" id="{76F767A3-E53A-4111-A1AF-C9D695CEE96F}"/>
              </a:ext>
            </a:extLst>
          </p:cNvPr>
          <p:cNvPicPr>
            <a:picLocks noChangeAspect="1"/>
          </p:cNvPicPr>
          <p:nvPr/>
        </p:nvPicPr>
        <p:blipFill>
          <a:blip r:embed="rId2"/>
          <a:stretch>
            <a:fillRect/>
          </a:stretch>
        </p:blipFill>
        <p:spPr>
          <a:xfrm>
            <a:off x="3275856" y="3104375"/>
            <a:ext cx="4301813" cy="3475812"/>
          </a:xfrm>
          <a:prstGeom prst="rect">
            <a:avLst/>
          </a:prstGeom>
        </p:spPr>
      </p:pic>
      <p:sp>
        <p:nvSpPr>
          <p:cNvPr id="6" name="TextBox 5">
            <a:extLst>
              <a:ext uri="{FF2B5EF4-FFF2-40B4-BE49-F238E27FC236}">
                <a16:creationId xmlns:a16="http://schemas.microsoft.com/office/drawing/2014/main" id="{F842AF67-8560-4323-9B0B-F24D8EE58C9B}"/>
              </a:ext>
            </a:extLst>
          </p:cNvPr>
          <p:cNvSpPr txBox="1"/>
          <p:nvPr/>
        </p:nvSpPr>
        <p:spPr>
          <a:xfrm>
            <a:off x="914400" y="1627047"/>
            <a:ext cx="8229600" cy="1477328"/>
          </a:xfrm>
          <a:prstGeom prst="rect">
            <a:avLst/>
          </a:prstGeom>
          <a:noFill/>
        </p:spPr>
        <p:txBody>
          <a:bodyPr wrap="square" rtlCol="0">
            <a:spAutoFit/>
          </a:bodyPr>
          <a:lstStyle/>
          <a:p>
            <a:r>
              <a:rPr lang="en-MY" dirty="0">
                <a:solidFill>
                  <a:srgbClr val="333333"/>
                </a:solidFill>
                <a:latin typeface="roboto"/>
              </a:rPr>
              <a:t>A</a:t>
            </a:r>
            <a:r>
              <a:rPr lang="en-MY" b="0" i="0" dirty="0">
                <a:solidFill>
                  <a:srgbClr val="333333"/>
                </a:solidFill>
                <a:effectLst/>
                <a:latin typeface="roboto"/>
              </a:rPr>
              <a:t> small </a:t>
            </a:r>
            <a:r>
              <a:rPr lang="en-MY" b="0" i="0" dirty="0" err="1">
                <a:solidFill>
                  <a:srgbClr val="333333"/>
                </a:solidFill>
                <a:effectLst/>
                <a:latin typeface="roboto"/>
              </a:rPr>
              <a:t>startup</a:t>
            </a:r>
            <a:r>
              <a:rPr lang="en-MY" b="0" i="0" dirty="0">
                <a:solidFill>
                  <a:srgbClr val="333333"/>
                </a:solidFill>
                <a:effectLst/>
                <a:latin typeface="roboto"/>
              </a:rPr>
              <a:t>, which offers services online. The company’s main strategy is to grow its share in the market. The company is new, so its structure is simple and made of a very few managers and bottom level workers, who undertake specific tasks. There are a very few formal systems, mainly because the company doesn’t need many at this time</a:t>
            </a:r>
            <a:endParaRPr lang="en-MY" dirty="0"/>
          </a:p>
        </p:txBody>
      </p:sp>
    </p:spTree>
    <p:extLst>
      <p:ext uri="{BB962C8B-B14F-4D97-AF65-F5344CB8AC3E}">
        <p14:creationId xmlns:p14="http://schemas.microsoft.com/office/powerpoint/2010/main" val="425977476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039EF8-32FB-41BE-B9E8-182D22729A5B}"/>
              </a:ext>
            </a:extLst>
          </p:cNvPr>
          <p:cNvSpPr>
            <a:spLocks noGrp="1"/>
          </p:cNvSpPr>
          <p:nvPr>
            <p:ph type="title"/>
          </p:nvPr>
        </p:nvSpPr>
        <p:spPr/>
        <p:txBody>
          <a:bodyPr/>
          <a:lstStyle/>
          <a:p>
            <a:r>
              <a:rPr lang="en-MY" dirty="0"/>
              <a:t>Example of McKinsey 7S</a:t>
            </a:r>
          </a:p>
        </p:txBody>
      </p:sp>
      <p:pic>
        <p:nvPicPr>
          <p:cNvPr id="5" name="Picture 4">
            <a:extLst>
              <a:ext uri="{FF2B5EF4-FFF2-40B4-BE49-F238E27FC236}">
                <a16:creationId xmlns:a16="http://schemas.microsoft.com/office/drawing/2014/main" id="{02DCFB4B-BE72-4009-8C48-BCF063D4D67B}"/>
              </a:ext>
            </a:extLst>
          </p:cNvPr>
          <p:cNvPicPr>
            <a:picLocks noChangeAspect="1"/>
          </p:cNvPicPr>
          <p:nvPr/>
        </p:nvPicPr>
        <p:blipFill>
          <a:blip r:embed="rId2"/>
          <a:stretch>
            <a:fillRect/>
          </a:stretch>
        </p:blipFill>
        <p:spPr>
          <a:xfrm>
            <a:off x="1475656" y="1628800"/>
            <a:ext cx="6585242" cy="4219352"/>
          </a:xfrm>
          <a:prstGeom prst="rect">
            <a:avLst/>
          </a:prstGeom>
        </p:spPr>
      </p:pic>
      <p:sp>
        <p:nvSpPr>
          <p:cNvPr id="6" name="TextBox 5">
            <a:extLst>
              <a:ext uri="{FF2B5EF4-FFF2-40B4-BE49-F238E27FC236}">
                <a16:creationId xmlns:a16="http://schemas.microsoft.com/office/drawing/2014/main" id="{C4A2097D-D581-4DC8-940D-F8C84E0313F7}"/>
              </a:ext>
            </a:extLst>
          </p:cNvPr>
          <p:cNvSpPr txBox="1"/>
          <p:nvPr/>
        </p:nvSpPr>
        <p:spPr>
          <a:xfrm>
            <a:off x="3131840" y="6165304"/>
            <a:ext cx="4608512" cy="369332"/>
          </a:xfrm>
          <a:prstGeom prst="rect">
            <a:avLst/>
          </a:prstGeom>
          <a:noFill/>
        </p:spPr>
        <p:txBody>
          <a:bodyPr wrap="square" rtlCol="0">
            <a:spAutoFit/>
          </a:bodyPr>
          <a:lstStyle/>
          <a:p>
            <a:r>
              <a:rPr lang="en-MY" dirty="0" err="1"/>
              <a:t>Youtube</a:t>
            </a:r>
            <a:r>
              <a:rPr lang="en-MY" dirty="0"/>
              <a:t> Channel business by individual</a:t>
            </a:r>
          </a:p>
        </p:txBody>
      </p:sp>
    </p:spTree>
    <p:extLst>
      <p:ext uri="{BB962C8B-B14F-4D97-AF65-F5344CB8AC3E}">
        <p14:creationId xmlns:p14="http://schemas.microsoft.com/office/powerpoint/2010/main" val="188653768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238123-E1DE-4DB0-AFC7-4A2D18DBF92C}"/>
              </a:ext>
            </a:extLst>
          </p:cNvPr>
          <p:cNvSpPr>
            <a:spLocks noGrp="1"/>
          </p:cNvSpPr>
          <p:nvPr>
            <p:ph type="title"/>
          </p:nvPr>
        </p:nvSpPr>
        <p:spPr/>
        <p:txBody>
          <a:bodyPr/>
          <a:lstStyle/>
          <a:p>
            <a:r>
              <a:rPr lang="en-MY" dirty="0"/>
              <a:t>Question # 2</a:t>
            </a:r>
          </a:p>
        </p:txBody>
      </p:sp>
      <p:sp>
        <p:nvSpPr>
          <p:cNvPr id="3" name="Content Placeholder 2">
            <a:extLst>
              <a:ext uri="{FF2B5EF4-FFF2-40B4-BE49-F238E27FC236}">
                <a16:creationId xmlns:a16="http://schemas.microsoft.com/office/drawing/2014/main" id="{D8A2185F-2468-4FFE-BFB5-A8CF9941462B}"/>
              </a:ext>
            </a:extLst>
          </p:cNvPr>
          <p:cNvSpPr>
            <a:spLocks noGrp="1"/>
          </p:cNvSpPr>
          <p:nvPr>
            <p:ph idx="1"/>
          </p:nvPr>
        </p:nvSpPr>
        <p:spPr/>
        <p:txBody>
          <a:bodyPr/>
          <a:lstStyle/>
          <a:p>
            <a:pPr marL="0" indent="0">
              <a:buNone/>
            </a:pPr>
            <a:r>
              <a:rPr lang="en-MY" dirty="0"/>
              <a:t>Which of the following components of the McKinsey 7-S framework for strategy implementation is most difficult to align with organizational goals?</a:t>
            </a:r>
          </a:p>
          <a:p>
            <a:pPr marL="0" indent="0">
              <a:buNone/>
            </a:pPr>
            <a:r>
              <a:rPr lang="en-MY" dirty="0"/>
              <a:t>a) Strategy</a:t>
            </a:r>
          </a:p>
          <a:p>
            <a:pPr marL="0" indent="0">
              <a:buNone/>
            </a:pPr>
            <a:r>
              <a:rPr lang="en-MY" dirty="0"/>
              <a:t>b) Structure</a:t>
            </a:r>
          </a:p>
          <a:p>
            <a:pPr marL="0" indent="0">
              <a:buNone/>
            </a:pPr>
            <a:r>
              <a:rPr lang="en-MY" dirty="0"/>
              <a:t>c) Style</a:t>
            </a:r>
          </a:p>
          <a:p>
            <a:pPr marL="0" indent="0">
              <a:buNone/>
            </a:pPr>
            <a:r>
              <a:rPr lang="en-MY" dirty="0"/>
              <a:t>d) Systems</a:t>
            </a:r>
          </a:p>
        </p:txBody>
      </p:sp>
    </p:spTree>
    <p:extLst>
      <p:ext uri="{BB962C8B-B14F-4D97-AF65-F5344CB8AC3E}">
        <p14:creationId xmlns:p14="http://schemas.microsoft.com/office/powerpoint/2010/main" val="297507731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972EC0-FC85-4285-9F4C-5D1094DDBE30}"/>
              </a:ext>
            </a:extLst>
          </p:cNvPr>
          <p:cNvSpPr>
            <a:spLocks noGrp="1"/>
          </p:cNvSpPr>
          <p:nvPr>
            <p:ph type="title"/>
          </p:nvPr>
        </p:nvSpPr>
        <p:spPr/>
        <p:txBody>
          <a:bodyPr/>
          <a:lstStyle/>
          <a:p>
            <a:r>
              <a:rPr lang="en-MY" dirty="0"/>
              <a:t>Answer # 2</a:t>
            </a:r>
          </a:p>
        </p:txBody>
      </p:sp>
      <p:sp>
        <p:nvSpPr>
          <p:cNvPr id="3" name="Content Placeholder 2">
            <a:extLst>
              <a:ext uri="{FF2B5EF4-FFF2-40B4-BE49-F238E27FC236}">
                <a16:creationId xmlns:a16="http://schemas.microsoft.com/office/drawing/2014/main" id="{C1A05DEF-C105-4407-83F4-12EE3F7A179E}"/>
              </a:ext>
            </a:extLst>
          </p:cNvPr>
          <p:cNvSpPr>
            <a:spLocks noGrp="1"/>
          </p:cNvSpPr>
          <p:nvPr>
            <p:ph idx="1"/>
          </p:nvPr>
        </p:nvSpPr>
        <p:spPr/>
        <p:txBody>
          <a:bodyPr/>
          <a:lstStyle/>
          <a:p>
            <a:r>
              <a:rPr lang="en-MY" dirty="0"/>
              <a:t>Option C</a:t>
            </a:r>
          </a:p>
        </p:txBody>
      </p:sp>
    </p:spTree>
    <p:extLst>
      <p:ext uri="{BB962C8B-B14F-4D97-AF65-F5344CB8AC3E}">
        <p14:creationId xmlns:p14="http://schemas.microsoft.com/office/powerpoint/2010/main" val="167399305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2194871939"/>
              </p:ext>
            </p:extLst>
          </p:nvPr>
        </p:nvGraphicFramePr>
        <p:xfrm>
          <a:off x="649796" y="188640"/>
          <a:ext cx="7162564" cy="576064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22853373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17B4A0-8C24-4FD6-80A4-A0EA4AE8DD32}"/>
              </a:ext>
            </a:extLst>
          </p:cNvPr>
          <p:cNvSpPr>
            <a:spLocks noGrp="1"/>
          </p:cNvSpPr>
          <p:nvPr>
            <p:ph type="title"/>
          </p:nvPr>
        </p:nvSpPr>
        <p:spPr/>
        <p:txBody>
          <a:bodyPr/>
          <a:lstStyle/>
          <a:p>
            <a:r>
              <a:rPr lang="en-MY" dirty="0"/>
              <a:t>Strategy Implementation Activities</a:t>
            </a:r>
          </a:p>
        </p:txBody>
      </p:sp>
      <p:sp>
        <p:nvSpPr>
          <p:cNvPr id="3" name="Content Placeholder 2">
            <a:extLst>
              <a:ext uri="{FF2B5EF4-FFF2-40B4-BE49-F238E27FC236}">
                <a16:creationId xmlns:a16="http://schemas.microsoft.com/office/drawing/2014/main" id="{94EEF6A5-5822-4BDF-A292-5E8949B6EA2D}"/>
              </a:ext>
            </a:extLst>
          </p:cNvPr>
          <p:cNvSpPr>
            <a:spLocks noGrp="1"/>
          </p:cNvSpPr>
          <p:nvPr>
            <p:ph idx="1"/>
          </p:nvPr>
        </p:nvSpPr>
        <p:spPr/>
        <p:txBody>
          <a:bodyPr/>
          <a:lstStyle/>
          <a:p>
            <a:r>
              <a:rPr lang="en-MY" dirty="0"/>
              <a:t>Establish short-term organizational objectives</a:t>
            </a:r>
          </a:p>
          <a:p>
            <a:r>
              <a:rPr lang="en-MY" dirty="0"/>
              <a:t>Formulation of policies for execution of strategies</a:t>
            </a:r>
          </a:p>
          <a:p>
            <a:r>
              <a:rPr lang="en-MY" dirty="0"/>
              <a:t>Allocation of resources</a:t>
            </a:r>
          </a:p>
          <a:p>
            <a:r>
              <a:rPr lang="en-MY" dirty="0"/>
              <a:t>Communicate and train employees</a:t>
            </a:r>
          </a:p>
          <a:p>
            <a:pPr marL="0" indent="0">
              <a:buNone/>
            </a:pPr>
            <a:endParaRPr lang="en-MY" dirty="0"/>
          </a:p>
        </p:txBody>
      </p:sp>
    </p:spTree>
    <p:extLst>
      <p:ext uri="{BB962C8B-B14F-4D97-AF65-F5344CB8AC3E}">
        <p14:creationId xmlns:p14="http://schemas.microsoft.com/office/powerpoint/2010/main" val="104912404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2264F6-D7E1-408B-9D0D-2A2E62C4E6EC}"/>
              </a:ext>
            </a:extLst>
          </p:cNvPr>
          <p:cNvSpPr>
            <a:spLocks noGrp="1"/>
          </p:cNvSpPr>
          <p:nvPr>
            <p:ph type="title"/>
          </p:nvPr>
        </p:nvSpPr>
        <p:spPr/>
        <p:txBody>
          <a:bodyPr/>
          <a:lstStyle/>
          <a:p>
            <a:r>
              <a:rPr lang="en-MY" dirty="0"/>
              <a:t>Difference Strategy Formulation vs Implementation</a:t>
            </a:r>
          </a:p>
        </p:txBody>
      </p:sp>
      <p:pic>
        <p:nvPicPr>
          <p:cNvPr id="5" name="Picture 4">
            <a:extLst>
              <a:ext uri="{FF2B5EF4-FFF2-40B4-BE49-F238E27FC236}">
                <a16:creationId xmlns:a16="http://schemas.microsoft.com/office/drawing/2014/main" id="{09F96514-C3FC-4484-8401-ECBCDF719D84}"/>
              </a:ext>
            </a:extLst>
          </p:cNvPr>
          <p:cNvPicPr>
            <a:picLocks noChangeAspect="1"/>
          </p:cNvPicPr>
          <p:nvPr/>
        </p:nvPicPr>
        <p:blipFill>
          <a:blip r:embed="rId2"/>
          <a:stretch>
            <a:fillRect/>
          </a:stretch>
        </p:blipFill>
        <p:spPr>
          <a:xfrm>
            <a:off x="956603" y="1772816"/>
            <a:ext cx="7800783" cy="4275162"/>
          </a:xfrm>
          <a:prstGeom prst="rect">
            <a:avLst/>
          </a:prstGeom>
        </p:spPr>
      </p:pic>
    </p:spTree>
    <p:extLst>
      <p:ext uri="{BB962C8B-B14F-4D97-AF65-F5344CB8AC3E}">
        <p14:creationId xmlns:p14="http://schemas.microsoft.com/office/powerpoint/2010/main" val="357194523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649796" y="188640"/>
          <a:ext cx="7162564" cy="576064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42131797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6B6429-39AA-4D1C-9759-C075FFA53202}"/>
              </a:ext>
            </a:extLst>
          </p:cNvPr>
          <p:cNvSpPr>
            <a:spLocks noGrp="1"/>
          </p:cNvSpPr>
          <p:nvPr>
            <p:ph type="title"/>
          </p:nvPr>
        </p:nvSpPr>
        <p:spPr/>
        <p:txBody>
          <a:bodyPr/>
          <a:lstStyle/>
          <a:p>
            <a:r>
              <a:rPr lang="en-MY" dirty="0"/>
              <a:t>Strategy Evaluation</a:t>
            </a:r>
          </a:p>
        </p:txBody>
      </p:sp>
      <p:pic>
        <p:nvPicPr>
          <p:cNvPr id="5" name="Picture 4">
            <a:extLst>
              <a:ext uri="{FF2B5EF4-FFF2-40B4-BE49-F238E27FC236}">
                <a16:creationId xmlns:a16="http://schemas.microsoft.com/office/drawing/2014/main" id="{00248682-F71E-4CD1-8AA8-8D32E78BE334}"/>
              </a:ext>
            </a:extLst>
          </p:cNvPr>
          <p:cNvPicPr>
            <a:picLocks noChangeAspect="1"/>
          </p:cNvPicPr>
          <p:nvPr/>
        </p:nvPicPr>
        <p:blipFill>
          <a:blip r:embed="rId2"/>
          <a:stretch>
            <a:fillRect/>
          </a:stretch>
        </p:blipFill>
        <p:spPr>
          <a:xfrm>
            <a:off x="1403648" y="1843087"/>
            <a:ext cx="6840760" cy="4126763"/>
          </a:xfrm>
          <a:prstGeom prst="rect">
            <a:avLst/>
          </a:prstGeom>
        </p:spPr>
      </p:pic>
    </p:spTree>
    <p:extLst>
      <p:ext uri="{BB962C8B-B14F-4D97-AF65-F5344CB8AC3E}">
        <p14:creationId xmlns:p14="http://schemas.microsoft.com/office/powerpoint/2010/main" val="354362254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132B62-026D-4BBB-B623-203FFA5A5620}"/>
              </a:ext>
            </a:extLst>
          </p:cNvPr>
          <p:cNvSpPr>
            <a:spLocks noGrp="1"/>
          </p:cNvSpPr>
          <p:nvPr>
            <p:ph type="title"/>
          </p:nvPr>
        </p:nvSpPr>
        <p:spPr/>
        <p:txBody>
          <a:bodyPr/>
          <a:lstStyle/>
          <a:p>
            <a:r>
              <a:rPr lang="en-MY" dirty="0"/>
              <a:t>Process of Strategy Evaluation </a:t>
            </a:r>
          </a:p>
        </p:txBody>
      </p:sp>
      <p:sp>
        <p:nvSpPr>
          <p:cNvPr id="3" name="Content Placeholder 2">
            <a:extLst>
              <a:ext uri="{FF2B5EF4-FFF2-40B4-BE49-F238E27FC236}">
                <a16:creationId xmlns:a16="http://schemas.microsoft.com/office/drawing/2014/main" id="{D9BA2B98-89E6-452F-AAEC-81D1A1A82A8E}"/>
              </a:ext>
            </a:extLst>
          </p:cNvPr>
          <p:cNvSpPr>
            <a:spLocks noGrp="1"/>
          </p:cNvSpPr>
          <p:nvPr>
            <p:ph idx="1"/>
          </p:nvPr>
        </p:nvSpPr>
        <p:spPr/>
        <p:txBody>
          <a:bodyPr/>
          <a:lstStyle/>
          <a:p>
            <a:endParaRPr lang="en-MY" dirty="0"/>
          </a:p>
          <a:p>
            <a:r>
              <a:rPr lang="en-MY" dirty="0"/>
              <a:t>Fixing benchmark of performance</a:t>
            </a:r>
          </a:p>
          <a:p>
            <a:endParaRPr lang="en-MY" dirty="0"/>
          </a:p>
          <a:p>
            <a:r>
              <a:rPr lang="en-MY" dirty="0"/>
              <a:t>Measurement of performance</a:t>
            </a:r>
          </a:p>
          <a:p>
            <a:endParaRPr lang="en-MY" dirty="0"/>
          </a:p>
          <a:p>
            <a:r>
              <a:rPr lang="en-MY" dirty="0" err="1"/>
              <a:t>Analyzing</a:t>
            </a:r>
            <a:r>
              <a:rPr lang="en-MY" dirty="0"/>
              <a:t> Variance</a:t>
            </a:r>
          </a:p>
          <a:p>
            <a:endParaRPr lang="en-MY" dirty="0"/>
          </a:p>
          <a:p>
            <a:r>
              <a:rPr lang="en-MY" dirty="0"/>
              <a:t>Taking Corrective Action</a:t>
            </a:r>
          </a:p>
        </p:txBody>
      </p:sp>
    </p:spTree>
    <p:extLst>
      <p:ext uri="{BB962C8B-B14F-4D97-AF65-F5344CB8AC3E}">
        <p14:creationId xmlns:p14="http://schemas.microsoft.com/office/powerpoint/2010/main" val="233284724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21D394-9FC4-4C4C-90A7-A54F2537C046}"/>
              </a:ext>
            </a:extLst>
          </p:cNvPr>
          <p:cNvSpPr>
            <a:spLocks noGrp="1"/>
          </p:cNvSpPr>
          <p:nvPr>
            <p:ph type="title"/>
          </p:nvPr>
        </p:nvSpPr>
        <p:spPr/>
        <p:txBody>
          <a:bodyPr/>
          <a:lstStyle/>
          <a:p>
            <a:r>
              <a:rPr lang="en-MY" dirty="0"/>
              <a:t>Fixing benchmark of performance</a:t>
            </a:r>
          </a:p>
        </p:txBody>
      </p:sp>
      <p:sp>
        <p:nvSpPr>
          <p:cNvPr id="3" name="Content Placeholder 2">
            <a:extLst>
              <a:ext uri="{FF2B5EF4-FFF2-40B4-BE49-F238E27FC236}">
                <a16:creationId xmlns:a16="http://schemas.microsoft.com/office/drawing/2014/main" id="{D71214AA-AC6E-42AA-8D77-3DF3E1C862B3}"/>
              </a:ext>
            </a:extLst>
          </p:cNvPr>
          <p:cNvSpPr>
            <a:spLocks noGrp="1"/>
          </p:cNvSpPr>
          <p:nvPr>
            <p:ph idx="1"/>
          </p:nvPr>
        </p:nvSpPr>
        <p:spPr/>
        <p:txBody>
          <a:bodyPr/>
          <a:lstStyle/>
          <a:p>
            <a:r>
              <a:rPr lang="en-MY" dirty="0"/>
              <a:t>What benchmarks to set</a:t>
            </a:r>
          </a:p>
          <a:p>
            <a:r>
              <a:rPr lang="en-MY" dirty="0"/>
              <a:t>How to set them</a:t>
            </a:r>
          </a:p>
          <a:p>
            <a:r>
              <a:rPr lang="en-MY" dirty="0"/>
              <a:t>How to express them</a:t>
            </a:r>
          </a:p>
          <a:p>
            <a:pPr marL="0" indent="0">
              <a:buNone/>
            </a:pPr>
            <a:endParaRPr lang="en-MY" dirty="0"/>
          </a:p>
          <a:p>
            <a:pPr marL="0" indent="0">
              <a:buNone/>
            </a:pPr>
            <a:r>
              <a:rPr lang="en-MY" dirty="0"/>
              <a:t>Quantitative criteria include determination of net profit, ROI, earning per share, cost of production, rate of employee turnover etc. Among the Qualitative factors are subjective evaluation of factors such as - skills and competencies, risk taking potential, flexibility etc</a:t>
            </a:r>
          </a:p>
        </p:txBody>
      </p:sp>
    </p:spTree>
    <p:extLst>
      <p:ext uri="{BB962C8B-B14F-4D97-AF65-F5344CB8AC3E}">
        <p14:creationId xmlns:p14="http://schemas.microsoft.com/office/powerpoint/2010/main" val="396356408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27364B-9760-4EDD-BA7B-8382A47FDE7D}"/>
              </a:ext>
            </a:extLst>
          </p:cNvPr>
          <p:cNvSpPr>
            <a:spLocks noGrp="1"/>
          </p:cNvSpPr>
          <p:nvPr>
            <p:ph type="title"/>
          </p:nvPr>
        </p:nvSpPr>
        <p:spPr/>
        <p:txBody>
          <a:bodyPr/>
          <a:lstStyle/>
          <a:p>
            <a:r>
              <a:rPr lang="en-MY" dirty="0"/>
              <a:t>Measurement of performance</a:t>
            </a:r>
          </a:p>
        </p:txBody>
      </p:sp>
      <p:sp>
        <p:nvSpPr>
          <p:cNvPr id="3" name="Content Placeholder 2">
            <a:extLst>
              <a:ext uri="{FF2B5EF4-FFF2-40B4-BE49-F238E27FC236}">
                <a16:creationId xmlns:a16="http://schemas.microsoft.com/office/drawing/2014/main" id="{B780F9B6-213B-4265-93B1-D00EF8F8D046}"/>
              </a:ext>
            </a:extLst>
          </p:cNvPr>
          <p:cNvSpPr>
            <a:spLocks noGrp="1"/>
          </p:cNvSpPr>
          <p:nvPr>
            <p:ph idx="1"/>
          </p:nvPr>
        </p:nvSpPr>
        <p:spPr>
          <a:xfrm>
            <a:off x="914400" y="1600200"/>
            <a:ext cx="7906072" cy="4530725"/>
          </a:xfrm>
        </p:spPr>
        <p:txBody>
          <a:bodyPr/>
          <a:lstStyle/>
          <a:p>
            <a:endParaRPr lang="en-MY" dirty="0"/>
          </a:p>
          <a:p>
            <a:r>
              <a:rPr lang="en-MY" dirty="0"/>
              <a:t>The reporting and communication system help in measuring the performance. </a:t>
            </a:r>
          </a:p>
          <a:p>
            <a:endParaRPr lang="en-MY" dirty="0"/>
          </a:p>
          <a:p>
            <a:r>
              <a:rPr lang="en-MY" dirty="0"/>
              <a:t>If the standards are set in the right manner, strategy evaluation becomes easier.</a:t>
            </a:r>
          </a:p>
          <a:p>
            <a:endParaRPr lang="en-MY" dirty="0"/>
          </a:p>
          <a:p>
            <a:r>
              <a:rPr lang="en-MY" dirty="0"/>
              <a:t>For measuring the performance, financial statements like - balance sheet, profit and loss account must be prepared on an annual basis.</a:t>
            </a:r>
          </a:p>
        </p:txBody>
      </p:sp>
    </p:spTree>
    <p:extLst>
      <p:ext uri="{BB962C8B-B14F-4D97-AF65-F5344CB8AC3E}">
        <p14:creationId xmlns:p14="http://schemas.microsoft.com/office/powerpoint/2010/main" val="168980662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77A71D-944A-444E-9DB5-ECED1DF6017F}"/>
              </a:ext>
            </a:extLst>
          </p:cNvPr>
          <p:cNvSpPr>
            <a:spLocks noGrp="1"/>
          </p:cNvSpPr>
          <p:nvPr>
            <p:ph type="title"/>
          </p:nvPr>
        </p:nvSpPr>
        <p:spPr/>
        <p:txBody>
          <a:bodyPr/>
          <a:lstStyle/>
          <a:p>
            <a:r>
              <a:rPr lang="en-MY" dirty="0" err="1"/>
              <a:t>Analyzing</a:t>
            </a:r>
            <a:r>
              <a:rPr lang="en-MY" dirty="0"/>
              <a:t> Variance</a:t>
            </a:r>
          </a:p>
        </p:txBody>
      </p:sp>
      <p:sp>
        <p:nvSpPr>
          <p:cNvPr id="3" name="Content Placeholder 2">
            <a:extLst>
              <a:ext uri="{FF2B5EF4-FFF2-40B4-BE49-F238E27FC236}">
                <a16:creationId xmlns:a16="http://schemas.microsoft.com/office/drawing/2014/main" id="{9DE73BFC-E89A-48EC-9AF7-52A5A7783793}"/>
              </a:ext>
            </a:extLst>
          </p:cNvPr>
          <p:cNvSpPr>
            <a:spLocks noGrp="1"/>
          </p:cNvSpPr>
          <p:nvPr>
            <p:ph idx="1"/>
          </p:nvPr>
        </p:nvSpPr>
        <p:spPr>
          <a:xfrm>
            <a:off x="685800" y="1556792"/>
            <a:ext cx="8134672" cy="4530725"/>
          </a:xfrm>
        </p:spPr>
        <p:txBody>
          <a:bodyPr/>
          <a:lstStyle/>
          <a:p>
            <a:r>
              <a:rPr lang="en-MY" dirty="0"/>
              <a:t>While measuring the actual performance and comparing it with standard performance there may be variances which must be </a:t>
            </a:r>
            <a:r>
              <a:rPr lang="en-MY" dirty="0" err="1"/>
              <a:t>analyzed</a:t>
            </a:r>
            <a:r>
              <a:rPr lang="en-MY" dirty="0"/>
              <a:t>. </a:t>
            </a:r>
          </a:p>
          <a:p>
            <a:r>
              <a:rPr lang="en-MY" dirty="0"/>
              <a:t> the degree of tolerance limits between which the variance between actual and standard performance may be accepted.</a:t>
            </a:r>
          </a:p>
          <a:p>
            <a:r>
              <a:rPr lang="en-MY" dirty="0"/>
              <a:t>The positive deviation indicates a better performance but it is quite unusual exceeding the target always. </a:t>
            </a:r>
          </a:p>
          <a:p>
            <a:r>
              <a:rPr lang="en-MY" dirty="0"/>
              <a:t>The negative deviation is an issue of concern because it indicates a shortfall in performance.</a:t>
            </a:r>
          </a:p>
        </p:txBody>
      </p:sp>
    </p:spTree>
    <p:extLst>
      <p:ext uri="{BB962C8B-B14F-4D97-AF65-F5344CB8AC3E}">
        <p14:creationId xmlns:p14="http://schemas.microsoft.com/office/powerpoint/2010/main" val="194225731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446D67-3E12-455B-A08A-D81A8793668A}"/>
              </a:ext>
            </a:extLst>
          </p:cNvPr>
          <p:cNvSpPr>
            <a:spLocks noGrp="1"/>
          </p:cNvSpPr>
          <p:nvPr>
            <p:ph type="title"/>
          </p:nvPr>
        </p:nvSpPr>
        <p:spPr/>
        <p:txBody>
          <a:bodyPr/>
          <a:lstStyle/>
          <a:p>
            <a:r>
              <a:rPr lang="en-MY" dirty="0"/>
              <a:t>Taking Corrective Action</a:t>
            </a:r>
          </a:p>
        </p:txBody>
      </p:sp>
      <p:sp>
        <p:nvSpPr>
          <p:cNvPr id="3" name="Content Placeholder 2">
            <a:extLst>
              <a:ext uri="{FF2B5EF4-FFF2-40B4-BE49-F238E27FC236}">
                <a16:creationId xmlns:a16="http://schemas.microsoft.com/office/drawing/2014/main" id="{B86252C1-2BA4-4944-A853-B4A73A207B3D}"/>
              </a:ext>
            </a:extLst>
          </p:cNvPr>
          <p:cNvSpPr>
            <a:spLocks noGrp="1"/>
          </p:cNvSpPr>
          <p:nvPr>
            <p:ph idx="1"/>
          </p:nvPr>
        </p:nvSpPr>
        <p:spPr/>
        <p:txBody>
          <a:bodyPr/>
          <a:lstStyle/>
          <a:p>
            <a:r>
              <a:rPr lang="en-MY" dirty="0"/>
              <a:t>Once the deviation in performance is identified, it is essential to plan for a corrective action. </a:t>
            </a:r>
          </a:p>
          <a:p>
            <a:r>
              <a:rPr lang="en-MY" dirty="0"/>
              <a:t>If the performance is consistently less than the desired performance, the strategists must carry a detailed analysis of the factors responsible for such performance. </a:t>
            </a:r>
          </a:p>
        </p:txBody>
      </p:sp>
    </p:spTree>
    <p:extLst>
      <p:ext uri="{BB962C8B-B14F-4D97-AF65-F5344CB8AC3E}">
        <p14:creationId xmlns:p14="http://schemas.microsoft.com/office/powerpoint/2010/main" val="1814106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649796" y="188640"/>
          <a:ext cx="7162564" cy="576064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746406096"/>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870D3E-DC39-43C9-8882-CF67440B0290}"/>
              </a:ext>
            </a:extLst>
          </p:cNvPr>
          <p:cNvSpPr>
            <a:spLocks noGrp="1"/>
          </p:cNvSpPr>
          <p:nvPr>
            <p:ph type="title"/>
          </p:nvPr>
        </p:nvSpPr>
        <p:spPr/>
        <p:txBody>
          <a:bodyPr/>
          <a:lstStyle/>
          <a:p>
            <a:r>
              <a:rPr lang="en-MY" dirty="0"/>
              <a:t>HR in Strategy Planning</a:t>
            </a:r>
          </a:p>
        </p:txBody>
      </p:sp>
      <p:pic>
        <p:nvPicPr>
          <p:cNvPr id="5" name="Picture 4">
            <a:extLst>
              <a:ext uri="{FF2B5EF4-FFF2-40B4-BE49-F238E27FC236}">
                <a16:creationId xmlns:a16="http://schemas.microsoft.com/office/drawing/2014/main" id="{B33BF7ED-23DD-4A49-A9B8-86BB439E378B}"/>
              </a:ext>
            </a:extLst>
          </p:cNvPr>
          <p:cNvPicPr>
            <a:picLocks noChangeAspect="1"/>
          </p:cNvPicPr>
          <p:nvPr/>
        </p:nvPicPr>
        <p:blipFill>
          <a:blip r:embed="rId2"/>
          <a:stretch>
            <a:fillRect/>
          </a:stretch>
        </p:blipFill>
        <p:spPr>
          <a:xfrm>
            <a:off x="1181100" y="1772815"/>
            <a:ext cx="7505700" cy="4975689"/>
          </a:xfrm>
          <a:prstGeom prst="rect">
            <a:avLst/>
          </a:prstGeom>
        </p:spPr>
      </p:pic>
    </p:spTree>
    <p:extLst>
      <p:ext uri="{BB962C8B-B14F-4D97-AF65-F5344CB8AC3E}">
        <p14:creationId xmlns:p14="http://schemas.microsoft.com/office/powerpoint/2010/main" val="1249861294"/>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2291DD-9AB9-40EA-B1FB-8EF32D0F8ED3}"/>
              </a:ext>
            </a:extLst>
          </p:cNvPr>
          <p:cNvSpPr>
            <a:spLocks noGrp="1"/>
          </p:cNvSpPr>
          <p:nvPr>
            <p:ph type="title"/>
          </p:nvPr>
        </p:nvSpPr>
        <p:spPr/>
        <p:txBody>
          <a:bodyPr/>
          <a:lstStyle/>
          <a:p>
            <a:r>
              <a:rPr lang="en-MY" dirty="0"/>
              <a:t>HR in Communicating Vision and Mission</a:t>
            </a:r>
          </a:p>
        </p:txBody>
      </p:sp>
      <p:sp>
        <p:nvSpPr>
          <p:cNvPr id="3" name="Content Placeholder 2">
            <a:extLst>
              <a:ext uri="{FF2B5EF4-FFF2-40B4-BE49-F238E27FC236}">
                <a16:creationId xmlns:a16="http://schemas.microsoft.com/office/drawing/2014/main" id="{382D6E44-9ED3-4C70-AEA5-E51B9FD31DE8}"/>
              </a:ext>
            </a:extLst>
          </p:cNvPr>
          <p:cNvSpPr>
            <a:spLocks noGrp="1"/>
          </p:cNvSpPr>
          <p:nvPr>
            <p:ph idx="1"/>
          </p:nvPr>
        </p:nvSpPr>
        <p:spPr/>
        <p:txBody>
          <a:bodyPr/>
          <a:lstStyle/>
          <a:p>
            <a:pPr marL="0" indent="0">
              <a:buNone/>
            </a:pPr>
            <a:endParaRPr lang="en-MY" dirty="0"/>
          </a:p>
          <a:p>
            <a:pPr marL="0" indent="0">
              <a:buNone/>
            </a:pPr>
            <a:r>
              <a:rPr lang="en-MY" dirty="0"/>
              <a:t>Once the organization’s vision and mission are created, the HR department is responsible to communicate the vision, mission, and core value to their employees</a:t>
            </a:r>
          </a:p>
        </p:txBody>
      </p:sp>
    </p:spTree>
    <p:extLst>
      <p:ext uri="{BB962C8B-B14F-4D97-AF65-F5344CB8AC3E}">
        <p14:creationId xmlns:p14="http://schemas.microsoft.com/office/powerpoint/2010/main" val="2469102486"/>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B6E213-5BF1-4E78-9073-A3D7EAB87622}"/>
              </a:ext>
            </a:extLst>
          </p:cNvPr>
          <p:cNvSpPr>
            <a:spLocks noGrp="1"/>
          </p:cNvSpPr>
          <p:nvPr>
            <p:ph type="title"/>
          </p:nvPr>
        </p:nvSpPr>
        <p:spPr/>
        <p:txBody>
          <a:bodyPr/>
          <a:lstStyle/>
          <a:p>
            <a:r>
              <a:rPr lang="en-MY" dirty="0"/>
              <a:t>HR in SWOT Analysis</a:t>
            </a:r>
          </a:p>
        </p:txBody>
      </p:sp>
      <p:sp>
        <p:nvSpPr>
          <p:cNvPr id="3" name="Content Placeholder 2">
            <a:extLst>
              <a:ext uri="{FF2B5EF4-FFF2-40B4-BE49-F238E27FC236}">
                <a16:creationId xmlns:a16="http://schemas.microsoft.com/office/drawing/2014/main" id="{689EA52D-9797-4CCD-B7DE-4177F5A0C1C4}"/>
              </a:ext>
            </a:extLst>
          </p:cNvPr>
          <p:cNvSpPr>
            <a:spLocks noGrp="1"/>
          </p:cNvSpPr>
          <p:nvPr>
            <p:ph idx="1"/>
          </p:nvPr>
        </p:nvSpPr>
        <p:spPr/>
        <p:txBody>
          <a:bodyPr/>
          <a:lstStyle/>
          <a:p>
            <a:r>
              <a:rPr lang="en-MY" dirty="0"/>
              <a:t>HR create plans and action items to take advantage of strengths and opportunities and mitigate weaknesses and threats to the workforce and talent pipeline</a:t>
            </a:r>
          </a:p>
          <a:p>
            <a:endParaRPr lang="en-MY" dirty="0"/>
          </a:p>
          <a:p>
            <a:r>
              <a:rPr lang="en-MY" dirty="0"/>
              <a:t>HR conduct a management verification panel ensure the information gathered during the SWOT Analysis sessions is accurate.</a:t>
            </a:r>
          </a:p>
        </p:txBody>
      </p:sp>
    </p:spTree>
    <p:extLst>
      <p:ext uri="{BB962C8B-B14F-4D97-AF65-F5344CB8AC3E}">
        <p14:creationId xmlns:p14="http://schemas.microsoft.com/office/powerpoint/2010/main" val="2674194886"/>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675868-8612-4E7E-AE0C-7BFF5C304384}"/>
              </a:ext>
            </a:extLst>
          </p:cNvPr>
          <p:cNvSpPr>
            <a:spLocks noGrp="1"/>
          </p:cNvSpPr>
          <p:nvPr>
            <p:ph type="title"/>
          </p:nvPr>
        </p:nvSpPr>
        <p:spPr/>
        <p:txBody>
          <a:bodyPr/>
          <a:lstStyle/>
          <a:p>
            <a:r>
              <a:rPr lang="en-MY" dirty="0"/>
              <a:t>HR in Strategy Formulation</a:t>
            </a:r>
          </a:p>
        </p:txBody>
      </p:sp>
      <p:sp>
        <p:nvSpPr>
          <p:cNvPr id="3" name="Content Placeholder 2">
            <a:extLst>
              <a:ext uri="{FF2B5EF4-FFF2-40B4-BE49-F238E27FC236}">
                <a16:creationId xmlns:a16="http://schemas.microsoft.com/office/drawing/2014/main" id="{0B9A68E6-7C37-4D85-BA40-62CDA4FE258D}"/>
              </a:ext>
            </a:extLst>
          </p:cNvPr>
          <p:cNvSpPr>
            <a:spLocks noGrp="1"/>
          </p:cNvSpPr>
          <p:nvPr>
            <p:ph idx="1"/>
          </p:nvPr>
        </p:nvSpPr>
        <p:spPr/>
        <p:txBody>
          <a:bodyPr/>
          <a:lstStyle/>
          <a:p>
            <a:r>
              <a:rPr lang="en-MY" dirty="0"/>
              <a:t>In conjunction with the SWOT Analysis, HR should perform Scenario Planning to forecast future scenarios for targeted positions or occupations. Looking forward at workforce and workload factors, linkages are developed to build likely scenarios of the future workforce and its drivers.</a:t>
            </a:r>
          </a:p>
        </p:txBody>
      </p:sp>
    </p:spTree>
    <p:extLst>
      <p:ext uri="{BB962C8B-B14F-4D97-AF65-F5344CB8AC3E}">
        <p14:creationId xmlns:p14="http://schemas.microsoft.com/office/powerpoint/2010/main" val="3795784699"/>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2AFF22-8662-4B85-B242-1DBCEFB72BC9}"/>
              </a:ext>
            </a:extLst>
          </p:cNvPr>
          <p:cNvSpPr>
            <a:spLocks noGrp="1"/>
          </p:cNvSpPr>
          <p:nvPr>
            <p:ph type="title"/>
          </p:nvPr>
        </p:nvSpPr>
        <p:spPr/>
        <p:txBody>
          <a:bodyPr/>
          <a:lstStyle/>
          <a:p>
            <a:r>
              <a:rPr lang="en-MY" dirty="0"/>
              <a:t>HR in Strategy Execution</a:t>
            </a:r>
          </a:p>
        </p:txBody>
      </p:sp>
      <p:sp>
        <p:nvSpPr>
          <p:cNvPr id="3" name="Content Placeholder 2">
            <a:extLst>
              <a:ext uri="{FF2B5EF4-FFF2-40B4-BE49-F238E27FC236}">
                <a16:creationId xmlns:a16="http://schemas.microsoft.com/office/drawing/2014/main" id="{0CC41400-91E6-4C08-86FD-6B9142091042}"/>
              </a:ext>
            </a:extLst>
          </p:cNvPr>
          <p:cNvSpPr>
            <a:spLocks noGrp="1"/>
          </p:cNvSpPr>
          <p:nvPr>
            <p:ph idx="1"/>
          </p:nvPr>
        </p:nvSpPr>
        <p:spPr>
          <a:xfrm>
            <a:off x="880791" y="1628800"/>
            <a:ext cx="7772400" cy="4530725"/>
          </a:xfrm>
        </p:spPr>
        <p:txBody>
          <a:bodyPr/>
          <a:lstStyle/>
          <a:p>
            <a:r>
              <a:rPr lang="en-MY" sz="2400" dirty="0"/>
              <a:t>HR organize cross-functional teams to meet the strategic objectives. </a:t>
            </a:r>
          </a:p>
          <a:p>
            <a:r>
              <a:rPr lang="en-MY" sz="2400" dirty="0"/>
              <a:t>HR manage the HR portfolio through identifying high-potential talent, prioritizing HR programs to align with the start-up strategy, developing talent, and tracking the need for succession planning and retirement.</a:t>
            </a:r>
          </a:p>
          <a:p>
            <a:r>
              <a:rPr lang="en-MY" sz="2400" dirty="0"/>
              <a:t>HR should implement communication technology and processes to promote integration and execution of the organization’s global strategy.</a:t>
            </a:r>
          </a:p>
          <a:p>
            <a:r>
              <a:rPr lang="en-MY" sz="2400" dirty="0"/>
              <a:t> HR should monitor and evaluate the effectiveness of the strategies.</a:t>
            </a:r>
          </a:p>
        </p:txBody>
      </p:sp>
    </p:spTree>
    <p:extLst>
      <p:ext uri="{BB962C8B-B14F-4D97-AF65-F5344CB8AC3E}">
        <p14:creationId xmlns:p14="http://schemas.microsoft.com/office/powerpoint/2010/main" val="1192852575"/>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F87AE0-C057-41A2-9167-DB75A79C397B}"/>
              </a:ext>
            </a:extLst>
          </p:cNvPr>
          <p:cNvSpPr>
            <a:spLocks noGrp="1"/>
          </p:cNvSpPr>
          <p:nvPr>
            <p:ph type="title"/>
          </p:nvPr>
        </p:nvSpPr>
        <p:spPr/>
        <p:txBody>
          <a:bodyPr/>
          <a:lstStyle/>
          <a:p>
            <a:endParaRPr lang="en-MY"/>
          </a:p>
        </p:txBody>
      </p:sp>
      <p:sp>
        <p:nvSpPr>
          <p:cNvPr id="3" name="Content Placeholder 2">
            <a:extLst>
              <a:ext uri="{FF2B5EF4-FFF2-40B4-BE49-F238E27FC236}">
                <a16:creationId xmlns:a16="http://schemas.microsoft.com/office/drawing/2014/main" id="{E8568623-72F9-4B8D-ACE2-2DFBB5E0EAF7}"/>
              </a:ext>
            </a:extLst>
          </p:cNvPr>
          <p:cNvSpPr>
            <a:spLocks noGrp="1"/>
          </p:cNvSpPr>
          <p:nvPr>
            <p:ph idx="1"/>
          </p:nvPr>
        </p:nvSpPr>
        <p:spPr/>
        <p:txBody>
          <a:bodyPr/>
          <a:lstStyle/>
          <a:p>
            <a:pPr marL="0" indent="0">
              <a:buNone/>
            </a:pPr>
            <a:r>
              <a:rPr lang="en-MY" sz="3600" dirty="0"/>
              <a:t>Questions</a:t>
            </a:r>
          </a:p>
        </p:txBody>
      </p:sp>
    </p:spTree>
    <p:extLst>
      <p:ext uri="{BB962C8B-B14F-4D97-AF65-F5344CB8AC3E}">
        <p14:creationId xmlns:p14="http://schemas.microsoft.com/office/powerpoint/2010/main" val="1414567158"/>
      </p:ext>
    </p:extLst>
  </p:cSld>
  <p:clrMapOvr>
    <a:masterClrMapping/>
  </p:clrMapOvr>
</p:sld>
</file>

<file path=ppt/theme/theme1.xml><?xml version="1.0" encoding="utf-8"?>
<a:theme xmlns:a="http://schemas.openxmlformats.org/drawingml/2006/main" name="Office Theme">
  <a:themeElements>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fontScheme name="Office Theme">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Office Theme 1">
        <a:dk1>
          <a:srgbClr val="993300"/>
        </a:dk1>
        <a:lt1>
          <a:srgbClr val="CCCCCC"/>
        </a:lt1>
        <a:dk2>
          <a:srgbClr val="000000"/>
        </a:dk2>
        <a:lt2>
          <a:srgbClr val="FFFFFF"/>
        </a:lt2>
        <a:accent1>
          <a:srgbClr val="576F2B"/>
        </a:accent1>
        <a:accent2>
          <a:srgbClr val="666699"/>
        </a:accent2>
        <a:accent3>
          <a:srgbClr val="AAAAAA"/>
        </a:accent3>
        <a:accent4>
          <a:srgbClr val="AEAEAE"/>
        </a:accent4>
        <a:accent5>
          <a:srgbClr val="B4BBAC"/>
        </a:accent5>
        <a:accent6>
          <a:srgbClr val="5C5C8A"/>
        </a:accent6>
        <a:hlink>
          <a:srgbClr val="993300"/>
        </a:hlink>
        <a:folHlink>
          <a:srgbClr val="CC9900"/>
        </a:folHlink>
      </a:clrScheme>
      <a:clrMap bg1="dk2" tx1="lt1" bg2="dk1" tx2="lt2" accent1="accent1" accent2="accent2" accent3="accent3" accent4="accent4" accent5="accent5" accent6="accent6" hlink="hlink" folHlink="folHlink"/>
    </a:extraClrScheme>
    <a:extraClrScheme>
      <a:clrScheme name="Office Theme 2">
        <a:dk1>
          <a:srgbClr val="993300"/>
        </a:dk1>
        <a:lt1>
          <a:srgbClr val="CCCCCC"/>
        </a:lt1>
        <a:dk2>
          <a:srgbClr val="330000"/>
        </a:dk2>
        <a:lt2>
          <a:srgbClr val="FFFFFF"/>
        </a:lt2>
        <a:accent1>
          <a:srgbClr val="996633"/>
        </a:accent1>
        <a:accent2>
          <a:srgbClr val="FF0000"/>
        </a:accent2>
        <a:accent3>
          <a:srgbClr val="ADAAAA"/>
        </a:accent3>
        <a:accent4>
          <a:srgbClr val="AEAEAE"/>
        </a:accent4>
        <a:accent5>
          <a:srgbClr val="CAB8AD"/>
        </a:accent5>
        <a:accent6>
          <a:srgbClr val="E70000"/>
        </a:accent6>
        <a:hlink>
          <a:srgbClr val="FF3300"/>
        </a:hlink>
        <a:folHlink>
          <a:srgbClr val="CC9933"/>
        </a:folHlink>
      </a:clrScheme>
      <a:clrMap bg1="dk2" tx1="lt1" bg2="dk1" tx2="lt2" accent1="accent1" accent2="accent2" accent3="accent3" accent4="accent4" accent5="accent5" accent6="accent6" hlink="hlink" folHlink="folHlink"/>
    </a:extraClrScheme>
    <a:extraClrScheme>
      <a:clrScheme name="Office Theme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clrMap bg1="dk2" tx1="lt1" bg2="dk1" tx2="lt2" accent1="accent1" accent2="accent2" accent3="accent3" accent4="accent4" accent5="accent5" accent6="accent6" hlink="hlink" folHlink="folHlink"/>
    </a:extraClrScheme>
    <a:extraClrScheme>
      <a:clrScheme name="Office Theme 4">
        <a:dk1>
          <a:srgbClr val="455B41"/>
        </a:dk1>
        <a:lt1>
          <a:srgbClr val="FFFFCC"/>
        </a:lt1>
        <a:dk2>
          <a:srgbClr val="79A994"/>
        </a:dk2>
        <a:lt2>
          <a:srgbClr val="FFFFCC"/>
        </a:lt2>
        <a:accent1>
          <a:srgbClr val="517087"/>
        </a:accent1>
        <a:accent2>
          <a:srgbClr val="666699"/>
        </a:accent2>
        <a:accent3>
          <a:srgbClr val="BED1C8"/>
        </a:accent3>
        <a:accent4>
          <a:srgbClr val="DADAAE"/>
        </a:accent4>
        <a:accent5>
          <a:srgbClr val="B3BBC3"/>
        </a:accent5>
        <a:accent6>
          <a:srgbClr val="5C5C8A"/>
        </a:accent6>
        <a:hlink>
          <a:srgbClr val="993300"/>
        </a:hlink>
        <a:folHlink>
          <a:srgbClr val="A4AF6B"/>
        </a:folHlink>
      </a:clrScheme>
      <a:clrMap bg1="dk2" tx1="lt1" bg2="dk1" tx2="lt2" accent1="accent1" accent2="accent2" accent3="accent3" accent4="accent4" accent5="accent5" accent6="accent6" hlink="hlink" folHlink="folHlink"/>
    </a:extraClrScheme>
    <a:extraClrScheme>
      <a:clrScheme name="Office Theme 5">
        <a:dk1>
          <a:srgbClr val="330000"/>
        </a:dk1>
        <a:lt1>
          <a:srgbClr val="FF9900"/>
        </a:lt1>
        <a:dk2>
          <a:srgbClr val="FFFFFF"/>
        </a:dk2>
        <a:lt2>
          <a:srgbClr val="8B3111"/>
        </a:lt2>
        <a:accent1>
          <a:srgbClr val="DD6D07"/>
        </a:accent1>
        <a:accent2>
          <a:srgbClr val="CC9900"/>
        </a:accent2>
        <a:accent3>
          <a:srgbClr val="FFCAAA"/>
        </a:accent3>
        <a:accent4>
          <a:srgbClr val="2A0000"/>
        </a:accent4>
        <a:accent5>
          <a:srgbClr val="EBBAAA"/>
        </a:accent5>
        <a:accent6>
          <a:srgbClr val="B98A00"/>
        </a:accent6>
        <a:hlink>
          <a:srgbClr val="CC3300"/>
        </a:hlink>
        <a:folHlink>
          <a:srgbClr val="CCCC66"/>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clrMap bg1="lt1" tx1="dk1" bg2="lt2" tx2="dk2" accent1="accent1" accent2="accent2" accent3="accent3" accent4="accent4" accent5="accent5" accent6="accent6" hlink="hlink" folHlink="folHlink"/>
    </a:extraClrScheme>
    <a:extraClrScheme>
      <a:clrScheme name="Office Theme 9">
        <a:dk1>
          <a:srgbClr val="000000"/>
        </a:dk1>
        <a:lt1>
          <a:srgbClr val="FFFFFF"/>
        </a:lt1>
        <a:dk2>
          <a:srgbClr val="FF0000"/>
        </a:dk2>
        <a:lt2>
          <a:srgbClr val="009999"/>
        </a:lt2>
        <a:accent1>
          <a:srgbClr val="C7B505"/>
        </a:accent1>
        <a:accent2>
          <a:srgbClr val="FFFF66"/>
        </a:accent2>
        <a:accent3>
          <a:srgbClr val="FFFFFF"/>
        </a:accent3>
        <a:accent4>
          <a:srgbClr val="000000"/>
        </a:accent4>
        <a:accent5>
          <a:srgbClr val="E0D7AA"/>
        </a:accent5>
        <a:accent6>
          <a:srgbClr val="E7E75C"/>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10">
        <a:dk1>
          <a:srgbClr val="000000"/>
        </a:dk1>
        <a:lt1>
          <a:srgbClr val="FFFFFF"/>
        </a:lt1>
        <a:dk2>
          <a:srgbClr val="660033"/>
        </a:dk2>
        <a:lt2>
          <a:srgbClr val="666699"/>
        </a:lt2>
        <a:accent1>
          <a:srgbClr val="95A3D1"/>
        </a:accent1>
        <a:accent2>
          <a:srgbClr val="FFFF66"/>
        </a:accent2>
        <a:accent3>
          <a:srgbClr val="FFFFFF"/>
        </a:accent3>
        <a:accent4>
          <a:srgbClr val="000000"/>
        </a:accent4>
        <a:accent5>
          <a:srgbClr val="C8CEE5"/>
        </a:accent5>
        <a:accent6>
          <a:srgbClr val="E7E75C"/>
        </a:accent6>
        <a:hlink>
          <a:srgbClr val="5A84D8"/>
        </a:hlink>
        <a:folHlink>
          <a:srgbClr val="CCCC9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tf10203777</Template>
  <TotalTime>901</TotalTime>
  <Words>2699</Words>
  <Application>Microsoft Office PowerPoint</Application>
  <PresentationFormat>On-screen Show (4:3)</PresentationFormat>
  <Paragraphs>303</Paragraphs>
  <Slides>76</Slides>
  <Notes>8</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76</vt:i4>
      </vt:variant>
    </vt:vector>
  </HeadingPairs>
  <TitlesOfParts>
    <vt:vector size="81" baseType="lpstr">
      <vt:lpstr>Arial</vt:lpstr>
      <vt:lpstr>roboto</vt:lpstr>
      <vt:lpstr>Times New Roman</vt:lpstr>
      <vt:lpstr>Wingdings</vt:lpstr>
      <vt:lpstr>Office Theme</vt:lpstr>
      <vt:lpstr>BUSINESS LEADERSHIP V</vt:lpstr>
      <vt:lpstr>PowerPoint Presentation</vt:lpstr>
      <vt:lpstr>Phases of Strategy Management Process</vt:lpstr>
      <vt:lpstr>BCG Matrix</vt:lpstr>
      <vt:lpstr>Boston Consulting Group Matrix</vt:lpstr>
      <vt:lpstr>BCG Matrix Grid</vt:lpstr>
      <vt:lpstr>BCG Matrix  table</vt:lpstr>
      <vt:lpstr>BCG Matrix through Product Life cycle</vt:lpstr>
      <vt:lpstr>BCG Matrix Example - Apple</vt:lpstr>
      <vt:lpstr>PowerPoint Presentation</vt:lpstr>
      <vt:lpstr>Strategy Execution</vt:lpstr>
      <vt:lpstr>The Balanced Scorecard</vt:lpstr>
      <vt:lpstr>Balanced Scorecard</vt:lpstr>
      <vt:lpstr>The Balanced Scorecard</vt:lpstr>
      <vt:lpstr>The Balanced Scorecard</vt:lpstr>
      <vt:lpstr>Financial Perspective</vt:lpstr>
      <vt:lpstr>Learning and Growth Perspective</vt:lpstr>
      <vt:lpstr>Business Process Perspective</vt:lpstr>
      <vt:lpstr>Customer perspective</vt:lpstr>
      <vt:lpstr>Things to be Monitored</vt:lpstr>
      <vt:lpstr>Balance Scorecard</vt:lpstr>
      <vt:lpstr>Strategic Map</vt:lpstr>
      <vt:lpstr>Strategy Implementation</vt:lpstr>
      <vt:lpstr>Question # </vt:lpstr>
      <vt:lpstr>Answer # </vt:lpstr>
      <vt:lpstr>PowerPoint Presentation</vt:lpstr>
      <vt:lpstr>Management by Objectives (MBO)</vt:lpstr>
      <vt:lpstr>Management by Objectives</vt:lpstr>
      <vt:lpstr>Steps in MBO Process</vt:lpstr>
      <vt:lpstr>Steps in MBO Process</vt:lpstr>
      <vt:lpstr>Steps in MBO Process</vt:lpstr>
      <vt:lpstr>SMART Goals</vt:lpstr>
      <vt:lpstr>Question # </vt:lpstr>
      <vt:lpstr>Answer # </vt:lpstr>
      <vt:lpstr>PowerPoint Presentation</vt:lpstr>
      <vt:lpstr>Budgeting</vt:lpstr>
      <vt:lpstr>Planning and Budgeting Process</vt:lpstr>
      <vt:lpstr>Budgeting Process</vt:lpstr>
      <vt:lpstr>Master Budget</vt:lpstr>
      <vt:lpstr>Operating Budget</vt:lpstr>
      <vt:lpstr>Cash Budget</vt:lpstr>
      <vt:lpstr>Capital Budget</vt:lpstr>
      <vt:lpstr>Format of a Budget</vt:lpstr>
      <vt:lpstr>Budgeting</vt:lpstr>
      <vt:lpstr>Zero-based budgeting (ZBB)</vt:lpstr>
      <vt:lpstr>Activity-based budgeting (ABB)</vt:lpstr>
      <vt:lpstr>Rolling Budget</vt:lpstr>
      <vt:lpstr>Static Budget</vt:lpstr>
      <vt:lpstr>PowerPoint Presentation</vt:lpstr>
      <vt:lpstr>McKinsey 7S Framework</vt:lpstr>
      <vt:lpstr>McKinsey 7S Framework</vt:lpstr>
      <vt:lpstr>McKinsey 7S Framework</vt:lpstr>
      <vt:lpstr>Hard S’s</vt:lpstr>
      <vt:lpstr>Soft S’s</vt:lpstr>
      <vt:lpstr>Mc Kinsey 7 S Framework</vt:lpstr>
      <vt:lpstr>Example of McKinsey 7S</vt:lpstr>
      <vt:lpstr>Example of McKinsey 7S</vt:lpstr>
      <vt:lpstr>Question # 2</vt:lpstr>
      <vt:lpstr>Answer # 2</vt:lpstr>
      <vt:lpstr>PowerPoint Presentation</vt:lpstr>
      <vt:lpstr>Strategy Implementation Activities</vt:lpstr>
      <vt:lpstr>Difference Strategy Formulation vs Implementation</vt:lpstr>
      <vt:lpstr>PowerPoint Presentation</vt:lpstr>
      <vt:lpstr>Strategy Evaluation</vt:lpstr>
      <vt:lpstr>Process of Strategy Evaluation </vt:lpstr>
      <vt:lpstr>Fixing benchmark of performance</vt:lpstr>
      <vt:lpstr>Measurement of performance</vt:lpstr>
      <vt:lpstr>Analyzing Variance</vt:lpstr>
      <vt:lpstr>Taking Corrective Action</vt:lpstr>
      <vt:lpstr>PowerPoint Presentation</vt:lpstr>
      <vt:lpstr>HR in Strategy Planning</vt:lpstr>
      <vt:lpstr>HR in Communicating Vision and Mission</vt:lpstr>
      <vt:lpstr>HR in SWOT Analysis</vt:lpstr>
      <vt:lpstr>HR in Strategy Formulation</vt:lpstr>
      <vt:lpstr>HR in Strategy Execution</vt:lpstr>
      <vt:lpstr>PowerPoint Presentation</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Venkatesan Muraledharan</dc:creator>
  <cp:keywords/>
  <dc:description/>
  <cp:lastModifiedBy>Venkatesan Muraledharan</cp:lastModifiedBy>
  <cp:revision>47</cp:revision>
  <cp:lastPrinted>1601-01-01T00:00:00Z</cp:lastPrinted>
  <dcterms:created xsi:type="dcterms:W3CDTF">2020-07-09T15:12:46Z</dcterms:created>
  <dcterms:modified xsi:type="dcterms:W3CDTF">2021-08-21T08:27:51Z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