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8"/>
  </p:notesMasterIdLst>
  <p:handoutMasterIdLst>
    <p:handoutMasterId r:id="rId59"/>
  </p:handoutMasterIdLst>
  <p:sldIdLst>
    <p:sldId id="256" r:id="rId2"/>
    <p:sldId id="647" r:id="rId3"/>
    <p:sldId id="686" r:id="rId4"/>
    <p:sldId id="687" r:id="rId5"/>
    <p:sldId id="688" r:id="rId6"/>
    <p:sldId id="689" r:id="rId7"/>
    <p:sldId id="690" r:id="rId8"/>
    <p:sldId id="691" r:id="rId9"/>
    <p:sldId id="692" r:id="rId10"/>
    <p:sldId id="693" r:id="rId11"/>
    <p:sldId id="694" r:id="rId12"/>
    <p:sldId id="695" r:id="rId13"/>
    <p:sldId id="696" r:id="rId14"/>
    <p:sldId id="697" r:id="rId15"/>
    <p:sldId id="698" r:id="rId16"/>
    <p:sldId id="699" r:id="rId17"/>
    <p:sldId id="700" r:id="rId18"/>
    <p:sldId id="701" r:id="rId19"/>
    <p:sldId id="702" r:id="rId20"/>
    <p:sldId id="703" r:id="rId21"/>
    <p:sldId id="704" r:id="rId22"/>
    <p:sldId id="705" r:id="rId23"/>
    <p:sldId id="574" r:id="rId24"/>
    <p:sldId id="575" r:id="rId25"/>
    <p:sldId id="576" r:id="rId26"/>
    <p:sldId id="577" r:id="rId27"/>
    <p:sldId id="578" r:id="rId28"/>
    <p:sldId id="579" r:id="rId29"/>
    <p:sldId id="580" r:id="rId30"/>
    <p:sldId id="581" r:id="rId31"/>
    <p:sldId id="582" r:id="rId32"/>
    <p:sldId id="583" r:id="rId33"/>
    <p:sldId id="584" r:id="rId34"/>
    <p:sldId id="585" r:id="rId35"/>
    <p:sldId id="586" r:id="rId36"/>
    <p:sldId id="587" r:id="rId37"/>
    <p:sldId id="667" r:id="rId38"/>
    <p:sldId id="668" r:id="rId39"/>
    <p:sldId id="669" r:id="rId40"/>
    <p:sldId id="670" r:id="rId41"/>
    <p:sldId id="671" r:id="rId42"/>
    <p:sldId id="672" r:id="rId43"/>
    <p:sldId id="673" r:id="rId44"/>
    <p:sldId id="674" r:id="rId45"/>
    <p:sldId id="675" r:id="rId46"/>
    <p:sldId id="676" r:id="rId47"/>
    <p:sldId id="677" r:id="rId48"/>
    <p:sldId id="678" r:id="rId49"/>
    <p:sldId id="679" r:id="rId50"/>
    <p:sldId id="680" r:id="rId51"/>
    <p:sldId id="681" r:id="rId52"/>
    <p:sldId id="682" r:id="rId53"/>
    <p:sldId id="683" r:id="rId54"/>
    <p:sldId id="684" r:id="rId55"/>
    <p:sldId id="685" r:id="rId56"/>
    <p:sldId id="276"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301E13B3-2328-4A7D-9420-1C1F82E225A3}" type="presOf" srcId="{0ED06F71-722D-4D98-8A78-76B9D17B094B}" destId="{F209ACB3-3444-40CC-BCCA-513ABA9ADB86}" srcOrd="0" destOrd="0" presId="urn:microsoft.com/office/officeart/2005/8/layout/vList2"/>
    <dgm:cxn modelId="{8AF38ABF-9BAB-44BF-995D-6C63EFC649CF}"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7A70C48-D1B8-40BB-9BA5-FD9B78AC2E6C}" srcId="{703D4D02-5513-427D-B6E9-B2E187EE0C3A}" destId="{9FF9C588-5AC7-4213-AC10-D7BF2859CFD7}" srcOrd="1" destOrd="0" parTransId="{AEC3E7C9-70D8-4F0A-835B-202C5BFB7DBD}" sibTransId="{3EEB248A-4EBB-4A62-9632-F990F5DC9389}"/>
    <dgm:cxn modelId="{E284649A-DA48-405B-9A3E-88F942E22EDC}" type="presOf" srcId="{703D4D02-5513-427D-B6E9-B2E187EE0C3A}" destId="{CC8763B3-4621-4666-B669-3C5BA2A30DBE}" srcOrd="0" destOrd="0" presId="urn:microsoft.com/office/officeart/2005/8/layout/vList2"/>
    <dgm:cxn modelId="{56EE3BB6-F07B-42F0-9584-99D5B27E970B}"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59FCBFE1-AFB6-46BB-B5F5-AC149E47A60C}" type="presOf" srcId="{F5553F49-200C-429E-B2FE-66F02FAE90B4}" destId="{D48A0430-83D5-4B19-8536-50A19B29FA93}" srcOrd="0" destOrd="0" presId="urn:microsoft.com/office/officeart/2005/8/layout/vList2"/>
    <dgm:cxn modelId="{B11AF17E-A0E0-47F9-B894-8A5EC734824A}" type="presOf" srcId="{62CB3C78-1DA1-4746-BD0D-6B96A3CEA09A}" destId="{C8CBCA26-9D20-4838-B1F9-53234775E96B}" srcOrd="0" destOrd="0" presId="urn:microsoft.com/office/officeart/2005/8/layout/vList2"/>
    <dgm:cxn modelId="{28303660-DBDC-4FE0-A648-14A3DF30B4CF}" type="presOf" srcId="{9FF9C588-5AC7-4213-AC10-D7BF2859CFD7}" destId="{02733F7B-8381-46B4-A62D-60C94EF49351}" srcOrd="0" destOrd="0" presId="urn:microsoft.com/office/officeart/2005/8/layout/vList2"/>
    <dgm:cxn modelId="{87458426-69B2-4873-80B1-BD39B372E389}" type="presParOf" srcId="{CC8763B3-4621-4666-B669-3C5BA2A30DBE}" destId="{D48A0430-83D5-4B19-8536-50A19B29FA93}" srcOrd="0" destOrd="0" presId="urn:microsoft.com/office/officeart/2005/8/layout/vList2"/>
    <dgm:cxn modelId="{7322C5C5-3F64-4CDF-BA53-10F35A32CFF5}" type="presParOf" srcId="{CC8763B3-4621-4666-B669-3C5BA2A30DBE}" destId="{AA8BFF40-B5CF-4042-A2B1-48878B1DC651}" srcOrd="1" destOrd="0" presId="urn:microsoft.com/office/officeart/2005/8/layout/vList2"/>
    <dgm:cxn modelId="{E16CF91A-48D8-42AD-8AED-A3107E8A921B}" type="presParOf" srcId="{CC8763B3-4621-4666-B669-3C5BA2A30DBE}" destId="{02733F7B-8381-46B4-A62D-60C94EF49351}" srcOrd="2" destOrd="0" presId="urn:microsoft.com/office/officeart/2005/8/layout/vList2"/>
    <dgm:cxn modelId="{C7C4EE68-1950-4710-88DA-E0506B3E0FCB}" type="presParOf" srcId="{CC8763B3-4621-4666-B669-3C5BA2A30DBE}" destId="{D11942FF-04E3-49E6-B922-9EFB2DC49F41}" srcOrd="3" destOrd="0" presId="urn:microsoft.com/office/officeart/2005/8/layout/vList2"/>
    <dgm:cxn modelId="{5505A9FD-A196-4A94-BE2E-CC13B31B7358}" type="presParOf" srcId="{CC8763B3-4621-4666-B669-3C5BA2A30DBE}" destId="{C8CBCA26-9D20-4838-B1F9-53234775E96B}" srcOrd="4" destOrd="0" presId="urn:microsoft.com/office/officeart/2005/8/layout/vList2"/>
    <dgm:cxn modelId="{BF52D7C0-DAB6-4B29-9509-5EE1B96AB9B8}" type="presParOf" srcId="{CC8763B3-4621-4666-B669-3C5BA2A30DBE}" destId="{671B3283-BB64-487F-AB90-C94002C94229}" srcOrd="5" destOrd="0" presId="urn:microsoft.com/office/officeart/2005/8/layout/vList2"/>
    <dgm:cxn modelId="{1420F4DA-3B16-4E67-9096-2E31204247CE}" type="presParOf" srcId="{CC8763B3-4621-4666-B669-3C5BA2A30DBE}" destId="{C30047F0-DB09-4604-AC54-FC0221E4A689}" srcOrd="6" destOrd="0" presId="urn:microsoft.com/office/officeart/2005/8/layout/vList2"/>
    <dgm:cxn modelId="{FED4BC14-C50A-474D-89BF-4A9A40F8BCE3}" type="presParOf" srcId="{CC8763B3-4621-4666-B669-3C5BA2A30DBE}" destId="{130EF046-02F9-4526-B16D-075FE651A93E}" srcOrd="7" destOrd="0" presId="urn:microsoft.com/office/officeart/2005/8/layout/vList2"/>
    <dgm:cxn modelId="{9830465B-939A-429C-87A9-FB46D4CE2CEB}" type="presParOf" srcId="{CC8763B3-4621-4666-B669-3C5BA2A30DBE}" destId="{F209ACB3-3444-40CC-BCCA-513ABA9ADB86}" srcOrd="8" destOrd="0" presId="urn:microsoft.com/office/officeart/2005/8/layout/vList2"/>
    <dgm:cxn modelId="{D5DC9857-38B2-48BF-9A44-7E747BF8BEEE}" type="presParOf" srcId="{CC8763B3-4621-4666-B669-3C5BA2A30DBE}" destId="{3021E19B-D6F7-4D3A-9633-E49336FDC5DD}" srcOrd="9" destOrd="0" presId="urn:microsoft.com/office/officeart/2005/8/layout/vList2"/>
    <dgm:cxn modelId="{CF612551-7FC3-418D-9452-70B45ABE0DB7}" type="presParOf" srcId="{CC8763B3-4621-4666-B669-3C5BA2A30DBE}" destId="{24D32922-BF99-4CE5-821E-A240C3092535}"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7C3474FD-31F5-4DEB-9598-D32A47327661}" type="presOf" srcId="{F5553F49-200C-429E-B2FE-66F02FAE90B4}" destId="{D48A0430-83D5-4B19-8536-50A19B29FA93}" srcOrd="0" destOrd="0" presId="urn:microsoft.com/office/officeart/2005/8/layout/vList2"/>
    <dgm:cxn modelId="{A48B17D2-6ED4-4669-B76F-307EED6BB53B}" type="presOf" srcId="{62CB3C78-1DA1-4746-BD0D-6B96A3CEA09A}" destId="{C8CBCA26-9D20-4838-B1F9-53234775E96B}"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6D5FC3F4-1BD8-44AA-ABE7-444BABAAE7B3}" type="presOf" srcId="{0ED06F71-722D-4D98-8A78-76B9D17B094B}" destId="{F209ACB3-3444-40CC-BCCA-513ABA9ADB86}"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AA77D873-2D19-4DDF-9276-136D271F46B9}" type="presOf" srcId="{6045ACAC-5E4F-4F21-A66B-AB5CDA262068}" destId="{C30047F0-DB09-4604-AC54-FC0221E4A689}"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DA3C32DE-C36D-4042-A955-362CCEA2DC32}" type="presOf" srcId="{9FF9C588-5AC7-4213-AC10-D7BF2859CFD7}" destId="{02733F7B-8381-46B4-A62D-60C94EF49351}"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957BEAD5-384D-424E-95C2-65DEA63BF661}" type="presOf" srcId="{0665DC02-B792-4630-A897-0DA290FA588A}" destId="{24D32922-BF99-4CE5-821E-A240C3092535}" srcOrd="0" destOrd="0" presId="urn:microsoft.com/office/officeart/2005/8/layout/vList2"/>
    <dgm:cxn modelId="{5C6CD17D-CA4F-4641-B298-F7E1F6BD83FA}" type="presOf" srcId="{703D4D02-5513-427D-B6E9-B2E187EE0C3A}" destId="{CC8763B3-4621-4666-B669-3C5BA2A30DBE}" srcOrd="0" destOrd="0" presId="urn:microsoft.com/office/officeart/2005/8/layout/vList2"/>
    <dgm:cxn modelId="{B665E09F-EDA3-4409-9C80-53B337667C54}" type="presParOf" srcId="{CC8763B3-4621-4666-B669-3C5BA2A30DBE}" destId="{D48A0430-83D5-4B19-8536-50A19B29FA93}" srcOrd="0" destOrd="0" presId="urn:microsoft.com/office/officeart/2005/8/layout/vList2"/>
    <dgm:cxn modelId="{234016CB-1436-42E4-829B-78DDD8911123}" type="presParOf" srcId="{CC8763B3-4621-4666-B669-3C5BA2A30DBE}" destId="{AA8BFF40-B5CF-4042-A2B1-48878B1DC651}" srcOrd="1" destOrd="0" presId="urn:microsoft.com/office/officeart/2005/8/layout/vList2"/>
    <dgm:cxn modelId="{10A50C29-3C03-4C9D-9690-91783BDAE8C5}" type="presParOf" srcId="{CC8763B3-4621-4666-B669-3C5BA2A30DBE}" destId="{02733F7B-8381-46B4-A62D-60C94EF49351}" srcOrd="2" destOrd="0" presId="urn:microsoft.com/office/officeart/2005/8/layout/vList2"/>
    <dgm:cxn modelId="{D3AAFB0C-C054-4FC2-B603-605414C9C6DE}" type="presParOf" srcId="{CC8763B3-4621-4666-B669-3C5BA2A30DBE}" destId="{D11942FF-04E3-49E6-B922-9EFB2DC49F41}" srcOrd="3" destOrd="0" presId="urn:microsoft.com/office/officeart/2005/8/layout/vList2"/>
    <dgm:cxn modelId="{8183DE55-90FF-4160-A2F8-21F44594B3D6}" type="presParOf" srcId="{CC8763B3-4621-4666-B669-3C5BA2A30DBE}" destId="{C8CBCA26-9D20-4838-B1F9-53234775E96B}" srcOrd="4" destOrd="0" presId="urn:microsoft.com/office/officeart/2005/8/layout/vList2"/>
    <dgm:cxn modelId="{E6FF0643-CFF1-425F-A400-96BE15DA9CDD}" type="presParOf" srcId="{CC8763B3-4621-4666-B669-3C5BA2A30DBE}" destId="{671B3283-BB64-487F-AB90-C94002C94229}" srcOrd="5" destOrd="0" presId="urn:microsoft.com/office/officeart/2005/8/layout/vList2"/>
    <dgm:cxn modelId="{6AF0173A-E44B-4D4A-9526-1034061A7CEB}" type="presParOf" srcId="{CC8763B3-4621-4666-B669-3C5BA2A30DBE}" destId="{C30047F0-DB09-4604-AC54-FC0221E4A689}" srcOrd="6" destOrd="0" presId="urn:microsoft.com/office/officeart/2005/8/layout/vList2"/>
    <dgm:cxn modelId="{165BD5A7-8AF7-4C6A-BBC1-53CC99966E65}" type="presParOf" srcId="{CC8763B3-4621-4666-B669-3C5BA2A30DBE}" destId="{130EF046-02F9-4526-B16D-075FE651A93E}" srcOrd="7" destOrd="0" presId="urn:microsoft.com/office/officeart/2005/8/layout/vList2"/>
    <dgm:cxn modelId="{2AEA8A47-6CF3-4CD5-B6A4-751A7CD0C8E4}" type="presParOf" srcId="{CC8763B3-4621-4666-B669-3C5BA2A30DBE}" destId="{F209ACB3-3444-40CC-BCCA-513ABA9ADB86}" srcOrd="8" destOrd="0" presId="urn:microsoft.com/office/officeart/2005/8/layout/vList2"/>
    <dgm:cxn modelId="{B28FA266-2027-4679-9B31-00196F6DF701}" type="presParOf" srcId="{CC8763B3-4621-4666-B669-3C5BA2A30DBE}" destId="{3021E19B-D6F7-4D3A-9633-E49336FDC5DD}" srcOrd="9" destOrd="0" presId="urn:microsoft.com/office/officeart/2005/8/layout/vList2"/>
    <dgm:cxn modelId="{589BF1ED-12AC-4862-A4C4-A32EA376365F}" type="presParOf" srcId="{CC8763B3-4621-4666-B669-3C5BA2A30DBE}" destId="{24D32922-BF99-4CE5-821E-A240C3092535}"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C386592F-024E-4F87-9C6E-F9E0F70FC3B5}"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123DC273-8420-4178-A609-24595444F31A}" type="presOf" srcId="{62CB3C78-1DA1-4746-BD0D-6B96A3CEA09A}" destId="{C8CBCA26-9D20-4838-B1F9-53234775E96B}" srcOrd="0" destOrd="0" presId="urn:microsoft.com/office/officeart/2005/8/layout/vList2"/>
    <dgm:cxn modelId="{B4FE63DF-5CC0-47A0-BF7A-33846FB090D9}" type="presOf" srcId="{703D4D02-5513-427D-B6E9-B2E187EE0C3A}" destId="{CC8763B3-4621-4666-B669-3C5BA2A30DBE}" srcOrd="0" destOrd="0" presId="urn:microsoft.com/office/officeart/2005/8/layout/vList2"/>
    <dgm:cxn modelId="{4015DFCE-EA62-4A47-B8DB-94998622327C}"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27A1C93-AF6C-4579-8EAE-18BECA8D9C7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0CEAB778-9C99-453D-983F-5305BC5E6D8F}" type="presOf" srcId="{0ED06F71-722D-4D98-8A78-76B9D17B094B}" destId="{F209ACB3-3444-40CC-BCCA-513ABA9ADB86}" srcOrd="0" destOrd="0" presId="urn:microsoft.com/office/officeart/2005/8/layout/vList2"/>
    <dgm:cxn modelId="{96BDD9EF-0DE3-4F15-9014-802D83D5E036}" type="presOf" srcId="{9FF9C588-5AC7-4213-AC10-D7BF2859CFD7}" destId="{02733F7B-8381-46B4-A62D-60C94EF49351}" srcOrd="0" destOrd="0" presId="urn:microsoft.com/office/officeart/2005/8/layout/vList2"/>
    <dgm:cxn modelId="{A2A21377-9C6D-4245-88B5-A5DA231E22F0}" type="presParOf" srcId="{CC8763B3-4621-4666-B669-3C5BA2A30DBE}" destId="{D48A0430-83D5-4B19-8536-50A19B29FA93}" srcOrd="0" destOrd="0" presId="urn:microsoft.com/office/officeart/2005/8/layout/vList2"/>
    <dgm:cxn modelId="{63509F9D-AB7B-4E0E-ADFF-6405A88EFA83}" type="presParOf" srcId="{CC8763B3-4621-4666-B669-3C5BA2A30DBE}" destId="{AA8BFF40-B5CF-4042-A2B1-48878B1DC651}" srcOrd="1" destOrd="0" presId="urn:microsoft.com/office/officeart/2005/8/layout/vList2"/>
    <dgm:cxn modelId="{71A25FEB-0B55-4B29-A882-7A55926D9E59}" type="presParOf" srcId="{CC8763B3-4621-4666-B669-3C5BA2A30DBE}" destId="{02733F7B-8381-46B4-A62D-60C94EF49351}" srcOrd="2" destOrd="0" presId="urn:microsoft.com/office/officeart/2005/8/layout/vList2"/>
    <dgm:cxn modelId="{4D93D545-D748-4848-9659-09A797444B07}" type="presParOf" srcId="{CC8763B3-4621-4666-B669-3C5BA2A30DBE}" destId="{D11942FF-04E3-49E6-B922-9EFB2DC49F41}" srcOrd="3" destOrd="0" presId="urn:microsoft.com/office/officeart/2005/8/layout/vList2"/>
    <dgm:cxn modelId="{05787F46-FED4-4C5A-9D20-F429121FA3F7}" type="presParOf" srcId="{CC8763B3-4621-4666-B669-3C5BA2A30DBE}" destId="{C8CBCA26-9D20-4838-B1F9-53234775E96B}" srcOrd="4" destOrd="0" presId="urn:microsoft.com/office/officeart/2005/8/layout/vList2"/>
    <dgm:cxn modelId="{978EE167-D6CB-4273-B14F-0F7788C9717B}" type="presParOf" srcId="{CC8763B3-4621-4666-B669-3C5BA2A30DBE}" destId="{671B3283-BB64-487F-AB90-C94002C94229}" srcOrd="5" destOrd="0" presId="urn:microsoft.com/office/officeart/2005/8/layout/vList2"/>
    <dgm:cxn modelId="{D5EC5DA1-5E51-4F87-83B6-88215DB93310}" type="presParOf" srcId="{CC8763B3-4621-4666-B669-3C5BA2A30DBE}" destId="{C30047F0-DB09-4604-AC54-FC0221E4A689}" srcOrd="6" destOrd="0" presId="urn:microsoft.com/office/officeart/2005/8/layout/vList2"/>
    <dgm:cxn modelId="{5429C889-62C4-4607-96AC-161DE8E477F2}" type="presParOf" srcId="{CC8763B3-4621-4666-B669-3C5BA2A30DBE}" destId="{130EF046-02F9-4526-B16D-075FE651A93E}" srcOrd="7" destOrd="0" presId="urn:microsoft.com/office/officeart/2005/8/layout/vList2"/>
    <dgm:cxn modelId="{DBEC08BD-4CBB-4797-A405-ABC4CECC9856}" type="presParOf" srcId="{CC8763B3-4621-4666-B669-3C5BA2A30DBE}" destId="{F209ACB3-3444-40CC-BCCA-513ABA9ADB86}" srcOrd="8" destOrd="0" presId="urn:microsoft.com/office/officeart/2005/8/layout/vList2"/>
    <dgm:cxn modelId="{F6DA76EE-8CA7-47AE-9DC5-AB8122D980F2}" type="presParOf" srcId="{CC8763B3-4621-4666-B669-3C5BA2A30DBE}" destId="{3021E19B-D6F7-4D3A-9633-E49336FDC5DD}" srcOrd="9" destOrd="0" presId="urn:microsoft.com/office/officeart/2005/8/layout/vList2"/>
    <dgm:cxn modelId="{B46501A3-5E1F-4A77-8CDC-39279D85E64D}" type="presParOf" srcId="{CC8763B3-4621-4666-B669-3C5BA2A30DBE}" destId="{24D32922-BF99-4CE5-821E-A240C3092535}"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A8C2AF8C-3371-434B-844B-C6E72A8AC7C3}" type="presOf" srcId="{F5553F49-200C-429E-B2FE-66F02FAE90B4}" destId="{D48A0430-83D5-4B19-8536-50A19B29FA93}" srcOrd="0" destOrd="0" presId="urn:microsoft.com/office/officeart/2005/8/layout/vList2"/>
    <dgm:cxn modelId="{68705672-393E-48CA-8994-E60BA86EC89F}"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8BA7C83E-D73C-473C-A861-E4DD9D74A3D3}" type="presOf" srcId="{703D4D02-5513-427D-B6E9-B2E187EE0C3A}" destId="{CC8763B3-4621-4666-B669-3C5BA2A30DBE}" srcOrd="0" destOrd="0" presId="urn:microsoft.com/office/officeart/2005/8/layout/vList2"/>
    <dgm:cxn modelId="{8AE9A1BE-09D7-45C8-B1BA-70F190B3FDD3}"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FC84FEE3-A79B-4266-BCAC-033E2A0B3CD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939A6904-1FBC-4CBE-B04B-6F5A743D619F}" type="presOf" srcId="{9FF9C588-5AC7-4213-AC10-D7BF2859CFD7}" destId="{02733F7B-8381-46B4-A62D-60C94EF49351}" srcOrd="0" destOrd="0" presId="urn:microsoft.com/office/officeart/2005/8/layout/vList2"/>
    <dgm:cxn modelId="{D411BB40-69A6-4DBF-B3D2-AA9AE0ACD652}"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AA97F4D0-CB07-465F-8D10-08E995786D8C}" type="presParOf" srcId="{CC8763B3-4621-4666-B669-3C5BA2A30DBE}" destId="{D48A0430-83D5-4B19-8536-50A19B29FA93}" srcOrd="0" destOrd="0" presId="urn:microsoft.com/office/officeart/2005/8/layout/vList2"/>
    <dgm:cxn modelId="{B26C9CD3-CB92-4176-8734-BC266DA8FB5F}" type="presParOf" srcId="{CC8763B3-4621-4666-B669-3C5BA2A30DBE}" destId="{AA8BFF40-B5CF-4042-A2B1-48878B1DC651}" srcOrd="1" destOrd="0" presId="urn:microsoft.com/office/officeart/2005/8/layout/vList2"/>
    <dgm:cxn modelId="{59896D1D-9979-4983-B8B2-C221E70844E3}" type="presParOf" srcId="{CC8763B3-4621-4666-B669-3C5BA2A30DBE}" destId="{02733F7B-8381-46B4-A62D-60C94EF49351}" srcOrd="2" destOrd="0" presId="urn:microsoft.com/office/officeart/2005/8/layout/vList2"/>
    <dgm:cxn modelId="{B8070C0E-94B7-4DCA-B4DA-78FE8DBFE852}" type="presParOf" srcId="{CC8763B3-4621-4666-B669-3C5BA2A30DBE}" destId="{D11942FF-04E3-49E6-B922-9EFB2DC49F41}" srcOrd="3" destOrd="0" presId="urn:microsoft.com/office/officeart/2005/8/layout/vList2"/>
    <dgm:cxn modelId="{13169A77-3D0A-4B53-A26E-6B67EFF281F3}" type="presParOf" srcId="{CC8763B3-4621-4666-B669-3C5BA2A30DBE}" destId="{C8CBCA26-9D20-4838-B1F9-53234775E96B}" srcOrd="4" destOrd="0" presId="urn:microsoft.com/office/officeart/2005/8/layout/vList2"/>
    <dgm:cxn modelId="{A594A116-8F8B-4F43-950B-712F1BBA2C14}" type="presParOf" srcId="{CC8763B3-4621-4666-B669-3C5BA2A30DBE}" destId="{671B3283-BB64-487F-AB90-C94002C94229}" srcOrd="5" destOrd="0" presId="urn:microsoft.com/office/officeart/2005/8/layout/vList2"/>
    <dgm:cxn modelId="{97CD1ECE-23B8-4B58-A3C4-53E28E7BAFCA}" type="presParOf" srcId="{CC8763B3-4621-4666-B669-3C5BA2A30DBE}" destId="{C30047F0-DB09-4604-AC54-FC0221E4A689}" srcOrd="6" destOrd="0" presId="urn:microsoft.com/office/officeart/2005/8/layout/vList2"/>
    <dgm:cxn modelId="{5D86CDBB-6791-48EE-A681-45E19500F918}" type="presParOf" srcId="{CC8763B3-4621-4666-B669-3C5BA2A30DBE}" destId="{130EF046-02F9-4526-B16D-075FE651A93E}" srcOrd="7" destOrd="0" presId="urn:microsoft.com/office/officeart/2005/8/layout/vList2"/>
    <dgm:cxn modelId="{37EDF3ED-0E93-4631-9579-77B9408F3005}" type="presParOf" srcId="{CC8763B3-4621-4666-B669-3C5BA2A30DBE}" destId="{F209ACB3-3444-40CC-BCCA-513ABA9ADB86}" srcOrd="8" destOrd="0" presId="urn:microsoft.com/office/officeart/2005/8/layout/vList2"/>
    <dgm:cxn modelId="{F3F9F52F-0F35-490E-8A6D-C36FEBA24DFF}" type="presParOf" srcId="{CC8763B3-4621-4666-B669-3C5BA2A30DBE}" destId="{3021E19B-D6F7-4D3A-9633-E49336FDC5DD}" srcOrd="9" destOrd="0" presId="urn:microsoft.com/office/officeart/2005/8/layout/vList2"/>
    <dgm:cxn modelId="{18FC8D86-0A7E-4B63-844E-4DA068CE04BD}" type="presParOf" srcId="{CC8763B3-4621-4666-B669-3C5BA2A30DBE}" destId="{24D32922-BF99-4CE5-821E-A240C3092535}"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CE52D618-03F3-4E9A-A332-026E0C5CE4EF}" type="presOf" srcId="{0ED06F71-722D-4D98-8A78-76B9D17B094B}" destId="{F209ACB3-3444-40CC-BCCA-513ABA9ADB86}" srcOrd="0" destOrd="0" presId="urn:microsoft.com/office/officeart/2005/8/layout/vList2"/>
    <dgm:cxn modelId="{C9AB4F10-E704-4AB7-9C9C-EF349B5C1DF3}" type="presOf" srcId="{62CB3C78-1DA1-4746-BD0D-6B96A3CEA09A}" destId="{C8CBCA26-9D20-4838-B1F9-53234775E96B}" srcOrd="0" destOrd="0" presId="urn:microsoft.com/office/officeart/2005/8/layout/vList2"/>
    <dgm:cxn modelId="{4D03F035-6515-406A-977C-1359387A3D94}" type="presOf" srcId="{F5553F49-200C-429E-B2FE-66F02FAE90B4}" destId="{D48A0430-83D5-4B19-8536-50A19B29FA93}" srcOrd="0" destOrd="0" presId="urn:microsoft.com/office/officeart/2005/8/layout/vList2"/>
    <dgm:cxn modelId="{D7924070-C68E-453B-AED1-082F5FE1DE00}" type="presOf" srcId="{6045ACAC-5E4F-4F21-A66B-AB5CDA262068}" destId="{C30047F0-DB09-4604-AC54-FC0221E4A689}"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7025FE6E-4DEA-4C82-B3DD-31423068836D}"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C7A70C48-D1B8-40BB-9BA5-FD9B78AC2E6C}" srcId="{703D4D02-5513-427D-B6E9-B2E187EE0C3A}" destId="{9FF9C588-5AC7-4213-AC10-D7BF2859CFD7}" srcOrd="1"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88A78E44-9010-492A-B00E-77242828AE08}" type="presOf" srcId="{9FF9C588-5AC7-4213-AC10-D7BF2859CFD7}" destId="{02733F7B-8381-46B4-A62D-60C94EF49351}" srcOrd="0" destOrd="0" presId="urn:microsoft.com/office/officeart/2005/8/layout/vList2"/>
    <dgm:cxn modelId="{8BB90AC5-429B-425A-BE2A-D7D07799768A}"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46ED8B5D-D7C4-45D1-ABD4-9CEAEEACD2F2}" type="presParOf" srcId="{CC8763B3-4621-4666-B669-3C5BA2A30DBE}" destId="{D48A0430-83D5-4B19-8536-50A19B29FA93}" srcOrd="0" destOrd="0" presId="urn:microsoft.com/office/officeart/2005/8/layout/vList2"/>
    <dgm:cxn modelId="{2795C436-931D-4287-BCFB-7E1F92EFAC5D}" type="presParOf" srcId="{CC8763B3-4621-4666-B669-3C5BA2A30DBE}" destId="{AA8BFF40-B5CF-4042-A2B1-48878B1DC651}" srcOrd="1" destOrd="0" presId="urn:microsoft.com/office/officeart/2005/8/layout/vList2"/>
    <dgm:cxn modelId="{98982271-6195-4BFF-BC5B-FDCE5E941176}" type="presParOf" srcId="{CC8763B3-4621-4666-B669-3C5BA2A30DBE}" destId="{02733F7B-8381-46B4-A62D-60C94EF49351}" srcOrd="2" destOrd="0" presId="urn:microsoft.com/office/officeart/2005/8/layout/vList2"/>
    <dgm:cxn modelId="{0948B09A-F27A-4D8B-81D5-81F7EE51759D}" type="presParOf" srcId="{CC8763B3-4621-4666-B669-3C5BA2A30DBE}" destId="{D11942FF-04E3-49E6-B922-9EFB2DC49F41}" srcOrd="3" destOrd="0" presId="urn:microsoft.com/office/officeart/2005/8/layout/vList2"/>
    <dgm:cxn modelId="{C21D5CBE-B3B3-40A2-85B9-EDF0E2E88810}" type="presParOf" srcId="{CC8763B3-4621-4666-B669-3C5BA2A30DBE}" destId="{C8CBCA26-9D20-4838-B1F9-53234775E96B}" srcOrd="4" destOrd="0" presId="urn:microsoft.com/office/officeart/2005/8/layout/vList2"/>
    <dgm:cxn modelId="{8FCE2CF8-42BE-4B94-BD85-BFDB234AB78F}" type="presParOf" srcId="{CC8763B3-4621-4666-B669-3C5BA2A30DBE}" destId="{671B3283-BB64-487F-AB90-C94002C94229}" srcOrd="5" destOrd="0" presId="urn:microsoft.com/office/officeart/2005/8/layout/vList2"/>
    <dgm:cxn modelId="{83AF24E3-1E24-4CF3-8E4F-F0D0F009BAD0}" type="presParOf" srcId="{CC8763B3-4621-4666-B669-3C5BA2A30DBE}" destId="{C30047F0-DB09-4604-AC54-FC0221E4A689}" srcOrd="6" destOrd="0" presId="urn:microsoft.com/office/officeart/2005/8/layout/vList2"/>
    <dgm:cxn modelId="{F76ACC66-1FD2-40D6-968F-01C4B300078C}" type="presParOf" srcId="{CC8763B3-4621-4666-B669-3C5BA2A30DBE}" destId="{130EF046-02F9-4526-B16D-075FE651A93E}" srcOrd="7" destOrd="0" presId="urn:microsoft.com/office/officeart/2005/8/layout/vList2"/>
    <dgm:cxn modelId="{ED3605AA-15F6-42DA-B5E2-9562E0DAEBB6}" type="presParOf" srcId="{CC8763B3-4621-4666-B669-3C5BA2A30DBE}" destId="{F209ACB3-3444-40CC-BCCA-513ABA9ADB86}" srcOrd="8" destOrd="0" presId="urn:microsoft.com/office/officeart/2005/8/layout/vList2"/>
    <dgm:cxn modelId="{A874244A-D759-4236-9D6C-D8C7F97DDDA9}" type="presParOf" srcId="{CC8763B3-4621-4666-B669-3C5BA2A30DBE}" destId="{3021E19B-D6F7-4D3A-9633-E49336FDC5DD}" srcOrd="9" destOrd="0" presId="urn:microsoft.com/office/officeart/2005/8/layout/vList2"/>
    <dgm:cxn modelId="{6A935F59-FB38-4296-BD01-736DC3D2C96C}" type="presParOf" srcId="{CC8763B3-4621-4666-B669-3C5BA2A30DBE}" destId="{24D32922-BF99-4CE5-821E-A240C3092535}"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8A13DB48-76F2-4BA4-B0DF-5D83198F583B}" type="presOf" srcId="{F5553F49-200C-429E-B2FE-66F02FAE90B4}" destId="{D48A0430-83D5-4B19-8536-50A19B29FA93}"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3B473157-92A2-4E89-A0D5-95BECAF6AB77}" type="presOf" srcId="{9FF9C588-5AC7-4213-AC10-D7BF2859CFD7}" destId="{02733F7B-8381-46B4-A62D-60C94EF49351}"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01CCFDEE-7DD1-4509-946A-9DF6B1020FA0}" type="presOf" srcId="{6045ACAC-5E4F-4F21-A66B-AB5CDA262068}" destId="{C30047F0-DB09-4604-AC54-FC0221E4A689}" srcOrd="0" destOrd="0" presId="urn:microsoft.com/office/officeart/2005/8/layout/vList2"/>
    <dgm:cxn modelId="{46695404-8962-4131-B227-795A4984DC66}"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511B938-5EFD-47E9-B755-25BA9D4A6500}" type="presOf" srcId="{703D4D02-5513-427D-B6E9-B2E187EE0C3A}" destId="{CC8763B3-4621-4666-B669-3C5BA2A30DBE}" srcOrd="0" destOrd="0" presId="urn:microsoft.com/office/officeart/2005/8/layout/vList2"/>
    <dgm:cxn modelId="{FF6D539B-E421-4B72-9087-ACCB6781B86D}"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6ACBC603-7AD6-4D41-9377-DE7B1F91509D}" type="presOf" srcId="{62CB3C78-1DA1-4746-BD0D-6B96A3CEA09A}" destId="{C8CBCA26-9D20-4838-B1F9-53234775E96B}" srcOrd="0" destOrd="0" presId="urn:microsoft.com/office/officeart/2005/8/layout/vList2"/>
    <dgm:cxn modelId="{4FAA0665-2BFD-4A76-89E9-9C0B38DAF64B}" type="presParOf" srcId="{CC8763B3-4621-4666-B669-3C5BA2A30DBE}" destId="{D48A0430-83D5-4B19-8536-50A19B29FA93}" srcOrd="0" destOrd="0" presId="urn:microsoft.com/office/officeart/2005/8/layout/vList2"/>
    <dgm:cxn modelId="{EE0D1F69-CB94-4923-8B99-711083E5DAE1}" type="presParOf" srcId="{CC8763B3-4621-4666-B669-3C5BA2A30DBE}" destId="{AA8BFF40-B5CF-4042-A2B1-48878B1DC651}" srcOrd="1" destOrd="0" presId="urn:microsoft.com/office/officeart/2005/8/layout/vList2"/>
    <dgm:cxn modelId="{C31C0DD9-A77C-4C22-8EDA-CF55CC42978A}" type="presParOf" srcId="{CC8763B3-4621-4666-B669-3C5BA2A30DBE}" destId="{02733F7B-8381-46B4-A62D-60C94EF49351}" srcOrd="2" destOrd="0" presId="urn:microsoft.com/office/officeart/2005/8/layout/vList2"/>
    <dgm:cxn modelId="{F8ADBB00-68E1-4332-A036-B3F24D656601}" type="presParOf" srcId="{CC8763B3-4621-4666-B669-3C5BA2A30DBE}" destId="{D11942FF-04E3-49E6-B922-9EFB2DC49F41}" srcOrd="3" destOrd="0" presId="urn:microsoft.com/office/officeart/2005/8/layout/vList2"/>
    <dgm:cxn modelId="{22F334DC-7688-41D8-A747-79BE8D908165}" type="presParOf" srcId="{CC8763B3-4621-4666-B669-3C5BA2A30DBE}" destId="{C8CBCA26-9D20-4838-B1F9-53234775E96B}" srcOrd="4" destOrd="0" presId="urn:microsoft.com/office/officeart/2005/8/layout/vList2"/>
    <dgm:cxn modelId="{764ACC17-7CCF-4E1F-B81F-816E3F32E75D}" type="presParOf" srcId="{CC8763B3-4621-4666-B669-3C5BA2A30DBE}" destId="{671B3283-BB64-487F-AB90-C94002C94229}" srcOrd="5" destOrd="0" presId="urn:microsoft.com/office/officeart/2005/8/layout/vList2"/>
    <dgm:cxn modelId="{55B6DF55-3E59-4A28-BCD7-9EA1C065C235}" type="presParOf" srcId="{CC8763B3-4621-4666-B669-3C5BA2A30DBE}" destId="{C30047F0-DB09-4604-AC54-FC0221E4A689}" srcOrd="6" destOrd="0" presId="urn:microsoft.com/office/officeart/2005/8/layout/vList2"/>
    <dgm:cxn modelId="{263B344A-1A85-48E2-9F8B-0C4B96988EDC}" type="presParOf" srcId="{CC8763B3-4621-4666-B669-3C5BA2A30DBE}" destId="{130EF046-02F9-4526-B16D-075FE651A93E}" srcOrd="7" destOrd="0" presId="urn:microsoft.com/office/officeart/2005/8/layout/vList2"/>
    <dgm:cxn modelId="{C9AB854E-F9F0-4C26-AC46-CC30BA49C1B9}" type="presParOf" srcId="{CC8763B3-4621-4666-B669-3C5BA2A30DBE}" destId="{F209ACB3-3444-40CC-BCCA-513ABA9ADB86}" srcOrd="8" destOrd="0" presId="urn:microsoft.com/office/officeart/2005/8/layout/vList2"/>
    <dgm:cxn modelId="{21BA9462-B5BA-43A0-AEFF-E4FB60852956}" type="presParOf" srcId="{CC8763B3-4621-4666-B669-3C5BA2A30DBE}" destId="{3021E19B-D6F7-4D3A-9633-E49336FDC5DD}" srcOrd="9" destOrd="0" presId="urn:microsoft.com/office/officeart/2005/8/layout/vList2"/>
    <dgm:cxn modelId="{2FA095F1-F1B3-4D41-B86B-4A1065A030D4}" type="presParOf" srcId="{CC8763B3-4621-4666-B669-3C5BA2A30DBE}" destId="{24D32922-BF99-4CE5-821E-A240C3092535}"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a:t>
            </a:fld>
            <a:endParaRPr lang="en-MY" altLang="en-US"/>
          </a:p>
        </p:txBody>
      </p:sp>
    </p:spTree>
    <p:extLst>
      <p:ext uri="{BB962C8B-B14F-4D97-AF65-F5344CB8AC3E}">
        <p14:creationId xmlns:p14="http://schemas.microsoft.com/office/powerpoint/2010/main" xmlns=""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xmlns=""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xmlns=""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xmlns=""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xmlns=""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410200" y="5943600"/>
            <a:ext cx="3505200" cy="696106"/>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normAutofit/>
          </a:bodyPr>
          <a:lstStyle>
            <a:lvl1pPr algn="ctr">
              <a:defRPr sz="3200"/>
            </a:lvl1pPr>
          </a:lstStyle>
          <a:p>
            <a:r>
              <a:rPr lang="en-US" dirty="0"/>
              <a:t>Click to edit Master title style</a:t>
            </a:r>
          </a:p>
        </p:txBody>
      </p:sp>
      <p:sp>
        <p:nvSpPr>
          <p:cNvPr id="3" name="Content Placeholder 2"/>
          <p:cNvSpPr>
            <a:spLocks noGrp="1"/>
          </p:cNvSpPr>
          <p:nvPr>
            <p:ph idx="1"/>
          </p:nvPr>
        </p:nvSpPr>
        <p:spPr>
          <a:xfrm>
            <a:off x="838200" y="1295400"/>
            <a:ext cx="7200900" cy="3809999"/>
          </a:xfrm>
        </p:spPr>
        <p:txBody>
          <a:bodyPr>
            <a:normAutofit/>
          </a:bodyPr>
          <a:lstStyle>
            <a:lvl1pPr>
              <a:defRPr sz="2800"/>
            </a:lvl1pPr>
            <a:lvl2pPr>
              <a:defRPr sz="2400"/>
            </a:lvl2pPr>
            <a:lvl3pPr>
              <a:defRPr sz="24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7086600" y="6248400"/>
            <a:ext cx="1752600" cy="348053"/>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V</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07233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xmlns="" id="{81C66776-EE4F-4193-A97A-29B34E42CC6E}"/>
              </a:ext>
            </a:extLst>
          </p:cNvPr>
          <p:cNvSpPr>
            <a:spLocks noGrp="1"/>
          </p:cNvSpPr>
          <p:nvPr>
            <p:ph idx="1"/>
          </p:nvPr>
        </p:nvSpPr>
        <p:spPr>
          <a:xfrm>
            <a:off x="775556" y="1758516"/>
            <a:ext cx="8044916" cy="4334780"/>
          </a:xfrm>
        </p:spPr>
        <p:txBody>
          <a:bodyPr/>
          <a:lstStyle/>
          <a:p>
            <a:pPr marL="0" indent="0">
              <a:buNone/>
            </a:pPr>
            <a:r>
              <a:rPr lang="en-MY" sz="2800" dirty="0"/>
              <a:t>Strategy is a plan, pattern, position, perspective</a:t>
            </a:r>
          </a:p>
          <a:p>
            <a:pPr marL="400050" lvl="1" indent="0">
              <a:buNone/>
            </a:pPr>
            <a:r>
              <a:rPr lang="en-MY" sz="2800" dirty="0"/>
              <a:t>		</a:t>
            </a:r>
            <a:r>
              <a:rPr lang="en-MY" sz="1800" i="1" dirty="0"/>
              <a:t>Henry Mintzberg, The Rise and Fall of Strategic Planning</a:t>
            </a:r>
          </a:p>
          <a:p>
            <a:pPr marL="0" indent="0">
              <a:buNone/>
            </a:pPr>
            <a:endParaRPr lang="en-MY" sz="2800" dirty="0"/>
          </a:p>
          <a:p>
            <a:pPr marL="0" indent="0">
              <a:buNone/>
            </a:pPr>
            <a:r>
              <a:rPr lang="en-MY" sz="2800"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75689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xmlns="" id="{C975FB56-3650-4B3F-B23B-50F108FD83B0}"/>
              </a:ext>
            </a:extLst>
          </p:cNvPr>
          <p:cNvSpPr>
            <a:spLocks noGrp="1"/>
          </p:cNvSpPr>
          <p:nvPr>
            <p:ph idx="1"/>
          </p:nvPr>
        </p:nvSpPr>
        <p:spPr>
          <a:xfrm>
            <a:off x="683568" y="1600200"/>
            <a:ext cx="8352928" cy="4530725"/>
          </a:xfrm>
        </p:spPr>
        <p:txBody>
          <a:bodyPr>
            <a:normAutofit lnSpcReduction="10000"/>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xmlns="" val="1771116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normAutofit/>
          </a:bodyPr>
          <a:lstStyle/>
          <a:p>
            <a:r>
              <a:rPr lang="en-MY" sz="3200" dirty="0"/>
              <a:t>Strategy</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8032" y="1556791"/>
            <a:ext cx="8204448" cy="3456385"/>
          </a:xfrm>
        </p:spPr>
        <p:txBody>
          <a:bodyPr>
            <a:no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r>
              <a:rPr lang="en-MY" sz="2000" i="1" dirty="0"/>
              <a:t>Michael Porter, Competitive Advantage</a:t>
            </a:r>
            <a:endParaRPr lang="en-MY" sz="2800" i="1" dirty="0"/>
          </a:p>
          <a:p>
            <a:pPr marL="496570" marR="639445" indent="0">
              <a:spcBef>
                <a:spcPts val="900"/>
              </a:spcBef>
              <a:spcAft>
                <a:spcPts val="0"/>
              </a:spcAft>
              <a:buNone/>
            </a:pPr>
            <a:endParaRPr lang="en-MY" sz="2800" dirty="0"/>
          </a:p>
        </p:txBody>
      </p:sp>
    </p:spTree>
    <p:extLst>
      <p:ext uri="{BB962C8B-B14F-4D97-AF65-F5344CB8AC3E}">
        <p14:creationId xmlns:p14="http://schemas.microsoft.com/office/powerpoint/2010/main" xmlns="" val="783118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FB29E-9D63-4213-AE89-FB13D50DAFC1}"/>
              </a:ext>
            </a:extLst>
          </p:cNvPr>
          <p:cNvSpPr>
            <a:spLocks noGrp="1"/>
          </p:cNvSpPr>
          <p:nvPr>
            <p:ph type="title"/>
          </p:nvPr>
        </p:nvSpPr>
        <p:spPr>
          <a:xfrm>
            <a:off x="941252" y="-75586"/>
            <a:ext cx="7200900" cy="1142385"/>
          </a:xfrm>
        </p:spPr>
        <p:txBody>
          <a:bodyPr>
            <a:normAutofit/>
          </a:bodyPr>
          <a:lstStyle/>
          <a:p>
            <a:r>
              <a:rPr lang="en-MY" sz="3200" dirty="0"/>
              <a:t>Tactics</a:t>
            </a:r>
          </a:p>
        </p:txBody>
      </p:sp>
      <p:sp>
        <p:nvSpPr>
          <p:cNvPr id="3" name="Content Placeholder 2">
            <a:extLst>
              <a:ext uri="{FF2B5EF4-FFF2-40B4-BE49-F238E27FC236}">
                <a16:creationId xmlns:a16="http://schemas.microsoft.com/office/drawing/2014/main" xmlns="" id="{A8D4E547-ED6A-4364-9044-7F1A13B2E564}"/>
              </a:ext>
            </a:extLst>
          </p:cNvPr>
          <p:cNvSpPr>
            <a:spLocks noGrp="1"/>
          </p:cNvSpPr>
          <p:nvPr>
            <p:ph idx="1"/>
          </p:nvPr>
        </p:nvSpPr>
        <p:spPr>
          <a:xfrm>
            <a:off x="827584" y="1628800"/>
            <a:ext cx="7704856" cy="4320480"/>
          </a:xfrm>
        </p:spPr>
        <p:txBody>
          <a:bodyPr>
            <a:normAutofit/>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xmlns="" val="1899358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8C817E-0269-476B-AB23-2BA1C883B7B3}"/>
              </a:ext>
            </a:extLst>
          </p:cNvPr>
          <p:cNvSpPr>
            <a:spLocks noGrp="1"/>
          </p:cNvSpPr>
          <p:nvPr>
            <p:ph type="title"/>
          </p:nvPr>
        </p:nvSpPr>
        <p:spPr>
          <a:xfrm>
            <a:off x="891491" y="266040"/>
            <a:ext cx="7258050" cy="809527"/>
          </a:xfrm>
        </p:spPr>
        <p:txBody>
          <a:bodyPr>
            <a:normAutofit/>
          </a:bodyPr>
          <a:lstStyle/>
          <a:p>
            <a:r>
              <a:rPr lang="en-MY" sz="3200" dirty="0"/>
              <a:t>Strategy in Business</a:t>
            </a:r>
          </a:p>
        </p:txBody>
      </p:sp>
      <p:sp>
        <p:nvSpPr>
          <p:cNvPr id="3" name="Content Placeholder 2">
            <a:extLst>
              <a:ext uri="{FF2B5EF4-FFF2-40B4-BE49-F238E27FC236}">
                <a16:creationId xmlns:a16="http://schemas.microsoft.com/office/drawing/2014/main" xmlns="" id="{1ED69DA0-CD55-4F7B-8F74-A7AB26B20EDE}"/>
              </a:ext>
            </a:extLst>
          </p:cNvPr>
          <p:cNvSpPr>
            <a:spLocks noGrp="1"/>
          </p:cNvSpPr>
          <p:nvPr>
            <p:ph idx="1"/>
          </p:nvPr>
        </p:nvSpPr>
        <p:spPr>
          <a:xfrm>
            <a:off x="875260" y="1484784"/>
            <a:ext cx="7772400" cy="4530725"/>
          </a:xfrm>
        </p:spPr>
        <p:txBody>
          <a:bodyPr>
            <a:no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p14="http://schemas.microsoft.com/office/powerpoint/2010/main" xmlns="" val="34421145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2286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80091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AC7466-C09C-4353-9DC4-CE6EF5367690}"/>
              </a:ext>
            </a:extLst>
          </p:cNvPr>
          <p:cNvSpPr>
            <a:spLocks noGrp="1"/>
          </p:cNvSpPr>
          <p:nvPr>
            <p:ph type="title"/>
          </p:nvPr>
        </p:nvSpPr>
        <p:spPr>
          <a:xfrm>
            <a:off x="914400" y="155882"/>
            <a:ext cx="7200900" cy="1142385"/>
          </a:xfrm>
        </p:spPr>
        <p:txBody>
          <a:bodyPr>
            <a:normAutofit/>
          </a:bodyPr>
          <a:lstStyle/>
          <a:p>
            <a:r>
              <a:rPr lang="en-MY" sz="3200" dirty="0"/>
              <a:t>Strategic Planning</a:t>
            </a:r>
          </a:p>
        </p:txBody>
      </p:sp>
      <p:sp>
        <p:nvSpPr>
          <p:cNvPr id="3" name="Content Placeholder 2">
            <a:extLst>
              <a:ext uri="{FF2B5EF4-FFF2-40B4-BE49-F238E27FC236}">
                <a16:creationId xmlns:a16="http://schemas.microsoft.com/office/drawing/2014/main" xmlns="" id="{6234141C-394C-4199-B5B5-8D13CF060CC5}"/>
              </a:ext>
            </a:extLst>
          </p:cNvPr>
          <p:cNvSpPr>
            <a:spLocks noGrp="1"/>
          </p:cNvSpPr>
          <p:nvPr>
            <p:ph idx="1"/>
          </p:nvPr>
        </p:nvSpPr>
        <p:spPr>
          <a:xfrm>
            <a:off x="914400" y="1600200"/>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xmlns="" val="21164136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xmlns=""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xmlns="" val="320827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0A04FC-1385-4CE8-BCD4-2CD4A35B6D13}"/>
              </a:ext>
            </a:extLst>
          </p:cNvPr>
          <p:cNvSpPr>
            <a:spLocks noGrp="1"/>
          </p:cNvSpPr>
          <p:nvPr>
            <p:ph type="title"/>
          </p:nvPr>
        </p:nvSpPr>
        <p:spPr>
          <a:xfrm>
            <a:off x="539552" y="-171400"/>
            <a:ext cx="7200900" cy="1142385"/>
          </a:xfrm>
        </p:spPr>
        <p:txBody>
          <a:bodyPr>
            <a:normAutofit/>
          </a:bodyPr>
          <a:lstStyle/>
          <a:p>
            <a:r>
              <a:rPr lang="en-MY" sz="3200" dirty="0"/>
              <a:t>Vision Statement</a:t>
            </a:r>
          </a:p>
        </p:txBody>
      </p:sp>
      <p:sp>
        <p:nvSpPr>
          <p:cNvPr id="3" name="Content Placeholder 2">
            <a:extLst>
              <a:ext uri="{FF2B5EF4-FFF2-40B4-BE49-F238E27FC236}">
                <a16:creationId xmlns:a16="http://schemas.microsoft.com/office/drawing/2014/main" xmlns="" id="{EDAA9638-DD1B-4CF1-A0A6-8E12D5AEB8B0}"/>
              </a:ext>
            </a:extLst>
          </p:cNvPr>
          <p:cNvSpPr>
            <a:spLocks noGrp="1"/>
          </p:cNvSpPr>
          <p:nvPr>
            <p:ph idx="1"/>
          </p:nvPr>
        </p:nvSpPr>
        <p:spPr>
          <a:xfrm>
            <a:off x="539552" y="1268760"/>
            <a:ext cx="8297151" cy="4832658"/>
          </a:xfrm>
        </p:spPr>
        <p:txBody>
          <a:bodyPr>
            <a:noAutofit/>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p14="http://schemas.microsoft.com/office/powerpoint/2010/main" xmlns="" val="21229010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1F1EE-0F60-4F7A-BCC8-1477D4DD9D7D}"/>
              </a:ext>
            </a:extLst>
          </p:cNvPr>
          <p:cNvSpPr>
            <a:spLocks noGrp="1"/>
          </p:cNvSpPr>
          <p:nvPr>
            <p:ph type="title"/>
          </p:nvPr>
        </p:nvSpPr>
        <p:spPr>
          <a:xfrm>
            <a:off x="999192" y="-243408"/>
            <a:ext cx="7200900" cy="1142385"/>
          </a:xfrm>
        </p:spPr>
        <p:txBody>
          <a:bodyPr>
            <a:normAutofit/>
          </a:bodyPr>
          <a:lstStyle/>
          <a:p>
            <a:r>
              <a:rPr lang="en-MY" sz="3200" dirty="0"/>
              <a:t>Examples of Vision Statement</a:t>
            </a:r>
          </a:p>
        </p:txBody>
      </p:sp>
      <p:sp>
        <p:nvSpPr>
          <p:cNvPr id="3" name="Content Placeholder 2">
            <a:extLst>
              <a:ext uri="{FF2B5EF4-FFF2-40B4-BE49-F238E27FC236}">
                <a16:creationId xmlns:a16="http://schemas.microsoft.com/office/drawing/2014/main" xmlns="" id="{BF082678-E104-42B9-B3A9-2830064499E7}"/>
              </a:ext>
            </a:extLst>
          </p:cNvPr>
          <p:cNvSpPr>
            <a:spLocks noGrp="1"/>
          </p:cNvSpPr>
          <p:nvPr>
            <p:ph idx="1"/>
          </p:nvPr>
        </p:nvSpPr>
        <p:spPr>
          <a:xfrm>
            <a:off x="647564" y="1239787"/>
            <a:ext cx="7884876" cy="4781501"/>
          </a:xfrm>
        </p:spPr>
        <p:txBody>
          <a:bodyPr>
            <a:noAutofit/>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xmlns="" val="332723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43ABF5-9E35-4CBB-98B7-F448C5EB1E58}"/>
              </a:ext>
            </a:extLst>
          </p:cNvPr>
          <p:cNvSpPr>
            <a:spLocks noGrp="1"/>
          </p:cNvSpPr>
          <p:nvPr>
            <p:ph type="title"/>
          </p:nvPr>
        </p:nvSpPr>
        <p:spPr>
          <a:xfrm>
            <a:off x="827584" y="-171400"/>
            <a:ext cx="7200900" cy="1142385"/>
          </a:xfrm>
        </p:spPr>
        <p:txBody>
          <a:bodyPr>
            <a:normAutofit/>
          </a:bodyPr>
          <a:lstStyle/>
          <a:p>
            <a:r>
              <a:rPr lang="en-MY" sz="3200" dirty="0"/>
              <a:t>Mission Statement</a:t>
            </a:r>
          </a:p>
        </p:txBody>
      </p:sp>
      <p:sp>
        <p:nvSpPr>
          <p:cNvPr id="3" name="Content Placeholder 2">
            <a:extLst>
              <a:ext uri="{FF2B5EF4-FFF2-40B4-BE49-F238E27FC236}">
                <a16:creationId xmlns:a16="http://schemas.microsoft.com/office/drawing/2014/main" xmlns="" id="{2C42646B-8D92-41B5-965E-EEEB5B7FF808}"/>
              </a:ext>
            </a:extLst>
          </p:cNvPr>
          <p:cNvSpPr>
            <a:spLocks noGrp="1"/>
          </p:cNvSpPr>
          <p:nvPr>
            <p:ph idx="1"/>
          </p:nvPr>
        </p:nvSpPr>
        <p:spPr>
          <a:xfrm>
            <a:off x="395536" y="1196752"/>
            <a:ext cx="8604448" cy="4890765"/>
          </a:xfrm>
        </p:spPr>
        <p:txBody>
          <a:bodyPr>
            <a:normAutofit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xmlns="" val="15343479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xmlns="" id="{BF0FE4EE-62EB-49D4-9439-979C7F023AF5}"/>
              </a:ext>
            </a:extLst>
          </p:cNvPr>
          <p:cNvSpPr>
            <a:spLocks noGrp="1"/>
          </p:cNvSpPr>
          <p:nvPr>
            <p:ph idx="1"/>
          </p:nvPr>
        </p:nvSpPr>
        <p:spPr/>
        <p:txBody>
          <a:bodyPr>
            <a:normAutofit lnSpcReduction="10000"/>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xmlns="" val="3777477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xmlns=""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xmlns=""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xmlns="" val="32152745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B1D2A0-25FC-4CEA-86C5-00B7A414013F}"/>
              </a:ext>
            </a:extLst>
          </p:cNvPr>
          <p:cNvSpPr>
            <a:spLocks noGrp="1"/>
          </p:cNvSpPr>
          <p:nvPr>
            <p:ph type="title"/>
          </p:nvPr>
        </p:nvSpPr>
        <p:spPr/>
        <p:txBody>
          <a:bodyPr>
            <a:normAutofit/>
          </a:bodyPr>
          <a:lstStyle/>
          <a:p>
            <a:r>
              <a:rPr lang="en-MY" sz="3200" dirty="0"/>
              <a:t>Question # 1</a:t>
            </a:r>
          </a:p>
        </p:txBody>
      </p:sp>
      <p:sp>
        <p:nvSpPr>
          <p:cNvPr id="3" name="Content Placeholder 2">
            <a:extLst>
              <a:ext uri="{FF2B5EF4-FFF2-40B4-BE49-F238E27FC236}">
                <a16:creationId xmlns:a16="http://schemas.microsoft.com/office/drawing/2014/main" xmlns="" id="{1FA89B29-EEAC-4E8B-BBE8-BFCC0C143CC1}"/>
              </a:ext>
            </a:extLst>
          </p:cNvPr>
          <p:cNvSpPr>
            <a:spLocks noGrp="1"/>
          </p:cNvSpPr>
          <p:nvPr>
            <p:ph idx="1"/>
          </p:nvPr>
        </p:nvSpPr>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800" dirty="0"/>
          </a:p>
        </p:txBody>
      </p:sp>
    </p:spTree>
    <p:extLst>
      <p:ext uri="{BB962C8B-B14F-4D97-AF65-F5344CB8AC3E}">
        <p14:creationId xmlns:p14="http://schemas.microsoft.com/office/powerpoint/2010/main" xmlns="" val="548877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51D0C2-B679-4A23-B3A8-6DE42B968BF9}"/>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a16="http://schemas.microsoft.com/office/drawing/2014/main" xmlns="" id="{3EC25FB4-F639-485A-BDDF-F1AE83A37A1B}"/>
              </a:ext>
            </a:extLst>
          </p:cNvPr>
          <p:cNvSpPr>
            <a:spLocks noGrp="1"/>
          </p:cNvSpPr>
          <p:nvPr>
            <p:ph idx="1"/>
          </p:nvPr>
        </p:nvSpPr>
        <p:spPr/>
        <p:txBody>
          <a:bodyPr>
            <a:normAutofit/>
          </a:bodyPr>
          <a:lstStyle/>
          <a:p>
            <a:r>
              <a:rPr lang="en-MY" sz="2800" dirty="0"/>
              <a:t>Option B</a:t>
            </a:r>
          </a:p>
          <a:p>
            <a:endParaRPr lang="en-MY" sz="2800" dirty="0"/>
          </a:p>
          <a:p>
            <a:pPr marL="0" indent="0">
              <a:buNone/>
            </a:pPr>
            <a:r>
              <a:rPr lang="en-MY" sz="2800"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xmlns="" val="3560398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C4591A-1B64-479E-A0A6-EEBE98AADC59}"/>
              </a:ext>
            </a:extLst>
          </p:cNvPr>
          <p:cNvSpPr>
            <a:spLocks noGrp="1"/>
          </p:cNvSpPr>
          <p:nvPr>
            <p:ph type="title"/>
          </p:nvPr>
        </p:nvSpPr>
        <p:spPr>
          <a:xfrm>
            <a:off x="827584" y="-61478"/>
            <a:ext cx="7200900" cy="1142385"/>
          </a:xfrm>
        </p:spPr>
        <p:txBody>
          <a:bodyPr>
            <a:normAutofit/>
          </a:bodyPr>
          <a:lstStyle/>
          <a:p>
            <a:r>
              <a:rPr lang="en-MY" sz="3200" dirty="0"/>
              <a:t>Values Statement</a:t>
            </a:r>
          </a:p>
        </p:txBody>
      </p:sp>
      <p:sp>
        <p:nvSpPr>
          <p:cNvPr id="3" name="Content Placeholder 2">
            <a:extLst>
              <a:ext uri="{FF2B5EF4-FFF2-40B4-BE49-F238E27FC236}">
                <a16:creationId xmlns:a16="http://schemas.microsoft.com/office/drawing/2014/main" xmlns="" id="{2AB61FD1-DCA0-4720-AA66-02635F70C23A}"/>
              </a:ext>
            </a:extLst>
          </p:cNvPr>
          <p:cNvSpPr>
            <a:spLocks noGrp="1"/>
          </p:cNvSpPr>
          <p:nvPr>
            <p:ph idx="1"/>
          </p:nvPr>
        </p:nvSpPr>
        <p:spPr>
          <a:xfrm>
            <a:off x="611560" y="1268760"/>
            <a:ext cx="7776864" cy="3809999"/>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xmlns="" val="22479257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65FE7-1606-4B56-A8FB-B1FF9EA8423E}"/>
              </a:ext>
            </a:extLst>
          </p:cNvPr>
          <p:cNvSpPr>
            <a:spLocks noGrp="1"/>
          </p:cNvSpPr>
          <p:nvPr>
            <p:ph type="title"/>
          </p:nvPr>
        </p:nvSpPr>
        <p:spPr>
          <a:xfrm>
            <a:off x="942921" y="12438"/>
            <a:ext cx="7200900" cy="1142385"/>
          </a:xfrm>
        </p:spPr>
        <p:txBody>
          <a:bodyPr>
            <a:normAutofit/>
          </a:bodyPr>
          <a:lstStyle/>
          <a:p>
            <a:r>
              <a:rPr lang="en-MY" sz="3200" dirty="0"/>
              <a:t>Value Statement</a:t>
            </a:r>
          </a:p>
        </p:txBody>
      </p:sp>
      <p:sp>
        <p:nvSpPr>
          <p:cNvPr id="3" name="Content Placeholder 2">
            <a:extLst>
              <a:ext uri="{FF2B5EF4-FFF2-40B4-BE49-F238E27FC236}">
                <a16:creationId xmlns:a16="http://schemas.microsoft.com/office/drawing/2014/main" xmlns="" id="{077B7A4D-B854-441A-9C50-31E1BCF0F426}"/>
              </a:ext>
            </a:extLst>
          </p:cNvPr>
          <p:cNvSpPr>
            <a:spLocks noGrp="1"/>
          </p:cNvSpPr>
          <p:nvPr>
            <p:ph idx="1"/>
          </p:nvPr>
        </p:nvSpPr>
        <p:spPr>
          <a:xfrm>
            <a:off x="683568" y="1412776"/>
            <a:ext cx="7776864" cy="4392488"/>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p>
          <a:p>
            <a:endParaRPr lang="en-MY" sz="2800" dirty="0"/>
          </a:p>
          <a:p>
            <a:pPr marL="0" indent="0">
              <a:buNone/>
            </a:pPr>
            <a:r>
              <a:rPr lang="en-MY" sz="2800" dirty="0"/>
              <a:t>In conjunction with a values statement, a code of ethics puts those values into practice.</a:t>
            </a:r>
          </a:p>
        </p:txBody>
      </p:sp>
    </p:spTree>
    <p:extLst>
      <p:ext uri="{BB962C8B-B14F-4D97-AF65-F5344CB8AC3E}">
        <p14:creationId xmlns:p14="http://schemas.microsoft.com/office/powerpoint/2010/main" xmlns="" val="2496530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6867C-E491-4557-86B0-7257B3964211}"/>
              </a:ext>
            </a:extLst>
          </p:cNvPr>
          <p:cNvSpPr>
            <a:spLocks noGrp="1"/>
          </p:cNvSpPr>
          <p:nvPr>
            <p:ph type="title"/>
          </p:nvPr>
        </p:nvSpPr>
        <p:spPr>
          <a:xfrm>
            <a:off x="971550" y="0"/>
            <a:ext cx="7200900" cy="1142385"/>
          </a:xfrm>
        </p:spPr>
        <p:txBody>
          <a:bodyPr>
            <a:normAutofit/>
          </a:bodyPr>
          <a:lstStyle/>
          <a:p>
            <a:r>
              <a:rPr lang="en-MY" sz="3200" dirty="0"/>
              <a:t>Example of Value Statement</a:t>
            </a:r>
          </a:p>
        </p:txBody>
      </p:sp>
      <p:sp>
        <p:nvSpPr>
          <p:cNvPr id="3" name="Content Placeholder 2">
            <a:extLst>
              <a:ext uri="{FF2B5EF4-FFF2-40B4-BE49-F238E27FC236}">
                <a16:creationId xmlns:a16="http://schemas.microsoft.com/office/drawing/2014/main" xmlns="" id="{65186A5B-3230-4318-8B2A-2D3E75A995C0}"/>
              </a:ext>
            </a:extLst>
          </p:cNvPr>
          <p:cNvSpPr>
            <a:spLocks noGrp="1"/>
          </p:cNvSpPr>
          <p:nvPr>
            <p:ph idx="1"/>
          </p:nvPr>
        </p:nvSpPr>
        <p:spPr>
          <a:xfrm>
            <a:off x="683568" y="1340768"/>
            <a:ext cx="7920880" cy="3809999"/>
          </a:xfrm>
        </p:spPr>
        <p:txBody>
          <a:bodyPr>
            <a:noAutofit/>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p14="http://schemas.microsoft.com/office/powerpoint/2010/main" xmlns="" val="37685021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D0F7E2-F54A-9AED-AACF-19F8C2D55D9B}"/>
              </a:ext>
            </a:extLst>
          </p:cNvPr>
          <p:cNvSpPr>
            <a:spLocks noGrp="1"/>
          </p:cNvSpPr>
          <p:nvPr>
            <p:ph type="title"/>
          </p:nvPr>
        </p:nvSpPr>
        <p:spPr>
          <a:xfrm>
            <a:off x="956989" y="116632"/>
            <a:ext cx="7200900" cy="1142385"/>
          </a:xfrm>
        </p:spPr>
        <p:txBody>
          <a:bodyPr>
            <a:normAutofit/>
          </a:bodyPr>
          <a:lstStyle/>
          <a:p>
            <a:r>
              <a:rPr lang="en-MY" sz="3200" dirty="0"/>
              <a:t>Question # 2</a:t>
            </a:r>
          </a:p>
        </p:txBody>
      </p:sp>
      <p:sp>
        <p:nvSpPr>
          <p:cNvPr id="3" name="Content Placeholder 2">
            <a:extLst>
              <a:ext uri="{FF2B5EF4-FFF2-40B4-BE49-F238E27FC236}">
                <a16:creationId xmlns:a16="http://schemas.microsoft.com/office/drawing/2014/main" xmlns="" id="{59DECF52-451C-FED5-5DAD-C9F342DBA73B}"/>
              </a:ext>
            </a:extLst>
          </p:cNvPr>
          <p:cNvSpPr>
            <a:spLocks noGrp="1"/>
          </p:cNvSpPr>
          <p:nvPr>
            <p:ph idx="1"/>
          </p:nvPr>
        </p:nvSpPr>
        <p:spPr>
          <a:xfrm>
            <a:off x="838200" y="1676400"/>
            <a:ext cx="7181850" cy="4343401"/>
          </a:xfrm>
        </p:spPr>
        <p:txBody>
          <a:bodyPr/>
          <a:lstStyle/>
          <a:p>
            <a:pPr marL="0" indent="0">
              <a:buNone/>
            </a:pPr>
            <a:r>
              <a:rPr lang="en-MY" sz="2800" dirty="0"/>
              <a:t>Which describes the core beliefs for an organization</a:t>
            </a:r>
            <a:r>
              <a:rPr lang="en-MY" sz="2800" dirty="0" smtClean="0"/>
              <a:t>?</a:t>
            </a:r>
          </a:p>
          <a:p>
            <a:pPr marL="0" indent="0">
              <a:buNone/>
            </a:pPr>
            <a:endParaRPr lang="en-MY" sz="2800" dirty="0"/>
          </a:p>
          <a:p>
            <a:pPr marL="342900" indent="-342900">
              <a:buFont typeface="+mj-lt"/>
              <a:buAutoNum type="alphaUcPeriod"/>
            </a:pPr>
            <a:r>
              <a:rPr lang="en-MY" sz="2800" dirty="0"/>
              <a:t>Mission statement</a:t>
            </a:r>
          </a:p>
          <a:p>
            <a:pPr marL="342900" indent="-342900">
              <a:buFont typeface="+mj-lt"/>
              <a:buAutoNum type="alphaUcPeriod"/>
            </a:pPr>
            <a:r>
              <a:rPr lang="en-MY" sz="2800" dirty="0"/>
              <a:t>Quality guide</a:t>
            </a:r>
          </a:p>
          <a:p>
            <a:pPr marL="342900" indent="-342900">
              <a:buFont typeface="+mj-lt"/>
              <a:buAutoNum type="alphaUcPeriod"/>
            </a:pPr>
            <a:r>
              <a:rPr lang="en-MY" sz="2800" dirty="0"/>
              <a:t>Value statement</a:t>
            </a:r>
          </a:p>
          <a:p>
            <a:pPr marL="342900" indent="-342900">
              <a:buFont typeface="+mj-lt"/>
              <a:buAutoNum type="alphaUcPeriod"/>
            </a:pPr>
            <a:r>
              <a:rPr lang="en-MY" sz="2800" dirty="0"/>
              <a:t>Vision statement</a:t>
            </a:r>
          </a:p>
          <a:p>
            <a:pPr marL="0" indent="0">
              <a:buNone/>
            </a:pPr>
            <a:endParaRPr lang="en-MY" dirty="0"/>
          </a:p>
        </p:txBody>
      </p:sp>
    </p:spTree>
    <p:extLst>
      <p:ext uri="{BB962C8B-B14F-4D97-AF65-F5344CB8AC3E}">
        <p14:creationId xmlns:p14="http://schemas.microsoft.com/office/powerpoint/2010/main" xmlns="" val="7174864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34C43-CF87-D68B-49BB-323D6023EC20}"/>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3244A2FB-1974-273F-254C-70E1551A1DB1}"/>
              </a:ext>
            </a:extLst>
          </p:cNvPr>
          <p:cNvSpPr>
            <a:spLocks noGrp="1"/>
          </p:cNvSpPr>
          <p:nvPr>
            <p:ph idx="1"/>
          </p:nvPr>
        </p:nvSpPr>
        <p:spPr/>
        <p:txBody>
          <a:bodyPr>
            <a:normAutofit/>
          </a:bodyPr>
          <a:lstStyle/>
          <a:p>
            <a:r>
              <a:rPr lang="en-MY" sz="2800" dirty="0"/>
              <a:t>Option C</a:t>
            </a:r>
          </a:p>
          <a:p>
            <a:endParaRPr lang="en-MY" sz="2800" dirty="0"/>
          </a:p>
          <a:p>
            <a:pPr marL="0" indent="0">
              <a:buNone/>
            </a:pPr>
            <a:r>
              <a:rPr lang="en-MY" sz="2800" dirty="0"/>
              <a:t>This is correct because the value statement outlines principles that are the </a:t>
            </a:r>
            <a:r>
              <a:rPr lang="en-MY" sz="2800" dirty="0" err="1"/>
              <a:t>center</a:t>
            </a:r>
            <a:r>
              <a:rPr lang="en-MY" sz="2800" dirty="0"/>
              <a:t> and foundation of the group.</a:t>
            </a:r>
          </a:p>
        </p:txBody>
      </p:sp>
    </p:spTree>
    <p:extLst>
      <p:ext uri="{BB962C8B-B14F-4D97-AF65-F5344CB8AC3E}">
        <p14:creationId xmlns:p14="http://schemas.microsoft.com/office/powerpoint/2010/main" xmlns="" val="2951406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32509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93E4-A25A-4928-B620-2128412CA0B3}"/>
              </a:ext>
            </a:extLst>
          </p:cNvPr>
          <p:cNvSpPr>
            <a:spLocks noGrp="1"/>
          </p:cNvSpPr>
          <p:nvPr>
            <p:ph type="title"/>
          </p:nvPr>
        </p:nvSpPr>
        <p:spPr>
          <a:xfrm>
            <a:off x="990600" y="304800"/>
            <a:ext cx="7200900" cy="655639"/>
          </a:xfrm>
        </p:spPr>
        <p:txBody>
          <a:bodyPr>
            <a:normAutofit/>
          </a:bodyPr>
          <a:lstStyle/>
          <a:p>
            <a:pPr algn="ctr"/>
            <a:r>
              <a:rPr lang="en-MY" sz="3200" dirty="0"/>
              <a:t>SWOT</a:t>
            </a:r>
          </a:p>
        </p:txBody>
      </p:sp>
      <p:sp>
        <p:nvSpPr>
          <p:cNvPr id="3" name="Content Placeholder 2">
            <a:extLst>
              <a:ext uri="{FF2B5EF4-FFF2-40B4-BE49-F238E27FC236}">
                <a16:creationId xmlns:a16="http://schemas.microsoft.com/office/drawing/2014/main" xmlns="" id="{E874EC89-59C6-4DBE-A4E5-1E48B9F43AF2}"/>
              </a:ext>
            </a:extLst>
          </p:cNvPr>
          <p:cNvSpPr>
            <a:spLocks noGrp="1"/>
          </p:cNvSpPr>
          <p:nvPr>
            <p:ph idx="1"/>
          </p:nvPr>
        </p:nvSpPr>
        <p:spPr>
          <a:xfrm>
            <a:off x="533400" y="1143000"/>
            <a:ext cx="7924800" cy="4876800"/>
          </a:xfrm>
        </p:spPr>
        <p:txBody>
          <a:bodyPr>
            <a:normAutofit/>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xmlns="" val="3388785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13566E-B8ED-4111-AA28-029482BD76FE}"/>
              </a:ext>
            </a:extLst>
          </p:cNvPr>
          <p:cNvSpPr>
            <a:spLocks noGrp="1"/>
          </p:cNvSpPr>
          <p:nvPr>
            <p:ph type="title"/>
          </p:nvPr>
        </p:nvSpPr>
        <p:spPr>
          <a:xfrm>
            <a:off x="914400" y="228600"/>
            <a:ext cx="7200900" cy="731839"/>
          </a:xfrm>
        </p:spPr>
        <p:txBody>
          <a:bodyPr>
            <a:normAutofit/>
          </a:bodyPr>
          <a:lstStyle/>
          <a:p>
            <a:pPr algn="ctr"/>
            <a:r>
              <a:rPr lang="en-MY" sz="3200" dirty="0"/>
              <a:t>SWOT Analysis</a:t>
            </a:r>
          </a:p>
        </p:txBody>
      </p:sp>
      <p:pic>
        <p:nvPicPr>
          <p:cNvPr id="5" name="Content Placeholder 4">
            <a:extLst>
              <a:ext uri="{FF2B5EF4-FFF2-40B4-BE49-F238E27FC236}">
                <a16:creationId xmlns:a16="http://schemas.microsoft.com/office/drawing/2014/main" xmlns="" id="{2CC02B3F-A0F7-439D-A238-F7B035CF1DE2}"/>
              </a:ext>
            </a:extLst>
          </p:cNvPr>
          <p:cNvPicPr>
            <a:picLocks noGrp="1" noChangeAspect="1"/>
          </p:cNvPicPr>
          <p:nvPr>
            <p:ph idx="1"/>
          </p:nvPr>
        </p:nvPicPr>
        <p:blipFill>
          <a:blip r:embed="rId2"/>
          <a:stretch>
            <a:fillRect/>
          </a:stretch>
        </p:blipFill>
        <p:spPr>
          <a:xfrm>
            <a:off x="1371600" y="1295400"/>
            <a:ext cx="5783219" cy="4519339"/>
          </a:xfrm>
        </p:spPr>
      </p:pic>
    </p:spTree>
    <p:extLst>
      <p:ext uri="{BB962C8B-B14F-4D97-AF65-F5344CB8AC3E}">
        <p14:creationId xmlns:p14="http://schemas.microsoft.com/office/powerpoint/2010/main" xmlns="" val="2578740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A195F-FA82-4905-B66A-3B182E5E6A53}"/>
              </a:ext>
            </a:extLst>
          </p:cNvPr>
          <p:cNvSpPr>
            <a:spLocks noGrp="1"/>
          </p:cNvSpPr>
          <p:nvPr>
            <p:ph type="title"/>
          </p:nvPr>
        </p:nvSpPr>
        <p:spPr>
          <a:xfrm>
            <a:off x="914400" y="152400"/>
            <a:ext cx="7200900" cy="655639"/>
          </a:xfrm>
        </p:spPr>
        <p:txBody>
          <a:bodyPr>
            <a:normAutofit/>
          </a:bodyPr>
          <a:lstStyle/>
          <a:p>
            <a:pPr algn="ctr"/>
            <a:r>
              <a:rPr lang="en-MY" sz="3200" dirty="0"/>
              <a:t>Strengths</a:t>
            </a:r>
          </a:p>
        </p:txBody>
      </p:sp>
      <p:sp>
        <p:nvSpPr>
          <p:cNvPr id="3" name="Content Placeholder 2">
            <a:extLst>
              <a:ext uri="{FF2B5EF4-FFF2-40B4-BE49-F238E27FC236}">
                <a16:creationId xmlns:a16="http://schemas.microsoft.com/office/drawing/2014/main" xmlns="" id="{BE3EF4AB-9E04-4DB5-BECA-D94AF162CFE4}"/>
              </a:ext>
            </a:extLst>
          </p:cNvPr>
          <p:cNvSpPr>
            <a:spLocks noGrp="1"/>
          </p:cNvSpPr>
          <p:nvPr>
            <p:ph idx="1"/>
          </p:nvPr>
        </p:nvSpPr>
        <p:spPr>
          <a:xfrm>
            <a:off x="457200" y="1143000"/>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xmlns="" val="2345069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BEC7E-D26D-4C8C-BBD2-1A85ABC15714}"/>
              </a:ext>
            </a:extLst>
          </p:cNvPr>
          <p:cNvSpPr>
            <a:spLocks noGrp="1"/>
          </p:cNvSpPr>
          <p:nvPr>
            <p:ph type="title"/>
          </p:nvPr>
        </p:nvSpPr>
        <p:spPr>
          <a:xfrm>
            <a:off x="990600" y="228600"/>
            <a:ext cx="7200900" cy="655639"/>
          </a:xfrm>
        </p:spPr>
        <p:txBody>
          <a:bodyPr>
            <a:normAutofit/>
          </a:bodyPr>
          <a:lstStyle/>
          <a:p>
            <a:pPr algn="ctr"/>
            <a:r>
              <a:rPr lang="en-MY" sz="3200" dirty="0"/>
              <a:t>Weaknesses</a:t>
            </a:r>
          </a:p>
        </p:txBody>
      </p:sp>
      <p:sp>
        <p:nvSpPr>
          <p:cNvPr id="3" name="Content Placeholder 2">
            <a:extLst>
              <a:ext uri="{FF2B5EF4-FFF2-40B4-BE49-F238E27FC236}">
                <a16:creationId xmlns:a16="http://schemas.microsoft.com/office/drawing/2014/main" xmlns="" id="{4C180FDF-44D9-47DD-9546-0250A30BA9DD}"/>
              </a:ext>
            </a:extLst>
          </p:cNvPr>
          <p:cNvSpPr>
            <a:spLocks noGrp="1"/>
          </p:cNvSpPr>
          <p:nvPr>
            <p:ph idx="1"/>
          </p:nvPr>
        </p:nvSpPr>
        <p:spPr>
          <a:xfrm>
            <a:off x="685800" y="1143000"/>
            <a:ext cx="7486650" cy="4648201"/>
          </a:xfrm>
        </p:spPr>
        <p:txBody>
          <a:bodyPr>
            <a:normAutofit/>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xmlns="" val="36065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C71FB-93FD-4309-A77D-A9196AC0AEDA}"/>
              </a:ext>
            </a:extLst>
          </p:cNvPr>
          <p:cNvSpPr>
            <a:spLocks noGrp="1"/>
          </p:cNvSpPr>
          <p:nvPr>
            <p:ph type="title"/>
          </p:nvPr>
        </p:nvSpPr>
        <p:spPr>
          <a:xfrm>
            <a:off x="990600" y="152400"/>
            <a:ext cx="7200900" cy="655639"/>
          </a:xfrm>
        </p:spPr>
        <p:txBody>
          <a:bodyPr>
            <a:normAutofit/>
          </a:bodyPr>
          <a:lstStyle/>
          <a:p>
            <a:pPr algn="ctr"/>
            <a:r>
              <a:rPr lang="en-MY" sz="3200" dirty="0"/>
              <a:t>Opportunities</a:t>
            </a:r>
          </a:p>
        </p:txBody>
      </p:sp>
      <p:sp>
        <p:nvSpPr>
          <p:cNvPr id="3" name="Content Placeholder 2">
            <a:extLst>
              <a:ext uri="{FF2B5EF4-FFF2-40B4-BE49-F238E27FC236}">
                <a16:creationId xmlns:a16="http://schemas.microsoft.com/office/drawing/2014/main" xmlns="" id="{8774C223-6EFC-45A7-BE5D-84CF73C273CD}"/>
              </a:ext>
            </a:extLst>
          </p:cNvPr>
          <p:cNvSpPr>
            <a:spLocks noGrp="1"/>
          </p:cNvSpPr>
          <p:nvPr>
            <p:ph idx="1"/>
          </p:nvPr>
        </p:nvSpPr>
        <p:spPr>
          <a:xfrm>
            <a:off x="838200" y="990600"/>
            <a:ext cx="7620000" cy="5105400"/>
          </a:xfrm>
        </p:spPr>
        <p:txBody>
          <a:bodyPr>
            <a:normAutofit/>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xmlns="" val="2411552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C622A-D2CF-40E2-BAA4-9C587C9966ED}"/>
              </a:ext>
            </a:extLst>
          </p:cNvPr>
          <p:cNvSpPr>
            <a:spLocks noGrp="1"/>
          </p:cNvSpPr>
          <p:nvPr>
            <p:ph type="title"/>
          </p:nvPr>
        </p:nvSpPr>
        <p:spPr>
          <a:xfrm>
            <a:off x="914400" y="228600"/>
            <a:ext cx="7200900" cy="655639"/>
          </a:xfrm>
        </p:spPr>
        <p:txBody>
          <a:bodyPr>
            <a:normAutofit/>
          </a:bodyPr>
          <a:lstStyle/>
          <a:p>
            <a:pPr algn="ctr"/>
            <a:r>
              <a:rPr lang="en-MY" sz="3200" dirty="0"/>
              <a:t>Threats</a:t>
            </a:r>
          </a:p>
        </p:txBody>
      </p:sp>
      <p:sp>
        <p:nvSpPr>
          <p:cNvPr id="3" name="Content Placeholder 2">
            <a:extLst>
              <a:ext uri="{FF2B5EF4-FFF2-40B4-BE49-F238E27FC236}">
                <a16:creationId xmlns:a16="http://schemas.microsoft.com/office/drawing/2014/main" xmlns="" id="{AE1C4139-92DB-4678-A418-44B66B2BC1CC}"/>
              </a:ext>
            </a:extLst>
          </p:cNvPr>
          <p:cNvSpPr>
            <a:spLocks noGrp="1"/>
          </p:cNvSpPr>
          <p:nvPr>
            <p:ph idx="1"/>
          </p:nvPr>
        </p:nvSpPr>
        <p:spPr>
          <a:xfrm>
            <a:off x="381000" y="914400"/>
            <a:ext cx="8382000" cy="5105400"/>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0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endParaRPr lang="en-MY" sz="2400" dirty="0" smtClean="0"/>
          </a:p>
          <a:p>
            <a:endParaRPr lang="en-MY" sz="1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xmlns="" val="36494385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702E9F-C654-DCF8-2CF8-F3434D534C75}"/>
              </a:ext>
            </a:extLst>
          </p:cNvPr>
          <p:cNvSpPr>
            <a:spLocks noGrp="1"/>
          </p:cNvSpPr>
          <p:nvPr>
            <p:ph type="title"/>
          </p:nvPr>
        </p:nvSpPr>
        <p:spPr>
          <a:xfrm>
            <a:off x="955566" y="188640"/>
            <a:ext cx="6696794" cy="562945"/>
          </a:xfrm>
        </p:spPr>
        <p:txBody>
          <a:bodyPr/>
          <a:lstStyle/>
          <a:p>
            <a:r>
              <a:rPr lang="en-MY" dirty="0"/>
              <a:t>Question </a:t>
            </a:r>
            <a:r>
              <a:rPr lang="en-MY" dirty="0" smtClean="0"/>
              <a:t># 3</a:t>
            </a:r>
            <a:endParaRPr lang="en-MY" dirty="0"/>
          </a:p>
        </p:txBody>
      </p:sp>
      <p:sp>
        <p:nvSpPr>
          <p:cNvPr id="3" name="Content Placeholder 2">
            <a:extLst>
              <a:ext uri="{FF2B5EF4-FFF2-40B4-BE49-F238E27FC236}">
                <a16:creationId xmlns:a16="http://schemas.microsoft.com/office/drawing/2014/main" xmlns="" id="{3D276A0B-50D6-F0ED-7EC1-D28E32F40CCC}"/>
              </a:ext>
            </a:extLst>
          </p:cNvPr>
          <p:cNvSpPr>
            <a:spLocks noGrp="1"/>
          </p:cNvSpPr>
          <p:nvPr>
            <p:ph idx="1"/>
          </p:nvPr>
        </p:nvSpPr>
        <p:spPr>
          <a:xfrm>
            <a:off x="467544" y="836712"/>
            <a:ext cx="8064896" cy="5256584"/>
          </a:xfrm>
        </p:spPr>
        <p:txBody>
          <a:bodyPr>
            <a:normAutofit fontScale="92500"/>
          </a:bodyPr>
          <a:lstStyle/>
          <a:p>
            <a:pPr marL="0" indent="0">
              <a:buNone/>
            </a:pPr>
            <a:r>
              <a:rPr lang="en-MY" sz="2400" dirty="0"/>
              <a:t>Holly and Gary are HR Professionals in their organization and they are working to develop the strategic plan for their organization. Holly and Gary are using SWOT analysis to help understand the needs of human, financial, technological, capital, and other aspects of their organization. What is SWOT?</a:t>
            </a:r>
          </a:p>
          <a:p>
            <a:pPr marL="457200" indent="-457200">
              <a:buFont typeface="+mj-lt"/>
              <a:buAutoNum type="alphaUcPeriod"/>
            </a:pPr>
            <a:r>
              <a:rPr lang="en-MY" sz="2400" dirty="0"/>
              <a:t>SWOT is an analysis to define the strengths, weaknesses, openness, and timeliness of an organization.</a:t>
            </a:r>
          </a:p>
          <a:p>
            <a:pPr marL="457200" indent="-457200">
              <a:buFont typeface="+mj-lt"/>
              <a:buAutoNum type="alphaUcPeriod"/>
            </a:pPr>
            <a:r>
              <a:rPr lang="en-MY" sz="2400" dirty="0"/>
              <a:t>SWOT is an analysis to define the schedule, weaknesses, opportunities, and timetable of a project </a:t>
            </a:r>
            <a:r>
              <a:rPr lang="en-MY" sz="2400" dirty="0" err="1"/>
              <a:t>endeavor</a:t>
            </a:r>
            <a:r>
              <a:rPr lang="en-MY" sz="2400" dirty="0"/>
              <a:t>.</a:t>
            </a:r>
          </a:p>
          <a:p>
            <a:pPr marL="457200" indent="-457200">
              <a:buFont typeface="+mj-lt"/>
              <a:buAutoNum type="alphaUcPeriod"/>
            </a:pPr>
            <a:r>
              <a:rPr lang="en-MY" sz="2400" dirty="0"/>
              <a:t>SWOT is an analysis to define the seriousness, weaknesses, openness, and timetable of organization development.</a:t>
            </a:r>
          </a:p>
          <a:p>
            <a:pPr marL="457200" indent="-457200">
              <a:buFont typeface="+mj-lt"/>
              <a:buAutoNum type="alphaUcPeriod"/>
            </a:pPr>
            <a:r>
              <a:rPr lang="en-MY" sz="2400" dirty="0"/>
              <a:t>SWOT is an analysis to define the strengths, weaknesses, opportunities, and threats an organization may face</a:t>
            </a:r>
          </a:p>
        </p:txBody>
      </p:sp>
    </p:spTree>
    <p:extLst>
      <p:ext uri="{BB962C8B-B14F-4D97-AF65-F5344CB8AC3E}">
        <p14:creationId xmlns:p14="http://schemas.microsoft.com/office/powerpoint/2010/main" xmlns="" val="14664770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BEC5A5-51EE-2FE2-8F4B-60F154094C00}"/>
              </a:ext>
            </a:extLst>
          </p:cNvPr>
          <p:cNvSpPr>
            <a:spLocks noGrp="1"/>
          </p:cNvSpPr>
          <p:nvPr>
            <p:ph type="title"/>
          </p:nvPr>
        </p:nvSpPr>
        <p:spPr>
          <a:xfrm>
            <a:off x="986329" y="188640"/>
            <a:ext cx="7200900" cy="579440"/>
          </a:xfrm>
        </p:spPr>
        <p:txBody>
          <a:bodyPr/>
          <a:lstStyle/>
          <a:p>
            <a:r>
              <a:rPr lang="en-MY" dirty="0" smtClean="0"/>
              <a:t>Answer # 3</a:t>
            </a:r>
            <a:endParaRPr lang="en-MY" dirty="0"/>
          </a:p>
        </p:txBody>
      </p:sp>
      <p:sp>
        <p:nvSpPr>
          <p:cNvPr id="3" name="Content Placeholder 2">
            <a:extLst>
              <a:ext uri="{FF2B5EF4-FFF2-40B4-BE49-F238E27FC236}">
                <a16:creationId xmlns:a16="http://schemas.microsoft.com/office/drawing/2014/main" xmlns="" id="{D6CFF87B-AE37-5DD4-EABE-18819C89184B}"/>
              </a:ext>
            </a:extLst>
          </p:cNvPr>
          <p:cNvSpPr>
            <a:spLocks noGrp="1"/>
          </p:cNvSpPr>
          <p:nvPr>
            <p:ph idx="1"/>
          </p:nvPr>
        </p:nvSpPr>
        <p:spPr>
          <a:xfrm>
            <a:off x="611560" y="1052736"/>
            <a:ext cx="8064896" cy="4968552"/>
          </a:xfrm>
        </p:spPr>
        <p:txBody>
          <a:bodyPr>
            <a:normAutofit fontScale="92500" lnSpcReduction="20000"/>
          </a:bodyPr>
          <a:lstStyle/>
          <a:p>
            <a:pPr marL="0" indent="0">
              <a:buNone/>
            </a:pPr>
            <a:r>
              <a:rPr lang="en-MY" sz="1800" b="1" dirty="0"/>
              <a:t>Answer option D is correct.</a:t>
            </a:r>
          </a:p>
          <a:p>
            <a:pPr marL="0" indent="0">
              <a:buNone/>
            </a:pPr>
            <a:r>
              <a:rPr lang="en-MY" sz="1800" dirty="0"/>
              <a:t>SWOT is an analysis that can be used to determine the strengths, weaknesses, opportunities, and threats.</a:t>
            </a:r>
          </a:p>
          <a:p>
            <a:pPr marL="0" indent="0">
              <a:buNone/>
            </a:pPr>
            <a:r>
              <a:rPr lang="en-MY" sz="1800" dirty="0"/>
              <a:t>SWOT analysis is a strategic planning method used to evaluate the Strengths, Weaknesses, Opportunities, and Threats involved in a project or in a business venture. It involves specifying the objective of the business venture or project and identifying the internal and external factors that are </a:t>
            </a:r>
            <a:r>
              <a:rPr lang="en-MY" sz="1800" dirty="0" err="1"/>
              <a:t>favorable</a:t>
            </a:r>
            <a:r>
              <a:rPr lang="en-MY" sz="1800" dirty="0"/>
              <a:t> and </a:t>
            </a:r>
            <a:r>
              <a:rPr lang="en-MY" sz="1800" dirty="0" err="1"/>
              <a:t>unfavorable</a:t>
            </a:r>
            <a:r>
              <a:rPr lang="en-MY" sz="1800" dirty="0"/>
              <a:t> to achieving that objective. A SWOT analysis may be incorporated into the strategic planning model.</a:t>
            </a:r>
          </a:p>
          <a:p>
            <a:pPr marL="0" indent="0">
              <a:buNone/>
            </a:pPr>
            <a:r>
              <a:rPr lang="en-MY" sz="1800" dirty="0"/>
              <a:t>It is a part of business policy that helps an individual or a company to make decisions. It includes the strategies to build the strength of a company and use the opportunities to make the company successful. It also includes the strategies to overcome the weaknesses of and threats to the company.</a:t>
            </a:r>
          </a:p>
          <a:p>
            <a:pPr marL="0" indent="0">
              <a:buNone/>
            </a:pPr>
            <a:r>
              <a:rPr lang="en-MY" sz="1800" dirty="0"/>
              <a:t>Answer option A is incorrect. This is not a valid definition of SWOT so this choice is incorrect.</a:t>
            </a:r>
          </a:p>
          <a:p>
            <a:pPr marL="0" indent="0">
              <a:buNone/>
            </a:pPr>
            <a:r>
              <a:rPr lang="en-MY" sz="1800" dirty="0"/>
              <a:t>Answer option B is incorrect. This is not a valid definition of SWOT so this choice is incorrect.</a:t>
            </a:r>
          </a:p>
          <a:p>
            <a:pPr marL="0" indent="0">
              <a:buNone/>
            </a:pPr>
            <a:r>
              <a:rPr lang="en-MY" sz="1800" dirty="0"/>
              <a:t>Answer option C is incorrect. This is not a valid definition of SWOT so this choice is incorrect</a:t>
            </a:r>
          </a:p>
        </p:txBody>
      </p:sp>
    </p:spTree>
    <p:extLst>
      <p:ext uri="{BB962C8B-B14F-4D97-AF65-F5344CB8AC3E}">
        <p14:creationId xmlns:p14="http://schemas.microsoft.com/office/powerpoint/2010/main" xmlns="" val="1951241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38654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8186-5B32-484F-BBE4-DEB5F4AFEDAB}"/>
              </a:ext>
            </a:extLst>
          </p:cNvPr>
          <p:cNvSpPr>
            <a:spLocks noGrp="1"/>
          </p:cNvSpPr>
          <p:nvPr>
            <p:ph type="title"/>
          </p:nvPr>
        </p:nvSpPr>
        <p:spPr>
          <a:xfrm>
            <a:off x="990600" y="228600"/>
            <a:ext cx="7200900" cy="655639"/>
          </a:xfrm>
        </p:spPr>
        <p:txBody>
          <a:bodyPr>
            <a:normAutofit/>
          </a:bodyPr>
          <a:lstStyle/>
          <a:p>
            <a:pPr algn="ctr"/>
            <a:r>
              <a:rPr lang="en-MY" sz="3200" dirty="0"/>
              <a:t>PEST Analysis</a:t>
            </a:r>
          </a:p>
        </p:txBody>
      </p:sp>
      <p:sp>
        <p:nvSpPr>
          <p:cNvPr id="3" name="Content Placeholder 2">
            <a:extLst>
              <a:ext uri="{FF2B5EF4-FFF2-40B4-BE49-F238E27FC236}">
                <a16:creationId xmlns:a16="http://schemas.microsoft.com/office/drawing/2014/main" xmlns="" id="{E60261A9-5944-4A0C-B0B1-D92C8DBC4E50}"/>
              </a:ext>
            </a:extLst>
          </p:cNvPr>
          <p:cNvSpPr>
            <a:spLocks noGrp="1"/>
          </p:cNvSpPr>
          <p:nvPr>
            <p:ph idx="1"/>
          </p:nvPr>
        </p:nvSpPr>
        <p:spPr>
          <a:xfrm>
            <a:off x="685800" y="1371600"/>
            <a:ext cx="7486650" cy="4419601"/>
          </a:xfrm>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xmlns="" val="3909791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CEED8-821D-4D98-B730-28FD7AA4288E}"/>
              </a:ext>
            </a:extLst>
          </p:cNvPr>
          <p:cNvSpPr>
            <a:spLocks noGrp="1"/>
          </p:cNvSpPr>
          <p:nvPr>
            <p:ph type="title"/>
          </p:nvPr>
        </p:nvSpPr>
        <p:spPr>
          <a:xfrm>
            <a:off x="1066800" y="304800"/>
            <a:ext cx="7200900" cy="655639"/>
          </a:xfrm>
        </p:spPr>
        <p:txBody>
          <a:bodyPr>
            <a:normAutofit/>
          </a:bodyPr>
          <a:lstStyle/>
          <a:p>
            <a:pPr algn="ctr"/>
            <a:r>
              <a:rPr lang="en-MY" sz="3200" dirty="0"/>
              <a:t>PEST Analysis</a:t>
            </a:r>
          </a:p>
        </p:txBody>
      </p:sp>
      <p:pic>
        <p:nvPicPr>
          <p:cNvPr id="5" name="Picture 4">
            <a:extLst>
              <a:ext uri="{FF2B5EF4-FFF2-40B4-BE49-F238E27FC236}">
                <a16:creationId xmlns:a16="http://schemas.microsoft.com/office/drawing/2014/main" xmlns="" id="{D7BCEC6B-7ECA-42D0-8698-C711110F310D}"/>
              </a:ext>
            </a:extLst>
          </p:cNvPr>
          <p:cNvPicPr>
            <a:picLocks noChangeAspect="1"/>
          </p:cNvPicPr>
          <p:nvPr/>
        </p:nvPicPr>
        <p:blipFill>
          <a:blip r:embed="rId2"/>
          <a:stretch>
            <a:fillRect/>
          </a:stretch>
        </p:blipFill>
        <p:spPr>
          <a:xfrm>
            <a:off x="381000" y="1295400"/>
            <a:ext cx="7815214" cy="4343400"/>
          </a:xfrm>
          <a:prstGeom prst="rect">
            <a:avLst/>
          </a:prstGeom>
        </p:spPr>
      </p:pic>
    </p:spTree>
    <p:extLst>
      <p:ext uri="{BB962C8B-B14F-4D97-AF65-F5344CB8AC3E}">
        <p14:creationId xmlns:p14="http://schemas.microsoft.com/office/powerpoint/2010/main" xmlns="" val="3485097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D5AB7-EA93-4FA0-8265-9605DAF342A3}"/>
              </a:ext>
            </a:extLst>
          </p:cNvPr>
          <p:cNvSpPr>
            <a:spLocks noGrp="1"/>
          </p:cNvSpPr>
          <p:nvPr>
            <p:ph type="title"/>
          </p:nvPr>
        </p:nvSpPr>
        <p:spPr/>
        <p:txBody>
          <a:bodyPr/>
          <a:lstStyle/>
          <a:p>
            <a:r>
              <a:rPr lang="en-MY" dirty="0"/>
              <a:t>Question # </a:t>
            </a:r>
            <a:r>
              <a:rPr lang="en-MY" dirty="0" smtClean="0"/>
              <a:t>4</a:t>
            </a:r>
            <a:endParaRPr lang="en-MY" dirty="0"/>
          </a:p>
        </p:txBody>
      </p:sp>
      <p:sp>
        <p:nvSpPr>
          <p:cNvPr id="3" name="Content Placeholder 2">
            <a:extLst>
              <a:ext uri="{FF2B5EF4-FFF2-40B4-BE49-F238E27FC236}">
                <a16:creationId xmlns:a16="http://schemas.microsoft.com/office/drawing/2014/main" xmlns="" id="{C60C7162-6B39-4D58-957C-F25DF1AE7C93}"/>
              </a:ext>
            </a:extLst>
          </p:cNvPr>
          <p:cNvSpPr>
            <a:spLocks noGrp="1"/>
          </p:cNvSpPr>
          <p:nvPr>
            <p:ph idx="1"/>
          </p:nvPr>
        </p:nvSpPr>
        <p:spPr/>
        <p:txBody>
          <a:bodyPr>
            <a:normAutofit/>
          </a:bodyPr>
          <a:lstStyle/>
          <a:p>
            <a:pPr marL="0" indent="0">
              <a:buNone/>
            </a:pPr>
            <a:r>
              <a:rPr lang="en-MY" sz="2400" dirty="0"/>
              <a:t>Which of the following is an external factor that is considered in an environmental scan?</a:t>
            </a:r>
          </a:p>
          <a:p>
            <a:pPr marL="0" indent="0">
              <a:buNone/>
            </a:pPr>
            <a:r>
              <a:rPr lang="en-MY" sz="2400" dirty="0"/>
              <a:t>a) Company culture</a:t>
            </a:r>
          </a:p>
          <a:p>
            <a:pPr marL="0" indent="0">
              <a:buNone/>
            </a:pPr>
            <a:r>
              <a:rPr lang="en-MY" sz="2400" dirty="0"/>
              <a:t>b) Local legal policies</a:t>
            </a:r>
          </a:p>
          <a:p>
            <a:pPr marL="0" indent="0">
              <a:buNone/>
            </a:pPr>
            <a:r>
              <a:rPr lang="en-MY" sz="2400" dirty="0"/>
              <a:t>c) Organizational structure</a:t>
            </a:r>
          </a:p>
          <a:p>
            <a:pPr marL="0" indent="0">
              <a:buNone/>
            </a:pPr>
            <a:r>
              <a:rPr lang="en-MY" sz="2400" dirty="0"/>
              <a:t>d) Strategy</a:t>
            </a:r>
          </a:p>
        </p:txBody>
      </p:sp>
    </p:spTree>
    <p:extLst>
      <p:ext uri="{BB962C8B-B14F-4D97-AF65-F5344CB8AC3E}">
        <p14:creationId xmlns:p14="http://schemas.microsoft.com/office/powerpoint/2010/main" xmlns="" val="1284163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7E43A-6C48-44E6-8F36-6A4BE1D7A0F8}"/>
              </a:ext>
            </a:extLst>
          </p:cNvPr>
          <p:cNvSpPr>
            <a:spLocks noGrp="1"/>
          </p:cNvSpPr>
          <p:nvPr>
            <p:ph type="title"/>
          </p:nvPr>
        </p:nvSpPr>
        <p:spPr/>
        <p:txBody>
          <a:bodyPr/>
          <a:lstStyle/>
          <a:p>
            <a:r>
              <a:rPr lang="en-MY" dirty="0"/>
              <a:t>Answer # </a:t>
            </a:r>
            <a:r>
              <a:rPr lang="en-MY" dirty="0" smtClean="0"/>
              <a:t>4</a:t>
            </a:r>
            <a:endParaRPr lang="en-MY" dirty="0"/>
          </a:p>
        </p:txBody>
      </p:sp>
      <p:sp>
        <p:nvSpPr>
          <p:cNvPr id="3" name="Content Placeholder 2">
            <a:extLst>
              <a:ext uri="{FF2B5EF4-FFF2-40B4-BE49-F238E27FC236}">
                <a16:creationId xmlns:a16="http://schemas.microsoft.com/office/drawing/2014/main" xmlns="" id="{AD9358F7-9E7B-43C2-9242-58822E29B472}"/>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4274654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742519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F5056F-7E26-4702-8659-62EC526CD935}"/>
              </a:ext>
            </a:extLst>
          </p:cNvPr>
          <p:cNvSpPr>
            <a:spLocks noGrp="1"/>
          </p:cNvSpPr>
          <p:nvPr>
            <p:ph type="title"/>
          </p:nvPr>
        </p:nvSpPr>
        <p:spPr>
          <a:xfrm>
            <a:off x="914400" y="381000"/>
            <a:ext cx="7200900" cy="655639"/>
          </a:xfrm>
        </p:spPr>
        <p:txBody>
          <a:bodyPr>
            <a:normAutofit/>
          </a:bodyPr>
          <a:lstStyle/>
          <a:p>
            <a:pPr algn="ctr"/>
            <a:r>
              <a:rPr lang="en-MY" sz="3200" dirty="0"/>
              <a:t>Strategy Choices</a:t>
            </a:r>
          </a:p>
        </p:txBody>
      </p:sp>
      <p:pic>
        <p:nvPicPr>
          <p:cNvPr id="5" name="Picture 4">
            <a:extLst>
              <a:ext uri="{FF2B5EF4-FFF2-40B4-BE49-F238E27FC236}">
                <a16:creationId xmlns:a16="http://schemas.microsoft.com/office/drawing/2014/main" xmlns="" id="{37A32D65-2A86-4671-A7CF-5BB28D0EDD12}"/>
              </a:ext>
            </a:extLst>
          </p:cNvPr>
          <p:cNvPicPr>
            <a:picLocks noChangeAspect="1"/>
          </p:cNvPicPr>
          <p:nvPr/>
        </p:nvPicPr>
        <p:blipFill>
          <a:blip r:embed="rId2"/>
          <a:stretch>
            <a:fillRect/>
          </a:stretch>
        </p:blipFill>
        <p:spPr>
          <a:xfrm>
            <a:off x="1143000" y="1676400"/>
            <a:ext cx="7041520" cy="3847306"/>
          </a:xfrm>
          <a:prstGeom prst="rect">
            <a:avLst/>
          </a:prstGeom>
        </p:spPr>
      </p:pic>
    </p:spTree>
    <p:extLst>
      <p:ext uri="{BB962C8B-B14F-4D97-AF65-F5344CB8AC3E}">
        <p14:creationId xmlns:p14="http://schemas.microsoft.com/office/powerpoint/2010/main" xmlns="" val="42942850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7DB019-C972-4FB1-AA77-5A8668012B59}"/>
              </a:ext>
            </a:extLst>
          </p:cNvPr>
          <p:cNvSpPr>
            <a:spLocks noGrp="1"/>
          </p:cNvSpPr>
          <p:nvPr>
            <p:ph type="title"/>
          </p:nvPr>
        </p:nvSpPr>
        <p:spPr>
          <a:xfrm>
            <a:off x="755576" y="476672"/>
            <a:ext cx="7200900" cy="737519"/>
          </a:xfrm>
        </p:spPr>
        <p:txBody>
          <a:bodyPr>
            <a:normAutofit/>
          </a:bodyPr>
          <a:lstStyle/>
          <a:p>
            <a:pPr algn="ctr"/>
            <a:r>
              <a:rPr lang="en-MY" sz="3200" dirty="0"/>
              <a:t>Corporate strategy</a:t>
            </a:r>
          </a:p>
        </p:txBody>
      </p:sp>
      <p:sp>
        <p:nvSpPr>
          <p:cNvPr id="3" name="Content Placeholder 2">
            <a:extLst>
              <a:ext uri="{FF2B5EF4-FFF2-40B4-BE49-F238E27FC236}">
                <a16:creationId xmlns:a16="http://schemas.microsoft.com/office/drawing/2014/main" xmlns="" id="{DA6ED86A-E475-4B4B-BEF9-394BF266DA34}"/>
              </a:ext>
            </a:extLst>
          </p:cNvPr>
          <p:cNvSpPr>
            <a:spLocks noGrp="1"/>
          </p:cNvSpPr>
          <p:nvPr>
            <p:ph idx="1"/>
          </p:nvPr>
        </p:nvSpPr>
        <p:spPr>
          <a:xfrm>
            <a:off x="609600" y="1447800"/>
            <a:ext cx="8001000" cy="4572000"/>
          </a:xfrm>
        </p:spPr>
        <p:txBody>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26961941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3D932-9327-4932-8523-9DFE1C44E194}"/>
              </a:ext>
            </a:extLst>
          </p:cNvPr>
          <p:cNvSpPr>
            <a:spLocks noGrp="1"/>
          </p:cNvSpPr>
          <p:nvPr>
            <p:ph type="title"/>
          </p:nvPr>
        </p:nvSpPr>
        <p:spPr>
          <a:xfrm>
            <a:off x="827584" y="337668"/>
            <a:ext cx="7200900" cy="737519"/>
          </a:xfrm>
        </p:spPr>
        <p:txBody>
          <a:bodyPr>
            <a:normAutofit/>
          </a:bodyPr>
          <a:lstStyle/>
          <a:p>
            <a:pPr algn="ctr"/>
            <a:r>
              <a:rPr lang="en-MY" sz="3200" dirty="0"/>
              <a:t>Growth Strategy</a:t>
            </a:r>
          </a:p>
        </p:txBody>
      </p:sp>
      <p:sp>
        <p:nvSpPr>
          <p:cNvPr id="3" name="Content Placeholder 2">
            <a:extLst>
              <a:ext uri="{FF2B5EF4-FFF2-40B4-BE49-F238E27FC236}">
                <a16:creationId xmlns:a16="http://schemas.microsoft.com/office/drawing/2014/main" xmlns="" id="{D3E3F543-85FF-4C89-8C5B-692FD6254D82}"/>
              </a:ext>
            </a:extLst>
          </p:cNvPr>
          <p:cNvSpPr>
            <a:spLocks noGrp="1"/>
          </p:cNvSpPr>
          <p:nvPr>
            <p:ph idx="1"/>
          </p:nvPr>
        </p:nvSpPr>
        <p:spPr>
          <a:xfrm>
            <a:off x="762000" y="1600200"/>
            <a:ext cx="7696200" cy="4343400"/>
          </a:xfrm>
        </p:spPr>
        <p:txBody>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xmlns="" val="39477581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21976C-E583-47B5-A64C-FDBFC2FB6772}"/>
              </a:ext>
            </a:extLst>
          </p:cNvPr>
          <p:cNvSpPr>
            <a:spLocks noGrp="1"/>
          </p:cNvSpPr>
          <p:nvPr>
            <p:ph type="title"/>
          </p:nvPr>
        </p:nvSpPr>
        <p:spPr>
          <a:xfrm>
            <a:off x="973931" y="329280"/>
            <a:ext cx="7200900" cy="737519"/>
          </a:xfrm>
        </p:spPr>
        <p:txBody>
          <a:bodyPr>
            <a:normAutofit/>
          </a:bodyPr>
          <a:lstStyle/>
          <a:p>
            <a:pPr algn="ctr"/>
            <a:r>
              <a:rPr lang="en-MY" sz="3200" dirty="0"/>
              <a:t>Vertical Integration Strategy</a:t>
            </a:r>
          </a:p>
        </p:txBody>
      </p:sp>
      <p:sp>
        <p:nvSpPr>
          <p:cNvPr id="3" name="Content Placeholder 2">
            <a:extLst>
              <a:ext uri="{FF2B5EF4-FFF2-40B4-BE49-F238E27FC236}">
                <a16:creationId xmlns:a16="http://schemas.microsoft.com/office/drawing/2014/main" xmlns="" id="{415DE398-151B-41B5-B11E-82E09AEEBBFF}"/>
              </a:ext>
            </a:extLst>
          </p:cNvPr>
          <p:cNvSpPr>
            <a:spLocks noGrp="1"/>
          </p:cNvSpPr>
          <p:nvPr>
            <p:ph idx="1"/>
          </p:nvPr>
        </p:nvSpPr>
        <p:spPr>
          <a:xfrm>
            <a:off x="838200" y="1295400"/>
            <a:ext cx="7334250" cy="4495801"/>
          </a:xfrm>
        </p:spPr>
        <p:txBody>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xmlns="" val="215457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6C4697-3620-4C9B-8F60-1755AFB98B9B}"/>
              </a:ext>
            </a:extLst>
          </p:cNvPr>
          <p:cNvSpPr>
            <a:spLocks noGrp="1"/>
          </p:cNvSpPr>
          <p:nvPr>
            <p:ph type="title"/>
          </p:nvPr>
        </p:nvSpPr>
        <p:spPr>
          <a:xfrm>
            <a:off x="914400" y="152400"/>
            <a:ext cx="7200900" cy="655639"/>
          </a:xfrm>
        </p:spPr>
        <p:txBody>
          <a:bodyPr>
            <a:normAutofit/>
          </a:bodyPr>
          <a:lstStyle/>
          <a:p>
            <a:pPr algn="ctr"/>
            <a:r>
              <a:rPr lang="en-MY" sz="3200" dirty="0"/>
              <a:t>Horizontal Integration Strategy</a:t>
            </a:r>
          </a:p>
        </p:txBody>
      </p:sp>
      <p:sp>
        <p:nvSpPr>
          <p:cNvPr id="3" name="Content Placeholder 2">
            <a:extLst>
              <a:ext uri="{FF2B5EF4-FFF2-40B4-BE49-F238E27FC236}">
                <a16:creationId xmlns:a16="http://schemas.microsoft.com/office/drawing/2014/main" xmlns="" id="{90A32030-1DBD-4DA9-83CF-12096DE021B5}"/>
              </a:ext>
            </a:extLst>
          </p:cNvPr>
          <p:cNvSpPr>
            <a:spLocks noGrp="1"/>
          </p:cNvSpPr>
          <p:nvPr>
            <p:ph idx="1"/>
          </p:nvPr>
        </p:nvSpPr>
        <p:spPr>
          <a:xfrm>
            <a:off x="838200" y="1219200"/>
            <a:ext cx="7334250" cy="4572001"/>
          </a:xfrm>
        </p:spPr>
        <p:txBody>
          <a:bodyPr>
            <a:norm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xmlns="" val="993480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51B34-3322-4A5B-A717-1D8866C8D9A5}"/>
              </a:ext>
            </a:extLst>
          </p:cNvPr>
          <p:cNvSpPr>
            <a:spLocks noGrp="1"/>
          </p:cNvSpPr>
          <p:nvPr>
            <p:ph type="title"/>
          </p:nvPr>
        </p:nvSpPr>
        <p:spPr>
          <a:xfrm>
            <a:off x="914400" y="304800"/>
            <a:ext cx="7200900" cy="593503"/>
          </a:xfrm>
        </p:spPr>
        <p:txBody>
          <a:bodyPr>
            <a:normAutofit/>
          </a:bodyPr>
          <a:lstStyle/>
          <a:p>
            <a:pPr algn="ctr"/>
            <a:r>
              <a:rPr lang="en-MY" sz="3200" dirty="0"/>
              <a:t>Stability Strategy</a:t>
            </a:r>
          </a:p>
        </p:txBody>
      </p:sp>
      <p:sp>
        <p:nvSpPr>
          <p:cNvPr id="3" name="Content Placeholder 2">
            <a:extLst>
              <a:ext uri="{FF2B5EF4-FFF2-40B4-BE49-F238E27FC236}">
                <a16:creationId xmlns:a16="http://schemas.microsoft.com/office/drawing/2014/main" xmlns="" id="{DBABA608-4DEC-4B2D-A3C8-DB662C73F443}"/>
              </a:ext>
            </a:extLst>
          </p:cNvPr>
          <p:cNvSpPr>
            <a:spLocks noGrp="1"/>
          </p:cNvSpPr>
          <p:nvPr>
            <p:ph idx="1"/>
          </p:nvPr>
        </p:nvSpPr>
        <p:spPr>
          <a:xfrm>
            <a:off x="609600" y="1143001"/>
            <a:ext cx="8077200" cy="5044196"/>
          </a:xfrm>
        </p:spPr>
        <p:txBody>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xmlns="" val="23136010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312DF0-1BA8-4948-AC58-D74B4553EC45}"/>
              </a:ext>
            </a:extLst>
          </p:cNvPr>
          <p:cNvSpPr>
            <a:spLocks noGrp="1"/>
          </p:cNvSpPr>
          <p:nvPr>
            <p:ph type="title"/>
          </p:nvPr>
        </p:nvSpPr>
        <p:spPr>
          <a:xfrm>
            <a:off x="971550" y="466327"/>
            <a:ext cx="7200900" cy="521495"/>
          </a:xfrm>
        </p:spPr>
        <p:txBody>
          <a:bodyPr>
            <a:noAutofit/>
          </a:bodyPr>
          <a:lstStyle/>
          <a:p>
            <a:pPr algn="ctr"/>
            <a:r>
              <a:rPr lang="en-MY" sz="3200" dirty="0"/>
              <a:t>Retrenchment Strategy</a:t>
            </a:r>
          </a:p>
        </p:txBody>
      </p:sp>
      <p:sp>
        <p:nvSpPr>
          <p:cNvPr id="3" name="Content Placeholder 2">
            <a:extLst>
              <a:ext uri="{FF2B5EF4-FFF2-40B4-BE49-F238E27FC236}">
                <a16:creationId xmlns:a16="http://schemas.microsoft.com/office/drawing/2014/main" xmlns="" id="{FF41B3A9-EA57-41C3-B0D2-AD273D9FE694}"/>
              </a:ext>
            </a:extLst>
          </p:cNvPr>
          <p:cNvSpPr>
            <a:spLocks noGrp="1"/>
          </p:cNvSpPr>
          <p:nvPr>
            <p:ph idx="1"/>
          </p:nvPr>
        </p:nvSpPr>
        <p:spPr>
          <a:xfrm>
            <a:off x="609600" y="1219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xmlns="" val="29544423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3810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97841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F7B8E3-4146-406A-B80B-203BCBD7447B}"/>
              </a:ext>
            </a:extLst>
          </p:cNvPr>
          <p:cNvSpPr>
            <a:spLocks noGrp="1"/>
          </p:cNvSpPr>
          <p:nvPr>
            <p:ph type="title"/>
          </p:nvPr>
        </p:nvSpPr>
        <p:spPr>
          <a:xfrm>
            <a:off x="914400" y="228600"/>
            <a:ext cx="7200900" cy="655639"/>
          </a:xfrm>
        </p:spPr>
        <p:txBody>
          <a:bodyPr>
            <a:normAutofit/>
          </a:bodyPr>
          <a:lstStyle/>
          <a:p>
            <a:pPr algn="ctr"/>
            <a:r>
              <a:rPr lang="en-MY" sz="3200" dirty="0"/>
              <a:t>Michael Porter</a:t>
            </a:r>
          </a:p>
        </p:txBody>
      </p:sp>
      <p:sp>
        <p:nvSpPr>
          <p:cNvPr id="3" name="Content Placeholder 2">
            <a:extLst>
              <a:ext uri="{FF2B5EF4-FFF2-40B4-BE49-F238E27FC236}">
                <a16:creationId xmlns:a16="http://schemas.microsoft.com/office/drawing/2014/main" xmlns="" id="{B110E948-D3D7-42E8-B371-8485307F38A6}"/>
              </a:ext>
            </a:extLst>
          </p:cNvPr>
          <p:cNvSpPr>
            <a:spLocks noGrp="1"/>
          </p:cNvSpPr>
          <p:nvPr>
            <p:ph idx="1"/>
          </p:nvPr>
        </p:nvSpPr>
        <p:spPr>
          <a:xfrm>
            <a:off x="609600" y="1295400"/>
            <a:ext cx="5486400" cy="4190999"/>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a16="http://schemas.microsoft.com/office/drawing/2014/main" xmlns="" id="{0228AE2D-FD01-4626-83BC-EDA1703A06C3}"/>
              </a:ext>
            </a:extLst>
          </p:cNvPr>
          <p:cNvPicPr>
            <a:picLocks noChangeAspect="1"/>
          </p:cNvPicPr>
          <p:nvPr/>
        </p:nvPicPr>
        <p:blipFill>
          <a:blip r:embed="rId2"/>
          <a:stretch>
            <a:fillRect/>
          </a:stretch>
        </p:blipFill>
        <p:spPr>
          <a:xfrm>
            <a:off x="6477000" y="1295400"/>
            <a:ext cx="2021540" cy="1952624"/>
          </a:xfrm>
          <a:prstGeom prst="rect">
            <a:avLst/>
          </a:prstGeom>
        </p:spPr>
      </p:pic>
    </p:spTree>
    <p:extLst>
      <p:ext uri="{BB962C8B-B14F-4D97-AF65-F5344CB8AC3E}">
        <p14:creationId xmlns:p14="http://schemas.microsoft.com/office/powerpoint/2010/main" xmlns="" val="35360513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D5C18B-B554-4236-985E-33DA10F0F26D}"/>
              </a:ext>
            </a:extLst>
          </p:cNvPr>
          <p:cNvSpPr>
            <a:spLocks noGrp="1"/>
          </p:cNvSpPr>
          <p:nvPr>
            <p:ph type="title"/>
          </p:nvPr>
        </p:nvSpPr>
        <p:spPr>
          <a:xfrm>
            <a:off x="1143000" y="228600"/>
            <a:ext cx="7200900" cy="579440"/>
          </a:xfrm>
        </p:spPr>
        <p:txBody>
          <a:bodyPr>
            <a:normAutofit/>
          </a:bodyPr>
          <a:lstStyle/>
          <a:p>
            <a:pPr algn="ctr"/>
            <a:r>
              <a:rPr lang="en-MY" sz="3200" dirty="0"/>
              <a:t>Strategy Formulation</a:t>
            </a:r>
          </a:p>
        </p:txBody>
      </p:sp>
      <p:sp>
        <p:nvSpPr>
          <p:cNvPr id="3" name="Content Placeholder 2">
            <a:extLst>
              <a:ext uri="{FF2B5EF4-FFF2-40B4-BE49-F238E27FC236}">
                <a16:creationId xmlns:a16="http://schemas.microsoft.com/office/drawing/2014/main" xmlns="" id="{A298CB56-9851-49E2-8B8B-D4AA3FE6EACF}"/>
              </a:ext>
            </a:extLst>
          </p:cNvPr>
          <p:cNvSpPr>
            <a:spLocks noGrp="1"/>
          </p:cNvSpPr>
          <p:nvPr>
            <p:ph idx="1"/>
          </p:nvPr>
        </p:nvSpPr>
        <p:spPr>
          <a:xfrm>
            <a:off x="685800" y="1143000"/>
            <a:ext cx="7772400" cy="4876800"/>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p14="http://schemas.microsoft.com/office/powerpoint/2010/main" xmlns="" val="1148688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CBE820-CEA0-4E61-91C6-610EA7237B8C}"/>
              </a:ext>
            </a:extLst>
          </p:cNvPr>
          <p:cNvSpPr>
            <a:spLocks noGrp="1"/>
          </p:cNvSpPr>
          <p:nvPr>
            <p:ph type="title"/>
          </p:nvPr>
        </p:nvSpPr>
        <p:spPr>
          <a:xfrm>
            <a:off x="914400" y="228600"/>
            <a:ext cx="7200900" cy="579439"/>
          </a:xfrm>
        </p:spPr>
        <p:txBody>
          <a:bodyPr>
            <a:normAutofit/>
          </a:bodyPr>
          <a:lstStyle/>
          <a:p>
            <a:pPr algn="ctr"/>
            <a:r>
              <a:rPr lang="en-MY" sz="2800" dirty="0"/>
              <a:t>Cost Leadership Strategy</a:t>
            </a:r>
          </a:p>
        </p:txBody>
      </p:sp>
      <p:sp>
        <p:nvSpPr>
          <p:cNvPr id="3" name="Content Placeholder 2">
            <a:extLst>
              <a:ext uri="{FF2B5EF4-FFF2-40B4-BE49-F238E27FC236}">
                <a16:creationId xmlns:a16="http://schemas.microsoft.com/office/drawing/2014/main" xmlns="" id="{BAD3517C-F27D-48A9-98FC-6A4795CF3FB4}"/>
              </a:ext>
            </a:extLst>
          </p:cNvPr>
          <p:cNvSpPr>
            <a:spLocks noGrp="1"/>
          </p:cNvSpPr>
          <p:nvPr>
            <p:ph idx="1"/>
          </p:nvPr>
        </p:nvSpPr>
        <p:spPr>
          <a:xfrm>
            <a:off x="533400" y="1219200"/>
            <a:ext cx="8001000" cy="4648201"/>
          </a:xfrm>
        </p:spPr>
        <p:txBody>
          <a:bodyPr>
            <a:noAutofit/>
          </a:bodyPr>
          <a:lstStyle/>
          <a:p>
            <a:r>
              <a:rPr lang="en-MY" sz="2400" dirty="0"/>
              <a:t>Cost leadership is to drive cost down through all the elements of the production of the product from sourcing, to </a:t>
            </a:r>
            <a:r>
              <a:rPr lang="en-MY" sz="2400" dirty="0" err="1"/>
              <a:t>labor</a:t>
            </a:r>
            <a:r>
              <a:rPr lang="en-MY" sz="2400" dirty="0"/>
              <a:t> costs. </a:t>
            </a:r>
          </a:p>
          <a:p>
            <a:r>
              <a:rPr lang="en-MY" sz="2400" dirty="0" smtClean="0"/>
              <a:t>This </a:t>
            </a:r>
            <a:r>
              <a:rPr lang="en-MY" sz="2400" dirty="0"/>
              <a:t>strategy involves the organization aiming to be the lowest cost producer and/or distributor within their industry. </a:t>
            </a:r>
          </a:p>
          <a:p>
            <a:r>
              <a:rPr lang="en-MY" sz="2400" dirty="0" smtClean="0"/>
              <a:t>To </a:t>
            </a:r>
            <a:r>
              <a:rPr lang="en-MY" sz="2400" dirty="0"/>
              <a:t>achieve cost leadership a business will usually need large scale production so that they can benefit from "economies of scale". </a:t>
            </a:r>
          </a:p>
          <a:p>
            <a:r>
              <a:rPr lang="en-MY" sz="2400" dirty="0" smtClean="0"/>
              <a:t>Large </a:t>
            </a:r>
            <a:r>
              <a:rPr lang="en-MY" sz="2400" dirty="0"/>
              <a:t>scale production means that the business will need to appeal to a broad part of the market</a:t>
            </a:r>
          </a:p>
        </p:txBody>
      </p:sp>
    </p:spTree>
    <p:extLst>
      <p:ext uri="{BB962C8B-B14F-4D97-AF65-F5344CB8AC3E}">
        <p14:creationId xmlns:p14="http://schemas.microsoft.com/office/powerpoint/2010/main" xmlns="" val="21298131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7B685-7350-442A-B0A7-5D58447AFF05}"/>
              </a:ext>
            </a:extLst>
          </p:cNvPr>
          <p:cNvSpPr>
            <a:spLocks noGrp="1"/>
          </p:cNvSpPr>
          <p:nvPr>
            <p:ph type="title"/>
          </p:nvPr>
        </p:nvSpPr>
        <p:spPr>
          <a:xfrm>
            <a:off x="914400" y="304800"/>
            <a:ext cx="7200900" cy="655639"/>
          </a:xfrm>
        </p:spPr>
        <p:txBody>
          <a:bodyPr>
            <a:normAutofit/>
          </a:bodyPr>
          <a:lstStyle/>
          <a:p>
            <a:pPr algn="ctr"/>
            <a:r>
              <a:rPr lang="en-MY" sz="3200" dirty="0"/>
              <a:t>Cost Leadership Strategy</a:t>
            </a:r>
          </a:p>
        </p:txBody>
      </p:sp>
      <p:sp>
        <p:nvSpPr>
          <p:cNvPr id="3" name="Content Placeholder 2">
            <a:extLst>
              <a:ext uri="{FF2B5EF4-FFF2-40B4-BE49-F238E27FC236}">
                <a16:creationId xmlns:a16="http://schemas.microsoft.com/office/drawing/2014/main" xmlns="" id="{0F07FDA8-EC7C-4374-8065-2B7CE3FBAC59}"/>
              </a:ext>
            </a:extLst>
          </p:cNvPr>
          <p:cNvSpPr>
            <a:spLocks noGrp="1"/>
          </p:cNvSpPr>
          <p:nvPr>
            <p:ph idx="1"/>
          </p:nvPr>
        </p:nvSpPr>
        <p:spPr>
          <a:xfrm>
            <a:off x="838200" y="1219200"/>
            <a:ext cx="7334250" cy="4572001"/>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xmlns="" val="2770291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C95DC1-B0D5-4AE7-ABD9-F890D4C06824}"/>
              </a:ext>
            </a:extLst>
          </p:cNvPr>
          <p:cNvSpPr>
            <a:spLocks noGrp="1"/>
          </p:cNvSpPr>
          <p:nvPr>
            <p:ph type="title"/>
          </p:nvPr>
        </p:nvSpPr>
        <p:spPr>
          <a:xfrm>
            <a:off x="990600" y="228600"/>
            <a:ext cx="7200900" cy="579439"/>
          </a:xfrm>
        </p:spPr>
        <p:txBody>
          <a:bodyPr>
            <a:normAutofit/>
          </a:bodyPr>
          <a:lstStyle/>
          <a:p>
            <a:pPr algn="ctr"/>
            <a:r>
              <a:rPr lang="en-MY" sz="3200" dirty="0"/>
              <a:t>Differentiation Strategy</a:t>
            </a:r>
          </a:p>
        </p:txBody>
      </p:sp>
      <p:sp>
        <p:nvSpPr>
          <p:cNvPr id="3" name="Content Placeholder 2">
            <a:extLst>
              <a:ext uri="{FF2B5EF4-FFF2-40B4-BE49-F238E27FC236}">
                <a16:creationId xmlns:a16="http://schemas.microsoft.com/office/drawing/2014/main" xmlns="" id="{5C86C7A4-0424-4622-ACE7-D5FB92BA16E1}"/>
              </a:ext>
            </a:extLst>
          </p:cNvPr>
          <p:cNvSpPr>
            <a:spLocks noGrp="1"/>
          </p:cNvSpPr>
          <p:nvPr>
            <p:ph idx="1"/>
          </p:nvPr>
        </p:nvSpPr>
        <p:spPr>
          <a:xfrm>
            <a:off x="762000" y="1219200"/>
            <a:ext cx="7410450" cy="4572001"/>
          </a:xfrm>
        </p:spPr>
        <p:txBody>
          <a:bodyPr>
            <a:normAutofit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xmlns="" val="445775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11771-3956-48D4-8F71-CF7B278E59E9}"/>
              </a:ext>
            </a:extLst>
          </p:cNvPr>
          <p:cNvSpPr>
            <a:spLocks noGrp="1"/>
          </p:cNvSpPr>
          <p:nvPr>
            <p:ph type="title"/>
          </p:nvPr>
        </p:nvSpPr>
        <p:spPr>
          <a:xfrm>
            <a:off x="914400" y="304800"/>
            <a:ext cx="7200900" cy="655639"/>
          </a:xfrm>
        </p:spPr>
        <p:txBody>
          <a:bodyPr>
            <a:normAutofit/>
          </a:bodyPr>
          <a:lstStyle/>
          <a:p>
            <a:pPr algn="ctr"/>
            <a:r>
              <a:rPr lang="en-MY" sz="3200" dirty="0"/>
              <a:t>Differentiation Strategy</a:t>
            </a:r>
          </a:p>
        </p:txBody>
      </p:sp>
      <p:sp>
        <p:nvSpPr>
          <p:cNvPr id="3" name="Content Placeholder 2">
            <a:extLst>
              <a:ext uri="{FF2B5EF4-FFF2-40B4-BE49-F238E27FC236}">
                <a16:creationId xmlns:a16="http://schemas.microsoft.com/office/drawing/2014/main" xmlns="" id="{BC235854-F36E-454B-A162-F24E70173D2D}"/>
              </a:ext>
            </a:extLst>
          </p:cNvPr>
          <p:cNvSpPr>
            <a:spLocks noGrp="1"/>
          </p:cNvSpPr>
          <p:nvPr>
            <p:ph idx="1"/>
          </p:nvPr>
        </p:nvSpPr>
        <p:spPr>
          <a:xfrm>
            <a:off x="762000" y="1295400"/>
            <a:ext cx="7410450" cy="449580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p14="http://schemas.microsoft.com/office/powerpoint/2010/main" xmlns="" val="4341428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C15E2-0B22-4518-8B1A-FEB6D6F9850E}"/>
              </a:ext>
            </a:extLst>
          </p:cNvPr>
          <p:cNvSpPr>
            <a:spLocks noGrp="1"/>
          </p:cNvSpPr>
          <p:nvPr>
            <p:ph type="title"/>
          </p:nvPr>
        </p:nvSpPr>
        <p:spPr>
          <a:xfrm>
            <a:off x="971550" y="193656"/>
            <a:ext cx="7200900" cy="737519"/>
          </a:xfrm>
        </p:spPr>
        <p:txBody>
          <a:bodyPr>
            <a:normAutofit/>
          </a:bodyPr>
          <a:lstStyle/>
          <a:p>
            <a:pPr algn="ctr"/>
            <a:r>
              <a:rPr lang="en-MY" sz="3200" dirty="0"/>
              <a:t>Focus (Niche) Strategy</a:t>
            </a:r>
          </a:p>
        </p:txBody>
      </p:sp>
      <p:sp>
        <p:nvSpPr>
          <p:cNvPr id="3" name="Content Placeholder 2">
            <a:extLst>
              <a:ext uri="{FF2B5EF4-FFF2-40B4-BE49-F238E27FC236}">
                <a16:creationId xmlns:a16="http://schemas.microsoft.com/office/drawing/2014/main" xmlns="" id="{1CD13CC1-4DE7-47F9-BAC1-7E6A59459A23}"/>
              </a:ext>
            </a:extLst>
          </p:cNvPr>
          <p:cNvSpPr>
            <a:spLocks noGrp="1"/>
          </p:cNvSpPr>
          <p:nvPr>
            <p:ph idx="1"/>
          </p:nvPr>
        </p:nvSpPr>
        <p:spPr>
          <a:xfrm>
            <a:off x="457200" y="1143000"/>
            <a:ext cx="8077200" cy="4800600"/>
          </a:xfrm>
        </p:spPr>
        <p:txBody>
          <a:bodyPr>
            <a:normAutofit/>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xmlns="" val="310822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D8FEB-9BCE-41CA-8773-ADB35CD31CDA}"/>
              </a:ext>
            </a:extLst>
          </p:cNvPr>
          <p:cNvSpPr>
            <a:spLocks noGrp="1"/>
          </p:cNvSpPr>
          <p:nvPr>
            <p:ph type="title"/>
          </p:nvPr>
        </p:nvSpPr>
        <p:spPr>
          <a:xfrm>
            <a:off x="990600" y="228600"/>
            <a:ext cx="7200900" cy="579439"/>
          </a:xfrm>
        </p:spPr>
        <p:txBody>
          <a:bodyPr/>
          <a:lstStyle/>
          <a:p>
            <a:pPr algn="ctr"/>
            <a:r>
              <a:rPr lang="en-MY" dirty="0"/>
              <a:t>"</a:t>
            </a:r>
            <a:r>
              <a:rPr lang="en-MY" sz="3200" dirty="0"/>
              <a:t>Middle of the road" strategy</a:t>
            </a:r>
            <a:endParaRPr lang="en-MY" dirty="0"/>
          </a:p>
        </p:txBody>
      </p:sp>
      <p:sp>
        <p:nvSpPr>
          <p:cNvPr id="3" name="Content Placeholder 2">
            <a:extLst>
              <a:ext uri="{FF2B5EF4-FFF2-40B4-BE49-F238E27FC236}">
                <a16:creationId xmlns:a16="http://schemas.microsoft.com/office/drawing/2014/main" xmlns="" id="{8A4C7D5A-CE7B-40D4-A868-A21C658DA2FB}"/>
              </a:ext>
            </a:extLst>
          </p:cNvPr>
          <p:cNvSpPr>
            <a:spLocks noGrp="1"/>
          </p:cNvSpPr>
          <p:nvPr>
            <p:ph idx="1"/>
          </p:nvPr>
        </p:nvSpPr>
        <p:spPr>
          <a:xfrm>
            <a:off x="685800" y="1066800"/>
            <a:ext cx="7924800" cy="5029200"/>
          </a:xfrm>
        </p:spPr>
        <p:txBody>
          <a:bodyPr>
            <a:noAutofit/>
          </a:bodyPr>
          <a:lstStyle/>
          <a:p>
            <a:r>
              <a:rPr lang="en-MY" sz="2200" dirty="0"/>
              <a:t>Some businesses will attempt to adopt all three strategies; cost leadership, differentiation and niche (focus). </a:t>
            </a:r>
          </a:p>
          <a:p>
            <a:r>
              <a:rPr lang="en-MY" sz="2200" dirty="0"/>
              <a:t>A business adopting all three strategies is known as "stuck in the middle".</a:t>
            </a:r>
          </a:p>
          <a:p>
            <a:r>
              <a:rPr lang="en-MY" sz="2200" dirty="0"/>
              <a:t> They have no clear business strategy and are attempting to be everything to everyone. </a:t>
            </a:r>
          </a:p>
          <a:p>
            <a:r>
              <a:rPr lang="en-MY" sz="2200" dirty="0"/>
              <a:t>This is likely to increase running costs and cause confusion, as it is difficult to please all sectors of the market. </a:t>
            </a:r>
          </a:p>
          <a:p>
            <a:r>
              <a:rPr lang="en-MY" sz="2200" dirty="0"/>
              <a:t>Middle of the road businesses usually do the worst in their industry because they are not concentrating on one business strength.</a:t>
            </a:r>
          </a:p>
          <a:p>
            <a:r>
              <a:rPr lang="en-MY" sz="2200" dirty="0"/>
              <a:t> In other word, try to do all three would become stuck in the middle and danger.</a:t>
            </a:r>
          </a:p>
        </p:txBody>
      </p:sp>
    </p:spTree>
    <p:extLst>
      <p:ext uri="{BB962C8B-B14F-4D97-AF65-F5344CB8AC3E}">
        <p14:creationId xmlns:p14="http://schemas.microsoft.com/office/powerpoint/2010/main" xmlns="" val="1312540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B2206B-05E0-4E3F-B2E9-97F418DDF8CF}"/>
              </a:ext>
            </a:extLst>
          </p:cNvPr>
          <p:cNvSpPr>
            <a:spLocks noGrp="1"/>
          </p:cNvSpPr>
          <p:nvPr>
            <p:ph type="title"/>
          </p:nvPr>
        </p:nvSpPr>
        <p:spPr>
          <a:xfrm>
            <a:off x="1143000" y="304800"/>
            <a:ext cx="7200900" cy="655639"/>
          </a:xfrm>
        </p:spPr>
        <p:txBody>
          <a:bodyPr>
            <a:normAutofit/>
          </a:bodyPr>
          <a:lstStyle/>
          <a:p>
            <a:pPr algn="ctr"/>
            <a:r>
              <a:rPr lang="en-MY" sz="3200" dirty="0"/>
              <a:t>Competitive Advantage</a:t>
            </a:r>
          </a:p>
        </p:txBody>
      </p:sp>
      <p:pic>
        <p:nvPicPr>
          <p:cNvPr id="5" name="Picture 4">
            <a:extLst>
              <a:ext uri="{FF2B5EF4-FFF2-40B4-BE49-F238E27FC236}">
                <a16:creationId xmlns:a16="http://schemas.microsoft.com/office/drawing/2014/main" xmlns="" id="{A56C09D4-1A1C-4033-B3CB-A4876AC1B92E}"/>
              </a:ext>
            </a:extLst>
          </p:cNvPr>
          <p:cNvPicPr>
            <a:picLocks noChangeAspect="1"/>
          </p:cNvPicPr>
          <p:nvPr/>
        </p:nvPicPr>
        <p:blipFill>
          <a:blip r:embed="rId2"/>
          <a:stretch>
            <a:fillRect/>
          </a:stretch>
        </p:blipFill>
        <p:spPr>
          <a:xfrm>
            <a:off x="1066800" y="1752600"/>
            <a:ext cx="7277100" cy="3590925"/>
          </a:xfrm>
          <a:prstGeom prst="rect">
            <a:avLst/>
          </a:prstGeom>
        </p:spPr>
      </p:pic>
    </p:spTree>
    <p:extLst>
      <p:ext uri="{BB962C8B-B14F-4D97-AF65-F5344CB8AC3E}">
        <p14:creationId xmlns:p14="http://schemas.microsoft.com/office/powerpoint/2010/main" xmlns="" val="37817077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1DB95-147B-416C-B576-B1B72F3BD741}"/>
              </a:ext>
            </a:extLst>
          </p:cNvPr>
          <p:cNvSpPr>
            <a:spLocks noGrp="1"/>
          </p:cNvSpPr>
          <p:nvPr>
            <p:ph type="title"/>
          </p:nvPr>
        </p:nvSpPr>
        <p:spPr>
          <a:xfrm>
            <a:off x="990600" y="228600"/>
            <a:ext cx="7200900" cy="731839"/>
          </a:xfrm>
        </p:spPr>
        <p:txBody>
          <a:bodyPr>
            <a:normAutofit/>
          </a:bodyPr>
          <a:lstStyle/>
          <a:p>
            <a:pPr algn="ctr"/>
            <a:r>
              <a:rPr lang="en-MY" sz="3200" dirty="0"/>
              <a:t>Porters Generic Strategies</a:t>
            </a:r>
          </a:p>
        </p:txBody>
      </p:sp>
      <p:pic>
        <p:nvPicPr>
          <p:cNvPr id="5" name="Content Placeholder 4">
            <a:extLst>
              <a:ext uri="{FF2B5EF4-FFF2-40B4-BE49-F238E27FC236}">
                <a16:creationId xmlns:a16="http://schemas.microsoft.com/office/drawing/2014/main" xmlns=""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600200" y="1143000"/>
            <a:ext cx="6120680" cy="4710054"/>
          </a:xfrm>
        </p:spPr>
      </p:pic>
    </p:spTree>
    <p:extLst>
      <p:ext uri="{BB962C8B-B14F-4D97-AF65-F5344CB8AC3E}">
        <p14:creationId xmlns:p14="http://schemas.microsoft.com/office/powerpoint/2010/main" xmlns="" val="3523794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3643</TotalTime>
  <Words>2733</Words>
  <Application>Microsoft Office PowerPoint</Application>
  <PresentationFormat>On-screen Show (4:3)</PresentationFormat>
  <Paragraphs>298</Paragraphs>
  <Slides>56</Slides>
  <Notes>6</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Diamond Grid 16x9</vt:lpstr>
      <vt:lpstr>BUSINESS LEADERSHIP - V</vt:lpstr>
      <vt:lpstr>Slide 2</vt:lpstr>
      <vt:lpstr>Strategy</vt:lpstr>
      <vt:lpstr>Strategy</vt:lpstr>
      <vt:lpstr>Strategy</vt:lpstr>
      <vt:lpstr>Tactics</vt:lpstr>
      <vt:lpstr>Strategy in Business</vt:lpstr>
      <vt:lpstr>Slide 8</vt:lpstr>
      <vt:lpstr>Strategic Planning</vt:lpstr>
      <vt:lpstr>Strategic Planning</vt:lpstr>
      <vt:lpstr>Vision Statement</vt:lpstr>
      <vt:lpstr>Examples of Vision Statement</vt:lpstr>
      <vt:lpstr>Mission Statement</vt:lpstr>
      <vt:lpstr>Examples of Mission Statement</vt:lpstr>
      <vt:lpstr>Differences in terms</vt:lpstr>
      <vt:lpstr>Question # 1</vt:lpstr>
      <vt:lpstr>Answer # 1</vt:lpstr>
      <vt:lpstr>Values Statement</vt:lpstr>
      <vt:lpstr>Value Statement</vt:lpstr>
      <vt:lpstr>Example of Value Statement</vt:lpstr>
      <vt:lpstr>Question # 2</vt:lpstr>
      <vt:lpstr>Answer # 2</vt:lpstr>
      <vt:lpstr>Slide 23</vt:lpstr>
      <vt:lpstr>SWOT</vt:lpstr>
      <vt:lpstr>SWOT Analysis</vt:lpstr>
      <vt:lpstr>Strengths</vt:lpstr>
      <vt:lpstr>Weaknesses</vt:lpstr>
      <vt:lpstr>Opportunities</vt:lpstr>
      <vt:lpstr>Threats</vt:lpstr>
      <vt:lpstr>Question # 3</vt:lpstr>
      <vt:lpstr>Answer # 3</vt:lpstr>
      <vt:lpstr>Slide 32</vt:lpstr>
      <vt:lpstr>PEST Analysis</vt:lpstr>
      <vt:lpstr>PEST Analysis</vt:lpstr>
      <vt:lpstr>Question # 4</vt:lpstr>
      <vt:lpstr>Answer # 4</vt:lpstr>
      <vt:lpstr>Slide 37</vt:lpstr>
      <vt:lpstr>Strategy Choices</vt:lpstr>
      <vt:lpstr>Corporate strategy</vt:lpstr>
      <vt:lpstr>Growth Strategy</vt:lpstr>
      <vt:lpstr>Vertical Integration Strategy</vt:lpstr>
      <vt:lpstr>Horizontal Integration Strategy</vt:lpstr>
      <vt:lpstr>Stability Strategy</vt:lpstr>
      <vt:lpstr>Retrenchment Strategy</vt:lpstr>
      <vt:lpstr>Slide 45</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139</cp:revision>
  <cp:lastPrinted>1601-01-01T00:00:00Z</cp:lastPrinted>
  <dcterms:created xsi:type="dcterms:W3CDTF">2020-07-09T15:12:46Z</dcterms:created>
  <dcterms:modified xsi:type="dcterms:W3CDTF">2023-07-01T03:14:27Z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