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0"/>
  </p:notesMasterIdLst>
  <p:handoutMasterIdLst>
    <p:handoutMasterId r:id="rId51"/>
  </p:handoutMasterIdLst>
  <p:sldIdLst>
    <p:sldId id="256" r:id="rId2"/>
    <p:sldId id="381" r:id="rId3"/>
    <p:sldId id="382" r:id="rId4"/>
    <p:sldId id="383" r:id="rId5"/>
    <p:sldId id="548" r:id="rId6"/>
    <p:sldId id="384" r:id="rId7"/>
    <p:sldId id="385" r:id="rId8"/>
    <p:sldId id="549" r:id="rId9"/>
    <p:sldId id="354" r:id="rId10"/>
    <p:sldId id="550" r:id="rId11"/>
    <p:sldId id="551" r:id="rId12"/>
    <p:sldId id="355" r:id="rId13"/>
    <p:sldId id="552" r:id="rId14"/>
    <p:sldId id="553" r:id="rId15"/>
    <p:sldId id="376" r:id="rId16"/>
    <p:sldId id="554" r:id="rId17"/>
    <p:sldId id="365" r:id="rId18"/>
    <p:sldId id="395" r:id="rId19"/>
    <p:sldId id="396" r:id="rId20"/>
    <p:sldId id="377" r:id="rId21"/>
    <p:sldId id="366" r:id="rId22"/>
    <p:sldId id="399" r:id="rId23"/>
    <p:sldId id="400" r:id="rId24"/>
    <p:sldId id="367" r:id="rId25"/>
    <p:sldId id="368" r:id="rId26"/>
    <p:sldId id="401" r:id="rId27"/>
    <p:sldId id="402" r:id="rId28"/>
    <p:sldId id="378" r:id="rId29"/>
    <p:sldId id="357" r:id="rId30"/>
    <p:sldId id="353" r:id="rId31"/>
    <p:sldId id="358" r:id="rId32"/>
    <p:sldId id="359" r:id="rId33"/>
    <p:sldId id="360" r:id="rId34"/>
    <p:sldId id="361" r:id="rId35"/>
    <p:sldId id="362" r:id="rId36"/>
    <p:sldId id="363" r:id="rId37"/>
    <p:sldId id="356" r:id="rId38"/>
    <p:sldId id="379" r:id="rId39"/>
    <p:sldId id="380" r:id="rId40"/>
    <p:sldId id="452" r:id="rId41"/>
    <p:sldId id="259" r:id="rId42"/>
    <p:sldId id="350" r:id="rId43"/>
    <p:sldId id="403" r:id="rId44"/>
    <p:sldId id="387" r:id="rId45"/>
    <p:sldId id="351" r:id="rId46"/>
    <p:sldId id="352" r:id="rId47"/>
    <p:sldId id="281" r:id="rId48"/>
    <p:sldId id="276" r:id="rId4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9002C27A-71CA-4DF1-8A3F-75B6924DB6FE}" type="presOf" srcId="{FC7CB4ED-5BDF-4001-BEE2-8C54CE935AA5}" destId="{D430E6DE-2FBE-4391-A68C-203152DB2095}" srcOrd="0" destOrd="0" presId="urn:microsoft.com/office/officeart/2005/8/layout/vList2"/>
    <dgm:cxn modelId="{D1904BAB-52AD-45C6-B46A-8FB9EBA31C5C}" srcId="{703D4D02-5513-427D-B6E9-B2E187EE0C3A}" destId="{FC7CB4ED-5BDF-4001-BEE2-8C54CE935AA5}" srcOrd="3" destOrd="0" parTransId="{6D417FA4-06DE-4FAB-AA98-1F76391A4D19}" sibTransId="{3926BC1A-41E7-48DB-9595-93FAB9C2A2B7}"/>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0030020-D221-4821-AA17-038570161C33}" type="presParOf" srcId="{CC8763B3-4621-4666-B669-3C5BA2A30DBE}" destId="{D430E6DE-2FBE-4391-A68C-203152DB2095}" srcOrd="6" destOrd="0" presId="urn:microsoft.com/office/officeart/2005/8/layout/vList2"/>
    <dgm:cxn modelId="{623CEB74-7A92-4157-9CD2-1971997F5E86}" type="presParOf" srcId="{CC8763B3-4621-4666-B669-3C5BA2A30DBE}" destId="{7D401376-13D2-43DE-A9D2-20E355DCDEFB}"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92"/>
          <a:ext cx="7162564" cy="7090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615" y="37407"/>
        <a:ext cx="7093334" cy="639861"/>
      </dsp:txXfrm>
    </dsp:sp>
    <dsp:sp modelId="{C8CBCA26-9D20-4838-B1F9-53234775E96B}">
      <dsp:nvSpPr>
        <dsp:cNvPr id="0" name=""/>
        <dsp:cNvSpPr/>
      </dsp:nvSpPr>
      <dsp:spPr>
        <a:xfrm>
          <a:off x="0" y="730248"/>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5" y="764863"/>
        <a:ext cx="7093334" cy="639861"/>
      </dsp:txXfrm>
    </dsp:sp>
    <dsp:sp modelId="{C30047F0-DB09-4604-AC54-FC0221E4A689}">
      <dsp:nvSpPr>
        <dsp:cNvPr id="0" name=""/>
        <dsp:cNvSpPr/>
      </dsp:nvSpPr>
      <dsp:spPr>
        <a:xfrm>
          <a:off x="0" y="144106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5" y="1475681"/>
        <a:ext cx="7093334" cy="639861"/>
      </dsp:txXfrm>
    </dsp:sp>
    <dsp:sp modelId="{D430E6DE-2FBE-4391-A68C-203152DB2095}">
      <dsp:nvSpPr>
        <dsp:cNvPr id="0" name=""/>
        <dsp:cNvSpPr/>
      </dsp:nvSpPr>
      <dsp:spPr>
        <a:xfrm>
          <a:off x="0" y="216500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5" y="2199621"/>
        <a:ext cx="7093334" cy="639861"/>
      </dsp:txXfrm>
    </dsp:sp>
    <dsp:sp modelId="{F209ACB3-3444-40CC-BCCA-513ABA9ADB86}">
      <dsp:nvSpPr>
        <dsp:cNvPr id="0" name=""/>
        <dsp:cNvSpPr/>
      </dsp:nvSpPr>
      <dsp:spPr>
        <a:xfrm>
          <a:off x="0" y="2886542"/>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5" y="2921157"/>
        <a:ext cx="7093334" cy="639861"/>
      </dsp:txXfrm>
    </dsp:sp>
    <dsp:sp modelId="{24D32922-BF99-4CE5-821E-A240C3092535}">
      <dsp:nvSpPr>
        <dsp:cNvPr id="0" name=""/>
        <dsp:cNvSpPr/>
      </dsp:nvSpPr>
      <dsp:spPr>
        <a:xfrm>
          <a:off x="0" y="3608079"/>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5" y="3642694"/>
        <a:ext cx="7093334" cy="639861"/>
      </dsp:txXfrm>
    </dsp:sp>
    <dsp:sp modelId="{F2661D8E-CA17-4439-82D7-B9DD64BE4ADF}">
      <dsp:nvSpPr>
        <dsp:cNvPr id="0" name=""/>
        <dsp:cNvSpPr/>
      </dsp:nvSpPr>
      <dsp:spPr>
        <a:xfrm>
          <a:off x="0" y="4329615"/>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5" y="4364230"/>
        <a:ext cx="7093334" cy="639861"/>
      </dsp:txXfrm>
    </dsp:sp>
    <dsp:sp modelId="{3BE952A1-A30C-4AC3-90C5-5AFF5BA4AEDD}">
      <dsp:nvSpPr>
        <dsp:cNvPr id="0" name=""/>
        <dsp:cNvSpPr/>
      </dsp:nvSpPr>
      <dsp:spPr>
        <a:xfrm>
          <a:off x="0" y="5051151"/>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5" y="5085766"/>
        <a:ext cx="7093334" cy="63986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15</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lstStyle/>
          <a:p>
            <a:r>
              <a:rPr lang="en-MY"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lstStyle/>
          <a:p>
            <a:r>
              <a:rPr lang="en-MY" dirty="0"/>
              <a:t>A values statement lists the core principles that guide and direct the organization and its culture.</a:t>
            </a:r>
          </a:p>
          <a:p>
            <a:r>
              <a:rPr lang="en-MY" dirty="0"/>
              <a:t> In a values-led organization, the values create a moral compass for the organization and its employees.</a:t>
            </a:r>
          </a:p>
          <a:p>
            <a:r>
              <a:rPr lang="en-MY"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lstStyle/>
          <a:p>
            <a:pPr marL="0" indent="0">
              <a:buNone/>
            </a:pPr>
            <a:r>
              <a:rPr lang="en-MY" dirty="0"/>
              <a:t>When drafting values statements, questions to consider might include:</a:t>
            </a:r>
          </a:p>
          <a:p>
            <a:r>
              <a:rPr lang="en-MY" dirty="0"/>
              <a:t>What values are unique to our organization?</a:t>
            </a:r>
          </a:p>
          <a:p>
            <a:r>
              <a:rPr lang="en-MY" dirty="0"/>
              <a:t>What values should guide the operations of our company?</a:t>
            </a:r>
          </a:p>
          <a:p>
            <a:r>
              <a:rPr lang="en-MY" dirty="0"/>
              <a:t>What conduct should our employees uphold?</a:t>
            </a:r>
          </a:p>
          <a:p>
            <a:endParaRPr lang="en-MY" dirty="0"/>
          </a:p>
          <a:p>
            <a:pPr marL="0" indent="0">
              <a:buNone/>
            </a:pPr>
            <a:r>
              <a:rPr lang="en-MY"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lstStyle/>
          <a:p>
            <a:r>
              <a:rPr lang="en-MY"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lstStyle/>
          <a:p>
            <a:pPr marL="0" indent="0">
              <a:buNone/>
            </a:pPr>
            <a:r>
              <a:rPr lang="en-MY" dirty="0"/>
              <a:t>Coca-Cola :</a:t>
            </a:r>
          </a:p>
          <a:p>
            <a:r>
              <a:rPr lang="en-MY" dirty="0"/>
              <a:t>Leadership: The courage to shape a better future</a:t>
            </a:r>
          </a:p>
          <a:p>
            <a:r>
              <a:rPr lang="en-MY" dirty="0"/>
              <a:t>Collaboration: Leverage collective genius</a:t>
            </a:r>
          </a:p>
          <a:p>
            <a:r>
              <a:rPr lang="en-MY" dirty="0"/>
              <a:t>Integrity: Be real</a:t>
            </a:r>
          </a:p>
          <a:p>
            <a:r>
              <a:rPr lang="en-MY" dirty="0"/>
              <a:t>Accountability: If it is to be, it’s up to me</a:t>
            </a:r>
          </a:p>
          <a:p>
            <a:r>
              <a:rPr lang="en-MY" dirty="0"/>
              <a:t>Passion: Committed in heart and mind</a:t>
            </a:r>
          </a:p>
          <a:p>
            <a:r>
              <a:rPr lang="en-MY" dirty="0"/>
              <a:t>Diversity: As inclusive as our brands</a:t>
            </a:r>
          </a:p>
          <a:p>
            <a:r>
              <a:rPr lang="en-MY" dirty="0"/>
              <a:t>Quality: What we do, we do well</a:t>
            </a:r>
          </a:p>
        </p:txBody>
      </p:sp>
    </p:spTree>
    <p:extLst>
      <p:ext uri="{BB962C8B-B14F-4D97-AF65-F5344CB8AC3E}">
        <p14:creationId xmlns:p14="http://schemas.microsoft.com/office/powerpoint/2010/main" val="3768502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lstStyle/>
          <a:p>
            <a:pPr marL="0" indent="0">
              <a:buNone/>
            </a:pPr>
            <a:r>
              <a:rPr lang="en-MY" dirty="0"/>
              <a:t>A mission statement does NOT need to include?	</a:t>
            </a:r>
          </a:p>
          <a:p>
            <a:pPr marL="0" indent="0">
              <a:buNone/>
            </a:pPr>
            <a:r>
              <a:rPr lang="en-MY" dirty="0"/>
              <a:t>    </a:t>
            </a:r>
          </a:p>
          <a:p>
            <a:pPr marL="0" indent="0">
              <a:buNone/>
            </a:pPr>
            <a:r>
              <a:rPr lang="en-MY" dirty="0"/>
              <a:t>a) State what the company does.	    </a:t>
            </a:r>
          </a:p>
          <a:p>
            <a:pPr marL="0" indent="0">
              <a:buNone/>
            </a:pPr>
            <a:r>
              <a:rPr lang="en-MY" dirty="0"/>
              <a:t>b) State time frame for completion.	    </a:t>
            </a:r>
          </a:p>
          <a:p>
            <a:pPr marL="0" indent="0">
              <a:buNone/>
            </a:pPr>
            <a:r>
              <a:rPr lang="en-MY" dirty="0"/>
              <a:t>c) State where the company is headed.	    </a:t>
            </a:r>
          </a:p>
          <a:p>
            <a:pPr marL="0" indent="0">
              <a:buNone/>
            </a:pPr>
            <a:r>
              <a:rPr lang="en-MY" dirty="0"/>
              <a:t>d) State who its customers are.</a:t>
            </a:r>
          </a:p>
          <a:p>
            <a:pPr marL="0" indent="0">
              <a:buNone/>
            </a:pPr>
            <a:endParaRPr lang="en-MY" dirty="0"/>
          </a:p>
        </p:txBody>
      </p:sp>
    </p:spTree>
    <p:extLst>
      <p:ext uri="{BB962C8B-B14F-4D97-AF65-F5344CB8AC3E}">
        <p14:creationId xmlns:p14="http://schemas.microsoft.com/office/powerpoint/2010/main" val="54887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2154</TotalTime>
  <Words>1876</Words>
  <Application>Microsoft Office PowerPoint</Application>
  <PresentationFormat>On-screen Show (4:3)</PresentationFormat>
  <Paragraphs>216</Paragraphs>
  <Slides>48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Times New Roman</vt:lpstr>
      <vt:lpstr>Wingdings</vt:lpstr>
      <vt:lpstr>Office Theme</vt:lpstr>
      <vt:lpstr>BUSINESS LEADERSHIP - V</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Question # 2</vt:lpstr>
      <vt:lpstr>Answer # 2</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93</cp:revision>
  <cp:lastPrinted>1601-01-01T00:00:00Z</cp:lastPrinted>
  <dcterms:created xsi:type="dcterms:W3CDTF">2020-07-09T15:12:46Z</dcterms:created>
  <dcterms:modified xsi:type="dcterms:W3CDTF">2021-12-11T16:18:57Z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