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69"/>
  </p:notesMasterIdLst>
  <p:handoutMasterIdLst>
    <p:handoutMasterId r:id="rId70"/>
  </p:handoutMasterIdLst>
  <p:sldIdLst>
    <p:sldId id="256" r:id="rId2"/>
    <p:sldId id="452" r:id="rId3"/>
    <p:sldId id="259" r:id="rId4"/>
    <p:sldId id="388" r:id="rId5"/>
    <p:sldId id="399" r:id="rId6"/>
    <p:sldId id="400" r:id="rId7"/>
    <p:sldId id="401" r:id="rId8"/>
    <p:sldId id="402" r:id="rId9"/>
    <p:sldId id="389" r:id="rId10"/>
    <p:sldId id="390" r:id="rId11"/>
    <p:sldId id="395" r:id="rId12"/>
    <p:sldId id="396" r:id="rId13"/>
    <p:sldId id="453" r:id="rId14"/>
    <p:sldId id="350" r:id="rId15"/>
    <p:sldId id="403" r:id="rId16"/>
    <p:sldId id="387" r:id="rId17"/>
    <p:sldId id="351" r:id="rId18"/>
    <p:sldId id="352" r:id="rId19"/>
    <p:sldId id="281" r:id="rId20"/>
    <p:sldId id="454" r:id="rId21"/>
    <p:sldId id="364" r:id="rId22"/>
    <p:sldId id="366" r:id="rId23"/>
    <p:sldId id="367" r:id="rId24"/>
    <p:sldId id="275" r:id="rId25"/>
    <p:sldId id="368" r:id="rId26"/>
    <p:sldId id="369" r:id="rId27"/>
    <p:sldId id="370" r:id="rId28"/>
    <p:sldId id="371" r:id="rId29"/>
    <p:sldId id="263" r:id="rId30"/>
    <p:sldId id="455" r:id="rId31"/>
    <p:sldId id="372" r:id="rId32"/>
    <p:sldId id="276" r:id="rId33"/>
    <p:sldId id="373" r:id="rId34"/>
    <p:sldId id="375" r:id="rId35"/>
    <p:sldId id="374" r:id="rId36"/>
    <p:sldId id="283" r:id="rId37"/>
    <p:sldId id="391" r:id="rId38"/>
    <p:sldId id="392" r:id="rId39"/>
    <p:sldId id="456" r:id="rId40"/>
    <p:sldId id="410" r:id="rId41"/>
    <p:sldId id="443" r:id="rId42"/>
    <p:sldId id="411" r:id="rId43"/>
    <p:sldId id="413" r:id="rId44"/>
    <p:sldId id="414" r:id="rId45"/>
    <p:sldId id="412" r:id="rId46"/>
    <p:sldId id="416" r:id="rId47"/>
    <p:sldId id="417" r:id="rId48"/>
    <p:sldId id="444" r:id="rId49"/>
    <p:sldId id="445" r:id="rId50"/>
    <p:sldId id="457" r:id="rId51"/>
    <p:sldId id="258" r:id="rId52"/>
    <p:sldId id="260" r:id="rId53"/>
    <p:sldId id="458" r:id="rId54"/>
    <p:sldId id="264" r:id="rId55"/>
    <p:sldId id="261" r:id="rId56"/>
    <p:sldId id="377" r:id="rId57"/>
    <p:sldId id="378" r:id="rId58"/>
    <p:sldId id="379" r:id="rId59"/>
    <p:sldId id="380" r:id="rId60"/>
    <p:sldId id="381" r:id="rId61"/>
    <p:sldId id="459" r:id="rId62"/>
    <p:sldId id="265" r:id="rId63"/>
    <p:sldId id="382" r:id="rId64"/>
    <p:sldId id="383" r:id="rId65"/>
    <p:sldId id="384" r:id="rId66"/>
    <p:sldId id="385" r:id="rId67"/>
    <p:sldId id="386" r:id="rId68"/>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8" custLinFactNeighborY="-16154">
        <dgm:presLayoutVars>
          <dgm:chMax val="0"/>
          <dgm:bulletEnabled val="1"/>
        </dgm:presLayoutVars>
      </dgm:prSet>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8"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8"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8" custLinFactNeighborY="-19307">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8" custLinFactNeighborY="-16154">
        <dgm:presLayoutVars>
          <dgm:chMax val="0"/>
          <dgm:bulletEnabled val="1"/>
        </dgm:presLayoutVars>
      </dgm:prSet>
      <dgm:spPr>
        <a:xfrm>
          <a:off x="0" y="0"/>
          <a:ext cx="7162564" cy="707427"/>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8" custLinFactNeighborX="472" custLinFactNeighborY="-30453">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8" custLinFactNeighborY="-19307">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8" custLinFactY="-8480" custLinFactNeighborX="472" custLinFactNeighborY="-100000">
        <dgm:presLayoutVars>
          <dgm:chMax val="0"/>
          <dgm:bulletEnabled val="1"/>
        </dgm:presLayoutVars>
      </dgm:prSet>
      <dgm:spPr>
        <a:xfrm>
          <a:off x="0" y="0"/>
          <a:ext cx="7162564" cy="707427"/>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8" custLinFactNeighborX="472" custLinFactNeighborY="-30453">
        <dgm:presLayoutVars>
          <dgm:chMax val="0"/>
          <dgm:bulletEnabled val="1"/>
        </dgm:presLayoutVars>
      </dgm:prSet>
      <dgm:spPr>
        <a:xfrm>
          <a:off x="0" y="1439708"/>
          <a:ext cx="7162564" cy="707427"/>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8" custLinFactNeighborY="-19307">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8" custLinFactY="-8480" custLinFactNeighborX="472" custLinFactNeighborY="-100000">
        <dgm:presLayoutVars>
          <dgm:chMax val="0"/>
          <dgm:bulletEnabled val="1"/>
        </dgm:presLayoutVars>
      </dgm:prSet>
      <dgm:spPr>
        <a:xfrm>
          <a:off x="0" y="0"/>
          <a:ext cx="7162564" cy="707427"/>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8" custLinFactNeighborY="-19307">
        <dgm:presLayoutVars>
          <dgm:chMax val="0"/>
          <dgm:bulletEnabled val="1"/>
        </dgm:presLayoutVars>
      </dgm:prSet>
      <dgm:spPr>
        <a:xfrm>
          <a:off x="0" y="2163000"/>
          <a:ext cx="7162564" cy="707427"/>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8" custLinFactY="-8480" custLinFactNeighborX="472" custLinFactNeighborY="-100000">
        <dgm:presLayoutVars>
          <dgm:chMax val="0"/>
          <dgm:bulletEnabled val="1"/>
        </dgm:presLayoutVars>
      </dgm:prSet>
      <dgm:spPr>
        <a:xfrm>
          <a:off x="0" y="0"/>
          <a:ext cx="7162564" cy="707427"/>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8" custLinFactNeighborY="-19307">
        <dgm:presLayoutVars>
          <dgm:chMax val="0"/>
          <dgm:bulletEnabled val="1"/>
        </dgm:presLayoutVars>
      </dgm:prSet>
      <dgm:spPr>
        <a:xfrm>
          <a:off x="0" y="2163052"/>
          <a:ext cx="7162564" cy="707949"/>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456"/>
          <a:ext cx="7162564" cy="707427"/>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8" custLinFactY="-8480" custLinFactNeighborX="472" custLinFactNeighborY="-100000">
        <dgm:presLayoutVars>
          <dgm:chMax val="0"/>
          <dgm:bulletEnabled val="1"/>
        </dgm:presLayoutVars>
      </dgm:prSet>
      <dgm:spPr>
        <a:xfrm>
          <a:off x="0" y="0"/>
          <a:ext cx="7162564" cy="707427"/>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8" custLinFactNeighborY="-19307">
        <dgm:presLayoutVars>
          <dgm:chMax val="0"/>
          <dgm:bulletEnabled val="1"/>
        </dgm:presLayoutVars>
      </dgm:prSet>
      <dgm:spPr>
        <a:xfrm>
          <a:off x="0" y="2163052"/>
          <a:ext cx="7162564" cy="707949"/>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9157"/>
          <a:ext cx="7162564" cy="707427"/>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7971EA1D-5559-4832-AE87-7DA27032A53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8" custLinFactY="-8480" custLinFactNeighborX="472" custLinFactNeighborY="-100000">
        <dgm:presLayoutVars>
          <dgm:chMax val="0"/>
          <dgm:bulletEnabled val="1"/>
        </dgm:presLayoutVars>
      </dgm:prSet>
      <dgm:spPr>
        <a:xfrm>
          <a:off x="0" y="0"/>
          <a:ext cx="7162564" cy="707427"/>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8" custLinFactNeighborY="-19307">
        <dgm:presLayoutVars>
          <dgm:chMax val="0"/>
          <dgm:bulletEnabled val="1"/>
        </dgm:presLayoutVars>
      </dgm:prSet>
      <dgm:spPr>
        <a:xfrm>
          <a:off x="0" y="2163052"/>
          <a:ext cx="7162564" cy="707949"/>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8435"/>
          <a:ext cx="7162564" cy="707949"/>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a:xfrm>
          <a:off x="0" y="4330858"/>
          <a:ext cx="7162564" cy="707427"/>
        </a:xfrm>
        <a:prstGeom prst="roundRect">
          <a:avLst/>
        </a:prstGeom>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8" custLinFactY="-8480" custLinFactNeighborX="472" custLinFactNeighborY="-100000">
        <dgm:presLayoutVars>
          <dgm:chMax val="0"/>
          <dgm:bulletEnabled val="1"/>
        </dgm:presLayoutVars>
      </dgm:prSet>
      <dgm:spPr>
        <a:xfrm>
          <a:off x="0" y="0"/>
          <a:ext cx="7162564" cy="707427"/>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8" custLinFactNeighborY="-19307">
        <dgm:presLayoutVars>
          <dgm:chMax val="0"/>
          <dgm:bulletEnabled val="1"/>
        </dgm:presLayoutVars>
      </dgm:prSet>
      <dgm:spPr>
        <a:xfrm>
          <a:off x="0" y="2163052"/>
          <a:ext cx="7162564" cy="707949"/>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8435"/>
          <a:ext cx="7162564" cy="707949"/>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a:xfrm>
          <a:off x="0" y="4329829"/>
          <a:ext cx="7162564" cy="707949"/>
        </a:xfrm>
        <a:prstGeom prst="roundRect">
          <a:avLst/>
        </a:prstGeom>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a:xfrm>
          <a:off x="0" y="5052558"/>
          <a:ext cx="7162564" cy="707427"/>
        </a:xfrm>
        <a:prstGeom prst="roundRect">
          <a:avLst/>
        </a:prstGeom>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0"/>
          <a:ext cx="7162564" cy="709091"/>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sp:txBody>
      <dsp:txXfrm>
        <a:off x="34615" y="34615"/>
        <a:ext cx="7093334" cy="639861"/>
      </dsp:txXfrm>
    </dsp:sp>
    <dsp:sp modelId="{02733F7B-8381-46B4-A62D-60C94EF49351}">
      <dsp:nvSpPr>
        <dsp:cNvPr id="0" name=""/>
        <dsp:cNvSpPr/>
      </dsp:nvSpPr>
      <dsp:spPr>
        <a:xfrm>
          <a:off x="0" y="724328"/>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615" y="758943"/>
        <a:ext cx="7093334" cy="639861"/>
      </dsp:txXfrm>
    </dsp:sp>
    <dsp:sp modelId="{C8CBCA26-9D20-4838-B1F9-53234775E96B}">
      <dsp:nvSpPr>
        <dsp:cNvPr id="0" name=""/>
        <dsp:cNvSpPr/>
      </dsp:nvSpPr>
      <dsp:spPr>
        <a:xfrm>
          <a:off x="0" y="1451784"/>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615" y="1486399"/>
        <a:ext cx="7093334" cy="639861"/>
      </dsp:txXfrm>
    </dsp:sp>
    <dsp:sp modelId="{C30047F0-DB09-4604-AC54-FC0221E4A689}">
      <dsp:nvSpPr>
        <dsp:cNvPr id="0" name=""/>
        <dsp:cNvSpPr/>
      </dsp:nvSpPr>
      <dsp:spPr>
        <a:xfrm>
          <a:off x="0" y="2162603"/>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615" y="2197218"/>
        <a:ext cx="7093334" cy="639861"/>
      </dsp:txXfrm>
    </dsp:sp>
    <dsp:sp modelId="{F209ACB3-3444-40CC-BCCA-513ABA9ADB86}">
      <dsp:nvSpPr>
        <dsp:cNvPr id="0" name=""/>
        <dsp:cNvSpPr/>
      </dsp:nvSpPr>
      <dsp:spPr>
        <a:xfrm>
          <a:off x="0" y="2886542"/>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615" y="2921157"/>
        <a:ext cx="7093334" cy="639861"/>
      </dsp:txXfrm>
    </dsp:sp>
    <dsp:sp modelId="{24D32922-BF99-4CE5-821E-A240C3092535}">
      <dsp:nvSpPr>
        <dsp:cNvPr id="0" name=""/>
        <dsp:cNvSpPr/>
      </dsp:nvSpPr>
      <dsp:spPr>
        <a:xfrm>
          <a:off x="0" y="3608079"/>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615" y="3642694"/>
        <a:ext cx="7093334" cy="639861"/>
      </dsp:txXfrm>
    </dsp:sp>
    <dsp:sp modelId="{F2661D8E-CA17-4439-82D7-B9DD64BE4ADF}">
      <dsp:nvSpPr>
        <dsp:cNvPr id="0" name=""/>
        <dsp:cNvSpPr/>
      </dsp:nvSpPr>
      <dsp:spPr>
        <a:xfrm>
          <a:off x="0" y="4329615"/>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615" y="4364230"/>
        <a:ext cx="7093334" cy="639861"/>
      </dsp:txXfrm>
    </dsp:sp>
    <dsp:sp modelId="{3BE952A1-A30C-4AC3-90C5-5AFF5BA4AEDD}">
      <dsp:nvSpPr>
        <dsp:cNvPr id="0" name=""/>
        <dsp:cNvSpPr/>
      </dsp:nvSpPr>
      <dsp:spPr>
        <a:xfrm>
          <a:off x="0" y="5051151"/>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615" y="5085766"/>
        <a:ext cx="7093334" cy="6398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191"/>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34592" y="34783"/>
        <a:ext cx="7093380" cy="639442"/>
      </dsp:txXfrm>
    </dsp:sp>
    <dsp:sp modelId="{02733F7B-8381-46B4-A62D-60C94EF49351}">
      <dsp:nvSpPr>
        <dsp:cNvPr id="0" name=""/>
        <dsp:cNvSpPr/>
      </dsp:nvSpPr>
      <dsp:spPr>
        <a:xfrm>
          <a:off x="0" y="725688"/>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BCG Matrix</a:t>
          </a:r>
        </a:p>
      </dsp:txBody>
      <dsp:txXfrm>
        <a:off x="34592" y="760280"/>
        <a:ext cx="7093380" cy="639442"/>
      </dsp:txXfrm>
    </dsp:sp>
    <dsp:sp modelId="{C8CBCA26-9D20-4838-B1F9-53234775E96B}">
      <dsp:nvSpPr>
        <dsp:cNvPr id="0" name=""/>
        <dsp:cNvSpPr/>
      </dsp:nvSpPr>
      <dsp:spPr>
        <a:xfrm>
          <a:off x="0" y="144058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592" y="1475174"/>
        <a:ext cx="7093380" cy="639442"/>
      </dsp:txXfrm>
    </dsp:sp>
    <dsp:sp modelId="{C30047F0-DB09-4604-AC54-FC0221E4A689}">
      <dsp:nvSpPr>
        <dsp:cNvPr id="0" name=""/>
        <dsp:cNvSpPr/>
      </dsp:nvSpPr>
      <dsp:spPr>
        <a:xfrm>
          <a:off x="0" y="2163057"/>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592" y="2197649"/>
        <a:ext cx="7093380" cy="639442"/>
      </dsp:txXfrm>
    </dsp:sp>
    <dsp:sp modelId="{F209ACB3-3444-40CC-BCCA-513ABA9ADB86}">
      <dsp:nvSpPr>
        <dsp:cNvPr id="0" name=""/>
        <dsp:cNvSpPr/>
      </dsp:nvSpPr>
      <dsp:spPr>
        <a:xfrm>
          <a:off x="0" y="2886549"/>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592" y="5084400"/>
        <a:ext cx="7093380" cy="6394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0"/>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34619" y="34619"/>
        <a:ext cx="7093326" cy="639931"/>
      </dsp:txXfrm>
    </dsp:sp>
    <dsp:sp modelId="{02733F7B-8381-46B4-A62D-60C94EF49351}">
      <dsp:nvSpPr>
        <dsp:cNvPr id="0" name=""/>
        <dsp:cNvSpPr/>
      </dsp:nvSpPr>
      <dsp:spPr>
        <a:xfrm>
          <a:off x="0" y="724255"/>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619" y="758874"/>
        <a:ext cx="7093326" cy="639931"/>
      </dsp:txXfrm>
    </dsp:sp>
    <dsp:sp modelId="{C8CBCA26-9D20-4838-B1F9-53234775E96B}">
      <dsp:nvSpPr>
        <dsp:cNvPr id="0" name=""/>
        <dsp:cNvSpPr/>
      </dsp:nvSpPr>
      <dsp:spPr>
        <a:xfrm>
          <a:off x="0" y="1439649"/>
          <a:ext cx="7162564" cy="70916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Balanced Scorecard</a:t>
          </a:r>
        </a:p>
      </dsp:txBody>
      <dsp:txXfrm>
        <a:off x="34619" y="1474268"/>
        <a:ext cx="7093326" cy="639931"/>
      </dsp:txXfrm>
    </dsp:sp>
    <dsp:sp modelId="{C30047F0-DB09-4604-AC54-FC0221E4A689}">
      <dsp:nvSpPr>
        <dsp:cNvPr id="0" name=""/>
        <dsp:cNvSpPr/>
      </dsp:nvSpPr>
      <dsp:spPr>
        <a:xfrm>
          <a:off x="0" y="2162573"/>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619" y="2197192"/>
        <a:ext cx="7093326" cy="639931"/>
      </dsp:txXfrm>
    </dsp:sp>
    <dsp:sp modelId="{F209ACB3-3444-40CC-BCCA-513ABA9ADB86}">
      <dsp:nvSpPr>
        <dsp:cNvPr id="0" name=""/>
        <dsp:cNvSpPr/>
      </dsp:nvSpPr>
      <dsp:spPr>
        <a:xfrm>
          <a:off x="0" y="2886507"/>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619" y="2921126"/>
        <a:ext cx="7093326" cy="639931"/>
      </dsp:txXfrm>
    </dsp:sp>
    <dsp:sp modelId="{24D32922-BF99-4CE5-821E-A240C3092535}">
      <dsp:nvSpPr>
        <dsp:cNvPr id="0" name=""/>
        <dsp:cNvSpPr/>
      </dsp:nvSpPr>
      <dsp:spPr>
        <a:xfrm>
          <a:off x="0" y="3608052"/>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619" y="3642671"/>
        <a:ext cx="7093326" cy="639931"/>
      </dsp:txXfrm>
    </dsp:sp>
    <dsp:sp modelId="{F2661D8E-CA17-4439-82D7-B9DD64BE4ADF}">
      <dsp:nvSpPr>
        <dsp:cNvPr id="0" name=""/>
        <dsp:cNvSpPr/>
      </dsp:nvSpPr>
      <dsp:spPr>
        <a:xfrm>
          <a:off x="0" y="4329596"/>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619" y="4364215"/>
        <a:ext cx="7093326" cy="639931"/>
      </dsp:txXfrm>
    </dsp:sp>
    <dsp:sp modelId="{3BE952A1-A30C-4AC3-90C5-5AFF5BA4AEDD}">
      <dsp:nvSpPr>
        <dsp:cNvPr id="0" name=""/>
        <dsp:cNvSpPr/>
      </dsp:nvSpPr>
      <dsp:spPr>
        <a:xfrm>
          <a:off x="0" y="5051141"/>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619" y="5085760"/>
        <a:ext cx="7093326" cy="6399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0"/>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34619" y="34619"/>
        <a:ext cx="7093326" cy="639931"/>
      </dsp:txXfrm>
    </dsp:sp>
    <dsp:sp modelId="{02733F7B-8381-46B4-A62D-60C94EF49351}">
      <dsp:nvSpPr>
        <dsp:cNvPr id="0" name=""/>
        <dsp:cNvSpPr/>
      </dsp:nvSpPr>
      <dsp:spPr>
        <a:xfrm>
          <a:off x="0" y="724255"/>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619" y="758874"/>
        <a:ext cx="7093326" cy="639931"/>
      </dsp:txXfrm>
    </dsp:sp>
    <dsp:sp modelId="{C8CBCA26-9D20-4838-B1F9-53234775E96B}">
      <dsp:nvSpPr>
        <dsp:cNvPr id="0" name=""/>
        <dsp:cNvSpPr/>
      </dsp:nvSpPr>
      <dsp:spPr>
        <a:xfrm>
          <a:off x="0" y="1439649"/>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619" y="1474268"/>
        <a:ext cx="7093326" cy="639931"/>
      </dsp:txXfrm>
    </dsp:sp>
    <dsp:sp modelId="{C30047F0-DB09-4604-AC54-FC0221E4A689}">
      <dsp:nvSpPr>
        <dsp:cNvPr id="0" name=""/>
        <dsp:cNvSpPr/>
      </dsp:nvSpPr>
      <dsp:spPr>
        <a:xfrm>
          <a:off x="0" y="2162573"/>
          <a:ext cx="7162564" cy="70916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MBO</a:t>
          </a:r>
        </a:p>
      </dsp:txBody>
      <dsp:txXfrm>
        <a:off x="34619" y="2197192"/>
        <a:ext cx="7093326" cy="639931"/>
      </dsp:txXfrm>
    </dsp:sp>
    <dsp:sp modelId="{F209ACB3-3444-40CC-BCCA-513ABA9ADB86}">
      <dsp:nvSpPr>
        <dsp:cNvPr id="0" name=""/>
        <dsp:cNvSpPr/>
      </dsp:nvSpPr>
      <dsp:spPr>
        <a:xfrm>
          <a:off x="0" y="2886507"/>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619" y="2921126"/>
        <a:ext cx="7093326" cy="639931"/>
      </dsp:txXfrm>
    </dsp:sp>
    <dsp:sp modelId="{24D32922-BF99-4CE5-821E-A240C3092535}">
      <dsp:nvSpPr>
        <dsp:cNvPr id="0" name=""/>
        <dsp:cNvSpPr/>
      </dsp:nvSpPr>
      <dsp:spPr>
        <a:xfrm>
          <a:off x="0" y="3608052"/>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619" y="3642671"/>
        <a:ext cx="7093326" cy="639931"/>
      </dsp:txXfrm>
    </dsp:sp>
    <dsp:sp modelId="{F2661D8E-CA17-4439-82D7-B9DD64BE4ADF}">
      <dsp:nvSpPr>
        <dsp:cNvPr id="0" name=""/>
        <dsp:cNvSpPr/>
      </dsp:nvSpPr>
      <dsp:spPr>
        <a:xfrm>
          <a:off x="0" y="4329596"/>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619" y="4364215"/>
        <a:ext cx="7093326" cy="639931"/>
      </dsp:txXfrm>
    </dsp:sp>
    <dsp:sp modelId="{3BE952A1-A30C-4AC3-90C5-5AFF5BA4AEDD}">
      <dsp:nvSpPr>
        <dsp:cNvPr id="0" name=""/>
        <dsp:cNvSpPr/>
      </dsp:nvSpPr>
      <dsp:spPr>
        <a:xfrm>
          <a:off x="0" y="5051141"/>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619" y="5085760"/>
        <a:ext cx="7093326" cy="63993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0"/>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34619" y="34619"/>
        <a:ext cx="7093326" cy="639931"/>
      </dsp:txXfrm>
    </dsp:sp>
    <dsp:sp modelId="{02733F7B-8381-46B4-A62D-60C94EF49351}">
      <dsp:nvSpPr>
        <dsp:cNvPr id="0" name=""/>
        <dsp:cNvSpPr/>
      </dsp:nvSpPr>
      <dsp:spPr>
        <a:xfrm>
          <a:off x="0" y="724255"/>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619" y="758874"/>
        <a:ext cx="7093326" cy="639931"/>
      </dsp:txXfrm>
    </dsp:sp>
    <dsp:sp modelId="{C8CBCA26-9D20-4838-B1F9-53234775E96B}">
      <dsp:nvSpPr>
        <dsp:cNvPr id="0" name=""/>
        <dsp:cNvSpPr/>
      </dsp:nvSpPr>
      <dsp:spPr>
        <a:xfrm>
          <a:off x="0" y="1439649"/>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619" y="1474268"/>
        <a:ext cx="7093326" cy="639931"/>
      </dsp:txXfrm>
    </dsp:sp>
    <dsp:sp modelId="{C30047F0-DB09-4604-AC54-FC0221E4A689}">
      <dsp:nvSpPr>
        <dsp:cNvPr id="0" name=""/>
        <dsp:cNvSpPr/>
      </dsp:nvSpPr>
      <dsp:spPr>
        <a:xfrm>
          <a:off x="0" y="2162573"/>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619" y="2197192"/>
        <a:ext cx="7093326" cy="639931"/>
      </dsp:txXfrm>
    </dsp:sp>
    <dsp:sp modelId="{F209ACB3-3444-40CC-BCCA-513ABA9ADB86}">
      <dsp:nvSpPr>
        <dsp:cNvPr id="0" name=""/>
        <dsp:cNvSpPr/>
      </dsp:nvSpPr>
      <dsp:spPr>
        <a:xfrm>
          <a:off x="0" y="2886507"/>
          <a:ext cx="7162564" cy="70916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McKinsey 7S</a:t>
          </a:r>
        </a:p>
      </dsp:txBody>
      <dsp:txXfrm>
        <a:off x="34619" y="2921126"/>
        <a:ext cx="7093326" cy="639931"/>
      </dsp:txXfrm>
    </dsp:sp>
    <dsp:sp modelId="{24D32922-BF99-4CE5-821E-A240C3092535}">
      <dsp:nvSpPr>
        <dsp:cNvPr id="0" name=""/>
        <dsp:cNvSpPr/>
      </dsp:nvSpPr>
      <dsp:spPr>
        <a:xfrm>
          <a:off x="0" y="3608052"/>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619" y="3642671"/>
        <a:ext cx="7093326" cy="639931"/>
      </dsp:txXfrm>
    </dsp:sp>
    <dsp:sp modelId="{F2661D8E-CA17-4439-82D7-B9DD64BE4ADF}">
      <dsp:nvSpPr>
        <dsp:cNvPr id="0" name=""/>
        <dsp:cNvSpPr/>
      </dsp:nvSpPr>
      <dsp:spPr>
        <a:xfrm>
          <a:off x="0" y="4329596"/>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619" y="4364215"/>
        <a:ext cx="7093326" cy="639931"/>
      </dsp:txXfrm>
    </dsp:sp>
    <dsp:sp modelId="{3BE952A1-A30C-4AC3-90C5-5AFF5BA4AEDD}">
      <dsp:nvSpPr>
        <dsp:cNvPr id="0" name=""/>
        <dsp:cNvSpPr/>
      </dsp:nvSpPr>
      <dsp:spPr>
        <a:xfrm>
          <a:off x="0" y="5051141"/>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619" y="5085760"/>
        <a:ext cx="7093326" cy="63993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0"/>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34619" y="34619"/>
        <a:ext cx="7093326" cy="639931"/>
      </dsp:txXfrm>
    </dsp:sp>
    <dsp:sp modelId="{02733F7B-8381-46B4-A62D-60C94EF49351}">
      <dsp:nvSpPr>
        <dsp:cNvPr id="0" name=""/>
        <dsp:cNvSpPr/>
      </dsp:nvSpPr>
      <dsp:spPr>
        <a:xfrm>
          <a:off x="0" y="724255"/>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619" y="758874"/>
        <a:ext cx="7093326" cy="639931"/>
      </dsp:txXfrm>
    </dsp:sp>
    <dsp:sp modelId="{C8CBCA26-9D20-4838-B1F9-53234775E96B}">
      <dsp:nvSpPr>
        <dsp:cNvPr id="0" name=""/>
        <dsp:cNvSpPr/>
      </dsp:nvSpPr>
      <dsp:spPr>
        <a:xfrm>
          <a:off x="0" y="1439649"/>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619" y="1474268"/>
        <a:ext cx="7093326" cy="639931"/>
      </dsp:txXfrm>
    </dsp:sp>
    <dsp:sp modelId="{C30047F0-DB09-4604-AC54-FC0221E4A689}">
      <dsp:nvSpPr>
        <dsp:cNvPr id="0" name=""/>
        <dsp:cNvSpPr/>
      </dsp:nvSpPr>
      <dsp:spPr>
        <a:xfrm>
          <a:off x="0" y="2162573"/>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619" y="2197192"/>
        <a:ext cx="7093326" cy="639931"/>
      </dsp:txXfrm>
    </dsp:sp>
    <dsp:sp modelId="{F209ACB3-3444-40CC-BCCA-513ABA9ADB86}">
      <dsp:nvSpPr>
        <dsp:cNvPr id="0" name=""/>
        <dsp:cNvSpPr/>
      </dsp:nvSpPr>
      <dsp:spPr>
        <a:xfrm>
          <a:off x="0" y="2886507"/>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619" y="2921126"/>
        <a:ext cx="7093326" cy="639931"/>
      </dsp:txXfrm>
    </dsp:sp>
    <dsp:sp modelId="{24D32922-BF99-4CE5-821E-A240C3092535}">
      <dsp:nvSpPr>
        <dsp:cNvPr id="0" name=""/>
        <dsp:cNvSpPr/>
      </dsp:nvSpPr>
      <dsp:spPr>
        <a:xfrm>
          <a:off x="0" y="3608052"/>
          <a:ext cx="7162564" cy="70916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Implementation Activities</a:t>
          </a:r>
        </a:p>
      </dsp:txBody>
      <dsp:txXfrm>
        <a:off x="34619" y="3642671"/>
        <a:ext cx="7093326" cy="639931"/>
      </dsp:txXfrm>
    </dsp:sp>
    <dsp:sp modelId="{F2661D8E-CA17-4439-82D7-B9DD64BE4ADF}">
      <dsp:nvSpPr>
        <dsp:cNvPr id="0" name=""/>
        <dsp:cNvSpPr/>
      </dsp:nvSpPr>
      <dsp:spPr>
        <a:xfrm>
          <a:off x="0" y="4329596"/>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619" y="4364215"/>
        <a:ext cx="7093326" cy="639931"/>
      </dsp:txXfrm>
    </dsp:sp>
    <dsp:sp modelId="{3BE952A1-A30C-4AC3-90C5-5AFF5BA4AEDD}">
      <dsp:nvSpPr>
        <dsp:cNvPr id="0" name=""/>
        <dsp:cNvSpPr/>
      </dsp:nvSpPr>
      <dsp:spPr>
        <a:xfrm>
          <a:off x="0" y="5051141"/>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619" y="5085760"/>
        <a:ext cx="7093326" cy="63993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0"/>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34619" y="34619"/>
        <a:ext cx="7093326" cy="639931"/>
      </dsp:txXfrm>
    </dsp:sp>
    <dsp:sp modelId="{02733F7B-8381-46B4-A62D-60C94EF49351}">
      <dsp:nvSpPr>
        <dsp:cNvPr id="0" name=""/>
        <dsp:cNvSpPr/>
      </dsp:nvSpPr>
      <dsp:spPr>
        <a:xfrm>
          <a:off x="0" y="724255"/>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619" y="758874"/>
        <a:ext cx="7093326" cy="639931"/>
      </dsp:txXfrm>
    </dsp:sp>
    <dsp:sp modelId="{C8CBCA26-9D20-4838-B1F9-53234775E96B}">
      <dsp:nvSpPr>
        <dsp:cNvPr id="0" name=""/>
        <dsp:cNvSpPr/>
      </dsp:nvSpPr>
      <dsp:spPr>
        <a:xfrm>
          <a:off x="0" y="1439649"/>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619" y="1474268"/>
        <a:ext cx="7093326" cy="639931"/>
      </dsp:txXfrm>
    </dsp:sp>
    <dsp:sp modelId="{C30047F0-DB09-4604-AC54-FC0221E4A689}">
      <dsp:nvSpPr>
        <dsp:cNvPr id="0" name=""/>
        <dsp:cNvSpPr/>
      </dsp:nvSpPr>
      <dsp:spPr>
        <a:xfrm>
          <a:off x="0" y="2162573"/>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619" y="2197192"/>
        <a:ext cx="7093326" cy="639931"/>
      </dsp:txXfrm>
    </dsp:sp>
    <dsp:sp modelId="{F209ACB3-3444-40CC-BCCA-513ABA9ADB86}">
      <dsp:nvSpPr>
        <dsp:cNvPr id="0" name=""/>
        <dsp:cNvSpPr/>
      </dsp:nvSpPr>
      <dsp:spPr>
        <a:xfrm>
          <a:off x="0" y="2886507"/>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619" y="2921126"/>
        <a:ext cx="7093326" cy="639931"/>
      </dsp:txXfrm>
    </dsp:sp>
    <dsp:sp modelId="{24D32922-BF99-4CE5-821E-A240C3092535}">
      <dsp:nvSpPr>
        <dsp:cNvPr id="0" name=""/>
        <dsp:cNvSpPr/>
      </dsp:nvSpPr>
      <dsp:spPr>
        <a:xfrm>
          <a:off x="0" y="3608052"/>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619" y="3642671"/>
        <a:ext cx="7093326" cy="639931"/>
      </dsp:txXfrm>
    </dsp:sp>
    <dsp:sp modelId="{F2661D8E-CA17-4439-82D7-B9DD64BE4ADF}">
      <dsp:nvSpPr>
        <dsp:cNvPr id="0" name=""/>
        <dsp:cNvSpPr/>
      </dsp:nvSpPr>
      <dsp:spPr>
        <a:xfrm>
          <a:off x="0" y="4329596"/>
          <a:ext cx="7162564" cy="70916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Evaluation</a:t>
          </a:r>
        </a:p>
      </dsp:txBody>
      <dsp:txXfrm>
        <a:off x="34619" y="4364215"/>
        <a:ext cx="7093326" cy="639931"/>
      </dsp:txXfrm>
    </dsp:sp>
    <dsp:sp modelId="{3BE952A1-A30C-4AC3-90C5-5AFF5BA4AEDD}">
      <dsp:nvSpPr>
        <dsp:cNvPr id="0" name=""/>
        <dsp:cNvSpPr/>
      </dsp:nvSpPr>
      <dsp:spPr>
        <a:xfrm>
          <a:off x="0" y="5051141"/>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619" y="5085760"/>
        <a:ext cx="7093326" cy="63993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0"/>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34619" y="34619"/>
        <a:ext cx="7093326" cy="639931"/>
      </dsp:txXfrm>
    </dsp:sp>
    <dsp:sp modelId="{02733F7B-8381-46B4-A62D-60C94EF49351}">
      <dsp:nvSpPr>
        <dsp:cNvPr id="0" name=""/>
        <dsp:cNvSpPr/>
      </dsp:nvSpPr>
      <dsp:spPr>
        <a:xfrm>
          <a:off x="0" y="724255"/>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619" y="758874"/>
        <a:ext cx="7093326" cy="639931"/>
      </dsp:txXfrm>
    </dsp:sp>
    <dsp:sp modelId="{C8CBCA26-9D20-4838-B1F9-53234775E96B}">
      <dsp:nvSpPr>
        <dsp:cNvPr id="0" name=""/>
        <dsp:cNvSpPr/>
      </dsp:nvSpPr>
      <dsp:spPr>
        <a:xfrm>
          <a:off x="0" y="1439649"/>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619" y="1474268"/>
        <a:ext cx="7093326" cy="639931"/>
      </dsp:txXfrm>
    </dsp:sp>
    <dsp:sp modelId="{C30047F0-DB09-4604-AC54-FC0221E4A689}">
      <dsp:nvSpPr>
        <dsp:cNvPr id="0" name=""/>
        <dsp:cNvSpPr/>
      </dsp:nvSpPr>
      <dsp:spPr>
        <a:xfrm>
          <a:off x="0" y="2162573"/>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619" y="2197192"/>
        <a:ext cx="7093326" cy="639931"/>
      </dsp:txXfrm>
    </dsp:sp>
    <dsp:sp modelId="{F209ACB3-3444-40CC-BCCA-513ABA9ADB86}">
      <dsp:nvSpPr>
        <dsp:cNvPr id="0" name=""/>
        <dsp:cNvSpPr/>
      </dsp:nvSpPr>
      <dsp:spPr>
        <a:xfrm>
          <a:off x="0" y="2886507"/>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619" y="2921126"/>
        <a:ext cx="7093326" cy="639931"/>
      </dsp:txXfrm>
    </dsp:sp>
    <dsp:sp modelId="{24D32922-BF99-4CE5-821E-A240C3092535}">
      <dsp:nvSpPr>
        <dsp:cNvPr id="0" name=""/>
        <dsp:cNvSpPr/>
      </dsp:nvSpPr>
      <dsp:spPr>
        <a:xfrm>
          <a:off x="0" y="3608052"/>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619" y="3642671"/>
        <a:ext cx="7093326" cy="639931"/>
      </dsp:txXfrm>
    </dsp:sp>
    <dsp:sp modelId="{F2661D8E-CA17-4439-82D7-B9DD64BE4ADF}">
      <dsp:nvSpPr>
        <dsp:cNvPr id="0" name=""/>
        <dsp:cNvSpPr/>
      </dsp:nvSpPr>
      <dsp:spPr>
        <a:xfrm>
          <a:off x="0" y="4329596"/>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619" y="4364215"/>
        <a:ext cx="7093326" cy="639931"/>
      </dsp:txXfrm>
    </dsp:sp>
    <dsp:sp modelId="{3BE952A1-A30C-4AC3-90C5-5AFF5BA4AEDD}">
      <dsp:nvSpPr>
        <dsp:cNvPr id="0" name=""/>
        <dsp:cNvSpPr/>
      </dsp:nvSpPr>
      <dsp:spPr>
        <a:xfrm>
          <a:off x="0" y="5051141"/>
          <a:ext cx="7162564" cy="70916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HR in Strategy Planning</a:t>
          </a:r>
        </a:p>
      </dsp:txBody>
      <dsp:txXfrm>
        <a:off x="34619" y="5085760"/>
        <a:ext cx="7093326" cy="63993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2982570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13</a:t>
            </a:fld>
            <a:endParaRPr lang="en-MY" altLang="en-US"/>
          </a:p>
        </p:txBody>
      </p:sp>
    </p:spTree>
    <p:extLst>
      <p:ext uri="{BB962C8B-B14F-4D97-AF65-F5344CB8AC3E}">
        <p14:creationId xmlns:p14="http://schemas.microsoft.com/office/powerpoint/2010/main" val="13705209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20</a:t>
            </a:fld>
            <a:endParaRPr lang="en-MY" altLang="en-US"/>
          </a:p>
        </p:txBody>
      </p:sp>
    </p:spTree>
    <p:extLst>
      <p:ext uri="{BB962C8B-B14F-4D97-AF65-F5344CB8AC3E}">
        <p14:creationId xmlns:p14="http://schemas.microsoft.com/office/powerpoint/2010/main" val="4191091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30</a:t>
            </a:fld>
            <a:endParaRPr lang="en-MY" altLang="en-US"/>
          </a:p>
        </p:txBody>
      </p:sp>
    </p:spTree>
    <p:extLst>
      <p:ext uri="{BB962C8B-B14F-4D97-AF65-F5344CB8AC3E}">
        <p14:creationId xmlns:p14="http://schemas.microsoft.com/office/powerpoint/2010/main" val="21974291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39</a:t>
            </a:fld>
            <a:endParaRPr lang="en-MY" altLang="en-US"/>
          </a:p>
        </p:txBody>
      </p:sp>
    </p:spTree>
    <p:extLst>
      <p:ext uri="{BB962C8B-B14F-4D97-AF65-F5344CB8AC3E}">
        <p14:creationId xmlns:p14="http://schemas.microsoft.com/office/powerpoint/2010/main" val="20020289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50</a:t>
            </a:fld>
            <a:endParaRPr lang="en-MY" altLang="en-US"/>
          </a:p>
        </p:txBody>
      </p:sp>
    </p:spTree>
    <p:extLst>
      <p:ext uri="{BB962C8B-B14F-4D97-AF65-F5344CB8AC3E}">
        <p14:creationId xmlns:p14="http://schemas.microsoft.com/office/powerpoint/2010/main" val="34658847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53</a:t>
            </a:fld>
            <a:endParaRPr lang="en-MY" altLang="en-US"/>
          </a:p>
        </p:txBody>
      </p:sp>
    </p:spTree>
    <p:extLst>
      <p:ext uri="{BB962C8B-B14F-4D97-AF65-F5344CB8AC3E}">
        <p14:creationId xmlns:p14="http://schemas.microsoft.com/office/powerpoint/2010/main" val="25229205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61</a:t>
            </a:fld>
            <a:endParaRPr lang="en-MY" altLang="en-US"/>
          </a:p>
        </p:txBody>
      </p:sp>
    </p:spTree>
    <p:extLst>
      <p:ext uri="{BB962C8B-B14F-4D97-AF65-F5344CB8AC3E}">
        <p14:creationId xmlns:p14="http://schemas.microsoft.com/office/powerpoint/2010/main" val="2785418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MY" dirty="0"/>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7" name="Oval 6">
            <a:extLst>
              <a:ext uri="{FF2B5EF4-FFF2-40B4-BE49-F238E27FC236}">
                <a16:creationId xmlns:a16="http://schemas.microsoft.com/office/drawing/2014/main" id="{105C8059-1CB6-4FA0-AE2F-AFBFEA2DB5A3}"/>
              </a:ext>
            </a:extLst>
          </p:cNvPr>
          <p:cNvSpPr/>
          <p:nvPr userDrawn="1"/>
        </p:nvSpPr>
        <p:spPr>
          <a:xfrm>
            <a:off x="7740352" y="5517232"/>
            <a:ext cx="1192088" cy="1188368"/>
          </a:xfrm>
          <a:prstGeom prst="ellipse">
            <a:avLst/>
          </a:prstGeom>
          <a:blipFill dpi="0" rotWithShape="1">
            <a:blip r:embed="rId2">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6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pic>
        <p:nvPicPr>
          <p:cNvPr id="5" name="Picture 4">
            <a:extLst>
              <a:ext uri="{FF2B5EF4-FFF2-40B4-BE49-F238E27FC236}">
                <a16:creationId xmlns:a16="http://schemas.microsoft.com/office/drawing/2014/main" id="{ADC9AF65-0478-43F0-83B1-792B3B2450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1028" y="908720"/>
            <a:ext cx="1723690" cy="1704886"/>
          </a:xfrm>
          <a:prstGeom prst="rect">
            <a:avLst/>
          </a:prstGeom>
        </p:spPr>
      </p:pic>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543067576"/>
              </p:ext>
            </p:extLst>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1132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8E8E3-C853-4473-95CB-DB1F00B4C4E9}"/>
              </a:ext>
            </a:extLst>
          </p:cNvPr>
          <p:cNvSpPr>
            <a:spLocks noGrp="1"/>
          </p:cNvSpPr>
          <p:nvPr>
            <p:ph type="title"/>
          </p:nvPr>
        </p:nvSpPr>
        <p:spPr/>
        <p:txBody>
          <a:bodyPr/>
          <a:lstStyle/>
          <a:p>
            <a:r>
              <a:rPr lang="en-MY" dirty="0"/>
              <a:t>Phases of Strategy Management Process</a:t>
            </a:r>
          </a:p>
        </p:txBody>
      </p:sp>
      <p:pic>
        <p:nvPicPr>
          <p:cNvPr id="5" name="Picture 4">
            <a:extLst>
              <a:ext uri="{FF2B5EF4-FFF2-40B4-BE49-F238E27FC236}">
                <a16:creationId xmlns:a16="http://schemas.microsoft.com/office/drawing/2014/main" id="{F5C1695E-6F34-46BC-B082-821E085C61B7}"/>
              </a:ext>
            </a:extLst>
          </p:cNvPr>
          <p:cNvPicPr>
            <a:picLocks noChangeAspect="1"/>
          </p:cNvPicPr>
          <p:nvPr/>
        </p:nvPicPr>
        <p:blipFill>
          <a:blip r:embed="rId2"/>
          <a:stretch>
            <a:fillRect/>
          </a:stretch>
        </p:blipFill>
        <p:spPr>
          <a:xfrm>
            <a:off x="861404" y="1700808"/>
            <a:ext cx="7238988" cy="3920645"/>
          </a:xfrm>
          <a:prstGeom prst="rect">
            <a:avLst/>
          </a:prstGeom>
        </p:spPr>
      </p:pic>
      <p:sp>
        <p:nvSpPr>
          <p:cNvPr id="6" name="Rectangle 5">
            <a:extLst>
              <a:ext uri="{FF2B5EF4-FFF2-40B4-BE49-F238E27FC236}">
                <a16:creationId xmlns:a16="http://schemas.microsoft.com/office/drawing/2014/main" id="{2B9FBFA8-6AE2-4D46-83D6-5BF34DBD12CF}"/>
              </a:ext>
            </a:extLst>
          </p:cNvPr>
          <p:cNvSpPr/>
          <p:nvPr/>
        </p:nvSpPr>
        <p:spPr>
          <a:xfrm>
            <a:off x="1043608" y="5589240"/>
            <a:ext cx="1584176"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2252439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7958A-2F0A-4AA0-821F-4771525FB8F1}"/>
              </a:ext>
            </a:extLst>
          </p:cNvPr>
          <p:cNvSpPr>
            <a:spLocks noGrp="1"/>
          </p:cNvSpPr>
          <p:nvPr>
            <p:ph type="title"/>
          </p:nvPr>
        </p:nvSpPr>
        <p:spPr/>
        <p:txBody>
          <a:bodyPr/>
          <a:lstStyle/>
          <a:p>
            <a:r>
              <a:rPr lang="en-MY" dirty="0"/>
              <a:t>Strategy Choices</a:t>
            </a:r>
          </a:p>
        </p:txBody>
      </p:sp>
      <p:pic>
        <p:nvPicPr>
          <p:cNvPr id="5" name="Picture 4">
            <a:extLst>
              <a:ext uri="{FF2B5EF4-FFF2-40B4-BE49-F238E27FC236}">
                <a16:creationId xmlns:a16="http://schemas.microsoft.com/office/drawing/2014/main" id="{4DCEE679-B047-416B-986E-1F3E618BE330}"/>
              </a:ext>
            </a:extLst>
          </p:cNvPr>
          <p:cNvPicPr>
            <a:picLocks noChangeAspect="1"/>
          </p:cNvPicPr>
          <p:nvPr/>
        </p:nvPicPr>
        <p:blipFill>
          <a:blip r:embed="rId2"/>
          <a:stretch>
            <a:fillRect/>
          </a:stretch>
        </p:blipFill>
        <p:spPr>
          <a:xfrm>
            <a:off x="925375" y="1916832"/>
            <a:ext cx="7031001" cy="3719551"/>
          </a:xfrm>
          <a:prstGeom prst="rect">
            <a:avLst/>
          </a:prstGeom>
        </p:spPr>
      </p:pic>
    </p:spTree>
    <p:extLst>
      <p:ext uri="{BB962C8B-B14F-4D97-AF65-F5344CB8AC3E}">
        <p14:creationId xmlns:p14="http://schemas.microsoft.com/office/powerpoint/2010/main" val="3395487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DB019-C972-4FB1-AA77-5A8668012B59}"/>
              </a:ext>
            </a:extLst>
          </p:cNvPr>
          <p:cNvSpPr>
            <a:spLocks noGrp="1"/>
          </p:cNvSpPr>
          <p:nvPr>
            <p:ph type="title"/>
          </p:nvPr>
        </p:nvSpPr>
        <p:spPr/>
        <p:txBody>
          <a:bodyPr/>
          <a:lstStyle/>
          <a:p>
            <a:r>
              <a:rPr lang="en-MY" dirty="0"/>
              <a:t>Corporate strategy</a:t>
            </a:r>
          </a:p>
        </p:txBody>
      </p:sp>
      <p:sp>
        <p:nvSpPr>
          <p:cNvPr id="3" name="Content Placeholder 2">
            <a:extLst>
              <a:ext uri="{FF2B5EF4-FFF2-40B4-BE49-F238E27FC236}">
                <a16:creationId xmlns:a16="http://schemas.microsoft.com/office/drawing/2014/main" id="{DA6ED86A-E475-4B4B-BEF9-394BF266DA34}"/>
              </a:ext>
            </a:extLst>
          </p:cNvPr>
          <p:cNvSpPr>
            <a:spLocks noGrp="1"/>
          </p:cNvSpPr>
          <p:nvPr>
            <p:ph idx="1"/>
          </p:nvPr>
        </p:nvSpPr>
        <p:spPr/>
        <p:txBody>
          <a:bodyPr/>
          <a:lstStyle/>
          <a:p>
            <a:pPr marL="0" indent="0">
              <a:buNone/>
            </a:pPr>
            <a:r>
              <a:rPr lang="en-MY" dirty="0"/>
              <a:t>The Corporate/organization Strategy comprises a directional strategy through a corporate vision and a mission statement. Three main corporate strategies: </a:t>
            </a:r>
          </a:p>
          <a:p>
            <a:pPr marL="0" indent="0">
              <a:buNone/>
            </a:pPr>
            <a:endParaRPr lang="en-MY" dirty="0"/>
          </a:p>
          <a:p>
            <a:r>
              <a:rPr lang="en-MY" dirty="0"/>
              <a:t>Growth (increase in size)</a:t>
            </a:r>
          </a:p>
          <a:p>
            <a:r>
              <a:rPr lang="en-MY" dirty="0"/>
              <a:t>Stability ( retain current size)</a:t>
            </a:r>
          </a:p>
          <a:p>
            <a:r>
              <a:rPr lang="en-MY" dirty="0"/>
              <a:t>Renewal (decrease in size)</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2696194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3D932-9327-4932-8523-9DFE1C44E194}"/>
              </a:ext>
            </a:extLst>
          </p:cNvPr>
          <p:cNvSpPr>
            <a:spLocks noGrp="1"/>
          </p:cNvSpPr>
          <p:nvPr>
            <p:ph type="title"/>
          </p:nvPr>
        </p:nvSpPr>
        <p:spPr/>
        <p:txBody>
          <a:bodyPr/>
          <a:lstStyle/>
          <a:p>
            <a:r>
              <a:rPr lang="en-MY" dirty="0"/>
              <a:t>Growth Strategy</a:t>
            </a:r>
          </a:p>
        </p:txBody>
      </p:sp>
      <p:sp>
        <p:nvSpPr>
          <p:cNvPr id="3" name="Content Placeholder 2">
            <a:extLst>
              <a:ext uri="{FF2B5EF4-FFF2-40B4-BE49-F238E27FC236}">
                <a16:creationId xmlns:a16="http://schemas.microsoft.com/office/drawing/2014/main" id="{D3E3F543-85FF-4C89-8C5B-692FD6254D82}"/>
              </a:ext>
            </a:extLst>
          </p:cNvPr>
          <p:cNvSpPr>
            <a:spLocks noGrp="1"/>
          </p:cNvSpPr>
          <p:nvPr>
            <p:ph idx="1"/>
          </p:nvPr>
        </p:nvSpPr>
        <p:spPr/>
        <p:txBody>
          <a:bodyPr/>
          <a:lstStyle/>
          <a:p>
            <a:pPr marL="0" indent="0">
              <a:buNone/>
            </a:pPr>
            <a:r>
              <a:rPr lang="en-MY" dirty="0"/>
              <a:t>When an organization expands the number of markets served or products offered, either through its current business(es) or through new business(es).</a:t>
            </a:r>
          </a:p>
          <a:p>
            <a:r>
              <a:rPr lang="en-MY" dirty="0"/>
              <a:t>Internal Growth : Expanding by internally increase in its size and sales</a:t>
            </a:r>
          </a:p>
          <a:p>
            <a:r>
              <a:rPr lang="en-MY" dirty="0"/>
              <a:t>External Growth : Rapid way of growth through acquiring other companies</a:t>
            </a:r>
          </a:p>
          <a:p>
            <a:endParaRPr lang="en-MY" dirty="0"/>
          </a:p>
          <a:p>
            <a:endParaRPr lang="en-MY" dirty="0"/>
          </a:p>
        </p:txBody>
      </p:sp>
    </p:spTree>
    <p:extLst>
      <p:ext uri="{BB962C8B-B14F-4D97-AF65-F5344CB8AC3E}">
        <p14:creationId xmlns:p14="http://schemas.microsoft.com/office/powerpoint/2010/main" val="3947758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51B34-3322-4A5B-A717-1D8866C8D9A5}"/>
              </a:ext>
            </a:extLst>
          </p:cNvPr>
          <p:cNvSpPr>
            <a:spLocks noGrp="1"/>
          </p:cNvSpPr>
          <p:nvPr>
            <p:ph type="title"/>
          </p:nvPr>
        </p:nvSpPr>
        <p:spPr/>
        <p:txBody>
          <a:bodyPr/>
          <a:lstStyle/>
          <a:p>
            <a:r>
              <a:rPr lang="en-MY" dirty="0"/>
              <a:t>Stability Strategy</a:t>
            </a:r>
          </a:p>
        </p:txBody>
      </p:sp>
      <p:sp>
        <p:nvSpPr>
          <p:cNvPr id="3" name="Content Placeholder 2">
            <a:extLst>
              <a:ext uri="{FF2B5EF4-FFF2-40B4-BE49-F238E27FC236}">
                <a16:creationId xmlns:a16="http://schemas.microsoft.com/office/drawing/2014/main" id="{DBABA608-4DEC-4B2D-A3C8-DB662C73F443}"/>
              </a:ext>
            </a:extLst>
          </p:cNvPr>
          <p:cNvSpPr>
            <a:spLocks noGrp="1"/>
          </p:cNvSpPr>
          <p:nvPr>
            <p:ph idx="1"/>
          </p:nvPr>
        </p:nvSpPr>
        <p:spPr>
          <a:xfrm>
            <a:off x="914400" y="1656471"/>
            <a:ext cx="7772400" cy="4530725"/>
          </a:xfrm>
        </p:spPr>
        <p:txBody>
          <a:bodyPr/>
          <a:lstStyle/>
          <a:p>
            <a:r>
              <a:rPr lang="en-MY" dirty="0"/>
              <a:t>Stability - attempting to maintain the present size and scope of operations</a:t>
            </a:r>
          </a:p>
          <a:p>
            <a:r>
              <a:rPr lang="en-MY" dirty="0"/>
              <a:t>Industry growth is slow or non-existent</a:t>
            </a:r>
          </a:p>
          <a:p>
            <a:r>
              <a:rPr lang="en-MY" dirty="0"/>
              <a:t>Cost associated with growth do not exceed its benefits</a:t>
            </a:r>
          </a:p>
          <a:p>
            <a:r>
              <a:rPr lang="en-MY" dirty="0"/>
              <a:t>Growth may place great strains on quality and customer service</a:t>
            </a:r>
          </a:p>
          <a:p>
            <a:r>
              <a:rPr lang="en-MY" dirty="0"/>
              <a:t>Large, dominant firms may not want to risk prosecution for monopolistic practices</a:t>
            </a:r>
          </a:p>
          <a:p>
            <a:endParaRPr lang="en-MY" dirty="0"/>
          </a:p>
          <a:p>
            <a:endParaRPr lang="en-MY" dirty="0"/>
          </a:p>
          <a:p>
            <a:endParaRPr lang="en-MY" dirty="0"/>
          </a:p>
        </p:txBody>
      </p:sp>
    </p:spTree>
    <p:extLst>
      <p:ext uri="{BB962C8B-B14F-4D97-AF65-F5344CB8AC3E}">
        <p14:creationId xmlns:p14="http://schemas.microsoft.com/office/powerpoint/2010/main" val="23136010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12DF0-1BA8-4948-AC58-D74B4553EC45}"/>
              </a:ext>
            </a:extLst>
          </p:cNvPr>
          <p:cNvSpPr>
            <a:spLocks noGrp="1"/>
          </p:cNvSpPr>
          <p:nvPr>
            <p:ph type="title"/>
          </p:nvPr>
        </p:nvSpPr>
        <p:spPr/>
        <p:txBody>
          <a:bodyPr/>
          <a:lstStyle/>
          <a:p>
            <a:r>
              <a:rPr lang="en-MY" dirty="0"/>
              <a:t>Retrenchment Strategy</a:t>
            </a:r>
          </a:p>
        </p:txBody>
      </p:sp>
      <p:sp>
        <p:nvSpPr>
          <p:cNvPr id="3" name="Content Placeholder 2">
            <a:extLst>
              <a:ext uri="{FF2B5EF4-FFF2-40B4-BE49-F238E27FC236}">
                <a16:creationId xmlns:a16="http://schemas.microsoft.com/office/drawing/2014/main" id="{FF41B3A9-EA57-41C3-B0D2-AD273D9FE694}"/>
              </a:ext>
            </a:extLst>
          </p:cNvPr>
          <p:cNvSpPr>
            <a:spLocks noGrp="1"/>
          </p:cNvSpPr>
          <p:nvPr>
            <p:ph idx="1"/>
          </p:nvPr>
        </p:nvSpPr>
        <p:spPr>
          <a:xfrm>
            <a:off x="914400" y="1600200"/>
            <a:ext cx="8050088" cy="4530725"/>
          </a:xfrm>
        </p:spPr>
        <p:txBody>
          <a:bodyPr/>
          <a:lstStyle/>
          <a:p>
            <a:r>
              <a:rPr lang="en-MY" dirty="0"/>
              <a:t>A firm deliberately reduces its size when it employs a retrenchment strategy</a:t>
            </a:r>
          </a:p>
          <a:p>
            <a:r>
              <a:rPr lang="en-MY" dirty="0"/>
              <a:t>A retrenchment strategy is often accompanied by a reorganisation process known as corporate restructuring</a:t>
            </a:r>
          </a:p>
          <a:p>
            <a:r>
              <a:rPr lang="en-MY" dirty="0"/>
              <a:t>A turnaround seeks to transform the corporation into a leaner, more effective firm by eliminating unprofitable outputs, reducing workforce size, cutting cost of distribution and reassessing the firm's product lines and customer groups</a:t>
            </a:r>
          </a:p>
        </p:txBody>
      </p:sp>
    </p:spTree>
    <p:extLst>
      <p:ext uri="{BB962C8B-B14F-4D97-AF65-F5344CB8AC3E}">
        <p14:creationId xmlns:p14="http://schemas.microsoft.com/office/powerpoint/2010/main" val="2954442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9CBC6-F332-438E-B100-B8F7D9D2F9B5}"/>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A22F05EB-E2F6-4358-BB51-57DD1F128959}"/>
              </a:ext>
            </a:extLst>
          </p:cNvPr>
          <p:cNvSpPr>
            <a:spLocks noGrp="1"/>
          </p:cNvSpPr>
          <p:nvPr>
            <p:ph idx="1"/>
          </p:nvPr>
        </p:nvSpPr>
        <p:spPr/>
        <p:txBody>
          <a:bodyPr/>
          <a:lstStyle/>
          <a:p>
            <a:pPr marL="0" indent="0">
              <a:buNone/>
            </a:pPr>
            <a:r>
              <a:rPr lang="en-MY" dirty="0"/>
              <a:t>An airline’s strategic goal is to increase the number of passenger miles flown. It uses technology to create a scheduling advantage and link its customers to the company. This is an example of a</a:t>
            </a:r>
          </a:p>
          <a:p>
            <a:pPr marL="0" indent="0">
              <a:buNone/>
            </a:pPr>
            <a:r>
              <a:rPr lang="en-MY" dirty="0"/>
              <a:t>a) competency strategy.</a:t>
            </a:r>
          </a:p>
          <a:p>
            <a:pPr marL="0" indent="0">
              <a:buNone/>
            </a:pPr>
            <a:r>
              <a:rPr lang="en-MY" dirty="0"/>
              <a:t>b) growth strategy.</a:t>
            </a:r>
          </a:p>
          <a:p>
            <a:pPr marL="0" indent="0">
              <a:buNone/>
            </a:pPr>
            <a:r>
              <a:rPr lang="en-MY" dirty="0"/>
              <a:t>c) competitive strategy.</a:t>
            </a:r>
          </a:p>
          <a:p>
            <a:pPr marL="0" indent="0">
              <a:buNone/>
            </a:pPr>
            <a:r>
              <a:rPr lang="en-MY" dirty="0"/>
              <a:t>d) market strategy.</a:t>
            </a:r>
          </a:p>
        </p:txBody>
      </p:sp>
    </p:spTree>
    <p:extLst>
      <p:ext uri="{BB962C8B-B14F-4D97-AF65-F5344CB8AC3E}">
        <p14:creationId xmlns:p14="http://schemas.microsoft.com/office/powerpoint/2010/main" val="3372344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8458C-DCEE-43FF-804E-24682C29124B}"/>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B4F85822-2C63-4515-8EDB-10097BB75E59}"/>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19942647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D5AB7-EA93-4FA0-8265-9605DAF342A3}"/>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C60C7162-6B39-4D58-957C-F25DF1AE7C93}"/>
              </a:ext>
            </a:extLst>
          </p:cNvPr>
          <p:cNvSpPr>
            <a:spLocks noGrp="1"/>
          </p:cNvSpPr>
          <p:nvPr>
            <p:ph idx="1"/>
          </p:nvPr>
        </p:nvSpPr>
        <p:spPr/>
        <p:txBody>
          <a:bodyPr/>
          <a:lstStyle/>
          <a:p>
            <a:pPr marL="0" indent="0">
              <a:buNone/>
            </a:pPr>
            <a:r>
              <a:rPr lang="en-MY" dirty="0"/>
              <a:t>Which of the following is an external factor that is considered in an environmental scan?</a:t>
            </a:r>
          </a:p>
          <a:p>
            <a:pPr marL="0" indent="0">
              <a:buNone/>
            </a:pPr>
            <a:r>
              <a:rPr lang="en-MY" dirty="0"/>
              <a:t>a) Company culture</a:t>
            </a:r>
          </a:p>
          <a:p>
            <a:pPr marL="0" indent="0">
              <a:buNone/>
            </a:pPr>
            <a:r>
              <a:rPr lang="en-MY" dirty="0"/>
              <a:t>b) Local legal policies</a:t>
            </a:r>
          </a:p>
          <a:p>
            <a:pPr marL="0" indent="0">
              <a:buNone/>
            </a:pPr>
            <a:r>
              <a:rPr lang="en-MY" dirty="0"/>
              <a:t>c) Organizational structure</a:t>
            </a:r>
          </a:p>
          <a:p>
            <a:pPr marL="0" indent="0">
              <a:buNone/>
            </a:pPr>
            <a:r>
              <a:rPr lang="en-MY" dirty="0"/>
              <a:t>d) Strategy</a:t>
            </a:r>
          </a:p>
        </p:txBody>
      </p:sp>
    </p:spTree>
    <p:extLst>
      <p:ext uri="{BB962C8B-B14F-4D97-AF65-F5344CB8AC3E}">
        <p14:creationId xmlns:p14="http://schemas.microsoft.com/office/powerpoint/2010/main" val="12841637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7E43A-6C48-44E6-8F36-6A4BE1D7A0F8}"/>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AD9358F7-9E7B-43C2-9242-58822E29B472}"/>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42746544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760616551"/>
              </p:ext>
            </p:extLst>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084006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CE45D-B617-422D-959C-6781096E9522}"/>
              </a:ext>
            </a:extLst>
          </p:cNvPr>
          <p:cNvSpPr>
            <a:spLocks noGrp="1"/>
          </p:cNvSpPr>
          <p:nvPr>
            <p:ph type="title"/>
          </p:nvPr>
        </p:nvSpPr>
        <p:spPr/>
        <p:txBody>
          <a:bodyPr/>
          <a:lstStyle/>
          <a:p>
            <a:r>
              <a:rPr lang="en-MY" dirty="0"/>
              <a:t>BCG Matrix</a:t>
            </a:r>
          </a:p>
        </p:txBody>
      </p:sp>
      <p:sp>
        <p:nvSpPr>
          <p:cNvPr id="3" name="Content Placeholder 2">
            <a:extLst>
              <a:ext uri="{FF2B5EF4-FFF2-40B4-BE49-F238E27FC236}">
                <a16:creationId xmlns:a16="http://schemas.microsoft.com/office/drawing/2014/main" id="{5B8B8A04-174B-442B-AE6B-583F86271562}"/>
              </a:ext>
            </a:extLst>
          </p:cNvPr>
          <p:cNvSpPr>
            <a:spLocks noGrp="1"/>
          </p:cNvSpPr>
          <p:nvPr>
            <p:ph idx="1"/>
          </p:nvPr>
        </p:nvSpPr>
        <p:spPr>
          <a:xfrm>
            <a:off x="914400" y="1600200"/>
            <a:ext cx="7906072" cy="4979987"/>
          </a:xfrm>
        </p:spPr>
        <p:txBody>
          <a:bodyPr/>
          <a:lstStyle/>
          <a:p>
            <a:r>
              <a:rPr lang="en-MY" sz="1800" dirty="0"/>
              <a:t>The BCG matrix also known as  growth–share matrix ,the product portfolio </a:t>
            </a:r>
            <a:r>
              <a:rPr lang="en-MY" sz="1800" dirty="0" err="1"/>
              <a:t>matrix,Boston</a:t>
            </a:r>
            <a:r>
              <a:rPr lang="en-MY" sz="1800" dirty="0"/>
              <a:t> Box, Boston matrix, Boston Consulting Group analysis, portfolio diagram.</a:t>
            </a:r>
          </a:p>
          <a:p>
            <a:r>
              <a:rPr lang="en-MY" sz="1800" dirty="0"/>
              <a:t>It was created by Bruce D. Henderson for the Boston Consulting Group in 1970 to help corporations to </a:t>
            </a:r>
            <a:r>
              <a:rPr lang="en-MY" sz="1800" dirty="0" err="1"/>
              <a:t>analyze</a:t>
            </a:r>
            <a:r>
              <a:rPr lang="en-MY" sz="1800" dirty="0"/>
              <a:t> their business units, that is, their product lines. </a:t>
            </a:r>
          </a:p>
          <a:p>
            <a:r>
              <a:rPr lang="en-MY" sz="1800" dirty="0"/>
              <a:t>It helps the company allocate resources and is used as an analytical tool in brand marketing, product management, strategic management, and portfolio analysis</a:t>
            </a:r>
          </a:p>
          <a:p>
            <a:endParaRPr lang="en-MY" sz="1800" dirty="0"/>
          </a:p>
          <a:p>
            <a:pPr marL="0" indent="0">
              <a:buNone/>
            </a:pPr>
            <a:r>
              <a:rPr lang="en-MY" sz="1800" i="1" dirty="0"/>
              <a:t>To be successful, a company should have a portfolio of products with different growth rates and different market shares. The portfolio composition is a function of the balance between cash flows. High growth products require cash inputs to grow. Low growth products should generate excess cash. Both kinds are needed simultaneously</a:t>
            </a:r>
            <a:r>
              <a:rPr lang="en-MY" sz="1800" dirty="0"/>
              <a:t>.—Bruce Henderson</a:t>
            </a:r>
          </a:p>
        </p:txBody>
      </p:sp>
    </p:spTree>
    <p:extLst>
      <p:ext uri="{BB962C8B-B14F-4D97-AF65-F5344CB8AC3E}">
        <p14:creationId xmlns:p14="http://schemas.microsoft.com/office/powerpoint/2010/main" val="10396919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4552A-7FA6-41F1-A612-E46599E171FC}"/>
              </a:ext>
            </a:extLst>
          </p:cNvPr>
          <p:cNvSpPr>
            <a:spLocks noGrp="1"/>
          </p:cNvSpPr>
          <p:nvPr>
            <p:ph type="title"/>
          </p:nvPr>
        </p:nvSpPr>
        <p:spPr/>
        <p:txBody>
          <a:bodyPr/>
          <a:lstStyle/>
          <a:p>
            <a:r>
              <a:rPr lang="en-MY" dirty="0"/>
              <a:t>Boston Consulting Group Matrix</a:t>
            </a:r>
          </a:p>
        </p:txBody>
      </p:sp>
      <p:pic>
        <p:nvPicPr>
          <p:cNvPr id="5" name="Picture 4">
            <a:extLst>
              <a:ext uri="{FF2B5EF4-FFF2-40B4-BE49-F238E27FC236}">
                <a16:creationId xmlns:a16="http://schemas.microsoft.com/office/drawing/2014/main" id="{7C0BE81E-26D1-426F-858C-DCF701D5E729}"/>
              </a:ext>
            </a:extLst>
          </p:cNvPr>
          <p:cNvPicPr>
            <a:picLocks noChangeAspect="1"/>
          </p:cNvPicPr>
          <p:nvPr/>
        </p:nvPicPr>
        <p:blipFill>
          <a:blip r:embed="rId2"/>
          <a:stretch>
            <a:fillRect/>
          </a:stretch>
        </p:blipFill>
        <p:spPr>
          <a:xfrm>
            <a:off x="1446306" y="1844824"/>
            <a:ext cx="6251388" cy="3838352"/>
          </a:xfrm>
          <a:prstGeom prst="rect">
            <a:avLst/>
          </a:prstGeom>
        </p:spPr>
      </p:pic>
    </p:spTree>
    <p:extLst>
      <p:ext uri="{BB962C8B-B14F-4D97-AF65-F5344CB8AC3E}">
        <p14:creationId xmlns:p14="http://schemas.microsoft.com/office/powerpoint/2010/main" val="1962616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AD9D4-B68D-44CB-9D66-4E3E902A3A04}"/>
              </a:ext>
            </a:extLst>
          </p:cNvPr>
          <p:cNvSpPr>
            <a:spLocks noGrp="1"/>
          </p:cNvSpPr>
          <p:nvPr>
            <p:ph type="title"/>
          </p:nvPr>
        </p:nvSpPr>
        <p:spPr/>
        <p:txBody>
          <a:bodyPr/>
          <a:lstStyle/>
          <a:p>
            <a:r>
              <a:rPr lang="en-MY" dirty="0"/>
              <a:t>BCG Matrix Grid</a:t>
            </a:r>
          </a:p>
        </p:txBody>
      </p:sp>
      <p:pic>
        <p:nvPicPr>
          <p:cNvPr id="7" name="Picture 6">
            <a:extLst>
              <a:ext uri="{FF2B5EF4-FFF2-40B4-BE49-F238E27FC236}">
                <a16:creationId xmlns:a16="http://schemas.microsoft.com/office/drawing/2014/main" id="{9D13893F-65AD-43BF-809E-6E314E917382}"/>
              </a:ext>
            </a:extLst>
          </p:cNvPr>
          <p:cNvPicPr>
            <a:picLocks noChangeAspect="1"/>
          </p:cNvPicPr>
          <p:nvPr/>
        </p:nvPicPr>
        <p:blipFill>
          <a:blip r:embed="rId2"/>
          <a:stretch>
            <a:fillRect/>
          </a:stretch>
        </p:blipFill>
        <p:spPr>
          <a:xfrm>
            <a:off x="1043608" y="1808187"/>
            <a:ext cx="6615032" cy="4772000"/>
          </a:xfrm>
          <a:prstGeom prst="rect">
            <a:avLst/>
          </a:prstGeom>
        </p:spPr>
      </p:pic>
    </p:spTree>
    <p:extLst>
      <p:ext uri="{BB962C8B-B14F-4D97-AF65-F5344CB8AC3E}">
        <p14:creationId xmlns:p14="http://schemas.microsoft.com/office/powerpoint/2010/main" val="34171551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CA367-C926-4027-ACC0-4E322CB73ACE}"/>
              </a:ext>
            </a:extLst>
          </p:cNvPr>
          <p:cNvSpPr>
            <a:spLocks noGrp="1"/>
          </p:cNvSpPr>
          <p:nvPr>
            <p:ph type="title"/>
          </p:nvPr>
        </p:nvSpPr>
        <p:spPr/>
        <p:txBody>
          <a:bodyPr/>
          <a:lstStyle/>
          <a:p>
            <a:r>
              <a:rPr lang="en-MY" dirty="0"/>
              <a:t>BCG Matrix  table</a:t>
            </a:r>
          </a:p>
        </p:txBody>
      </p:sp>
      <p:pic>
        <p:nvPicPr>
          <p:cNvPr id="5" name="Picture 4">
            <a:extLst>
              <a:ext uri="{FF2B5EF4-FFF2-40B4-BE49-F238E27FC236}">
                <a16:creationId xmlns:a16="http://schemas.microsoft.com/office/drawing/2014/main" id="{7AA48A10-7A8E-4F76-BD8A-E6EA189609DB}"/>
              </a:ext>
            </a:extLst>
          </p:cNvPr>
          <p:cNvPicPr>
            <a:picLocks noChangeAspect="1"/>
          </p:cNvPicPr>
          <p:nvPr/>
        </p:nvPicPr>
        <p:blipFill>
          <a:blip r:embed="rId2"/>
          <a:stretch>
            <a:fillRect/>
          </a:stretch>
        </p:blipFill>
        <p:spPr>
          <a:xfrm>
            <a:off x="747712" y="1988840"/>
            <a:ext cx="8105775" cy="3314700"/>
          </a:xfrm>
          <a:prstGeom prst="rect">
            <a:avLst/>
          </a:prstGeom>
        </p:spPr>
      </p:pic>
    </p:spTree>
    <p:extLst>
      <p:ext uri="{BB962C8B-B14F-4D97-AF65-F5344CB8AC3E}">
        <p14:creationId xmlns:p14="http://schemas.microsoft.com/office/powerpoint/2010/main" val="13174049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CB036-61A0-4E16-946D-3CBC9B20807F}"/>
              </a:ext>
            </a:extLst>
          </p:cNvPr>
          <p:cNvSpPr>
            <a:spLocks noGrp="1"/>
          </p:cNvSpPr>
          <p:nvPr>
            <p:ph type="title"/>
          </p:nvPr>
        </p:nvSpPr>
        <p:spPr/>
        <p:txBody>
          <a:bodyPr/>
          <a:lstStyle/>
          <a:p>
            <a:r>
              <a:rPr lang="en-MY" dirty="0"/>
              <a:t>BCG Matrix through Product Life cycle</a:t>
            </a:r>
          </a:p>
        </p:txBody>
      </p:sp>
      <p:pic>
        <p:nvPicPr>
          <p:cNvPr id="5" name="Picture 4">
            <a:extLst>
              <a:ext uri="{FF2B5EF4-FFF2-40B4-BE49-F238E27FC236}">
                <a16:creationId xmlns:a16="http://schemas.microsoft.com/office/drawing/2014/main" id="{26D0E113-64C2-4555-B318-75A5121D06D2}"/>
              </a:ext>
            </a:extLst>
          </p:cNvPr>
          <p:cNvPicPr>
            <a:picLocks noChangeAspect="1"/>
          </p:cNvPicPr>
          <p:nvPr/>
        </p:nvPicPr>
        <p:blipFill>
          <a:blip r:embed="rId2"/>
          <a:stretch>
            <a:fillRect/>
          </a:stretch>
        </p:blipFill>
        <p:spPr>
          <a:xfrm>
            <a:off x="914400" y="1871662"/>
            <a:ext cx="7330008" cy="4556868"/>
          </a:xfrm>
          <a:prstGeom prst="rect">
            <a:avLst/>
          </a:prstGeom>
        </p:spPr>
      </p:pic>
    </p:spTree>
    <p:extLst>
      <p:ext uri="{BB962C8B-B14F-4D97-AF65-F5344CB8AC3E}">
        <p14:creationId xmlns:p14="http://schemas.microsoft.com/office/powerpoint/2010/main" val="19793674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78DE9-B24C-4C6F-8646-365E0905A41F}"/>
              </a:ext>
            </a:extLst>
          </p:cNvPr>
          <p:cNvSpPr>
            <a:spLocks noGrp="1"/>
          </p:cNvSpPr>
          <p:nvPr>
            <p:ph type="title"/>
          </p:nvPr>
        </p:nvSpPr>
        <p:spPr/>
        <p:txBody>
          <a:bodyPr/>
          <a:lstStyle/>
          <a:p>
            <a:r>
              <a:rPr lang="en-MY" dirty="0"/>
              <a:t>BCG Matrix Example - Apple</a:t>
            </a:r>
          </a:p>
        </p:txBody>
      </p:sp>
      <p:pic>
        <p:nvPicPr>
          <p:cNvPr id="5" name="Picture 4">
            <a:extLst>
              <a:ext uri="{FF2B5EF4-FFF2-40B4-BE49-F238E27FC236}">
                <a16:creationId xmlns:a16="http://schemas.microsoft.com/office/drawing/2014/main" id="{E7970A2C-8EBA-45EF-85CC-EEF3EBE96F12}"/>
              </a:ext>
            </a:extLst>
          </p:cNvPr>
          <p:cNvPicPr>
            <a:picLocks noChangeAspect="1"/>
          </p:cNvPicPr>
          <p:nvPr/>
        </p:nvPicPr>
        <p:blipFill>
          <a:blip r:embed="rId2"/>
          <a:stretch>
            <a:fillRect/>
          </a:stretch>
        </p:blipFill>
        <p:spPr>
          <a:xfrm>
            <a:off x="1259632" y="2011200"/>
            <a:ext cx="5906589" cy="4567386"/>
          </a:xfrm>
          <a:prstGeom prst="rect">
            <a:avLst/>
          </a:prstGeom>
        </p:spPr>
      </p:pic>
    </p:spTree>
    <p:extLst>
      <p:ext uri="{BB962C8B-B14F-4D97-AF65-F5344CB8AC3E}">
        <p14:creationId xmlns:p14="http://schemas.microsoft.com/office/powerpoint/2010/main" val="1474485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738531870"/>
              </p:ext>
            </p:extLst>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349683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5719C-9367-44A6-8F5F-B446E3034D8C}"/>
              </a:ext>
            </a:extLst>
          </p:cNvPr>
          <p:cNvSpPr>
            <a:spLocks noGrp="1"/>
          </p:cNvSpPr>
          <p:nvPr>
            <p:ph type="title"/>
          </p:nvPr>
        </p:nvSpPr>
        <p:spPr/>
        <p:txBody>
          <a:bodyPr/>
          <a:lstStyle/>
          <a:p>
            <a:r>
              <a:rPr lang="en-MY" dirty="0"/>
              <a:t>Strategy Execution</a:t>
            </a:r>
          </a:p>
        </p:txBody>
      </p:sp>
      <p:sp>
        <p:nvSpPr>
          <p:cNvPr id="3" name="Content Placeholder 2">
            <a:extLst>
              <a:ext uri="{FF2B5EF4-FFF2-40B4-BE49-F238E27FC236}">
                <a16:creationId xmlns:a16="http://schemas.microsoft.com/office/drawing/2014/main" id="{45FB8508-5B42-4E7D-BA99-961ECD5AB251}"/>
              </a:ext>
            </a:extLst>
          </p:cNvPr>
          <p:cNvSpPr>
            <a:spLocks noGrp="1"/>
          </p:cNvSpPr>
          <p:nvPr>
            <p:ph idx="1"/>
          </p:nvPr>
        </p:nvSpPr>
        <p:spPr/>
        <p:txBody>
          <a:bodyPr/>
          <a:lstStyle/>
          <a:p>
            <a:r>
              <a:rPr lang="en-MY" dirty="0"/>
              <a:t>Strategies most often fail because they aren’t executed well. </a:t>
            </a:r>
          </a:p>
          <a:p>
            <a:endParaRPr lang="en-MY" dirty="0"/>
          </a:p>
          <a:p>
            <a:r>
              <a:rPr lang="en-MY" dirty="0"/>
              <a:t>Things that are supposed to happen don’t happen.</a:t>
            </a:r>
          </a:p>
          <a:p>
            <a:endParaRPr lang="en-MY" dirty="0"/>
          </a:p>
          <a:p>
            <a:r>
              <a:rPr lang="en-MY" dirty="0"/>
              <a:t> No worthwhile strategy can be planned without taking into account the organization’s ability to execute it.</a:t>
            </a:r>
          </a:p>
          <a:p>
            <a:pPr marL="0" indent="0">
              <a:buNone/>
            </a:pPr>
            <a:endParaRPr lang="en-MY" dirty="0"/>
          </a:p>
        </p:txBody>
      </p:sp>
    </p:spTree>
    <p:extLst>
      <p:ext uri="{BB962C8B-B14F-4D97-AF65-F5344CB8AC3E}">
        <p14:creationId xmlns:p14="http://schemas.microsoft.com/office/powerpoint/2010/main" val="5196083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A265C-AFCF-4DC0-8A5B-07FFF81F65D6}"/>
              </a:ext>
            </a:extLst>
          </p:cNvPr>
          <p:cNvSpPr>
            <a:spLocks noGrp="1"/>
          </p:cNvSpPr>
          <p:nvPr>
            <p:ph type="title"/>
          </p:nvPr>
        </p:nvSpPr>
        <p:spPr/>
        <p:txBody>
          <a:bodyPr/>
          <a:lstStyle/>
          <a:p>
            <a:r>
              <a:rPr lang="en-MY" dirty="0"/>
              <a:t>Balanced Scorecard (BSC)</a:t>
            </a:r>
          </a:p>
        </p:txBody>
      </p:sp>
      <p:sp>
        <p:nvSpPr>
          <p:cNvPr id="3" name="Content Placeholder 2">
            <a:extLst>
              <a:ext uri="{FF2B5EF4-FFF2-40B4-BE49-F238E27FC236}">
                <a16:creationId xmlns:a16="http://schemas.microsoft.com/office/drawing/2014/main" id="{47980F1E-4593-4BDF-A359-70CEEDD9D9F5}"/>
              </a:ext>
            </a:extLst>
          </p:cNvPr>
          <p:cNvSpPr>
            <a:spLocks noGrp="1"/>
          </p:cNvSpPr>
          <p:nvPr>
            <p:ph idx="1"/>
          </p:nvPr>
        </p:nvSpPr>
        <p:spPr>
          <a:xfrm>
            <a:off x="914400" y="1600200"/>
            <a:ext cx="8050088" cy="4530725"/>
          </a:xfrm>
        </p:spPr>
        <p:txBody>
          <a:bodyPr/>
          <a:lstStyle/>
          <a:p>
            <a:r>
              <a:rPr lang="en-MY" sz="2400" dirty="0"/>
              <a:t>In 1992, Robert S. Kaplan and David P. Norton’s concept of the balanced scorecard revolutionized conventional thinking about performance metrics. </a:t>
            </a:r>
          </a:p>
          <a:p>
            <a:endParaRPr lang="en-MY" sz="2400" dirty="0"/>
          </a:p>
          <a:p>
            <a:r>
              <a:rPr lang="en-MY" sz="2400" dirty="0"/>
              <a:t>By going beyond traditional measures of financial performance, the concept has given a generation of managers a better understanding of how their companies are really doing. </a:t>
            </a:r>
          </a:p>
          <a:p>
            <a:endParaRPr lang="en-MY" sz="2400" dirty="0"/>
          </a:p>
          <a:p>
            <a:r>
              <a:rPr lang="en-MY" sz="2400" dirty="0"/>
              <a:t>These nonfinancial metrics are so valuable mainly because they predict future financial performance rather than simply report what’s already happened. </a:t>
            </a:r>
          </a:p>
        </p:txBody>
      </p:sp>
    </p:spTree>
    <p:extLst>
      <p:ext uri="{BB962C8B-B14F-4D97-AF65-F5344CB8AC3E}">
        <p14:creationId xmlns:p14="http://schemas.microsoft.com/office/powerpoint/2010/main" val="13768453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D4511-DECC-4092-8D62-DCDB69F0F3B2}"/>
              </a:ext>
            </a:extLst>
          </p:cNvPr>
          <p:cNvSpPr>
            <a:spLocks noGrp="1"/>
          </p:cNvSpPr>
          <p:nvPr>
            <p:ph type="title"/>
          </p:nvPr>
        </p:nvSpPr>
        <p:spPr/>
        <p:txBody>
          <a:bodyPr/>
          <a:lstStyle/>
          <a:p>
            <a:r>
              <a:rPr lang="en-MY" dirty="0"/>
              <a:t>Balanced Scorecard (BSC)</a:t>
            </a:r>
          </a:p>
        </p:txBody>
      </p:sp>
      <p:pic>
        <p:nvPicPr>
          <p:cNvPr id="5" name="Picture 4">
            <a:extLst>
              <a:ext uri="{FF2B5EF4-FFF2-40B4-BE49-F238E27FC236}">
                <a16:creationId xmlns:a16="http://schemas.microsoft.com/office/drawing/2014/main" id="{AB1CEEC3-039E-4B53-9383-16B379E13BFC}"/>
              </a:ext>
            </a:extLst>
          </p:cNvPr>
          <p:cNvPicPr>
            <a:picLocks noChangeAspect="1"/>
          </p:cNvPicPr>
          <p:nvPr/>
        </p:nvPicPr>
        <p:blipFill>
          <a:blip r:embed="rId2"/>
          <a:stretch>
            <a:fillRect/>
          </a:stretch>
        </p:blipFill>
        <p:spPr>
          <a:xfrm>
            <a:off x="1577630" y="1844824"/>
            <a:ext cx="5988739" cy="4456137"/>
          </a:xfrm>
          <a:prstGeom prst="rect">
            <a:avLst/>
          </a:prstGeom>
        </p:spPr>
      </p:pic>
    </p:spTree>
    <p:extLst>
      <p:ext uri="{BB962C8B-B14F-4D97-AF65-F5344CB8AC3E}">
        <p14:creationId xmlns:p14="http://schemas.microsoft.com/office/powerpoint/2010/main" val="33115451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91956-BC7F-4B62-AC36-D7D749BD770B}"/>
              </a:ext>
            </a:extLst>
          </p:cNvPr>
          <p:cNvSpPr>
            <a:spLocks noGrp="1"/>
          </p:cNvSpPr>
          <p:nvPr>
            <p:ph type="title"/>
          </p:nvPr>
        </p:nvSpPr>
        <p:spPr/>
        <p:txBody>
          <a:bodyPr/>
          <a:lstStyle/>
          <a:p>
            <a:r>
              <a:rPr lang="en-MY" dirty="0"/>
              <a:t>Balanced Scorecard</a:t>
            </a:r>
          </a:p>
        </p:txBody>
      </p:sp>
      <p:pic>
        <p:nvPicPr>
          <p:cNvPr id="5" name="Picture 4">
            <a:extLst>
              <a:ext uri="{FF2B5EF4-FFF2-40B4-BE49-F238E27FC236}">
                <a16:creationId xmlns:a16="http://schemas.microsoft.com/office/drawing/2014/main" id="{EFDB2952-0FE6-473F-AC54-4B7AA16ECB89}"/>
              </a:ext>
            </a:extLst>
          </p:cNvPr>
          <p:cNvPicPr>
            <a:picLocks noChangeAspect="1"/>
          </p:cNvPicPr>
          <p:nvPr/>
        </p:nvPicPr>
        <p:blipFill>
          <a:blip r:embed="rId2"/>
          <a:stretch>
            <a:fillRect/>
          </a:stretch>
        </p:blipFill>
        <p:spPr>
          <a:xfrm>
            <a:off x="1259632" y="2132856"/>
            <a:ext cx="5172075" cy="4162425"/>
          </a:xfrm>
          <a:prstGeom prst="rect">
            <a:avLst/>
          </a:prstGeom>
        </p:spPr>
      </p:pic>
    </p:spTree>
    <p:extLst>
      <p:ext uri="{BB962C8B-B14F-4D97-AF65-F5344CB8AC3E}">
        <p14:creationId xmlns:p14="http://schemas.microsoft.com/office/powerpoint/2010/main" val="27143983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52CEF-6E18-4411-9CB6-3DE050660C10}"/>
              </a:ext>
            </a:extLst>
          </p:cNvPr>
          <p:cNvSpPr>
            <a:spLocks noGrp="1"/>
          </p:cNvSpPr>
          <p:nvPr>
            <p:ph type="title"/>
          </p:nvPr>
        </p:nvSpPr>
        <p:spPr/>
        <p:txBody>
          <a:bodyPr/>
          <a:lstStyle/>
          <a:p>
            <a:r>
              <a:rPr lang="en-MY" dirty="0"/>
              <a:t>The first new process—translating the vision</a:t>
            </a:r>
          </a:p>
        </p:txBody>
      </p:sp>
      <p:sp>
        <p:nvSpPr>
          <p:cNvPr id="4" name="TextBox 3">
            <a:extLst>
              <a:ext uri="{FF2B5EF4-FFF2-40B4-BE49-F238E27FC236}">
                <a16:creationId xmlns:a16="http://schemas.microsoft.com/office/drawing/2014/main" id="{0BDF5F17-6FBE-44F1-8DE2-D8BED86FD0AE}"/>
              </a:ext>
            </a:extLst>
          </p:cNvPr>
          <p:cNvSpPr txBox="1"/>
          <p:nvPr/>
        </p:nvSpPr>
        <p:spPr>
          <a:xfrm>
            <a:off x="863588" y="1730699"/>
            <a:ext cx="8028892" cy="4893647"/>
          </a:xfrm>
          <a:prstGeom prst="rect">
            <a:avLst/>
          </a:prstGeom>
          <a:noFill/>
        </p:spPr>
        <p:txBody>
          <a:bodyPr wrap="square" rtlCol="0">
            <a:spAutoFit/>
          </a:bodyPr>
          <a:lstStyle/>
          <a:p>
            <a:pPr marL="285750" indent="-285750">
              <a:buFont typeface="Arial" panose="020B0604020202020204" pitchFamily="34" charset="0"/>
              <a:buChar char="•"/>
            </a:pPr>
            <a:r>
              <a:rPr lang="en-MY" sz="2400" dirty="0">
                <a:latin typeface="+mn-lt"/>
              </a:rPr>
              <a:t>It helps managers build a consensus around the organization’s vision and strategy. Despite the best intentions of those at the top, lofty statements about becoming “best in class,” “the number one supplier,” or an “empowered organization” don’t translate easily into operational terms that provide useful guides to action at the local level.</a:t>
            </a:r>
          </a:p>
          <a:p>
            <a:pPr marL="285750" indent="-285750">
              <a:buFont typeface="Arial" panose="020B0604020202020204" pitchFamily="34" charset="0"/>
              <a:buChar char="•"/>
            </a:pPr>
            <a:endParaRPr lang="en-MY" sz="2400" dirty="0">
              <a:latin typeface="+mn-lt"/>
            </a:endParaRPr>
          </a:p>
          <a:p>
            <a:pPr marL="285750" indent="-285750">
              <a:buFont typeface="Arial" panose="020B0604020202020204" pitchFamily="34" charset="0"/>
              <a:buChar char="•"/>
            </a:pPr>
            <a:r>
              <a:rPr lang="en-MY" sz="2400" dirty="0">
                <a:latin typeface="+mn-lt"/>
              </a:rPr>
              <a:t> For people to act on the words in vision and strategy statements, those statements must be expressed as an integrated set of objectives and measures, agreed upon by all senior executives, that describe the long-term drivers of success</a:t>
            </a:r>
          </a:p>
        </p:txBody>
      </p:sp>
    </p:spTree>
    <p:extLst>
      <p:ext uri="{BB962C8B-B14F-4D97-AF65-F5344CB8AC3E}">
        <p14:creationId xmlns:p14="http://schemas.microsoft.com/office/powerpoint/2010/main" val="20206150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93811-E69C-4A8A-9A98-B72A07C73D07}"/>
              </a:ext>
            </a:extLst>
          </p:cNvPr>
          <p:cNvSpPr>
            <a:spLocks noGrp="1"/>
          </p:cNvSpPr>
          <p:nvPr>
            <p:ph type="title"/>
          </p:nvPr>
        </p:nvSpPr>
        <p:spPr/>
        <p:txBody>
          <a:bodyPr/>
          <a:lstStyle/>
          <a:p>
            <a:r>
              <a:rPr lang="en-MY" dirty="0"/>
              <a:t>The second process - Communicating and linking</a:t>
            </a:r>
          </a:p>
        </p:txBody>
      </p:sp>
      <p:sp>
        <p:nvSpPr>
          <p:cNvPr id="3" name="Content Placeholder 2">
            <a:extLst>
              <a:ext uri="{FF2B5EF4-FFF2-40B4-BE49-F238E27FC236}">
                <a16:creationId xmlns:a16="http://schemas.microsoft.com/office/drawing/2014/main" id="{955F39A3-EA02-411F-A815-093E7B8ED724}"/>
              </a:ext>
            </a:extLst>
          </p:cNvPr>
          <p:cNvSpPr>
            <a:spLocks noGrp="1"/>
          </p:cNvSpPr>
          <p:nvPr>
            <p:ph idx="1"/>
          </p:nvPr>
        </p:nvSpPr>
        <p:spPr/>
        <p:txBody>
          <a:bodyPr/>
          <a:lstStyle/>
          <a:p>
            <a:r>
              <a:rPr lang="en-MY" sz="2400" dirty="0"/>
              <a:t>It lets managers communicate their strategy up and down the organization and link it to departmental and individual objectives.</a:t>
            </a:r>
          </a:p>
          <a:p>
            <a:endParaRPr lang="en-MY" sz="2400" dirty="0"/>
          </a:p>
          <a:p>
            <a:r>
              <a:rPr lang="en-MY" sz="2400" dirty="0"/>
              <a:t>Traditionally, departments are evaluated by their financial performance, and individual incentives are tied to short-term financial goals. </a:t>
            </a:r>
          </a:p>
          <a:p>
            <a:endParaRPr lang="en-MY" sz="2400" dirty="0"/>
          </a:p>
          <a:p>
            <a:r>
              <a:rPr lang="en-MY" sz="2400" dirty="0"/>
              <a:t>The scorecard gives managers a way of ensuring that all levels of the organization understand the long-term strategy and that both departmental and individual objectives are aligned with it.</a:t>
            </a:r>
          </a:p>
        </p:txBody>
      </p:sp>
    </p:spTree>
    <p:extLst>
      <p:ext uri="{BB962C8B-B14F-4D97-AF65-F5344CB8AC3E}">
        <p14:creationId xmlns:p14="http://schemas.microsoft.com/office/powerpoint/2010/main" val="29387289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B7D04-C3CE-47FF-AB7F-A6F0CBA6569C}"/>
              </a:ext>
            </a:extLst>
          </p:cNvPr>
          <p:cNvSpPr>
            <a:spLocks noGrp="1"/>
          </p:cNvSpPr>
          <p:nvPr>
            <p:ph type="title"/>
          </p:nvPr>
        </p:nvSpPr>
        <p:spPr/>
        <p:txBody>
          <a:bodyPr/>
          <a:lstStyle/>
          <a:p>
            <a:r>
              <a:rPr lang="en-MY" dirty="0"/>
              <a:t>The third process—business planning</a:t>
            </a:r>
          </a:p>
        </p:txBody>
      </p:sp>
      <p:sp>
        <p:nvSpPr>
          <p:cNvPr id="3" name="Content Placeholder 2">
            <a:extLst>
              <a:ext uri="{FF2B5EF4-FFF2-40B4-BE49-F238E27FC236}">
                <a16:creationId xmlns:a16="http://schemas.microsoft.com/office/drawing/2014/main" id="{49F71139-385A-4B84-B632-49DB4AD654DF}"/>
              </a:ext>
            </a:extLst>
          </p:cNvPr>
          <p:cNvSpPr>
            <a:spLocks noGrp="1"/>
          </p:cNvSpPr>
          <p:nvPr>
            <p:ph idx="1"/>
          </p:nvPr>
        </p:nvSpPr>
        <p:spPr>
          <a:xfrm>
            <a:off x="685800" y="1628800"/>
            <a:ext cx="8278688" cy="4530725"/>
          </a:xfrm>
        </p:spPr>
        <p:txBody>
          <a:bodyPr/>
          <a:lstStyle/>
          <a:p>
            <a:r>
              <a:rPr lang="en-MY" sz="2200" dirty="0"/>
              <a:t>Almost all organizations today are implementing a variety of change programs, each with its own champions, gurus, and consultants, and each competing for senior executives’ time, energy, and resources. </a:t>
            </a:r>
          </a:p>
          <a:p>
            <a:endParaRPr lang="en-MY" sz="2200" dirty="0"/>
          </a:p>
          <a:p>
            <a:r>
              <a:rPr lang="en-MY" sz="2200" dirty="0"/>
              <a:t>Managers find it difficult to integrate those diverse initiatives to achieve their strategic goals—a situation that leads to frequent disappointments with the programs’ results.</a:t>
            </a:r>
          </a:p>
          <a:p>
            <a:endParaRPr lang="en-MY" sz="2200" dirty="0"/>
          </a:p>
          <a:p>
            <a:r>
              <a:rPr lang="en-MY" sz="2200" dirty="0"/>
              <a:t> But when managers use the ambitious goals set for balanced scorecard measures as the basis for allocating resources and setting priorities, they can undertake and coordinate only those initiatives that move them toward their long-term strategic objectives.</a:t>
            </a:r>
          </a:p>
        </p:txBody>
      </p:sp>
    </p:spTree>
    <p:extLst>
      <p:ext uri="{BB962C8B-B14F-4D97-AF65-F5344CB8AC3E}">
        <p14:creationId xmlns:p14="http://schemas.microsoft.com/office/powerpoint/2010/main" val="6849988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25085-CEF5-43A4-A463-FD878A6C67DD}"/>
              </a:ext>
            </a:extLst>
          </p:cNvPr>
          <p:cNvSpPr>
            <a:spLocks noGrp="1"/>
          </p:cNvSpPr>
          <p:nvPr>
            <p:ph type="title"/>
          </p:nvPr>
        </p:nvSpPr>
        <p:spPr/>
        <p:txBody>
          <a:bodyPr/>
          <a:lstStyle/>
          <a:p>
            <a:r>
              <a:rPr lang="en-MY" dirty="0"/>
              <a:t>The fourth process—feedback and learning</a:t>
            </a:r>
          </a:p>
        </p:txBody>
      </p:sp>
      <p:sp>
        <p:nvSpPr>
          <p:cNvPr id="3" name="Content Placeholder 2">
            <a:extLst>
              <a:ext uri="{FF2B5EF4-FFF2-40B4-BE49-F238E27FC236}">
                <a16:creationId xmlns:a16="http://schemas.microsoft.com/office/drawing/2014/main" id="{39C4B022-1137-4640-92F0-3904613741C2}"/>
              </a:ext>
            </a:extLst>
          </p:cNvPr>
          <p:cNvSpPr>
            <a:spLocks noGrp="1"/>
          </p:cNvSpPr>
          <p:nvPr>
            <p:ph idx="1"/>
          </p:nvPr>
        </p:nvSpPr>
        <p:spPr>
          <a:xfrm>
            <a:off x="685800" y="1556792"/>
            <a:ext cx="8001000" cy="4530725"/>
          </a:xfrm>
        </p:spPr>
        <p:txBody>
          <a:bodyPr/>
          <a:lstStyle/>
          <a:p>
            <a:r>
              <a:rPr lang="en-MY" sz="2400" dirty="0"/>
              <a:t>It gives companies the capacity for what we call strategic learning. </a:t>
            </a:r>
          </a:p>
          <a:p>
            <a:r>
              <a:rPr lang="en-MY" sz="2400" dirty="0"/>
              <a:t>Existing feedback and review processes focus on whether the company, its departments, or its individual employees have met their budgeted financial goals.</a:t>
            </a:r>
          </a:p>
          <a:p>
            <a:r>
              <a:rPr lang="en-MY" sz="2400" dirty="0"/>
              <a:t> With the balanced scorecard at the </a:t>
            </a:r>
            <a:r>
              <a:rPr lang="en-MY" sz="2400" dirty="0" err="1"/>
              <a:t>center</a:t>
            </a:r>
            <a:r>
              <a:rPr lang="en-MY" sz="2400" dirty="0"/>
              <a:t> of its management systems, a company can monitor short-term results from the three additional perspectives—customers, internal business processes, and learning and growth—and evaluate strategy in the light of recent performance. </a:t>
            </a:r>
          </a:p>
          <a:p>
            <a:r>
              <a:rPr lang="en-MY" sz="2400" dirty="0"/>
              <a:t>The scorecard thus enables companies to modify strategies to reflect real-time learning.</a:t>
            </a:r>
          </a:p>
        </p:txBody>
      </p:sp>
    </p:spTree>
    <p:extLst>
      <p:ext uri="{BB962C8B-B14F-4D97-AF65-F5344CB8AC3E}">
        <p14:creationId xmlns:p14="http://schemas.microsoft.com/office/powerpoint/2010/main" val="42905801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B13A9-785F-4A69-B96D-39AB88E6250E}"/>
              </a:ext>
            </a:extLst>
          </p:cNvPr>
          <p:cNvSpPr>
            <a:spLocks noGrp="1"/>
          </p:cNvSpPr>
          <p:nvPr>
            <p:ph type="title"/>
          </p:nvPr>
        </p:nvSpPr>
        <p:spPr>
          <a:xfrm>
            <a:off x="914400" y="277813"/>
            <a:ext cx="7978080" cy="1143000"/>
          </a:xfrm>
        </p:spPr>
        <p:txBody>
          <a:bodyPr/>
          <a:lstStyle/>
          <a:p>
            <a:r>
              <a:rPr lang="en-MY" dirty="0"/>
              <a:t>Managing Strategy : Four Processes</a:t>
            </a:r>
          </a:p>
        </p:txBody>
      </p:sp>
      <p:pic>
        <p:nvPicPr>
          <p:cNvPr id="7" name="Picture 6">
            <a:extLst>
              <a:ext uri="{FF2B5EF4-FFF2-40B4-BE49-F238E27FC236}">
                <a16:creationId xmlns:a16="http://schemas.microsoft.com/office/drawing/2014/main" id="{6C24147E-5D5F-4A2F-8CA1-C2E9D8D20B06}"/>
              </a:ext>
            </a:extLst>
          </p:cNvPr>
          <p:cNvPicPr>
            <a:picLocks noChangeAspect="1"/>
          </p:cNvPicPr>
          <p:nvPr/>
        </p:nvPicPr>
        <p:blipFill>
          <a:blip r:embed="rId2"/>
          <a:stretch>
            <a:fillRect/>
          </a:stretch>
        </p:blipFill>
        <p:spPr>
          <a:xfrm>
            <a:off x="1259632" y="2060847"/>
            <a:ext cx="7344816" cy="4492781"/>
          </a:xfrm>
          <a:prstGeom prst="rect">
            <a:avLst/>
          </a:prstGeom>
        </p:spPr>
      </p:pic>
    </p:spTree>
    <p:extLst>
      <p:ext uri="{BB962C8B-B14F-4D97-AF65-F5344CB8AC3E}">
        <p14:creationId xmlns:p14="http://schemas.microsoft.com/office/powerpoint/2010/main" val="17995132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950049755"/>
              </p:ext>
            </p:extLst>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248937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96350-220D-423B-9418-A028B102CEAF}"/>
              </a:ext>
            </a:extLst>
          </p:cNvPr>
          <p:cNvSpPr>
            <a:spLocks noGrp="1"/>
          </p:cNvSpPr>
          <p:nvPr>
            <p:ph type="title"/>
          </p:nvPr>
        </p:nvSpPr>
        <p:spPr/>
        <p:txBody>
          <a:bodyPr/>
          <a:lstStyle/>
          <a:p>
            <a:r>
              <a:rPr lang="en-MY" dirty="0"/>
              <a:t>Management by Objectives (MBO)</a:t>
            </a:r>
          </a:p>
        </p:txBody>
      </p:sp>
      <p:sp>
        <p:nvSpPr>
          <p:cNvPr id="3" name="Content Placeholder 2">
            <a:extLst>
              <a:ext uri="{FF2B5EF4-FFF2-40B4-BE49-F238E27FC236}">
                <a16:creationId xmlns:a16="http://schemas.microsoft.com/office/drawing/2014/main" id="{8229FA23-3E65-48D4-8E1B-EE1F50E3E5CA}"/>
              </a:ext>
            </a:extLst>
          </p:cNvPr>
          <p:cNvSpPr>
            <a:spLocks noGrp="1"/>
          </p:cNvSpPr>
          <p:nvPr>
            <p:ph idx="1"/>
          </p:nvPr>
        </p:nvSpPr>
        <p:spPr>
          <a:xfrm>
            <a:off x="753740" y="1772816"/>
            <a:ext cx="8390260" cy="4530725"/>
          </a:xfrm>
        </p:spPr>
        <p:txBody>
          <a:bodyPr/>
          <a:lstStyle/>
          <a:p>
            <a:r>
              <a:rPr lang="en-MY" sz="2400" dirty="0"/>
              <a:t>Management by objectives (MBO) is a strategic management model that aims to improve the performance of an organization by clearly defining objectives that are agreed to by both management and employees. </a:t>
            </a:r>
          </a:p>
          <a:p>
            <a:endParaRPr lang="en-MY" sz="2400" dirty="0"/>
          </a:p>
          <a:p>
            <a:r>
              <a:rPr lang="en-MY" sz="2400" dirty="0"/>
              <a:t>According to the theory, having a say in goal setting and action plans encourages participation and commitment among employees, as well as aligning objectives across the organization.</a:t>
            </a:r>
          </a:p>
          <a:p>
            <a:endParaRPr lang="en-MY" sz="2400" dirty="0"/>
          </a:p>
          <a:p>
            <a:r>
              <a:rPr lang="en-MY" sz="2400" dirty="0"/>
              <a:t>The term was first outlined by management guru Peter Drucker in his 1954 book, </a:t>
            </a:r>
            <a:r>
              <a:rPr lang="en-MY" sz="2400" i="1" dirty="0"/>
              <a:t>The Practice of Management</a:t>
            </a:r>
            <a:r>
              <a:rPr lang="en-MY" sz="2400" dirty="0"/>
              <a:t>.</a:t>
            </a:r>
          </a:p>
          <a:p>
            <a:endParaRPr lang="en-MY" sz="2400" dirty="0"/>
          </a:p>
        </p:txBody>
      </p:sp>
    </p:spTree>
    <p:extLst>
      <p:ext uri="{BB962C8B-B14F-4D97-AF65-F5344CB8AC3E}">
        <p14:creationId xmlns:p14="http://schemas.microsoft.com/office/powerpoint/2010/main" val="6242315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F60BA-31B1-4789-9BB9-597C090ECA6F}"/>
              </a:ext>
            </a:extLst>
          </p:cNvPr>
          <p:cNvSpPr>
            <a:spLocks noGrp="1"/>
          </p:cNvSpPr>
          <p:nvPr>
            <p:ph type="title"/>
          </p:nvPr>
        </p:nvSpPr>
        <p:spPr/>
        <p:txBody>
          <a:bodyPr/>
          <a:lstStyle/>
          <a:p>
            <a:r>
              <a:rPr lang="en-MY" dirty="0"/>
              <a:t>Management by Objectives</a:t>
            </a:r>
          </a:p>
        </p:txBody>
      </p:sp>
      <p:pic>
        <p:nvPicPr>
          <p:cNvPr id="5" name="Picture 4">
            <a:extLst>
              <a:ext uri="{FF2B5EF4-FFF2-40B4-BE49-F238E27FC236}">
                <a16:creationId xmlns:a16="http://schemas.microsoft.com/office/drawing/2014/main" id="{C54D83C4-0EA9-4C44-8EE5-65258979698D}"/>
              </a:ext>
            </a:extLst>
          </p:cNvPr>
          <p:cNvPicPr>
            <a:picLocks noChangeAspect="1"/>
          </p:cNvPicPr>
          <p:nvPr/>
        </p:nvPicPr>
        <p:blipFill>
          <a:blip r:embed="rId2"/>
          <a:stretch>
            <a:fillRect/>
          </a:stretch>
        </p:blipFill>
        <p:spPr>
          <a:xfrm>
            <a:off x="1403648" y="1772816"/>
            <a:ext cx="4572000" cy="4572000"/>
          </a:xfrm>
          <a:prstGeom prst="rect">
            <a:avLst/>
          </a:prstGeom>
        </p:spPr>
      </p:pic>
    </p:spTree>
    <p:extLst>
      <p:ext uri="{BB962C8B-B14F-4D97-AF65-F5344CB8AC3E}">
        <p14:creationId xmlns:p14="http://schemas.microsoft.com/office/powerpoint/2010/main" val="201816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CDEBD-9921-4AE9-AB9F-101D05035EB3}"/>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45B09CBF-0D70-49ED-B3EF-1C760403D417}"/>
              </a:ext>
            </a:extLst>
          </p:cNvPr>
          <p:cNvSpPr>
            <a:spLocks noGrp="1"/>
          </p:cNvSpPr>
          <p:nvPr>
            <p:ph idx="1"/>
          </p:nvPr>
        </p:nvSpPr>
        <p:spPr/>
        <p:txBody>
          <a:bodyPr/>
          <a:lstStyle/>
          <a:p>
            <a:r>
              <a:rPr lang="en-MY" dirty="0"/>
              <a:t>The first step is to either determine or revise organizational objectives for the entire company. This broad overview should be derived from the firm's mission and vision.</a:t>
            </a:r>
          </a:p>
          <a:p>
            <a:endParaRPr lang="en-MY" dirty="0"/>
          </a:p>
          <a:p>
            <a:r>
              <a:rPr lang="en-MY" dirty="0"/>
              <a:t>The second step is to translate the organizational objectives to employees. Drucker used the acronym SMART (specific, measurable, acceptable, realistic, time-bound) to express the concept.</a:t>
            </a:r>
          </a:p>
          <a:p>
            <a:endParaRPr lang="en-MY" dirty="0"/>
          </a:p>
          <a:p>
            <a:endParaRPr lang="en-MY" dirty="0"/>
          </a:p>
        </p:txBody>
      </p:sp>
    </p:spTree>
    <p:extLst>
      <p:ext uri="{BB962C8B-B14F-4D97-AF65-F5344CB8AC3E}">
        <p14:creationId xmlns:p14="http://schemas.microsoft.com/office/powerpoint/2010/main" val="4274451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287FD-559D-430B-A19B-E6C1C0F2C6BF}"/>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083982FA-6A5F-4F6F-884E-A6C692616E21}"/>
              </a:ext>
            </a:extLst>
          </p:cNvPr>
          <p:cNvSpPr>
            <a:spLocks noGrp="1"/>
          </p:cNvSpPr>
          <p:nvPr>
            <p:ph idx="1"/>
          </p:nvPr>
        </p:nvSpPr>
        <p:spPr/>
        <p:txBody>
          <a:bodyPr/>
          <a:lstStyle/>
          <a:p>
            <a:r>
              <a:rPr lang="en-MY" dirty="0"/>
              <a:t>Step three is stimulating the participation of employees in setting individual objectives. After the organization's objectives are shared with employees, from the top to the bottom, employees should be encouraged to help set their own objectives to achieve these larger organizational objectives. This gives employees greater motivation since they have greater empowerment.</a:t>
            </a:r>
          </a:p>
          <a:p>
            <a:endParaRPr lang="en-MY" dirty="0"/>
          </a:p>
        </p:txBody>
      </p:sp>
    </p:spTree>
    <p:extLst>
      <p:ext uri="{BB962C8B-B14F-4D97-AF65-F5344CB8AC3E}">
        <p14:creationId xmlns:p14="http://schemas.microsoft.com/office/powerpoint/2010/main" val="29713767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977B7-E94C-4019-9878-0D3D4EBE9198}"/>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A98CD2A8-200D-42E8-819A-2EC90CEE10CA}"/>
              </a:ext>
            </a:extLst>
          </p:cNvPr>
          <p:cNvSpPr>
            <a:spLocks noGrp="1"/>
          </p:cNvSpPr>
          <p:nvPr>
            <p:ph idx="1"/>
          </p:nvPr>
        </p:nvSpPr>
        <p:spPr/>
        <p:txBody>
          <a:bodyPr/>
          <a:lstStyle/>
          <a:p>
            <a:r>
              <a:rPr lang="en-MY" dirty="0"/>
              <a:t>Step four involves monitoring the progress of employees. In step two, a key component of the objectives was that they are measurable in order for employees and managers to determine how well they are met.</a:t>
            </a:r>
          </a:p>
          <a:p>
            <a:endParaRPr lang="en-MY" dirty="0"/>
          </a:p>
          <a:p>
            <a:r>
              <a:rPr lang="en-MY" dirty="0"/>
              <a:t>The fifth step is to evaluate and reward employee progress. This step includes honest feedback on what was achieved and not achieved for each employee</a:t>
            </a:r>
          </a:p>
          <a:p>
            <a:endParaRPr lang="en-MY" dirty="0"/>
          </a:p>
        </p:txBody>
      </p:sp>
    </p:spTree>
    <p:extLst>
      <p:ext uri="{BB962C8B-B14F-4D97-AF65-F5344CB8AC3E}">
        <p14:creationId xmlns:p14="http://schemas.microsoft.com/office/powerpoint/2010/main" val="13892511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3A01B-6D3A-4D2D-86FD-2332B1FE0CEE}"/>
              </a:ext>
            </a:extLst>
          </p:cNvPr>
          <p:cNvSpPr>
            <a:spLocks noGrp="1"/>
          </p:cNvSpPr>
          <p:nvPr>
            <p:ph type="title"/>
          </p:nvPr>
        </p:nvSpPr>
        <p:spPr/>
        <p:txBody>
          <a:bodyPr/>
          <a:lstStyle/>
          <a:p>
            <a:r>
              <a:rPr lang="en-MY" dirty="0"/>
              <a:t>SMART Goals</a:t>
            </a:r>
          </a:p>
        </p:txBody>
      </p:sp>
      <p:pic>
        <p:nvPicPr>
          <p:cNvPr id="5" name="Picture 4">
            <a:extLst>
              <a:ext uri="{FF2B5EF4-FFF2-40B4-BE49-F238E27FC236}">
                <a16:creationId xmlns:a16="http://schemas.microsoft.com/office/drawing/2014/main" id="{2A589180-7760-4FF0-84B9-5E96AFE387A7}"/>
              </a:ext>
            </a:extLst>
          </p:cNvPr>
          <p:cNvPicPr>
            <a:picLocks noChangeAspect="1"/>
          </p:cNvPicPr>
          <p:nvPr/>
        </p:nvPicPr>
        <p:blipFill>
          <a:blip r:embed="rId2"/>
          <a:stretch>
            <a:fillRect/>
          </a:stretch>
        </p:blipFill>
        <p:spPr>
          <a:xfrm>
            <a:off x="942782" y="1661799"/>
            <a:ext cx="6393904" cy="4918388"/>
          </a:xfrm>
          <a:prstGeom prst="rect">
            <a:avLst/>
          </a:prstGeom>
        </p:spPr>
      </p:pic>
    </p:spTree>
    <p:extLst>
      <p:ext uri="{BB962C8B-B14F-4D97-AF65-F5344CB8AC3E}">
        <p14:creationId xmlns:p14="http://schemas.microsoft.com/office/powerpoint/2010/main" val="16668321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0012-8030-45A7-94EC-F8698A4FA94A}"/>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CBBACB0D-0DFB-49E4-AEE9-F63ADC6C48A5}"/>
              </a:ext>
            </a:extLst>
          </p:cNvPr>
          <p:cNvSpPr>
            <a:spLocks noGrp="1"/>
          </p:cNvSpPr>
          <p:nvPr>
            <p:ph idx="1"/>
          </p:nvPr>
        </p:nvSpPr>
        <p:spPr/>
        <p:txBody>
          <a:bodyPr/>
          <a:lstStyle/>
          <a:p>
            <a:pPr marL="0" indent="0">
              <a:buNone/>
            </a:pPr>
            <a:r>
              <a:rPr lang="en-MY" sz="2400" dirty="0"/>
              <a:t>The manager of the marketing department established a goal for his staff that directed them to double unique web traffic to the website within 90 days. If they accomplish this goal, the department will evenly split a bonus among them. The manager is most likely</a:t>
            </a:r>
          </a:p>
          <a:p>
            <a:pPr marL="0" indent="0">
              <a:buNone/>
            </a:pPr>
            <a:r>
              <a:rPr lang="en-MY" sz="2400" dirty="0"/>
              <a:t>using which performance management technique?</a:t>
            </a:r>
          </a:p>
          <a:p>
            <a:pPr marL="0" indent="0">
              <a:buNone/>
            </a:pPr>
            <a:endParaRPr lang="en-MY" sz="2400" dirty="0"/>
          </a:p>
          <a:p>
            <a:pPr marL="514350" indent="-514350">
              <a:buFont typeface="+mj-lt"/>
              <a:buAutoNum type="alphaUcPeriod"/>
            </a:pPr>
            <a:r>
              <a:rPr lang="en-MY" sz="2400" dirty="0"/>
              <a:t>SMART</a:t>
            </a:r>
          </a:p>
          <a:p>
            <a:pPr marL="514350" indent="-514350">
              <a:buFont typeface="+mj-lt"/>
              <a:buAutoNum type="alphaUcPeriod"/>
            </a:pPr>
            <a:r>
              <a:rPr lang="en-MY" sz="2400" dirty="0"/>
              <a:t>MBO</a:t>
            </a:r>
          </a:p>
          <a:p>
            <a:pPr marL="514350" indent="-514350">
              <a:buFont typeface="+mj-lt"/>
              <a:buAutoNum type="alphaUcPeriod"/>
            </a:pPr>
            <a:r>
              <a:rPr lang="en-MY" sz="2400" dirty="0"/>
              <a:t>360</a:t>
            </a:r>
          </a:p>
          <a:p>
            <a:pPr marL="514350" indent="-514350">
              <a:buFont typeface="+mj-lt"/>
              <a:buAutoNum type="alphaUcPeriod"/>
            </a:pPr>
            <a:r>
              <a:rPr lang="en-MY" sz="2400" dirty="0"/>
              <a:t>Forced distribution</a:t>
            </a:r>
          </a:p>
          <a:p>
            <a:pPr marL="514350" indent="-514350">
              <a:buFont typeface="+mj-lt"/>
              <a:buAutoNum type="alphaUcPeriod"/>
            </a:pPr>
            <a:endParaRPr lang="en-MY" sz="2400" dirty="0"/>
          </a:p>
        </p:txBody>
      </p:sp>
    </p:spTree>
    <p:extLst>
      <p:ext uri="{BB962C8B-B14F-4D97-AF65-F5344CB8AC3E}">
        <p14:creationId xmlns:p14="http://schemas.microsoft.com/office/powerpoint/2010/main" val="18759321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5747B-FD56-4B35-93B4-EC69CB5EC605}"/>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4177ECE2-C27C-4B67-9DFF-BA8150E148EF}"/>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41840356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249574074"/>
              </p:ext>
            </p:extLst>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816218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921A2-7596-4094-B88A-2097CD334031}"/>
              </a:ext>
            </a:extLst>
          </p:cNvPr>
          <p:cNvSpPr>
            <a:spLocks noGrp="1"/>
          </p:cNvSpPr>
          <p:nvPr>
            <p:ph type="title"/>
          </p:nvPr>
        </p:nvSpPr>
        <p:spPr/>
        <p:txBody>
          <a:bodyPr/>
          <a:lstStyle/>
          <a:p>
            <a:r>
              <a:rPr lang="en-MY" dirty="0"/>
              <a:t>McKinsey 7S Framework</a:t>
            </a:r>
          </a:p>
        </p:txBody>
      </p:sp>
      <p:sp>
        <p:nvSpPr>
          <p:cNvPr id="3" name="Content Placeholder 2">
            <a:extLst>
              <a:ext uri="{FF2B5EF4-FFF2-40B4-BE49-F238E27FC236}">
                <a16:creationId xmlns:a16="http://schemas.microsoft.com/office/drawing/2014/main" id="{0ACD1755-FC05-49D3-B862-4E9498D1A6CE}"/>
              </a:ext>
            </a:extLst>
          </p:cNvPr>
          <p:cNvSpPr>
            <a:spLocks noGrp="1"/>
          </p:cNvSpPr>
          <p:nvPr>
            <p:ph idx="1"/>
          </p:nvPr>
        </p:nvSpPr>
        <p:spPr/>
        <p:txBody>
          <a:bodyPr/>
          <a:lstStyle/>
          <a:p>
            <a:r>
              <a:rPr lang="en-MY" dirty="0"/>
              <a:t>The McKinsey 7-S framework was developed by Tom Peters and Robert Waterman at McKinsey &amp; Company. </a:t>
            </a:r>
          </a:p>
          <a:p>
            <a:r>
              <a:rPr lang="en-MY" dirty="0"/>
              <a:t>The 7 Ss are structure, strategy, systems, skills, style, staff and shared values.</a:t>
            </a:r>
          </a:p>
          <a:p>
            <a:r>
              <a:rPr lang="en-MY" dirty="0"/>
              <a:t>The model is based on the theory that, for an organization to perform well, these seven elements need to be aligned and mutually reinforcing</a:t>
            </a:r>
          </a:p>
        </p:txBody>
      </p:sp>
    </p:spTree>
    <p:extLst>
      <p:ext uri="{BB962C8B-B14F-4D97-AF65-F5344CB8AC3E}">
        <p14:creationId xmlns:p14="http://schemas.microsoft.com/office/powerpoint/2010/main" val="40430603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F99E6-4510-4D5A-8306-7EC7D7F68DEF}"/>
              </a:ext>
            </a:extLst>
          </p:cNvPr>
          <p:cNvSpPr>
            <a:spLocks noGrp="1"/>
          </p:cNvSpPr>
          <p:nvPr>
            <p:ph type="title"/>
          </p:nvPr>
        </p:nvSpPr>
        <p:spPr/>
        <p:txBody>
          <a:bodyPr/>
          <a:lstStyle/>
          <a:p>
            <a:r>
              <a:rPr lang="en-MY" dirty="0"/>
              <a:t>McKinsey 7S Framework</a:t>
            </a:r>
          </a:p>
        </p:txBody>
      </p:sp>
      <p:pic>
        <p:nvPicPr>
          <p:cNvPr id="5" name="Picture 4">
            <a:extLst>
              <a:ext uri="{FF2B5EF4-FFF2-40B4-BE49-F238E27FC236}">
                <a16:creationId xmlns:a16="http://schemas.microsoft.com/office/drawing/2014/main" id="{30EE0616-F833-486F-AD5E-9DF76A2C12DB}"/>
              </a:ext>
            </a:extLst>
          </p:cNvPr>
          <p:cNvPicPr>
            <a:picLocks noChangeAspect="1"/>
          </p:cNvPicPr>
          <p:nvPr/>
        </p:nvPicPr>
        <p:blipFill>
          <a:blip r:embed="rId2"/>
          <a:stretch>
            <a:fillRect/>
          </a:stretch>
        </p:blipFill>
        <p:spPr>
          <a:xfrm>
            <a:off x="1187624" y="1836999"/>
            <a:ext cx="5600700" cy="4714875"/>
          </a:xfrm>
          <a:prstGeom prst="rect">
            <a:avLst/>
          </a:prstGeom>
        </p:spPr>
      </p:pic>
    </p:spTree>
    <p:extLst>
      <p:ext uri="{BB962C8B-B14F-4D97-AF65-F5344CB8AC3E}">
        <p14:creationId xmlns:p14="http://schemas.microsoft.com/office/powerpoint/2010/main" val="29161325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C1EB0-20DB-4091-9122-BB47B55B93E4}"/>
              </a:ext>
            </a:extLst>
          </p:cNvPr>
          <p:cNvSpPr>
            <a:spLocks noGrp="1"/>
          </p:cNvSpPr>
          <p:nvPr>
            <p:ph type="title"/>
          </p:nvPr>
        </p:nvSpPr>
        <p:spPr/>
        <p:txBody>
          <a:bodyPr/>
          <a:lstStyle/>
          <a:p>
            <a:r>
              <a:rPr lang="en-MY" dirty="0"/>
              <a:t>McKinsey 7S Framework</a:t>
            </a:r>
          </a:p>
        </p:txBody>
      </p:sp>
      <p:sp>
        <p:nvSpPr>
          <p:cNvPr id="3" name="Content Placeholder 2">
            <a:extLst>
              <a:ext uri="{FF2B5EF4-FFF2-40B4-BE49-F238E27FC236}">
                <a16:creationId xmlns:a16="http://schemas.microsoft.com/office/drawing/2014/main" id="{BAA4D69A-FF72-4B60-845E-0076BFB7D9F8}"/>
              </a:ext>
            </a:extLst>
          </p:cNvPr>
          <p:cNvSpPr>
            <a:spLocks noGrp="1"/>
          </p:cNvSpPr>
          <p:nvPr>
            <p:ph idx="1"/>
          </p:nvPr>
        </p:nvSpPr>
        <p:spPr/>
        <p:txBody>
          <a:bodyPr/>
          <a:lstStyle/>
          <a:p>
            <a:r>
              <a:rPr lang="en-MY" dirty="0"/>
              <a:t>The model is most often used as an organizational analysis tool to assess and monitor changes in the internal situation of an organization.</a:t>
            </a:r>
          </a:p>
          <a:p>
            <a:r>
              <a:rPr lang="en-MY" dirty="0"/>
              <a:t>Whatever the type of change – restructuring, new processes, organizational merger, new systems, change of leadership, and so on – the model can be used to understand how the organizational elements are interrelated, and so ensure that the wider impact of changes made in one area is taken into consideration.</a:t>
            </a:r>
          </a:p>
        </p:txBody>
      </p:sp>
    </p:spTree>
    <p:extLst>
      <p:ext uri="{BB962C8B-B14F-4D97-AF65-F5344CB8AC3E}">
        <p14:creationId xmlns:p14="http://schemas.microsoft.com/office/powerpoint/2010/main" val="5964747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4CF8A-42EE-42BE-95B9-60AF35D095F2}"/>
              </a:ext>
            </a:extLst>
          </p:cNvPr>
          <p:cNvSpPr>
            <a:spLocks noGrp="1"/>
          </p:cNvSpPr>
          <p:nvPr>
            <p:ph type="title"/>
          </p:nvPr>
        </p:nvSpPr>
        <p:spPr/>
        <p:txBody>
          <a:bodyPr/>
          <a:lstStyle/>
          <a:p>
            <a:r>
              <a:rPr lang="en-MY" dirty="0"/>
              <a:t>Hard S’s</a:t>
            </a:r>
          </a:p>
        </p:txBody>
      </p:sp>
      <p:sp>
        <p:nvSpPr>
          <p:cNvPr id="3" name="Content Placeholder 2">
            <a:extLst>
              <a:ext uri="{FF2B5EF4-FFF2-40B4-BE49-F238E27FC236}">
                <a16:creationId xmlns:a16="http://schemas.microsoft.com/office/drawing/2014/main" id="{631A3E21-9F96-4770-9EAA-3C34DEAF75BD}"/>
              </a:ext>
            </a:extLst>
          </p:cNvPr>
          <p:cNvSpPr>
            <a:spLocks noGrp="1"/>
          </p:cNvSpPr>
          <p:nvPr>
            <p:ph idx="1"/>
          </p:nvPr>
        </p:nvSpPr>
        <p:spPr>
          <a:xfrm>
            <a:off x="683568" y="1664804"/>
            <a:ext cx="8460432" cy="3528392"/>
          </a:xfrm>
        </p:spPr>
        <p:txBody>
          <a:bodyPr/>
          <a:lstStyle/>
          <a:p>
            <a:r>
              <a:rPr lang="en-MY" b="1" dirty="0"/>
              <a:t>Strategy</a:t>
            </a:r>
            <a:r>
              <a:rPr lang="en-MY" dirty="0"/>
              <a:t> refers to a well-curated business plan that allows the company to formulate a plan of action to achieve a sustainable competitive advantage.</a:t>
            </a:r>
          </a:p>
          <a:p>
            <a:r>
              <a:rPr lang="en-MY" b="1" dirty="0"/>
              <a:t>Structure</a:t>
            </a:r>
            <a:r>
              <a:rPr lang="en-MY" dirty="0"/>
              <a:t> is the way in which a company is organized – chain of command and accountability relationships that form its organizational chart.</a:t>
            </a:r>
          </a:p>
          <a:p>
            <a:r>
              <a:rPr lang="en-MY" b="1" dirty="0"/>
              <a:t>Systems</a:t>
            </a:r>
            <a:r>
              <a:rPr lang="en-MY" dirty="0"/>
              <a:t> entail the business and technical infrastructure of the company that establishes workflows and the chain of decision-making.</a:t>
            </a:r>
          </a:p>
        </p:txBody>
      </p:sp>
    </p:spTree>
    <p:extLst>
      <p:ext uri="{BB962C8B-B14F-4D97-AF65-F5344CB8AC3E}">
        <p14:creationId xmlns:p14="http://schemas.microsoft.com/office/powerpoint/2010/main" val="464906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006DD-B94C-456D-BF17-918D880BAEAD}"/>
              </a:ext>
            </a:extLst>
          </p:cNvPr>
          <p:cNvSpPr>
            <a:spLocks noGrp="1"/>
          </p:cNvSpPr>
          <p:nvPr>
            <p:ph type="title"/>
          </p:nvPr>
        </p:nvSpPr>
        <p:spPr/>
        <p:txBody>
          <a:bodyPr/>
          <a:lstStyle/>
          <a:p>
            <a:r>
              <a:rPr lang="en-MY" dirty="0"/>
              <a:t>Soft S’s</a:t>
            </a:r>
          </a:p>
        </p:txBody>
      </p:sp>
      <p:sp>
        <p:nvSpPr>
          <p:cNvPr id="3" name="Content Placeholder 2">
            <a:extLst>
              <a:ext uri="{FF2B5EF4-FFF2-40B4-BE49-F238E27FC236}">
                <a16:creationId xmlns:a16="http://schemas.microsoft.com/office/drawing/2014/main" id="{B5DDA01B-D647-4776-8134-3F3853001966}"/>
              </a:ext>
            </a:extLst>
          </p:cNvPr>
          <p:cNvSpPr>
            <a:spLocks noGrp="1"/>
          </p:cNvSpPr>
          <p:nvPr>
            <p:ph idx="1"/>
          </p:nvPr>
        </p:nvSpPr>
        <p:spPr>
          <a:xfrm>
            <a:off x="323528" y="1556792"/>
            <a:ext cx="8653536" cy="4530725"/>
          </a:xfrm>
        </p:spPr>
        <p:txBody>
          <a:bodyPr/>
          <a:lstStyle/>
          <a:p>
            <a:r>
              <a:rPr lang="en-MY" sz="2400" b="1" dirty="0"/>
              <a:t>Skills</a:t>
            </a:r>
            <a:r>
              <a:rPr lang="en-MY" sz="2400" dirty="0"/>
              <a:t> form the capabilities and competencies of a company that enables its employees to achieve its objectives.</a:t>
            </a:r>
          </a:p>
          <a:p>
            <a:r>
              <a:rPr lang="en-MY" sz="2400" b="1" dirty="0"/>
              <a:t>Style </a:t>
            </a:r>
            <a:r>
              <a:rPr lang="en-MY" sz="2400" dirty="0"/>
              <a:t>: The attitude of senior employees in a company establishes a code of conduct through their ways of interactions and symbolic decision-making, which forms the management style of its leaders.</a:t>
            </a:r>
          </a:p>
          <a:p>
            <a:r>
              <a:rPr lang="en-MY" sz="2400" b="1" dirty="0"/>
              <a:t>Staff</a:t>
            </a:r>
            <a:r>
              <a:rPr lang="en-MY" sz="2400" dirty="0"/>
              <a:t> involves talent management and all human resources related to company decisions, such as training, recruiting, and rewards systems</a:t>
            </a:r>
          </a:p>
          <a:p>
            <a:r>
              <a:rPr lang="en-MY" sz="2400" b="1" dirty="0"/>
              <a:t>Shared Values </a:t>
            </a:r>
            <a:r>
              <a:rPr lang="en-MY" sz="2400" dirty="0"/>
              <a:t>:The mission, objectives, and values form the foundation of every organization and play an important role in aligning all key elements to maintain an effective organizational design.</a:t>
            </a:r>
          </a:p>
          <a:p>
            <a:endParaRPr lang="en-MY" sz="2400" dirty="0"/>
          </a:p>
        </p:txBody>
      </p:sp>
    </p:spTree>
    <p:extLst>
      <p:ext uri="{BB962C8B-B14F-4D97-AF65-F5344CB8AC3E}">
        <p14:creationId xmlns:p14="http://schemas.microsoft.com/office/powerpoint/2010/main" val="21244102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93D2B-5EEA-4E94-8328-75374A4A0978}"/>
              </a:ext>
            </a:extLst>
          </p:cNvPr>
          <p:cNvSpPr>
            <a:spLocks noGrp="1"/>
          </p:cNvSpPr>
          <p:nvPr>
            <p:ph type="title"/>
          </p:nvPr>
        </p:nvSpPr>
        <p:spPr/>
        <p:txBody>
          <a:bodyPr/>
          <a:lstStyle/>
          <a:p>
            <a:r>
              <a:rPr lang="en-MY" dirty="0"/>
              <a:t>Mc Kinsey 7 S Framework</a:t>
            </a:r>
          </a:p>
        </p:txBody>
      </p:sp>
      <p:pic>
        <p:nvPicPr>
          <p:cNvPr id="5" name="Picture 4">
            <a:extLst>
              <a:ext uri="{FF2B5EF4-FFF2-40B4-BE49-F238E27FC236}">
                <a16:creationId xmlns:a16="http://schemas.microsoft.com/office/drawing/2014/main" id="{5D75B549-AF90-4670-A013-E00158A518B0}"/>
              </a:ext>
            </a:extLst>
          </p:cNvPr>
          <p:cNvPicPr>
            <a:picLocks noChangeAspect="1"/>
          </p:cNvPicPr>
          <p:nvPr/>
        </p:nvPicPr>
        <p:blipFill>
          <a:blip r:embed="rId2"/>
          <a:stretch>
            <a:fillRect/>
          </a:stretch>
        </p:blipFill>
        <p:spPr>
          <a:xfrm>
            <a:off x="962814" y="1916832"/>
            <a:ext cx="7723986" cy="3946178"/>
          </a:xfrm>
          <a:prstGeom prst="rect">
            <a:avLst/>
          </a:prstGeom>
        </p:spPr>
      </p:pic>
    </p:spTree>
    <p:extLst>
      <p:ext uri="{BB962C8B-B14F-4D97-AF65-F5344CB8AC3E}">
        <p14:creationId xmlns:p14="http://schemas.microsoft.com/office/powerpoint/2010/main" val="26549873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61265-1113-4FC7-A313-F634D6DBB0A1}"/>
              </a:ext>
            </a:extLst>
          </p:cNvPr>
          <p:cNvSpPr>
            <a:spLocks noGrp="1"/>
          </p:cNvSpPr>
          <p:nvPr>
            <p:ph type="title"/>
          </p:nvPr>
        </p:nvSpPr>
        <p:spPr/>
        <p:txBody>
          <a:bodyPr/>
          <a:lstStyle/>
          <a:p>
            <a:r>
              <a:rPr lang="en-MY" dirty="0"/>
              <a:t>Example of McKinsey 7S</a:t>
            </a:r>
          </a:p>
        </p:txBody>
      </p:sp>
      <p:pic>
        <p:nvPicPr>
          <p:cNvPr id="5" name="Picture 4">
            <a:extLst>
              <a:ext uri="{FF2B5EF4-FFF2-40B4-BE49-F238E27FC236}">
                <a16:creationId xmlns:a16="http://schemas.microsoft.com/office/drawing/2014/main" id="{76F767A3-E53A-4111-A1AF-C9D695CEE96F}"/>
              </a:ext>
            </a:extLst>
          </p:cNvPr>
          <p:cNvPicPr>
            <a:picLocks noChangeAspect="1"/>
          </p:cNvPicPr>
          <p:nvPr/>
        </p:nvPicPr>
        <p:blipFill>
          <a:blip r:embed="rId2"/>
          <a:stretch>
            <a:fillRect/>
          </a:stretch>
        </p:blipFill>
        <p:spPr>
          <a:xfrm>
            <a:off x="3275856" y="3104375"/>
            <a:ext cx="4301813" cy="3475812"/>
          </a:xfrm>
          <a:prstGeom prst="rect">
            <a:avLst/>
          </a:prstGeom>
        </p:spPr>
      </p:pic>
      <p:sp>
        <p:nvSpPr>
          <p:cNvPr id="6" name="TextBox 5">
            <a:extLst>
              <a:ext uri="{FF2B5EF4-FFF2-40B4-BE49-F238E27FC236}">
                <a16:creationId xmlns:a16="http://schemas.microsoft.com/office/drawing/2014/main" id="{F842AF67-8560-4323-9B0B-F24D8EE58C9B}"/>
              </a:ext>
            </a:extLst>
          </p:cNvPr>
          <p:cNvSpPr txBox="1"/>
          <p:nvPr/>
        </p:nvSpPr>
        <p:spPr>
          <a:xfrm>
            <a:off x="914400" y="1627047"/>
            <a:ext cx="8229600" cy="1477328"/>
          </a:xfrm>
          <a:prstGeom prst="rect">
            <a:avLst/>
          </a:prstGeom>
          <a:noFill/>
        </p:spPr>
        <p:txBody>
          <a:bodyPr wrap="square" rtlCol="0">
            <a:spAutoFit/>
          </a:bodyPr>
          <a:lstStyle/>
          <a:p>
            <a:r>
              <a:rPr lang="en-MY" dirty="0">
                <a:solidFill>
                  <a:srgbClr val="333333"/>
                </a:solidFill>
                <a:latin typeface="roboto"/>
              </a:rPr>
              <a:t>A</a:t>
            </a:r>
            <a:r>
              <a:rPr lang="en-MY" b="0" i="0" dirty="0">
                <a:solidFill>
                  <a:srgbClr val="333333"/>
                </a:solidFill>
                <a:effectLst/>
                <a:latin typeface="roboto"/>
              </a:rPr>
              <a:t> small </a:t>
            </a:r>
            <a:r>
              <a:rPr lang="en-MY" b="0" i="0" dirty="0" err="1">
                <a:solidFill>
                  <a:srgbClr val="333333"/>
                </a:solidFill>
                <a:effectLst/>
                <a:latin typeface="roboto"/>
              </a:rPr>
              <a:t>startup</a:t>
            </a:r>
            <a:r>
              <a:rPr lang="en-MY" b="0" i="0" dirty="0">
                <a:solidFill>
                  <a:srgbClr val="333333"/>
                </a:solidFill>
                <a:effectLst/>
                <a:latin typeface="roboto"/>
              </a:rPr>
              <a:t>, which offers services online. The company’s main strategy is to grow its share in the market. The company is new, so its structure is simple and made of a very few managers and bottom level workers, who undertake specific tasks. There are a very few formal systems, mainly because the company doesn’t need many at this time</a:t>
            </a:r>
            <a:endParaRPr lang="en-MY" dirty="0"/>
          </a:p>
        </p:txBody>
      </p:sp>
    </p:spTree>
    <p:extLst>
      <p:ext uri="{BB962C8B-B14F-4D97-AF65-F5344CB8AC3E}">
        <p14:creationId xmlns:p14="http://schemas.microsoft.com/office/powerpoint/2010/main" val="42597747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39EF8-32FB-41BE-B9E8-182D22729A5B}"/>
              </a:ext>
            </a:extLst>
          </p:cNvPr>
          <p:cNvSpPr>
            <a:spLocks noGrp="1"/>
          </p:cNvSpPr>
          <p:nvPr>
            <p:ph type="title"/>
          </p:nvPr>
        </p:nvSpPr>
        <p:spPr/>
        <p:txBody>
          <a:bodyPr/>
          <a:lstStyle/>
          <a:p>
            <a:r>
              <a:rPr lang="en-MY" dirty="0"/>
              <a:t>Example of McKinsey 7S</a:t>
            </a:r>
          </a:p>
        </p:txBody>
      </p:sp>
      <p:pic>
        <p:nvPicPr>
          <p:cNvPr id="5" name="Picture 4">
            <a:extLst>
              <a:ext uri="{FF2B5EF4-FFF2-40B4-BE49-F238E27FC236}">
                <a16:creationId xmlns:a16="http://schemas.microsoft.com/office/drawing/2014/main" id="{02DCFB4B-BE72-4009-8C48-BCF063D4D67B}"/>
              </a:ext>
            </a:extLst>
          </p:cNvPr>
          <p:cNvPicPr>
            <a:picLocks noChangeAspect="1"/>
          </p:cNvPicPr>
          <p:nvPr/>
        </p:nvPicPr>
        <p:blipFill>
          <a:blip r:embed="rId2"/>
          <a:stretch>
            <a:fillRect/>
          </a:stretch>
        </p:blipFill>
        <p:spPr>
          <a:xfrm>
            <a:off x="1475656" y="1628800"/>
            <a:ext cx="6585242" cy="4219352"/>
          </a:xfrm>
          <a:prstGeom prst="rect">
            <a:avLst/>
          </a:prstGeom>
        </p:spPr>
      </p:pic>
      <p:sp>
        <p:nvSpPr>
          <p:cNvPr id="6" name="TextBox 5">
            <a:extLst>
              <a:ext uri="{FF2B5EF4-FFF2-40B4-BE49-F238E27FC236}">
                <a16:creationId xmlns:a16="http://schemas.microsoft.com/office/drawing/2014/main" id="{C4A2097D-D581-4DC8-940D-F8C84E0313F7}"/>
              </a:ext>
            </a:extLst>
          </p:cNvPr>
          <p:cNvSpPr txBox="1"/>
          <p:nvPr/>
        </p:nvSpPr>
        <p:spPr>
          <a:xfrm>
            <a:off x="3131840" y="6165304"/>
            <a:ext cx="4608512" cy="369332"/>
          </a:xfrm>
          <a:prstGeom prst="rect">
            <a:avLst/>
          </a:prstGeom>
          <a:noFill/>
        </p:spPr>
        <p:txBody>
          <a:bodyPr wrap="square" rtlCol="0">
            <a:spAutoFit/>
          </a:bodyPr>
          <a:lstStyle/>
          <a:p>
            <a:r>
              <a:rPr lang="en-MY" dirty="0" err="1"/>
              <a:t>Youtube</a:t>
            </a:r>
            <a:r>
              <a:rPr lang="en-MY" dirty="0"/>
              <a:t> Channel business by individual</a:t>
            </a:r>
          </a:p>
        </p:txBody>
      </p:sp>
    </p:spTree>
    <p:extLst>
      <p:ext uri="{BB962C8B-B14F-4D97-AF65-F5344CB8AC3E}">
        <p14:creationId xmlns:p14="http://schemas.microsoft.com/office/powerpoint/2010/main" val="18865376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38123-E1DE-4DB0-AFC7-4A2D18DBF92C}"/>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D8A2185F-2468-4FFE-BFB5-A8CF9941462B}"/>
              </a:ext>
            </a:extLst>
          </p:cNvPr>
          <p:cNvSpPr>
            <a:spLocks noGrp="1"/>
          </p:cNvSpPr>
          <p:nvPr>
            <p:ph idx="1"/>
          </p:nvPr>
        </p:nvSpPr>
        <p:spPr/>
        <p:txBody>
          <a:bodyPr/>
          <a:lstStyle/>
          <a:p>
            <a:pPr marL="0" indent="0">
              <a:buNone/>
            </a:pPr>
            <a:r>
              <a:rPr lang="en-MY" dirty="0"/>
              <a:t>Which of the following components of the McKinsey 7-S framework for strategy implementation is most difficult to align with organizational goals?</a:t>
            </a:r>
          </a:p>
          <a:p>
            <a:pPr marL="0" indent="0">
              <a:buNone/>
            </a:pPr>
            <a:r>
              <a:rPr lang="en-MY" dirty="0"/>
              <a:t>a) Strategy</a:t>
            </a:r>
          </a:p>
          <a:p>
            <a:pPr marL="0" indent="0">
              <a:buNone/>
            </a:pPr>
            <a:r>
              <a:rPr lang="en-MY" dirty="0"/>
              <a:t>b) Structure</a:t>
            </a:r>
          </a:p>
          <a:p>
            <a:pPr marL="0" indent="0">
              <a:buNone/>
            </a:pPr>
            <a:r>
              <a:rPr lang="en-MY" dirty="0"/>
              <a:t>c) Style</a:t>
            </a:r>
          </a:p>
          <a:p>
            <a:pPr marL="0" indent="0">
              <a:buNone/>
            </a:pPr>
            <a:r>
              <a:rPr lang="en-MY" dirty="0"/>
              <a:t>d) Systems</a:t>
            </a:r>
          </a:p>
        </p:txBody>
      </p:sp>
    </p:spTree>
    <p:extLst>
      <p:ext uri="{BB962C8B-B14F-4D97-AF65-F5344CB8AC3E}">
        <p14:creationId xmlns:p14="http://schemas.microsoft.com/office/powerpoint/2010/main" val="29750773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72EC0-FC85-4285-9F4C-5D1094DDBE30}"/>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C1A05DEF-C105-4407-83F4-12EE3F7A179E}"/>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6739930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108004671"/>
              </p:ext>
            </p:extLst>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285337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7B4A0-8C24-4FD6-80A4-A0EA4AE8DD32}"/>
              </a:ext>
            </a:extLst>
          </p:cNvPr>
          <p:cNvSpPr>
            <a:spLocks noGrp="1"/>
          </p:cNvSpPr>
          <p:nvPr>
            <p:ph type="title"/>
          </p:nvPr>
        </p:nvSpPr>
        <p:spPr/>
        <p:txBody>
          <a:bodyPr/>
          <a:lstStyle/>
          <a:p>
            <a:r>
              <a:rPr lang="en-MY" dirty="0"/>
              <a:t>Strategy Implementation Activities</a:t>
            </a:r>
          </a:p>
        </p:txBody>
      </p:sp>
      <p:sp>
        <p:nvSpPr>
          <p:cNvPr id="3" name="Content Placeholder 2">
            <a:extLst>
              <a:ext uri="{FF2B5EF4-FFF2-40B4-BE49-F238E27FC236}">
                <a16:creationId xmlns:a16="http://schemas.microsoft.com/office/drawing/2014/main" id="{94EEF6A5-5822-4BDF-A292-5E8949B6EA2D}"/>
              </a:ext>
            </a:extLst>
          </p:cNvPr>
          <p:cNvSpPr>
            <a:spLocks noGrp="1"/>
          </p:cNvSpPr>
          <p:nvPr>
            <p:ph idx="1"/>
          </p:nvPr>
        </p:nvSpPr>
        <p:spPr/>
        <p:txBody>
          <a:bodyPr/>
          <a:lstStyle/>
          <a:p>
            <a:r>
              <a:rPr lang="en-MY" dirty="0"/>
              <a:t>Establish short-term organizational objectives</a:t>
            </a:r>
          </a:p>
          <a:p>
            <a:r>
              <a:rPr lang="en-MY" dirty="0"/>
              <a:t>Formulation of policies for execution of strategies</a:t>
            </a:r>
          </a:p>
          <a:p>
            <a:r>
              <a:rPr lang="en-MY" dirty="0"/>
              <a:t>Allocation of resources</a:t>
            </a:r>
          </a:p>
          <a:p>
            <a:r>
              <a:rPr lang="en-MY" dirty="0"/>
              <a:t>Communicate and train employees</a:t>
            </a:r>
          </a:p>
          <a:p>
            <a:pPr marL="0" indent="0">
              <a:buNone/>
            </a:pPr>
            <a:endParaRPr lang="en-MY" dirty="0"/>
          </a:p>
        </p:txBody>
      </p:sp>
    </p:spTree>
    <p:extLst>
      <p:ext uri="{BB962C8B-B14F-4D97-AF65-F5344CB8AC3E}">
        <p14:creationId xmlns:p14="http://schemas.microsoft.com/office/powerpoint/2010/main" val="10491240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264F6-D7E1-408B-9D0D-2A2E62C4E6EC}"/>
              </a:ext>
            </a:extLst>
          </p:cNvPr>
          <p:cNvSpPr>
            <a:spLocks noGrp="1"/>
          </p:cNvSpPr>
          <p:nvPr>
            <p:ph type="title"/>
          </p:nvPr>
        </p:nvSpPr>
        <p:spPr/>
        <p:txBody>
          <a:bodyPr/>
          <a:lstStyle/>
          <a:p>
            <a:r>
              <a:rPr lang="en-MY" dirty="0"/>
              <a:t>Difference Strategy Formulation vs Implementation</a:t>
            </a:r>
          </a:p>
        </p:txBody>
      </p:sp>
      <p:pic>
        <p:nvPicPr>
          <p:cNvPr id="5" name="Picture 4">
            <a:extLst>
              <a:ext uri="{FF2B5EF4-FFF2-40B4-BE49-F238E27FC236}">
                <a16:creationId xmlns:a16="http://schemas.microsoft.com/office/drawing/2014/main" id="{09F96514-C3FC-4484-8401-ECBCDF719D84}"/>
              </a:ext>
            </a:extLst>
          </p:cNvPr>
          <p:cNvPicPr>
            <a:picLocks noChangeAspect="1"/>
          </p:cNvPicPr>
          <p:nvPr/>
        </p:nvPicPr>
        <p:blipFill>
          <a:blip r:embed="rId2"/>
          <a:stretch>
            <a:fillRect/>
          </a:stretch>
        </p:blipFill>
        <p:spPr>
          <a:xfrm>
            <a:off x="956603" y="1772816"/>
            <a:ext cx="7800783" cy="4275162"/>
          </a:xfrm>
          <a:prstGeom prst="rect">
            <a:avLst/>
          </a:prstGeom>
        </p:spPr>
      </p:pic>
    </p:spTree>
    <p:extLst>
      <p:ext uri="{BB962C8B-B14F-4D97-AF65-F5344CB8AC3E}">
        <p14:creationId xmlns:p14="http://schemas.microsoft.com/office/powerpoint/2010/main" val="35719452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626908380"/>
              </p:ext>
            </p:extLst>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213179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B6429-39AA-4D1C-9759-C075FFA53202}"/>
              </a:ext>
            </a:extLst>
          </p:cNvPr>
          <p:cNvSpPr>
            <a:spLocks noGrp="1"/>
          </p:cNvSpPr>
          <p:nvPr>
            <p:ph type="title"/>
          </p:nvPr>
        </p:nvSpPr>
        <p:spPr/>
        <p:txBody>
          <a:bodyPr/>
          <a:lstStyle/>
          <a:p>
            <a:r>
              <a:rPr lang="en-MY" dirty="0"/>
              <a:t>Strategy Evaluation</a:t>
            </a:r>
          </a:p>
        </p:txBody>
      </p:sp>
      <p:pic>
        <p:nvPicPr>
          <p:cNvPr id="5" name="Picture 4">
            <a:extLst>
              <a:ext uri="{FF2B5EF4-FFF2-40B4-BE49-F238E27FC236}">
                <a16:creationId xmlns:a16="http://schemas.microsoft.com/office/drawing/2014/main" id="{00248682-F71E-4CD1-8AA8-8D32E78BE334}"/>
              </a:ext>
            </a:extLst>
          </p:cNvPr>
          <p:cNvPicPr>
            <a:picLocks noChangeAspect="1"/>
          </p:cNvPicPr>
          <p:nvPr/>
        </p:nvPicPr>
        <p:blipFill>
          <a:blip r:embed="rId2"/>
          <a:stretch>
            <a:fillRect/>
          </a:stretch>
        </p:blipFill>
        <p:spPr>
          <a:xfrm>
            <a:off x="1403648" y="1843087"/>
            <a:ext cx="6840760" cy="4126763"/>
          </a:xfrm>
          <a:prstGeom prst="rect">
            <a:avLst/>
          </a:prstGeom>
        </p:spPr>
      </p:pic>
    </p:spTree>
    <p:extLst>
      <p:ext uri="{BB962C8B-B14F-4D97-AF65-F5344CB8AC3E}">
        <p14:creationId xmlns:p14="http://schemas.microsoft.com/office/powerpoint/2010/main" val="35436225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77E10-F22A-4DB1-9E66-83F1D7FE4CD1}"/>
              </a:ext>
            </a:extLst>
          </p:cNvPr>
          <p:cNvSpPr>
            <a:spLocks noGrp="1"/>
          </p:cNvSpPr>
          <p:nvPr>
            <p:ph type="title"/>
          </p:nvPr>
        </p:nvSpPr>
        <p:spPr/>
        <p:txBody>
          <a:bodyPr/>
          <a:lstStyle/>
          <a:p>
            <a:r>
              <a:rPr lang="en-MY" dirty="0"/>
              <a:t>Strategy Evaluation Methods</a:t>
            </a:r>
          </a:p>
        </p:txBody>
      </p:sp>
      <p:pic>
        <p:nvPicPr>
          <p:cNvPr id="5" name="Picture 4">
            <a:extLst>
              <a:ext uri="{FF2B5EF4-FFF2-40B4-BE49-F238E27FC236}">
                <a16:creationId xmlns:a16="http://schemas.microsoft.com/office/drawing/2014/main" id="{C43D1BB7-9052-4A98-94F3-EC36829E2953}"/>
              </a:ext>
            </a:extLst>
          </p:cNvPr>
          <p:cNvPicPr>
            <a:picLocks noChangeAspect="1"/>
          </p:cNvPicPr>
          <p:nvPr/>
        </p:nvPicPr>
        <p:blipFill>
          <a:blip r:embed="rId2"/>
          <a:stretch>
            <a:fillRect/>
          </a:stretch>
        </p:blipFill>
        <p:spPr>
          <a:xfrm>
            <a:off x="1600200" y="1742196"/>
            <a:ext cx="5943600" cy="3486150"/>
          </a:xfrm>
          <a:prstGeom prst="rect">
            <a:avLst/>
          </a:prstGeom>
        </p:spPr>
      </p:pic>
    </p:spTree>
    <p:extLst>
      <p:ext uri="{BB962C8B-B14F-4D97-AF65-F5344CB8AC3E}">
        <p14:creationId xmlns:p14="http://schemas.microsoft.com/office/powerpoint/2010/main" val="25149750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32B62-026D-4BBB-B623-203FFA5A5620}"/>
              </a:ext>
            </a:extLst>
          </p:cNvPr>
          <p:cNvSpPr>
            <a:spLocks noGrp="1"/>
          </p:cNvSpPr>
          <p:nvPr>
            <p:ph type="title"/>
          </p:nvPr>
        </p:nvSpPr>
        <p:spPr/>
        <p:txBody>
          <a:bodyPr/>
          <a:lstStyle/>
          <a:p>
            <a:r>
              <a:rPr lang="en-MY" dirty="0"/>
              <a:t>Process of Strategy Evaluation </a:t>
            </a:r>
          </a:p>
        </p:txBody>
      </p:sp>
      <p:sp>
        <p:nvSpPr>
          <p:cNvPr id="3" name="Content Placeholder 2">
            <a:extLst>
              <a:ext uri="{FF2B5EF4-FFF2-40B4-BE49-F238E27FC236}">
                <a16:creationId xmlns:a16="http://schemas.microsoft.com/office/drawing/2014/main" id="{D9BA2B98-89E6-452F-AAEC-81D1A1A82A8E}"/>
              </a:ext>
            </a:extLst>
          </p:cNvPr>
          <p:cNvSpPr>
            <a:spLocks noGrp="1"/>
          </p:cNvSpPr>
          <p:nvPr>
            <p:ph idx="1"/>
          </p:nvPr>
        </p:nvSpPr>
        <p:spPr/>
        <p:txBody>
          <a:bodyPr/>
          <a:lstStyle/>
          <a:p>
            <a:endParaRPr lang="en-MY" dirty="0"/>
          </a:p>
          <a:p>
            <a:r>
              <a:rPr lang="en-MY" dirty="0"/>
              <a:t>Fixing benchmark of performance</a:t>
            </a:r>
          </a:p>
          <a:p>
            <a:endParaRPr lang="en-MY" dirty="0"/>
          </a:p>
          <a:p>
            <a:r>
              <a:rPr lang="en-MY" dirty="0"/>
              <a:t>Measurement of performance</a:t>
            </a:r>
          </a:p>
          <a:p>
            <a:endParaRPr lang="en-MY" dirty="0"/>
          </a:p>
          <a:p>
            <a:r>
              <a:rPr lang="en-MY" dirty="0" err="1"/>
              <a:t>Analyzing</a:t>
            </a:r>
            <a:r>
              <a:rPr lang="en-MY" dirty="0"/>
              <a:t> Variance</a:t>
            </a:r>
          </a:p>
          <a:p>
            <a:endParaRPr lang="en-MY" dirty="0"/>
          </a:p>
          <a:p>
            <a:r>
              <a:rPr lang="en-MY" dirty="0"/>
              <a:t>Taking Corrective Action</a:t>
            </a:r>
          </a:p>
        </p:txBody>
      </p:sp>
    </p:spTree>
    <p:extLst>
      <p:ext uri="{BB962C8B-B14F-4D97-AF65-F5344CB8AC3E}">
        <p14:creationId xmlns:p14="http://schemas.microsoft.com/office/powerpoint/2010/main" val="233284724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1D394-9FC4-4C4C-90A7-A54F2537C046}"/>
              </a:ext>
            </a:extLst>
          </p:cNvPr>
          <p:cNvSpPr>
            <a:spLocks noGrp="1"/>
          </p:cNvSpPr>
          <p:nvPr>
            <p:ph type="title"/>
          </p:nvPr>
        </p:nvSpPr>
        <p:spPr/>
        <p:txBody>
          <a:bodyPr/>
          <a:lstStyle/>
          <a:p>
            <a:r>
              <a:rPr lang="en-MY" dirty="0"/>
              <a:t>Fixing benchmark of performance</a:t>
            </a:r>
          </a:p>
        </p:txBody>
      </p:sp>
      <p:sp>
        <p:nvSpPr>
          <p:cNvPr id="3" name="Content Placeholder 2">
            <a:extLst>
              <a:ext uri="{FF2B5EF4-FFF2-40B4-BE49-F238E27FC236}">
                <a16:creationId xmlns:a16="http://schemas.microsoft.com/office/drawing/2014/main" id="{D71214AA-AC6E-42AA-8D77-3DF3E1C862B3}"/>
              </a:ext>
            </a:extLst>
          </p:cNvPr>
          <p:cNvSpPr>
            <a:spLocks noGrp="1"/>
          </p:cNvSpPr>
          <p:nvPr>
            <p:ph idx="1"/>
          </p:nvPr>
        </p:nvSpPr>
        <p:spPr/>
        <p:txBody>
          <a:bodyPr/>
          <a:lstStyle/>
          <a:p>
            <a:r>
              <a:rPr lang="en-MY" dirty="0"/>
              <a:t>What benchmarks to set</a:t>
            </a:r>
          </a:p>
          <a:p>
            <a:r>
              <a:rPr lang="en-MY" dirty="0"/>
              <a:t>How to set them</a:t>
            </a:r>
          </a:p>
          <a:p>
            <a:r>
              <a:rPr lang="en-MY" dirty="0"/>
              <a:t>How to express them</a:t>
            </a:r>
          </a:p>
          <a:p>
            <a:pPr marL="0" indent="0">
              <a:buNone/>
            </a:pPr>
            <a:endParaRPr lang="en-MY" dirty="0"/>
          </a:p>
          <a:p>
            <a:pPr marL="0" indent="0">
              <a:buNone/>
            </a:pPr>
            <a:r>
              <a:rPr lang="en-MY" dirty="0"/>
              <a:t>Quantitative criteria include determination of net profit, ROI, earning per share, cost of production, rate of employee turnover etc. Among the Qualitative factors are subjective evaluation of factors such as - skills and competencies, risk taking potential, flexibility etc</a:t>
            </a:r>
          </a:p>
        </p:txBody>
      </p:sp>
    </p:spTree>
    <p:extLst>
      <p:ext uri="{BB962C8B-B14F-4D97-AF65-F5344CB8AC3E}">
        <p14:creationId xmlns:p14="http://schemas.microsoft.com/office/powerpoint/2010/main" val="39635640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7364B-9760-4EDD-BA7B-8382A47FDE7D}"/>
              </a:ext>
            </a:extLst>
          </p:cNvPr>
          <p:cNvSpPr>
            <a:spLocks noGrp="1"/>
          </p:cNvSpPr>
          <p:nvPr>
            <p:ph type="title"/>
          </p:nvPr>
        </p:nvSpPr>
        <p:spPr/>
        <p:txBody>
          <a:bodyPr/>
          <a:lstStyle/>
          <a:p>
            <a:r>
              <a:rPr lang="en-MY" dirty="0"/>
              <a:t>Measurement of performance</a:t>
            </a:r>
          </a:p>
        </p:txBody>
      </p:sp>
      <p:sp>
        <p:nvSpPr>
          <p:cNvPr id="3" name="Content Placeholder 2">
            <a:extLst>
              <a:ext uri="{FF2B5EF4-FFF2-40B4-BE49-F238E27FC236}">
                <a16:creationId xmlns:a16="http://schemas.microsoft.com/office/drawing/2014/main" id="{B780F9B6-213B-4265-93B1-D00EF8F8D046}"/>
              </a:ext>
            </a:extLst>
          </p:cNvPr>
          <p:cNvSpPr>
            <a:spLocks noGrp="1"/>
          </p:cNvSpPr>
          <p:nvPr>
            <p:ph idx="1"/>
          </p:nvPr>
        </p:nvSpPr>
        <p:spPr>
          <a:xfrm>
            <a:off x="914400" y="1600200"/>
            <a:ext cx="7906072" cy="4530725"/>
          </a:xfrm>
        </p:spPr>
        <p:txBody>
          <a:bodyPr/>
          <a:lstStyle/>
          <a:p>
            <a:endParaRPr lang="en-MY" dirty="0"/>
          </a:p>
          <a:p>
            <a:r>
              <a:rPr lang="en-MY" dirty="0"/>
              <a:t>The reporting and communication system help in measuring the performance. </a:t>
            </a:r>
          </a:p>
          <a:p>
            <a:endParaRPr lang="en-MY" dirty="0"/>
          </a:p>
          <a:p>
            <a:r>
              <a:rPr lang="en-MY" dirty="0"/>
              <a:t>If the standards are set in the right manner, strategy evaluation becomes easier.</a:t>
            </a:r>
          </a:p>
          <a:p>
            <a:endParaRPr lang="en-MY" dirty="0"/>
          </a:p>
          <a:p>
            <a:r>
              <a:rPr lang="en-MY" dirty="0"/>
              <a:t>For measuring the performance, financial statements like - balance sheet, profit and loss account must be prepared on an annual basis.</a:t>
            </a:r>
          </a:p>
        </p:txBody>
      </p:sp>
    </p:spTree>
    <p:extLst>
      <p:ext uri="{BB962C8B-B14F-4D97-AF65-F5344CB8AC3E}">
        <p14:creationId xmlns:p14="http://schemas.microsoft.com/office/powerpoint/2010/main" val="16898066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7A71D-944A-444E-9DB5-ECED1DF6017F}"/>
              </a:ext>
            </a:extLst>
          </p:cNvPr>
          <p:cNvSpPr>
            <a:spLocks noGrp="1"/>
          </p:cNvSpPr>
          <p:nvPr>
            <p:ph type="title"/>
          </p:nvPr>
        </p:nvSpPr>
        <p:spPr/>
        <p:txBody>
          <a:bodyPr/>
          <a:lstStyle/>
          <a:p>
            <a:r>
              <a:rPr lang="en-MY" dirty="0" err="1"/>
              <a:t>Analyzing</a:t>
            </a:r>
            <a:r>
              <a:rPr lang="en-MY" dirty="0"/>
              <a:t> Variance</a:t>
            </a:r>
          </a:p>
        </p:txBody>
      </p:sp>
      <p:sp>
        <p:nvSpPr>
          <p:cNvPr id="3" name="Content Placeholder 2">
            <a:extLst>
              <a:ext uri="{FF2B5EF4-FFF2-40B4-BE49-F238E27FC236}">
                <a16:creationId xmlns:a16="http://schemas.microsoft.com/office/drawing/2014/main" id="{9DE73BFC-E89A-48EC-9AF7-52A5A7783793}"/>
              </a:ext>
            </a:extLst>
          </p:cNvPr>
          <p:cNvSpPr>
            <a:spLocks noGrp="1"/>
          </p:cNvSpPr>
          <p:nvPr>
            <p:ph idx="1"/>
          </p:nvPr>
        </p:nvSpPr>
        <p:spPr>
          <a:xfrm>
            <a:off x="685800" y="1556792"/>
            <a:ext cx="8134672" cy="4530725"/>
          </a:xfrm>
        </p:spPr>
        <p:txBody>
          <a:bodyPr/>
          <a:lstStyle/>
          <a:p>
            <a:r>
              <a:rPr lang="en-MY" dirty="0"/>
              <a:t>While measuring the actual performance and comparing it with standard performance there may be variances which must be </a:t>
            </a:r>
            <a:r>
              <a:rPr lang="en-MY" dirty="0" err="1"/>
              <a:t>analyzed</a:t>
            </a:r>
            <a:r>
              <a:rPr lang="en-MY" dirty="0"/>
              <a:t>. </a:t>
            </a:r>
          </a:p>
          <a:p>
            <a:r>
              <a:rPr lang="en-MY" dirty="0"/>
              <a:t> the degree of tolerance limits between which the variance between actual and standard performance may be accepted.</a:t>
            </a:r>
          </a:p>
          <a:p>
            <a:r>
              <a:rPr lang="en-MY" dirty="0"/>
              <a:t>The positive deviation indicates a better performance but it is quite unusual exceeding the target always. </a:t>
            </a:r>
          </a:p>
          <a:p>
            <a:r>
              <a:rPr lang="en-MY" dirty="0"/>
              <a:t>The negative deviation is an issue of concern because it indicates a shortfall in performance.</a:t>
            </a:r>
          </a:p>
        </p:txBody>
      </p:sp>
    </p:spTree>
    <p:extLst>
      <p:ext uri="{BB962C8B-B14F-4D97-AF65-F5344CB8AC3E}">
        <p14:creationId xmlns:p14="http://schemas.microsoft.com/office/powerpoint/2010/main" val="19422573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46D67-3E12-455B-A08A-D81A8793668A}"/>
              </a:ext>
            </a:extLst>
          </p:cNvPr>
          <p:cNvSpPr>
            <a:spLocks noGrp="1"/>
          </p:cNvSpPr>
          <p:nvPr>
            <p:ph type="title"/>
          </p:nvPr>
        </p:nvSpPr>
        <p:spPr/>
        <p:txBody>
          <a:bodyPr/>
          <a:lstStyle/>
          <a:p>
            <a:r>
              <a:rPr lang="en-MY" dirty="0"/>
              <a:t>Taking Corrective Action</a:t>
            </a:r>
          </a:p>
        </p:txBody>
      </p:sp>
      <p:sp>
        <p:nvSpPr>
          <p:cNvPr id="3" name="Content Placeholder 2">
            <a:extLst>
              <a:ext uri="{FF2B5EF4-FFF2-40B4-BE49-F238E27FC236}">
                <a16:creationId xmlns:a16="http://schemas.microsoft.com/office/drawing/2014/main" id="{B86252C1-2BA4-4944-A853-B4A73A207B3D}"/>
              </a:ext>
            </a:extLst>
          </p:cNvPr>
          <p:cNvSpPr>
            <a:spLocks noGrp="1"/>
          </p:cNvSpPr>
          <p:nvPr>
            <p:ph idx="1"/>
          </p:nvPr>
        </p:nvSpPr>
        <p:spPr/>
        <p:txBody>
          <a:bodyPr/>
          <a:lstStyle/>
          <a:p>
            <a:r>
              <a:rPr lang="en-MY" dirty="0"/>
              <a:t>Once the deviation in performance is identified, it is essential to plan for a corrective action. </a:t>
            </a:r>
          </a:p>
          <a:p>
            <a:r>
              <a:rPr lang="en-MY" dirty="0"/>
              <a:t>If the performance is consistently less than the desired performance, the strategists must carry a detailed analysis of the factors responsible for such performance. </a:t>
            </a:r>
          </a:p>
        </p:txBody>
      </p:sp>
    </p:spTree>
    <p:extLst>
      <p:ext uri="{BB962C8B-B14F-4D97-AF65-F5344CB8AC3E}">
        <p14:creationId xmlns:p14="http://schemas.microsoft.com/office/powerpoint/2010/main" val="181410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338152292"/>
              </p:ext>
            </p:extLst>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4640609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70D3E-DC39-43C9-8882-CF67440B0290}"/>
              </a:ext>
            </a:extLst>
          </p:cNvPr>
          <p:cNvSpPr>
            <a:spLocks noGrp="1"/>
          </p:cNvSpPr>
          <p:nvPr>
            <p:ph type="title"/>
          </p:nvPr>
        </p:nvSpPr>
        <p:spPr/>
        <p:txBody>
          <a:bodyPr/>
          <a:lstStyle/>
          <a:p>
            <a:r>
              <a:rPr lang="en-MY" dirty="0"/>
              <a:t>HR in Strategy Planning</a:t>
            </a:r>
          </a:p>
        </p:txBody>
      </p:sp>
      <p:pic>
        <p:nvPicPr>
          <p:cNvPr id="5" name="Picture 4">
            <a:extLst>
              <a:ext uri="{FF2B5EF4-FFF2-40B4-BE49-F238E27FC236}">
                <a16:creationId xmlns:a16="http://schemas.microsoft.com/office/drawing/2014/main" id="{B33BF7ED-23DD-4A49-A9B8-86BB439E378B}"/>
              </a:ext>
            </a:extLst>
          </p:cNvPr>
          <p:cNvPicPr>
            <a:picLocks noChangeAspect="1"/>
          </p:cNvPicPr>
          <p:nvPr/>
        </p:nvPicPr>
        <p:blipFill>
          <a:blip r:embed="rId2"/>
          <a:stretch>
            <a:fillRect/>
          </a:stretch>
        </p:blipFill>
        <p:spPr>
          <a:xfrm>
            <a:off x="1181100" y="1772815"/>
            <a:ext cx="7505700" cy="4975689"/>
          </a:xfrm>
          <a:prstGeom prst="rect">
            <a:avLst/>
          </a:prstGeom>
        </p:spPr>
      </p:pic>
    </p:spTree>
    <p:extLst>
      <p:ext uri="{BB962C8B-B14F-4D97-AF65-F5344CB8AC3E}">
        <p14:creationId xmlns:p14="http://schemas.microsoft.com/office/powerpoint/2010/main" val="124986129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291DD-9AB9-40EA-B1FB-8EF32D0F8ED3}"/>
              </a:ext>
            </a:extLst>
          </p:cNvPr>
          <p:cNvSpPr>
            <a:spLocks noGrp="1"/>
          </p:cNvSpPr>
          <p:nvPr>
            <p:ph type="title"/>
          </p:nvPr>
        </p:nvSpPr>
        <p:spPr/>
        <p:txBody>
          <a:bodyPr/>
          <a:lstStyle/>
          <a:p>
            <a:r>
              <a:rPr lang="en-MY" dirty="0"/>
              <a:t>HR in Communicating Vision and Mission</a:t>
            </a:r>
          </a:p>
        </p:txBody>
      </p:sp>
      <p:sp>
        <p:nvSpPr>
          <p:cNvPr id="3" name="Content Placeholder 2">
            <a:extLst>
              <a:ext uri="{FF2B5EF4-FFF2-40B4-BE49-F238E27FC236}">
                <a16:creationId xmlns:a16="http://schemas.microsoft.com/office/drawing/2014/main" id="{382D6E44-9ED3-4C70-AEA5-E51B9FD31DE8}"/>
              </a:ext>
            </a:extLst>
          </p:cNvPr>
          <p:cNvSpPr>
            <a:spLocks noGrp="1"/>
          </p:cNvSpPr>
          <p:nvPr>
            <p:ph idx="1"/>
          </p:nvPr>
        </p:nvSpPr>
        <p:spPr/>
        <p:txBody>
          <a:bodyPr/>
          <a:lstStyle/>
          <a:p>
            <a:pPr marL="0" indent="0">
              <a:buNone/>
            </a:pPr>
            <a:endParaRPr lang="en-MY" dirty="0"/>
          </a:p>
          <a:p>
            <a:pPr marL="0" indent="0">
              <a:buNone/>
            </a:pPr>
            <a:r>
              <a:rPr lang="en-MY" dirty="0"/>
              <a:t>Once the organization’s vision and mission are created, the HR department is responsible to communicate the vision, mission, and core value to their employees</a:t>
            </a:r>
          </a:p>
        </p:txBody>
      </p:sp>
    </p:spTree>
    <p:extLst>
      <p:ext uri="{BB962C8B-B14F-4D97-AF65-F5344CB8AC3E}">
        <p14:creationId xmlns:p14="http://schemas.microsoft.com/office/powerpoint/2010/main" val="24691024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6E213-5BF1-4E78-9073-A3D7EAB87622}"/>
              </a:ext>
            </a:extLst>
          </p:cNvPr>
          <p:cNvSpPr>
            <a:spLocks noGrp="1"/>
          </p:cNvSpPr>
          <p:nvPr>
            <p:ph type="title"/>
          </p:nvPr>
        </p:nvSpPr>
        <p:spPr/>
        <p:txBody>
          <a:bodyPr/>
          <a:lstStyle/>
          <a:p>
            <a:r>
              <a:rPr lang="en-MY" dirty="0"/>
              <a:t>HR in SWOT Analysis</a:t>
            </a:r>
          </a:p>
        </p:txBody>
      </p:sp>
      <p:sp>
        <p:nvSpPr>
          <p:cNvPr id="3" name="Content Placeholder 2">
            <a:extLst>
              <a:ext uri="{FF2B5EF4-FFF2-40B4-BE49-F238E27FC236}">
                <a16:creationId xmlns:a16="http://schemas.microsoft.com/office/drawing/2014/main" id="{689EA52D-9797-4CCD-B7DE-4177F5A0C1C4}"/>
              </a:ext>
            </a:extLst>
          </p:cNvPr>
          <p:cNvSpPr>
            <a:spLocks noGrp="1"/>
          </p:cNvSpPr>
          <p:nvPr>
            <p:ph idx="1"/>
          </p:nvPr>
        </p:nvSpPr>
        <p:spPr/>
        <p:txBody>
          <a:bodyPr/>
          <a:lstStyle/>
          <a:p>
            <a:r>
              <a:rPr lang="en-MY" dirty="0"/>
              <a:t>HR create plans and action items to take advantage of strengths and opportunities and mitigate weaknesses and threats to the workforce and talent pipeline</a:t>
            </a:r>
          </a:p>
          <a:p>
            <a:endParaRPr lang="en-MY" dirty="0"/>
          </a:p>
          <a:p>
            <a:r>
              <a:rPr lang="en-MY" dirty="0"/>
              <a:t>HR conduct a management verification panel ensure the information gathered during the SWOT Analysis sessions is accurate.</a:t>
            </a:r>
          </a:p>
        </p:txBody>
      </p:sp>
    </p:spTree>
    <p:extLst>
      <p:ext uri="{BB962C8B-B14F-4D97-AF65-F5344CB8AC3E}">
        <p14:creationId xmlns:p14="http://schemas.microsoft.com/office/powerpoint/2010/main" val="26741948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75868-8612-4E7E-AE0C-7BFF5C304384}"/>
              </a:ext>
            </a:extLst>
          </p:cNvPr>
          <p:cNvSpPr>
            <a:spLocks noGrp="1"/>
          </p:cNvSpPr>
          <p:nvPr>
            <p:ph type="title"/>
          </p:nvPr>
        </p:nvSpPr>
        <p:spPr/>
        <p:txBody>
          <a:bodyPr/>
          <a:lstStyle/>
          <a:p>
            <a:r>
              <a:rPr lang="en-MY" dirty="0"/>
              <a:t>HR in Strategy Formulation</a:t>
            </a:r>
          </a:p>
        </p:txBody>
      </p:sp>
      <p:sp>
        <p:nvSpPr>
          <p:cNvPr id="3" name="Content Placeholder 2">
            <a:extLst>
              <a:ext uri="{FF2B5EF4-FFF2-40B4-BE49-F238E27FC236}">
                <a16:creationId xmlns:a16="http://schemas.microsoft.com/office/drawing/2014/main" id="{0B9A68E6-7C37-4D85-BA40-62CDA4FE258D}"/>
              </a:ext>
            </a:extLst>
          </p:cNvPr>
          <p:cNvSpPr>
            <a:spLocks noGrp="1"/>
          </p:cNvSpPr>
          <p:nvPr>
            <p:ph idx="1"/>
          </p:nvPr>
        </p:nvSpPr>
        <p:spPr/>
        <p:txBody>
          <a:bodyPr/>
          <a:lstStyle/>
          <a:p>
            <a:r>
              <a:rPr lang="en-MY" dirty="0"/>
              <a:t>In conjunction with the SWOT Analysis, HR should perform Scenario Planning to forecast future scenarios for targeted positions or occupations. Looking forward at workforce and workload factors, linkages are developed to build likely scenarios of the future workforce and its drivers.</a:t>
            </a:r>
          </a:p>
        </p:txBody>
      </p:sp>
    </p:spTree>
    <p:extLst>
      <p:ext uri="{BB962C8B-B14F-4D97-AF65-F5344CB8AC3E}">
        <p14:creationId xmlns:p14="http://schemas.microsoft.com/office/powerpoint/2010/main" val="37957846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AFF22-8662-4B85-B242-1DBCEFB72BC9}"/>
              </a:ext>
            </a:extLst>
          </p:cNvPr>
          <p:cNvSpPr>
            <a:spLocks noGrp="1"/>
          </p:cNvSpPr>
          <p:nvPr>
            <p:ph type="title"/>
          </p:nvPr>
        </p:nvSpPr>
        <p:spPr/>
        <p:txBody>
          <a:bodyPr/>
          <a:lstStyle/>
          <a:p>
            <a:r>
              <a:rPr lang="en-MY" dirty="0"/>
              <a:t>HR in Strategy Execution</a:t>
            </a:r>
          </a:p>
        </p:txBody>
      </p:sp>
      <p:sp>
        <p:nvSpPr>
          <p:cNvPr id="3" name="Content Placeholder 2">
            <a:extLst>
              <a:ext uri="{FF2B5EF4-FFF2-40B4-BE49-F238E27FC236}">
                <a16:creationId xmlns:a16="http://schemas.microsoft.com/office/drawing/2014/main" id="{0CC41400-91E6-4C08-86FD-6B9142091042}"/>
              </a:ext>
            </a:extLst>
          </p:cNvPr>
          <p:cNvSpPr>
            <a:spLocks noGrp="1"/>
          </p:cNvSpPr>
          <p:nvPr>
            <p:ph idx="1"/>
          </p:nvPr>
        </p:nvSpPr>
        <p:spPr>
          <a:xfrm>
            <a:off x="880791" y="1628800"/>
            <a:ext cx="7772400" cy="4530725"/>
          </a:xfrm>
        </p:spPr>
        <p:txBody>
          <a:bodyPr/>
          <a:lstStyle/>
          <a:p>
            <a:r>
              <a:rPr lang="en-MY" sz="2400" dirty="0"/>
              <a:t>HR organize cross-functional teams to meet the strategic objectives. </a:t>
            </a:r>
          </a:p>
          <a:p>
            <a:r>
              <a:rPr lang="en-MY" sz="2400" dirty="0"/>
              <a:t>HR manage the HR portfolio through identifying high-potential talent, prioritizing HR programs to align with the start-up strategy, developing talent, and tracking the need for succession planning and retirement.</a:t>
            </a:r>
          </a:p>
          <a:p>
            <a:r>
              <a:rPr lang="en-MY" sz="2400" dirty="0"/>
              <a:t>HR should implement communication technology and processes to promote integration and execution of the organization’s global strategy.</a:t>
            </a:r>
          </a:p>
          <a:p>
            <a:r>
              <a:rPr lang="en-MY" sz="2400" dirty="0"/>
              <a:t> HR should monitor and evaluate the effectiveness of the strategies.</a:t>
            </a:r>
          </a:p>
        </p:txBody>
      </p:sp>
    </p:spTree>
    <p:extLst>
      <p:ext uri="{BB962C8B-B14F-4D97-AF65-F5344CB8AC3E}">
        <p14:creationId xmlns:p14="http://schemas.microsoft.com/office/powerpoint/2010/main" val="119285257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87AE0-C057-41A2-9167-DB75A79C397B}"/>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E8568623-72F9-4B8D-ACE2-2DFBB5E0EAF7}"/>
              </a:ext>
            </a:extLst>
          </p:cNvPr>
          <p:cNvSpPr>
            <a:spLocks noGrp="1"/>
          </p:cNvSpPr>
          <p:nvPr>
            <p:ph idx="1"/>
          </p:nvPr>
        </p:nvSpPr>
        <p:spPr/>
        <p:txBody>
          <a:bodyPr/>
          <a:lstStyle/>
          <a:p>
            <a:pPr marL="0" indent="0">
              <a:buNone/>
            </a:pPr>
            <a:r>
              <a:rPr lang="en-MY" sz="3600" dirty="0"/>
              <a:t>Questions</a:t>
            </a:r>
          </a:p>
        </p:txBody>
      </p:sp>
    </p:spTree>
    <p:extLst>
      <p:ext uri="{BB962C8B-B14F-4D97-AF65-F5344CB8AC3E}">
        <p14:creationId xmlns:p14="http://schemas.microsoft.com/office/powerpoint/2010/main" val="141456715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836</TotalTime>
  <Words>2484</Words>
  <Application>Microsoft Office PowerPoint</Application>
  <PresentationFormat>On-screen Show (4:3)</PresentationFormat>
  <Paragraphs>272</Paragraphs>
  <Slides>67</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67</vt:i4>
      </vt:variant>
    </vt:vector>
  </HeadingPairs>
  <TitlesOfParts>
    <vt:vector size="72" baseType="lpstr">
      <vt:lpstr>Arial</vt:lpstr>
      <vt:lpstr>roboto</vt:lpstr>
      <vt:lpstr>Times New Roman</vt:lpstr>
      <vt:lpstr>Wingdings</vt:lpstr>
      <vt:lpstr>Office Theme</vt:lpstr>
      <vt:lpstr>BUSINESS LEADERSHIP V</vt:lpstr>
      <vt:lpstr>PowerPoint Presentation</vt:lpstr>
      <vt:lpstr>Phases of Strategy Management Process</vt:lpstr>
      <vt:lpstr>Strategy Choices</vt:lpstr>
      <vt:lpstr>Corporate strategy</vt:lpstr>
      <vt:lpstr>Growth Strategy</vt:lpstr>
      <vt:lpstr>Stability Strategy</vt:lpstr>
      <vt:lpstr>Retrenchment Strategy</vt:lpstr>
      <vt:lpstr>Question # 1</vt:lpstr>
      <vt:lpstr>Answer # 1</vt:lpstr>
      <vt:lpstr>Question # 2</vt:lpstr>
      <vt:lpstr>Answer # 2</vt:lpstr>
      <vt:lpstr>PowerPoint Presentation</vt:lpstr>
      <vt:lpstr>BCG Matrix</vt:lpstr>
      <vt:lpstr>Boston Consulting Group Matrix</vt:lpstr>
      <vt:lpstr>BCG Matrix Grid</vt:lpstr>
      <vt:lpstr>BCG Matrix  table</vt:lpstr>
      <vt:lpstr>BCG Matrix through Product Life cycle</vt:lpstr>
      <vt:lpstr>BCG Matrix Example - Apple</vt:lpstr>
      <vt:lpstr>PowerPoint Presentation</vt:lpstr>
      <vt:lpstr>Strategy Execution</vt:lpstr>
      <vt:lpstr>Balanced Scorecard (BSC)</vt:lpstr>
      <vt:lpstr>Balanced Scorecard (BSC)</vt:lpstr>
      <vt:lpstr>Balanced Scorecard</vt:lpstr>
      <vt:lpstr>The first new process—translating the vision</vt:lpstr>
      <vt:lpstr>The second process - Communicating and linking</vt:lpstr>
      <vt:lpstr>The third process—business planning</vt:lpstr>
      <vt:lpstr>The fourth process—feedback and learning</vt:lpstr>
      <vt:lpstr>Managing Strategy : Four Processes</vt:lpstr>
      <vt:lpstr>PowerPoint Presentation</vt:lpstr>
      <vt:lpstr>Management by Objectives (MBO)</vt:lpstr>
      <vt:lpstr>Management by Objectives</vt:lpstr>
      <vt:lpstr>Steps in MBO Process</vt:lpstr>
      <vt:lpstr>Steps in MBO Process</vt:lpstr>
      <vt:lpstr>Steps in MBO Process</vt:lpstr>
      <vt:lpstr>SMART Goals</vt:lpstr>
      <vt:lpstr>Question # 3</vt:lpstr>
      <vt:lpstr>Answer # 3</vt:lpstr>
      <vt:lpstr>PowerPoint Presentation</vt:lpstr>
      <vt:lpstr>McKinsey 7S Framework</vt:lpstr>
      <vt:lpstr>McKinsey 7S Framework</vt:lpstr>
      <vt:lpstr>McKinsey 7S Framework</vt:lpstr>
      <vt:lpstr>Hard S’s</vt:lpstr>
      <vt:lpstr>Soft S’s</vt:lpstr>
      <vt:lpstr>Mc Kinsey 7 S Framework</vt:lpstr>
      <vt:lpstr>Example of McKinsey 7S</vt:lpstr>
      <vt:lpstr>Example of McKinsey 7S</vt:lpstr>
      <vt:lpstr>Question # 4</vt:lpstr>
      <vt:lpstr>Answer # 4</vt:lpstr>
      <vt:lpstr>PowerPoint Presentation</vt:lpstr>
      <vt:lpstr>Strategy Implementation Activities</vt:lpstr>
      <vt:lpstr>Difference Strategy Formulation vs Implementation</vt:lpstr>
      <vt:lpstr>PowerPoint Presentation</vt:lpstr>
      <vt:lpstr>Strategy Evaluation</vt:lpstr>
      <vt:lpstr>Strategy Evaluation Methods</vt:lpstr>
      <vt:lpstr>Process of Strategy Evaluation </vt:lpstr>
      <vt:lpstr>Fixing benchmark of performance</vt:lpstr>
      <vt:lpstr>Measurement of performance</vt:lpstr>
      <vt:lpstr>Analyzing Variance</vt:lpstr>
      <vt:lpstr>Taking Corrective Action</vt:lpstr>
      <vt:lpstr>PowerPoint Presentation</vt:lpstr>
      <vt:lpstr>HR in Strategy Planning</vt:lpstr>
      <vt:lpstr>HR in Communicating Vision and Mission</vt:lpstr>
      <vt:lpstr>HR in SWOT Analysis</vt:lpstr>
      <vt:lpstr>HR in Strategy Formulation</vt:lpstr>
      <vt:lpstr>HR in Strategy Execution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40</cp:revision>
  <cp:lastPrinted>1601-01-01T00:00:00Z</cp:lastPrinted>
  <dcterms:created xsi:type="dcterms:W3CDTF">2020-07-09T15:12:46Z</dcterms:created>
  <dcterms:modified xsi:type="dcterms:W3CDTF">2021-04-10T10:25:35Z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