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4"/>
  </p:notesMasterIdLst>
  <p:handoutMasterIdLst>
    <p:handoutMasterId r:id="rId65"/>
  </p:handoutMasterIdLst>
  <p:sldIdLst>
    <p:sldId id="256" r:id="rId2"/>
    <p:sldId id="388" r:id="rId3"/>
    <p:sldId id="389" r:id="rId4"/>
    <p:sldId id="390" r:id="rId5"/>
    <p:sldId id="391" r:id="rId6"/>
    <p:sldId id="260" r:id="rId7"/>
    <p:sldId id="261" r:id="rId8"/>
    <p:sldId id="330" r:id="rId9"/>
    <p:sldId id="331" r:id="rId10"/>
    <p:sldId id="332" r:id="rId11"/>
    <p:sldId id="333" r:id="rId12"/>
    <p:sldId id="334" r:id="rId13"/>
    <p:sldId id="335" r:id="rId14"/>
    <p:sldId id="336" r:id="rId15"/>
    <p:sldId id="275" r:id="rId16"/>
    <p:sldId id="542" r:id="rId17"/>
    <p:sldId id="392" r:id="rId18"/>
    <p:sldId id="339" r:id="rId19"/>
    <p:sldId id="340" r:id="rId20"/>
    <p:sldId id="341" r:id="rId21"/>
    <p:sldId id="265" r:id="rId22"/>
    <p:sldId id="266" r:id="rId23"/>
    <p:sldId id="543" r:id="rId24"/>
    <p:sldId id="342" r:id="rId25"/>
    <p:sldId id="347" r:id="rId26"/>
    <p:sldId id="348" r:id="rId27"/>
    <p:sldId id="349" r:id="rId28"/>
    <p:sldId id="544" r:id="rId29"/>
    <p:sldId id="545" r:id="rId30"/>
    <p:sldId id="373" r:id="rId31"/>
    <p:sldId id="546" r:id="rId32"/>
    <p:sldId id="547" r:id="rId33"/>
    <p:sldId id="548" r:id="rId34"/>
    <p:sldId id="374" r:id="rId35"/>
    <p:sldId id="549" r:id="rId36"/>
    <p:sldId id="258" r:id="rId37"/>
    <p:sldId id="550" r:id="rId38"/>
    <p:sldId id="268" r:id="rId39"/>
    <p:sldId id="262" r:id="rId40"/>
    <p:sldId id="551" r:id="rId41"/>
    <p:sldId id="280" r:id="rId42"/>
    <p:sldId id="552" r:id="rId43"/>
    <p:sldId id="553" r:id="rId44"/>
    <p:sldId id="554" r:id="rId45"/>
    <p:sldId id="555" r:id="rId46"/>
    <p:sldId id="556" r:id="rId47"/>
    <p:sldId id="557" r:id="rId48"/>
    <p:sldId id="558" r:id="rId49"/>
    <p:sldId id="354" r:id="rId50"/>
    <p:sldId id="559" r:id="rId51"/>
    <p:sldId id="560" r:id="rId52"/>
    <p:sldId id="355" r:id="rId53"/>
    <p:sldId id="561" r:id="rId54"/>
    <p:sldId id="562" r:id="rId55"/>
    <p:sldId id="568" r:id="rId56"/>
    <p:sldId id="569" r:id="rId57"/>
    <p:sldId id="563" r:id="rId58"/>
    <p:sldId id="564" r:id="rId59"/>
    <p:sldId id="365" r:id="rId60"/>
    <p:sldId id="395" r:id="rId61"/>
    <p:sldId id="396" r:id="rId62"/>
    <p:sldId id="541"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64843423-5F70-4DA3-B2DA-97272E2D6EFC}" type="presOf" srcId="{2F7A25B8-4F55-48A3-BD43-D2340182F9F8}" destId="{464756BD-52D9-46EB-AE5A-FB9D9714DC36}"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18D9770-25EC-403F-BE83-528F4EBCFE9B}" type="presParOf" srcId="{CC8763B3-4621-4666-B669-3C5BA2A30DBE}" destId="{0BC4AA23-E7DF-475E-AB08-34699716E395}" srcOrd="13" destOrd="0" presId="urn:microsoft.com/office/officeart/2005/8/layout/vList2"/>
    <dgm:cxn modelId="{7C10D604-E01C-47B5-8AD6-EF040D18F3CA}" type="presParOf" srcId="{CC8763B3-4621-4666-B669-3C5BA2A30DBE}" destId="{464756BD-52D9-46EB-AE5A-FB9D9714DC3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DDA2B0B8-ED7C-4BBB-9459-7503A42BEA2A}" type="presOf" srcId="{B16BBB2A-326F-485E-A7AA-54724614A356}" destId="{D04EDA56-404F-4093-8640-4667B262AB11}"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8C59FFE3-555F-4579-B456-526FDA03A594}" type="presParOf" srcId="{CC8763B3-4621-4666-B669-3C5BA2A30DBE}" destId="{E73170F2-1DC8-4843-B5B9-FBEF1F5939A8}" srcOrd="13" destOrd="0" presId="urn:microsoft.com/office/officeart/2005/8/layout/vList2"/>
    <dgm:cxn modelId="{AB2AC070-5F0F-4C46-8BDC-517AFF313B1A}" type="presParOf" srcId="{CC8763B3-4621-4666-B669-3C5BA2A30DBE}" destId="{D04EDA56-404F-4093-8640-4667B262AB11}"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5"/>
        <a:ext cx="7776160" cy="630781"/>
      </dsp:txXfrm>
    </dsp:sp>
    <dsp:sp modelId="{24D32922-BF99-4CE5-821E-A240C3092535}">
      <dsp:nvSpPr>
        <dsp:cNvPr id="0" name=""/>
        <dsp:cNvSpPr/>
      </dsp:nvSpPr>
      <dsp:spPr>
        <a:xfrm>
          <a:off x="0" y="284757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464756BD-52D9-46EB-AE5A-FB9D9714DC36}">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D04EDA56-404F-4093-8640-4667B262AB11}">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sp:txBody>
      <dsp:txXfrm>
        <a:off x="34124" y="4304335"/>
        <a:ext cx="7776160" cy="630781"/>
      </dsp:txXfrm>
    </dsp:sp>
    <dsp:sp modelId="{80F51ED9-C957-4B84-9A01-AA3867739A3A}">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80F51ED9-C957-4B84-9A01-AA3867739A3A}">
      <dsp:nvSpPr>
        <dsp:cNvPr id="0" name=""/>
        <dsp:cNvSpPr/>
      </dsp:nvSpPr>
      <dsp:spPr>
        <a:xfrm>
          <a:off x="0" y="498153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sp:txBody>
      <dsp:txXfrm>
        <a:off x="34124" y="5015655"/>
        <a:ext cx="7776160" cy="6307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053284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val="3054547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867525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81146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57</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3E8E5E8-B888-82D8-6E91-80291A2902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val="352751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37C6489D-B032-69A4-967E-D9F109B37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val="3575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9675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56843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102560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4402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2337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66858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6325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175145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a:t>
            </a:r>
            <a:r>
              <a:rPr lang="en-MY"/>
              <a:t>- IV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09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AD04-A990-4F22-8BB8-1DEB526BE13A}"/>
              </a:ext>
            </a:extLst>
          </p:cNvPr>
          <p:cNvSpPr>
            <a:spLocks noGrp="1"/>
          </p:cNvSpPr>
          <p:nvPr>
            <p:ph type="title"/>
          </p:nvPr>
        </p:nvSpPr>
        <p:spPr>
          <a:xfrm>
            <a:off x="755576" y="-15697"/>
            <a:ext cx="7200900" cy="1142385"/>
          </a:xfrm>
        </p:spPr>
        <p:txBody>
          <a:bodyPr>
            <a:normAutofit/>
          </a:bodyPr>
          <a:lstStyle/>
          <a:p>
            <a:r>
              <a:rPr lang="en-MY" sz="2800" dirty="0"/>
              <a:t>Cameron &amp; Quinn Organisational Culture Model</a:t>
            </a:r>
          </a:p>
        </p:txBody>
      </p:sp>
      <p:sp>
        <p:nvSpPr>
          <p:cNvPr id="3" name="Content Placeholder 2">
            <a:extLst>
              <a:ext uri="{FF2B5EF4-FFF2-40B4-BE49-F238E27FC236}">
                <a16:creationId xmlns:a16="http://schemas.microsoft.com/office/drawing/2014/main"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p14="http://schemas.microsoft.com/office/powerpoint/2010/main" val="143834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val="356333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461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p14="http://schemas.microsoft.com/office/powerpoint/2010/main" val="78380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a:xfrm>
            <a:off x="755576" y="-77216"/>
            <a:ext cx="7200900" cy="11423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a16="http://schemas.microsoft.com/office/drawing/2014/main"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p14="http://schemas.microsoft.com/office/powerpoint/2010/main" val="106278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val="309952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37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val="1033945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val="3573869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11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a:xfrm>
            <a:off x="827584" y="-7558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a:xfrm>
            <a:off x="683568" y="1524000"/>
            <a:ext cx="7848872" cy="4425280"/>
          </a:xfrm>
        </p:spPr>
        <p:txBody>
          <a:bodyPr>
            <a:normAutofit lnSpcReduction="10000"/>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a:xfrm>
            <a:off x="611560" y="2650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a:xfrm>
            <a:off x="755576" y="1628800"/>
            <a:ext cx="7200900" cy="3809999"/>
          </a:xfrm>
        </p:spPr>
        <p:txBody>
          <a:bodyPr>
            <a:normAutofit/>
          </a:bodyPr>
          <a:lstStyle/>
          <a:p>
            <a:r>
              <a:rPr lang="en-MY" sz="2400"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sz="2400"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723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a:xfrm>
            <a:off x="539552" y="-171400"/>
            <a:ext cx="7200900" cy="1142385"/>
          </a:xfrm>
        </p:spPr>
        <p:txBody>
          <a:bodyPr>
            <a:normAutofit/>
          </a:bodyPr>
          <a:lstStyle/>
          <a:p>
            <a:r>
              <a:rPr lang="en-MY" sz="2800"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550034" y="1412776"/>
            <a:ext cx="8044916" cy="4334780"/>
          </a:xfrm>
        </p:spPr>
        <p:txBody>
          <a:bodyPr>
            <a:normAutofit/>
          </a:bodyPr>
          <a:lstStyle/>
          <a:p>
            <a:pPr marL="0" indent="0">
              <a:buNone/>
            </a:pPr>
            <a:r>
              <a:rPr lang="en-MY" sz="2400" dirty="0"/>
              <a:t>Strategy is a plan, pattern, position, perspective</a:t>
            </a:r>
          </a:p>
          <a:p>
            <a:pPr marL="400050" lvl="1" indent="0">
              <a:buNone/>
            </a:pPr>
            <a:r>
              <a:rPr lang="en-MY" sz="2400" dirty="0"/>
              <a:t>		</a:t>
            </a:r>
            <a:r>
              <a:rPr lang="en-MY" sz="2000" i="1" dirty="0"/>
              <a:t>Henry Mintzberg, The Rise and Fall of Strategic Planning</a:t>
            </a:r>
          </a:p>
          <a:p>
            <a:pPr marL="0" indent="0">
              <a:buNone/>
            </a:pPr>
            <a:endParaRPr lang="en-MY" sz="2400" dirty="0"/>
          </a:p>
          <a:p>
            <a:pPr marL="0" indent="0">
              <a:buNone/>
            </a:pPr>
            <a:r>
              <a:rPr lang="en-MY" sz="2400" dirty="0"/>
              <a:t>It basically answers – </a:t>
            </a:r>
          </a:p>
          <a:p>
            <a:pPr marL="1353820" marR="639445" lvl="1" indent="-457200">
              <a:spcBef>
                <a:spcPts val="900"/>
              </a:spcBef>
              <a:spcAft>
                <a:spcPts val="0"/>
              </a:spcAft>
            </a:pPr>
            <a:r>
              <a:rPr lang="en-MY" sz="2400" dirty="0"/>
              <a:t>Where we are now?</a:t>
            </a:r>
          </a:p>
          <a:p>
            <a:pPr marL="1353820" marR="639445" lvl="1" indent="-457200">
              <a:spcBef>
                <a:spcPts val="900"/>
              </a:spcBef>
              <a:spcAft>
                <a:spcPts val="0"/>
              </a:spcAft>
            </a:pPr>
            <a:r>
              <a:rPr lang="en-MY" sz="2400" dirty="0"/>
              <a:t>Where do we want to be?</a:t>
            </a:r>
          </a:p>
          <a:p>
            <a:pPr marL="1353820" marR="639445" lvl="1" indent="-457200">
              <a:spcBef>
                <a:spcPts val="900"/>
              </a:spcBef>
              <a:spcAft>
                <a:spcPts val="0"/>
              </a:spcAft>
            </a:pPr>
            <a:r>
              <a:rPr lang="en-MY" sz="2400" dirty="0"/>
              <a:t>How will we get there?</a:t>
            </a:r>
          </a:p>
          <a:p>
            <a:pPr marL="0" indent="0">
              <a:buNone/>
            </a:pPr>
            <a:endParaRPr lang="en-MY" sz="2400" dirty="0">
              <a:latin typeface="Arial" panose="020B0604020202020204" pitchFamily="34" charset="0"/>
              <a:cs typeface="Arial" panose="020B0604020202020204" pitchFamily="34" charset="0"/>
            </a:endParaRP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a:xfrm>
            <a:off x="827584" y="-99392"/>
            <a:ext cx="7200900" cy="1142385"/>
          </a:xfrm>
        </p:spPr>
        <p:txBody>
          <a:bodyPr>
            <a:normAutofit/>
          </a:bodyPr>
          <a:lstStyle/>
          <a:p>
            <a:r>
              <a:rPr lang="en-MY" sz="2800"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539552" y="1340769"/>
            <a:ext cx="7992888" cy="4464496"/>
          </a:xfrm>
        </p:spPr>
        <p:txBody>
          <a:bodyPr>
            <a:normAutofit/>
          </a:bodyPr>
          <a:lstStyle/>
          <a:p>
            <a:pPr marL="782320" marR="639445" indent="-285750">
              <a:spcBef>
                <a:spcPts val="900"/>
              </a:spcBef>
              <a:spcAft>
                <a:spcPts val="0"/>
              </a:spcAft>
            </a:pPr>
            <a:r>
              <a:rPr lang="en-MY" sz="2400" dirty="0"/>
              <a:t>Strategy is a plan, a "how," a means of getting from here to there.</a:t>
            </a:r>
          </a:p>
          <a:p>
            <a:pPr marL="782320" marR="639445" indent="-285750">
              <a:spcBef>
                <a:spcPts val="900"/>
              </a:spcBef>
              <a:spcAft>
                <a:spcPts val="0"/>
              </a:spcAft>
            </a:pPr>
            <a:r>
              <a:rPr lang="en-MY" sz="24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400" dirty="0"/>
              <a:t>Strategy is position; that is, it reflects decisions to offer particular products or services in particular markets.</a:t>
            </a:r>
          </a:p>
          <a:p>
            <a:pPr marL="782320" marR="639445" indent="-285750">
              <a:spcBef>
                <a:spcPts val="900"/>
              </a:spcBef>
              <a:spcAft>
                <a:spcPts val="0"/>
              </a:spcAft>
            </a:pPr>
            <a:r>
              <a:rPr lang="en-MY" sz="2400" dirty="0"/>
              <a:t>Strategy is perspective, that is, vision and direction</a:t>
            </a:r>
          </a:p>
          <a:p>
            <a:endParaRPr lang="en-MY" sz="1400" dirty="0"/>
          </a:p>
        </p:txBody>
      </p:sp>
    </p:spTree>
    <p:extLst>
      <p:ext uri="{BB962C8B-B14F-4D97-AF65-F5344CB8AC3E}">
        <p14:creationId xmlns:p14="http://schemas.microsoft.com/office/powerpoint/2010/main" val="177111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8032" y="-171400"/>
            <a:ext cx="7200900" cy="1142385"/>
          </a:xfrm>
        </p:spPr>
        <p:txBody>
          <a:bodyPr>
            <a:normAutofit/>
          </a:bodyPr>
          <a:lstStyle/>
          <a:p>
            <a:r>
              <a:rPr lang="en-MY" sz="2800"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323528" y="1268760"/>
            <a:ext cx="8204448" cy="3456385"/>
          </a:xfrm>
        </p:spPr>
        <p:txBody>
          <a:bodyPr>
            <a:normAutofit/>
          </a:bodyPr>
          <a:lstStyle/>
          <a:p>
            <a:pPr marL="496570" marR="639445" indent="0">
              <a:spcBef>
                <a:spcPts val="900"/>
              </a:spcBef>
              <a:spcAft>
                <a:spcPts val="0"/>
              </a:spcAft>
              <a:buNone/>
            </a:pPr>
            <a:endParaRPr lang="en-MY" sz="2400" dirty="0"/>
          </a:p>
          <a:p>
            <a:pPr marL="496570" marR="639445" indent="0">
              <a:spcBef>
                <a:spcPts val="900"/>
              </a:spcBef>
              <a:spcAft>
                <a:spcPts val="0"/>
              </a:spcAft>
              <a:buNone/>
            </a:pPr>
            <a:r>
              <a:rPr lang="en-MY" sz="2400" dirty="0"/>
              <a:t>Strategy is about competitive position, about differentiating yourself in the eyes of the customer, about adding value through a mix of activities different from those used by competitors 	</a:t>
            </a:r>
            <a:r>
              <a:rPr lang="en-MY" sz="24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r>
              <a:rPr lang="en-MY" sz="2400" i="1" dirty="0"/>
              <a:t>Michael Porter, Competitive Advantage</a:t>
            </a:r>
          </a:p>
          <a:p>
            <a:pPr marL="496570" marR="639445" indent="0">
              <a:spcBef>
                <a:spcPts val="900"/>
              </a:spcBef>
              <a:spcAft>
                <a:spcPts val="0"/>
              </a:spcAft>
              <a:buNone/>
            </a:pPr>
            <a:endParaRPr lang="en-MY" sz="2400" dirty="0"/>
          </a:p>
        </p:txBody>
      </p:sp>
    </p:spTree>
    <p:extLst>
      <p:ext uri="{BB962C8B-B14F-4D97-AF65-F5344CB8AC3E}">
        <p14:creationId xmlns:p14="http://schemas.microsoft.com/office/powerpoint/2010/main" val="78311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a:xfrm>
            <a:off x="611560" y="-75586"/>
            <a:ext cx="7200900" cy="1142385"/>
          </a:xfrm>
        </p:spPr>
        <p:txBody>
          <a:bodyPr>
            <a:normAutofit/>
          </a:bodyPr>
          <a:lstStyle/>
          <a:p>
            <a:r>
              <a:rPr lang="en-MY" sz="2800"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a:xfrm>
            <a:off x="604388" y="1524000"/>
            <a:ext cx="7856044" cy="4209256"/>
          </a:xfrm>
        </p:spPr>
        <p:txBody>
          <a:bodyPr>
            <a:normAutofit lnSpcReduction="10000"/>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normAutofit/>
          </a:bodyPr>
          <a:lstStyle/>
          <a:p>
            <a:r>
              <a:rPr lang="en-MY" sz="2800"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normAutofit/>
          </a:bodyPr>
          <a:lstStyle/>
          <a:p>
            <a:pPr marL="0" indent="0">
              <a:buNone/>
            </a:pPr>
            <a:r>
              <a:rPr lang="en-MY" sz="2400" dirty="0"/>
              <a:t>Strategy is about positioning an organization to have a competitive advantage by making choices about:</a:t>
            </a:r>
          </a:p>
          <a:p>
            <a:pPr marL="0" indent="0">
              <a:buNone/>
            </a:pPr>
            <a:endParaRPr lang="en-MY" sz="2400" dirty="0"/>
          </a:p>
          <a:p>
            <a:pPr marL="514350" indent="-514350">
              <a:buFont typeface="+mj-lt"/>
              <a:buAutoNum type="arabicPeriod"/>
            </a:pPr>
            <a:r>
              <a:rPr lang="en-MY" sz="2400" dirty="0"/>
              <a:t> which countries/industries to participate in;</a:t>
            </a:r>
          </a:p>
          <a:p>
            <a:pPr marL="514350" indent="-514350">
              <a:buFont typeface="+mj-lt"/>
              <a:buAutoNum type="arabicPeriod"/>
            </a:pPr>
            <a:endParaRPr lang="en-MY" sz="2400" dirty="0"/>
          </a:p>
          <a:p>
            <a:pPr marL="514350" indent="-514350">
              <a:buFont typeface="+mj-lt"/>
              <a:buAutoNum type="arabicPeriod"/>
            </a:pPr>
            <a:r>
              <a:rPr lang="en-MY" sz="2400" dirty="0"/>
              <a:t>what products/services to offer; </a:t>
            </a:r>
          </a:p>
          <a:p>
            <a:pPr marL="514350" indent="-514350">
              <a:buFont typeface="+mj-lt"/>
              <a:buAutoNum type="arabicPeriod"/>
            </a:pPr>
            <a:endParaRPr lang="en-MY" sz="2400" dirty="0"/>
          </a:p>
          <a:p>
            <a:pPr marL="514350" indent="-514350">
              <a:buFont typeface="+mj-lt"/>
              <a:buAutoNum type="arabicPeriod"/>
            </a:pPr>
            <a:r>
              <a:rPr lang="en-MY" sz="2400" dirty="0"/>
              <a:t>how to allocate corporate resources.</a:t>
            </a:r>
          </a:p>
        </p:txBody>
      </p:sp>
    </p:spTree>
    <p:extLst>
      <p:ext uri="{BB962C8B-B14F-4D97-AF65-F5344CB8AC3E}">
        <p14:creationId xmlns:p14="http://schemas.microsoft.com/office/powerpoint/2010/main" val="3442114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a:xfrm>
            <a:off x="683568" y="-1630"/>
            <a:ext cx="7200900" cy="1142385"/>
          </a:xfrm>
        </p:spPr>
        <p:txBody>
          <a:bodyPr>
            <a:normAutofit/>
          </a:bodyPr>
          <a:lstStyle/>
          <a:p>
            <a:r>
              <a:rPr lang="en-MY" sz="2800"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546956" y="1412776"/>
            <a:ext cx="8050088" cy="4530725"/>
          </a:xfrm>
        </p:spPr>
        <p:txBody>
          <a:bodyPr>
            <a:normAutofit/>
          </a:bodyPr>
          <a:lstStyle/>
          <a:p>
            <a:pPr marL="0" indent="0">
              <a:buNone/>
            </a:pPr>
            <a:r>
              <a:rPr lang="en-MY" sz="2400" dirty="0"/>
              <a:t>Strategic planning is a function of strategic management, which is the continuing process of pursuing a favourable competitive fit between the firm and its dynamic environment. </a:t>
            </a:r>
          </a:p>
          <a:p>
            <a:pPr marL="0" indent="0">
              <a:buNone/>
            </a:pPr>
            <a:endParaRPr lang="en-MY" sz="2400" dirty="0"/>
          </a:p>
          <a:p>
            <a:pPr marL="0" indent="0">
              <a:buNone/>
            </a:pPr>
            <a:r>
              <a:rPr lang="en-MY" sz="24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a:xfrm>
            <a:off x="647303" y="-171400"/>
            <a:ext cx="7200900" cy="1142385"/>
          </a:xfrm>
        </p:spPr>
        <p:txBody>
          <a:bodyPr>
            <a:normAutofit/>
          </a:bodyPr>
          <a:lstStyle/>
          <a:p>
            <a:r>
              <a:rPr lang="en-MY" sz="2800"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323528" y="1163637"/>
            <a:ext cx="8208912" cy="4785643"/>
          </a:xfrm>
        </p:spPr>
        <p:txBody>
          <a:bodyPr>
            <a:normAutofit fontScale="92500" lnSpcReduction="10000"/>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endParaRPr lang="en-US" sz="1800" dirty="0">
              <a:solidFill>
                <a:srgbClr val="202122"/>
              </a:solidFill>
            </a:endParaRP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p14="http://schemas.microsoft.com/office/powerpoint/2010/main" val="212290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a:xfrm>
            <a:off x="755576" y="-105351"/>
            <a:ext cx="7200900" cy="1142385"/>
          </a:xfrm>
        </p:spPr>
        <p:txBody>
          <a:bodyPr>
            <a:normAutofit/>
          </a:bodyPr>
          <a:lstStyle/>
          <a:p>
            <a:r>
              <a:rPr lang="en-MY" sz="2800"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a:xfrm>
            <a:off x="539552" y="1412776"/>
            <a:ext cx="7920880" cy="4464496"/>
          </a:xfrm>
        </p:spPr>
        <p:txBody>
          <a:bodyPr>
            <a:normAutofit lnSpcReduction="10000"/>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a:xfrm>
            <a:off x="685800" y="-99392"/>
            <a:ext cx="7200900" cy="1142385"/>
          </a:xfrm>
        </p:spPr>
        <p:txBody>
          <a:bodyPr>
            <a:normAutofit/>
          </a:bodyPr>
          <a:lstStyle/>
          <a:p>
            <a:r>
              <a:rPr lang="en-MY" sz="2800"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467544" y="1268760"/>
            <a:ext cx="8280920" cy="4530725"/>
          </a:xfrm>
        </p:spPr>
        <p:txBody>
          <a:bodyPr>
            <a:normAutofit fontScale="92500"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a:xfrm>
            <a:off x="755576" y="-75586"/>
            <a:ext cx="7200900" cy="1142385"/>
          </a:xfrm>
        </p:spPr>
        <p:txBody>
          <a:bodyPr>
            <a:normAutofit/>
          </a:bodyPr>
          <a:lstStyle/>
          <a:p>
            <a:r>
              <a:rPr lang="en-MY" sz="2800"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a:xfrm>
            <a:off x="611560" y="1340768"/>
            <a:ext cx="7632848" cy="4248472"/>
          </a:xfrm>
        </p:spPr>
        <p:txBody>
          <a:bodyPr>
            <a:normAutofit/>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normAutofit/>
          </a:bodyPr>
          <a:lstStyle/>
          <a:p>
            <a:r>
              <a:rPr lang="en-MY" sz="2800"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normAutofit/>
          </a:bodyPr>
          <a:lstStyle/>
          <a:p>
            <a:r>
              <a:rPr lang="en-MY" sz="2400" dirty="0"/>
              <a:t>A values statement lists the core principles that guide and direct the organization and its culture.</a:t>
            </a:r>
          </a:p>
          <a:p>
            <a:r>
              <a:rPr lang="en-MY" sz="2400" dirty="0"/>
              <a:t> In a values-led organization, the values create a moral compass for the organization and its employees.</a:t>
            </a:r>
          </a:p>
          <a:p>
            <a:r>
              <a:rPr lang="en-MY" sz="24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normAutofit/>
          </a:bodyPr>
          <a:lstStyle/>
          <a:p>
            <a:r>
              <a:rPr lang="en-MY" sz="2800"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normAutofit lnSpcReduction="10000"/>
          </a:bodyPr>
          <a:lstStyle/>
          <a:p>
            <a:pPr marL="0" indent="0">
              <a:buNone/>
            </a:pPr>
            <a:r>
              <a:rPr lang="en-MY" sz="2400" dirty="0"/>
              <a:t>When drafting values statements, questions to consider might include:</a:t>
            </a:r>
          </a:p>
          <a:p>
            <a:r>
              <a:rPr lang="en-MY" sz="2400" dirty="0"/>
              <a:t>What values are unique to our organization?</a:t>
            </a:r>
          </a:p>
          <a:p>
            <a:r>
              <a:rPr lang="en-MY" sz="2400" dirty="0"/>
              <a:t>What values should guide the operations of our company?</a:t>
            </a:r>
          </a:p>
          <a:p>
            <a:r>
              <a:rPr lang="en-MY" sz="2400" dirty="0"/>
              <a:t>What conduct should our employees uphold?</a:t>
            </a:r>
          </a:p>
          <a:p>
            <a:endParaRPr lang="en-MY" sz="2400" dirty="0"/>
          </a:p>
          <a:p>
            <a:pPr marL="0" indent="0">
              <a:buNone/>
            </a:pPr>
            <a:r>
              <a:rPr lang="en-MY" sz="2400"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normAutofit/>
          </a:bodyPr>
          <a:lstStyle/>
          <a:p>
            <a:r>
              <a:rPr lang="en-MY" sz="2800"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normAutofit fontScale="85000" lnSpcReduction="10000"/>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p14="http://schemas.microsoft.com/office/powerpoint/2010/main" val="376850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normAutofit/>
          </a:bodyPr>
          <a:lstStyle/>
          <a:p>
            <a:pPr marL="0" indent="0">
              <a:buNone/>
            </a:pPr>
            <a:r>
              <a:rPr lang="en-MY" sz="2400" dirty="0"/>
              <a:t>A mission statement does NOT need to include?	</a:t>
            </a:r>
          </a:p>
          <a:p>
            <a:pPr marL="0" indent="0">
              <a:buNone/>
            </a:pPr>
            <a:r>
              <a:rPr lang="en-MY" sz="2400" dirty="0"/>
              <a:t>    </a:t>
            </a:r>
          </a:p>
          <a:p>
            <a:pPr marL="0" indent="0">
              <a:buNone/>
            </a:pPr>
            <a:r>
              <a:rPr lang="en-MY" sz="2400" dirty="0"/>
              <a:t>a) State what the company does.	    </a:t>
            </a:r>
          </a:p>
          <a:p>
            <a:pPr marL="0" indent="0">
              <a:buNone/>
            </a:pPr>
            <a:r>
              <a:rPr lang="en-MY" sz="2400" dirty="0"/>
              <a:t>b) State time frame for completion.	    </a:t>
            </a:r>
          </a:p>
          <a:p>
            <a:pPr marL="0" indent="0">
              <a:buNone/>
            </a:pPr>
            <a:r>
              <a:rPr lang="en-MY" sz="2400" dirty="0"/>
              <a:t>c) State where the company is headed.	    </a:t>
            </a:r>
          </a:p>
          <a:p>
            <a:pPr marL="0" indent="0">
              <a:buNone/>
            </a:pPr>
            <a:r>
              <a:rPr lang="en-MY" sz="2400" dirty="0"/>
              <a:t>d) State who its customers are.</a:t>
            </a:r>
          </a:p>
          <a:p>
            <a:pPr marL="0" indent="0">
              <a:buNone/>
            </a:pPr>
            <a:endParaRPr lang="en-MY" sz="2400" dirty="0"/>
          </a:p>
        </p:txBody>
      </p:sp>
    </p:spTree>
    <p:extLst>
      <p:ext uri="{BB962C8B-B14F-4D97-AF65-F5344CB8AC3E}">
        <p14:creationId xmlns:p14="http://schemas.microsoft.com/office/powerpoint/2010/main" val="54887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normAutofit fontScale="92500" lnSpcReduction="10000"/>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normAutofit fontScale="92500" lnSpcReduction="10000"/>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normAutofit fontScale="70000" lnSpcReduction="20000"/>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2E9F-C654-DCF8-2CF8-F3434D534C75}"/>
              </a:ext>
            </a:extLst>
          </p:cNvPr>
          <p:cNvSpPr>
            <a:spLocks noGrp="1"/>
          </p:cNvSpPr>
          <p:nvPr>
            <p:ph type="title"/>
          </p:nvPr>
        </p:nvSpPr>
        <p:spPr>
          <a:xfrm>
            <a:off x="955566" y="188640"/>
            <a:ext cx="6696794" cy="562945"/>
          </a:xfrm>
        </p:spPr>
        <p:txBody>
          <a:bodyPr/>
          <a:lstStyle/>
          <a:p>
            <a:r>
              <a:rPr lang="en-MY" dirty="0"/>
              <a:t>Question #</a:t>
            </a:r>
          </a:p>
        </p:txBody>
      </p:sp>
      <p:sp>
        <p:nvSpPr>
          <p:cNvPr id="3" name="Content Placeholder 2">
            <a:extLst>
              <a:ext uri="{FF2B5EF4-FFF2-40B4-BE49-F238E27FC236}">
                <a16:creationId xmlns:a16="http://schemas.microsoft.com/office/drawing/2014/main" id="{3D276A0B-50D6-F0ED-7EC1-D28E32F40CCC}"/>
              </a:ext>
            </a:extLst>
          </p:cNvPr>
          <p:cNvSpPr>
            <a:spLocks noGrp="1"/>
          </p:cNvSpPr>
          <p:nvPr>
            <p:ph idx="1"/>
          </p:nvPr>
        </p:nvSpPr>
        <p:spPr>
          <a:xfrm>
            <a:off x="467544" y="836712"/>
            <a:ext cx="8064896" cy="5256584"/>
          </a:xfrm>
        </p:spPr>
        <p:txBody>
          <a:bodyPr>
            <a:normAutofit fontScale="92500"/>
          </a:bodyPr>
          <a:lstStyle/>
          <a:p>
            <a:pPr marL="0" indent="0">
              <a:buNone/>
            </a:pPr>
            <a:r>
              <a:rPr lang="en-MY" sz="2400" dirty="0"/>
              <a:t>Holly and Gary are HR Professionals in their organization and they are working to develop the strategic plan for their organization. Holly and Gary are using SWOT analysis to help understand the needs of human, financial, technological, capital, and other aspects of their organization. What is SWOT?</a:t>
            </a:r>
          </a:p>
          <a:p>
            <a:pPr marL="457200" indent="-457200">
              <a:buFont typeface="+mj-lt"/>
              <a:buAutoNum type="alphaUcPeriod"/>
            </a:pPr>
            <a:r>
              <a:rPr lang="en-MY" sz="2400" dirty="0"/>
              <a:t>SWOT is an analysis to define the strengths, weaknesses, openness, and timeliness of an organization.</a:t>
            </a:r>
          </a:p>
          <a:p>
            <a:pPr marL="457200" indent="-457200">
              <a:buFont typeface="+mj-lt"/>
              <a:buAutoNum type="alphaUcPeriod"/>
            </a:pPr>
            <a:r>
              <a:rPr lang="en-MY" sz="2400" dirty="0"/>
              <a:t>SWOT is an analysis to define the schedule, weaknesses, opportunities, and timetable of a project </a:t>
            </a:r>
            <a:r>
              <a:rPr lang="en-MY" sz="2400" dirty="0" err="1"/>
              <a:t>endeavor</a:t>
            </a:r>
            <a:r>
              <a:rPr lang="en-MY" sz="2400" dirty="0"/>
              <a:t>.</a:t>
            </a:r>
          </a:p>
          <a:p>
            <a:pPr marL="457200" indent="-457200">
              <a:buFont typeface="+mj-lt"/>
              <a:buAutoNum type="alphaUcPeriod"/>
            </a:pPr>
            <a:r>
              <a:rPr lang="en-MY" sz="2400" dirty="0"/>
              <a:t>SWOT is an analysis to define the seriousness, weaknesses, openness, and timetable of organization development.</a:t>
            </a:r>
          </a:p>
          <a:p>
            <a:pPr marL="457200" indent="-457200">
              <a:buFont typeface="+mj-lt"/>
              <a:buAutoNum type="alphaUcPeriod"/>
            </a:pPr>
            <a:r>
              <a:rPr lang="en-MY" sz="2400" dirty="0"/>
              <a:t>SWOT is an analysis to define the strengths, weaknesses, opportunities, and threats an organization may face</a:t>
            </a:r>
          </a:p>
        </p:txBody>
      </p:sp>
    </p:spTree>
    <p:extLst>
      <p:ext uri="{BB962C8B-B14F-4D97-AF65-F5344CB8AC3E}">
        <p14:creationId xmlns:p14="http://schemas.microsoft.com/office/powerpoint/2010/main" val="146647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EC5A5-51EE-2FE2-8F4B-60F154094C00}"/>
              </a:ext>
            </a:extLst>
          </p:cNvPr>
          <p:cNvSpPr>
            <a:spLocks noGrp="1"/>
          </p:cNvSpPr>
          <p:nvPr>
            <p:ph type="title"/>
          </p:nvPr>
        </p:nvSpPr>
        <p:spPr>
          <a:xfrm>
            <a:off x="986329" y="188640"/>
            <a:ext cx="7200900" cy="579440"/>
          </a:xfrm>
        </p:spPr>
        <p:txBody>
          <a:bodyPr/>
          <a:lstStyle/>
          <a:p>
            <a:r>
              <a:rPr lang="en-MY" dirty="0"/>
              <a:t>Answer</a:t>
            </a:r>
          </a:p>
        </p:txBody>
      </p:sp>
      <p:sp>
        <p:nvSpPr>
          <p:cNvPr id="3" name="Content Placeholder 2">
            <a:extLst>
              <a:ext uri="{FF2B5EF4-FFF2-40B4-BE49-F238E27FC236}">
                <a16:creationId xmlns:a16="http://schemas.microsoft.com/office/drawing/2014/main" id="{D6CFF87B-AE37-5DD4-EABE-18819C89184B}"/>
              </a:ext>
            </a:extLst>
          </p:cNvPr>
          <p:cNvSpPr>
            <a:spLocks noGrp="1"/>
          </p:cNvSpPr>
          <p:nvPr>
            <p:ph idx="1"/>
          </p:nvPr>
        </p:nvSpPr>
        <p:spPr>
          <a:xfrm>
            <a:off x="611560" y="1052736"/>
            <a:ext cx="8064896" cy="4968552"/>
          </a:xfrm>
        </p:spPr>
        <p:txBody>
          <a:bodyPr>
            <a:normAutofit fontScale="92500" lnSpcReduction="20000"/>
          </a:bodyPr>
          <a:lstStyle/>
          <a:p>
            <a:pPr marL="0" indent="0">
              <a:buNone/>
            </a:pPr>
            <a:r>
              <a:rPr lang="en-MY" sz="1800" b="1" dirty="0"/>
              <a:t>Answer option D is correct.</a:t>
            </a:r>
          </a:p>
          <a:p>
            <a:pPr marL="0" indent="0">
              <a:buNone/>
            </a:pPr>
            <a:r>
              <a:rPr lang="en-MY" sz="1800" dirty="0"/>
              <a:t>SWOT is an analysis that can be used to determine the strengths, weaknesses, opportunities, and threats.</a:t>
            </a:r>
          </a:p>
          <a:p>
            <a:pPr marL="0" indent="0">
              <a:buNone/>
            </a:pPr>
            <a:r>
              <a:rPr lang="en-MY" sz="1800" dirty="0"/>
              <a:t>SWOT analysis is a strategic planning method used to evaluate the Strengths, Weaknesses, Opportunities, and Threats involved in a project or in a business venture. It involves specifying the objective of the business venture or project and identifying the internal and external factors that are </a:t>
            </a:r>
            <a:r>
              <a:rPr lang="en-MY" sz="1800" dirty="0" err="1"/>
              <a:t>favorable</a:t>
            </a:r>
            <a:r>
              <a:rPr lang="en-MY" sz="1800" dirty="0"/>
              <a:t> and </a:t>
            </a:r>
            <a:r>
              <a:rPr lang="en-MY" sz="1800" dirty="0" err="1"/>
              <a:t>unfavorable</a:t>
            </a:r>
            <a:r>
              <a:rPr lang="en-MY" sz="1800" dirty="0"/>
              <a:t> to achieving that objective. A SWOT analysis may be incorporated into the strategic planning model.</a:t>
            </a:r>
          </a:p>
          <a:p>
            <a:pPr marL="0" indent="0">
              <a:buNone/>
            </a:pPr>
            <a:r>
              <a:rPr lang="en-MY" sz="1800" dirty="0"/>
              <a:t>It is a part of business policy that helps an individual or a company to make decisions. It includes the strategies to build the strength of a company and use the opportunities to make the company successful. It also includes the strategies to overcome the weaknesses of and threats to the company.</a:t>
            </a:r>
          </a:p>
          <a:p>
            <a:pPr marL="0" indent="0">
              <a:buNone/>
            </a:pPr>
            <a:r>
              <a:rPr lang="en-MY" sz="1800" dirty="0"/>
              <a:t>Answer option A is incorrect. This is not a valid definition of SWOT so this choice is incorrect.</a:t>
            </a:r>
          </a:p>
          <a:p>
            <a:pPr marL="0" indent="0">
              <a:buNone/>
            </a:pPr>
            <a:r>
              <a:rPr lang="en-MY" sz="1800" dirty="0"/>
              <a:t>Answer option B is incorrect. This is not a valid definition of SWOT so this choice is incorrect.</a:t>
            </a:r>
          </a:p>
          <a:p>
            <a:pPr marL="0" indent="0">
              <a:buNone/>
            </a:pPr>
            <a:r>
              <a:rPr lang="en-MY" sz="1800" dirty="0"/>
              <a:t>Answer option C is incorrect. This is not a valid definition of SWOT so this choice is incorrect</a:t>
            </a:r>
          </a:p>
        </p:txBody>
      </p:sp>
    </p:spTree>
    <p:extLst>
      <p:ext uri="{BB962C8B-B14F-4D97-AF65-F5344CB8AC3E}">
        <p14:creationId xmlns:p14="http://schemas.microsoft.com/office/powerpoint/2010/main" val="195124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normAutofit/>
          </a:bodyPr>
          <a:lstStyle/>
          <a:p>
            <a:pPr marL="0" indent="0">
              <a:buNone/>
            </a:pPr>
            <a:r>
              <a:rPr lang="en-MY" sz="24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normAutofit/>
          </a:bodyPr>
          <a:lstStyle/>
          <a:p>
            <a:pPr marL="0" indent="0">
              <a:buNone/>
            </a:pPr>
            <a:r>
              <a:rPr lang="en-MY" sz="2400" dirty="0"/>
              <a:t>Which of the following is an external factor that is considered in an environmental scan?</a:t>
            </a:r>
          </a:p>
          <a:p>
            <a:pPr marL="0" indent="0">
              <a:buNone/>
            </a:pPr>
            <a:r>
              <a:rPr lang="en-MY" sz="2400" dirty="0"/>
              <a:t>a) Company culture</a:t>
            </a:r>
          </a:p>
          <a:p>
            <a:pPr marL="0" indent="0">
              <a:buNone/>
            </a:pPr>
            <a:r>
              <a:rPr lang="en-MY" sz="2400" dirty="0"/>
              <a:t>b) Local legal policies</a:t>
            </a:r>
          </a:p>
          <a:p>
            <a:pPr marL="0" indent="0">
              <a:buNone/>
            </a:pPr>
            <a:r>
              <a:rPr lang="en-MY" sz="2400" dirty="0"/>
              <a:t>c) Organizational structure</a:t>
            </a:r>
          </a:p>
          <a:p>
            <a:pPr marL="0" indent="0">
              <a:buNone/>
            </a:pPr>
            <a:r>
              <a:rPr lang="en-MY" sz="2400" dirty="0"/>
              <a:t>d) Strategy</a:t>
            </a:r>
          </a:p>
        </p:txBody>
      </p:sp>
    </p:spTree>
    <p:extLst>
      <p:ext uri="{BB962C8B-B14F-4D97-AF65-F5344CB8AC3E}">
        <p14:creationId xmlns:p14="http://schemas.microsoft.com/office/powerpoint/2010/main" val="128416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val="427465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36412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2670</TotalTime>
  <Words>3259</Words>
  <Application>Microsoft Office PowerPoint</Application>
  <PresentationFormat>On-screen Show (4:3)</PresentationFormat>
  <Paragraphs>304</Paragraphs>
  <Slides>62</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Arial</vt:lpstr>
      <vt:lpstr>Calibri</vt:lpstr>
      <vt:lpstr>Diamond Grid 16x9</vt:lpstr>
      <vt:lpstr>BUSINESS LEADERSHIP - IV</vt:lpstr>
      <vt:lpstr>PowerPoint Presentation</vt:lpstr>
      <vt:lpstr>Cameron &amp; Quinn Organisational Culture Model</vt:lpstr>
      <vt:lpstr>Cameron &amp; Quinn Organisational Culture Model</vt:lpstr>
      <vt:lpstr>PowerPoint Presentation</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PowerPoint Presentation</vt:lpstr>
      <vt:lpstr>High vs Low Context Culture</vt:lpstr>
      <vt:lpstr>High context Culture</vt:lpstr>
      <vt:lpstr>Low context Culture</vt:lpstr>
      <vt:lpstr>Question # </vt:lpstr>
      <vt:lpstr>Answer # </vt:lpstr>
      <vt:lpstr>PowerPoint Presentation</vt:lpstr>
      <vt:lpstr>Corporate Governance</vt:lpstr>
      <vt:lpstr>Corporate Governance</vt:lpstr>
      <vt:lpstr>Models of Corporate Governance</vt:lpstr>
      <vt:lpstr>Models of Corporate Governance</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Question #</vt:lpstr>
      <vt:lpstr>Answer</vt:lpstr>
      <vt:lpstr>PowerPoint Presentation</vt:lpstr>
      <vt:lpstr>PEST Analysis</vt:lpstr>
      <vt:lpstr>PEST Analysis</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112</cp:revision>
  <cp:lastPrinted>1601-01-01T00:00:00Z</cp:lastPrinted>
  <dcterms:created xsi:type="dcterms:W3CDTF">2020-07-09T15:12:46Z</dcterms:created>
  <dcterms:modified xsi:type="dcterms:W3CDTF">2022-05-22T07:12:52Z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