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4"/>
  </p:notesMasterIdLst>
  <p:handoutMasterIdLst>
    <p:handoutMasterId r:id="rId45"/>
  </p:handoutMasterIdLst>
  <p:sldIdLst>
    <p:sldId id="256" r:id="rId2"/>
    <p:sldId id="388" r:id="rId3"/>
    <p:sldId id="389" r:id="rId4"/>
    <p:sldId id="390" r:id="rId5"/>
    <p:sldId id="391" r:id="rId6"/>
    <p:sldId id="260" r:id="rId7"/>
    <p:sldId id="261" r:id="rId8"/>
    <p:sldId id="330" r:id="rId9"/>
    <p:sldId id="331" r:id="rId10"/>
    <p:sldId id="332" r:id="rId11"/>
    <p:sldId id="333" r:id="rId12"/>
    <p:sldId id="334" r:id="rId13"/>
    <p:sldId id="335" r:id="rId14"/>
    <p:sldId id="336" r:id="rId15"/>
    <p:sldId id="275" r:id="rId16"/>
    <p:sldId id="541" r:id="rId17"/>
    <p:sldId id="392" r:id="rId18"/>
    <p:sldId id="339" r:id="rId19"/>
    <p:sldId id="340" r:id="rId20"/>
    <p:sldId id="341" r:id="rId21"/>
    <p:sldId id="265" r:id="rId22"/>
    <p:sldId id="266" r:id="rId23"/>
    <p:sldId id="542" r:id="rId24"/>
    <p:sldId id="342" r:id="rId25"/>
    <p:sldId id="347" r:id="rId26"/>
    <p:sldId id="348" r:id="rId27"/>
    <p:sldId id="349" r:id="rId28"/>
    <p:sldId id="372" r:id="rId29"/>
    <p:sldId id="543" r:id="rId30"/>
    <p:sldId id="373" r:id="rId31"/>
    <p:sldId id="277" r:id="rId32"/>
    <p:sldId id="544" r:id="rId33"/>
    <p:sldId id="545" r:id="rId34"/>
    <p:sldId id="374" r:id="rId35"/>
    <p:sldId id="546" r:id="rId36"/>
    <p:sldId id="258" r:id="rId37"/>
    <p:sldId id="547" r:id="rId38"/>
    <p:sldId id="268" r:id="rId39"/>
    <p:sldId id="262" r:id="rId40"/>
    <p:sldId id="278" r:id="rId41"/>
    <p:sldId id="280" r:id="rId42"/>
    <p:sldId id="276" r:id="rId4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64843423-5F70-4DA3-B2DA-97272E2D6EFC}" type="presOf" srcId="{2F7A25B8-4F55-48A3-BD43-D2340182F9F8}" destId="{464756BD-52D9-46EB-AE5A-FB9D9714DC36}" srcOrd="0" destOrd="0" presId="urn:microsoft.com/office/officeart/2005/8/layout/vList2"/>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118D9770-25EC-403F-BE83-528F4EBCFE9B}" type="presParOf" srcId="{CC8763B3-4621-4666-B669-3C5BA2A30DBE}" destId="{0BC4AA23-E7DF-475E-AB08-34699716E395}" srcOrd="13" destOrd="0" presId="urn:microsoft.com/office/officeart/2005/8/layout/vList2"/>
    <dgm:cxn modelId="{7C10D604-E01C-47B5-8AD6-EF040D18F3CA}" type="presParOf" srcId="{CC8763B3-4621-4666-B669-3C5BA2A30DBE}" destId="{464756BD-52D9-46EB-AE5A-FB9D9714DC3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DDA2B0B8-ED7C-4BBB-9459-7503A42BEA2A}" type="presOf" srcId="{B16BBB2A-326F-485E-A7AA-54724614A356}" destId="{D04EDA56-404F-4093-8640-4667B262AB11}"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8C59FFE3-555F-4579-B456-526FDA03A594}" type="presParOf" srcId="{CC8763B3-4621-4666-B669-3C5BA2A30DBE}" destId="{E73170F2-1DC8-4843-B5B9-FBEF1F5939A8}" srcOrd="13" destOrd="0" presId="urn:microsoft.com/office/officeart/2005/8/layout/vList2"/>
    <dgm:cxn modelId="{AB2AC070-5F0F-4C46-8BDC-517AFF313B1A}" type="presParOf" srcId="{CC8763B3-4621-4666-B669-3C5BA2A30DBE}" destId="{D04EDA56-404F-4093-8640-4667B262AB11}"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pt>
  </dgm:ptLst>
  <dgm:cxnLst>
    <dgm:cxn modelId="{D9917803-728B-4A60-BFA8-569B9CD3BC09}" srcId="{703D4D02-5513-427D-B6E9-B2E187EE0C3A}" destId="{0ED06F71-722D-4D98-8A78-76B9D17B094B}" srcOrd="3" destOrd="0" parTransId="{64A37167-2FEF-412B-977A-6C319213DCF5}" sibTransId="{95E5FBCD-B8E9-4948-B577-4614DE77EA4F}"/>
    <dgm:cxn modelId="{08670A16-24F5-43FE-908E-7ACFEA5E104A}" srcId="{703D4D02-5513-427D-B6E9-B2E187EE0C3A}" destId="{D27CD70E-DFBB-4221-9DFB-1B5A6662F39F}" srcOrd="6" destOrd="0" parTransId="{F8254E23-CFB3-49E4-BC97-B30A865DDA26}" sibTransId="{C23BDBEE-399D-4121-9374-3755477B8443}"/>
    <dgm:cxn modelId="{244FD31D-DE32-4B58-8532-6D0925122817}" srcId="{703D4D02-5513-427D-B6E9-B2E187EE0C3A}" destId="{71375952-D7CC-499B-91B1-AA413E993F9F}" srcOrd="7" destOrd="0" parTransId="{D036586E-3D66-4989-B636-032CBF2889DE}" sibTransId="{18BFDF42-5637-45E1-8002-14C7032A714C}"/>
    <dgm:cxn modelId="{4175C92B-27A2-48AB-BE45-43A581354040}" type="presOf" srcId="{62CB3C78-1DA1-4746-BD0D-6B96A3CEA09A}" destId="{C8CBCA26-9D20-4838-B1F9-53234775E96B}"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17C00D36-44C5-48EA-A292-85588082EC38}" srcId="{703D4D02-5513-427D-B6E9-B2E187EE0C3A}" destId="{0665DC02-B792-4630-A897-0DA290FA588A}" srcOrd="4" destOrd="0" parTransId="{7EE42A0E-6BF4-4765-93EF-F1D2F7C35AF4}" sibTransId="{60484752-0D8A-40CE-9AB1-ED97EF463E69}"/>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77ECC582-C467-42A1-88C1-F404AAAF2F35}" type="presOf" srcId="{D27CD70E-DFBB-4221-9DFB-1B5A6662F39F}" destId="{BAF84493-57B1-45CA-968B-333D00BDD5BF}" srcOrd="0" destOrd="0" presId="urn:microsoft.com/office/officeart/2005/8/layout/vList2"/>
    <dgm:cxn modelId="{6DCBA6B7-9BAB-4D3D-ABB7-316C01F09F7A}" type="presOf" srcId="{69BD61AE-1E10-401F-9595-1097457E33C7}" destId="{401E888D-ADD7-4E04-8F4F-BE31B5B3ACF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F16ACE3-384B-430D-8B77-06BCDE2B453B}" type="presOf" srcId="{71375952-D7CC-499B-91B1-AA413E993F9F}" destId="{80F51ED9-C957-4B84-9A01-AA3867739A3A}"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9187FF1B-48B3-4B23-A4B2-A9DCB1B46408}" type="presParOf" srcId="{CC8763B3-4621-4666-B669-3C5BA2A30DBE}" destId="{F209ACB3-3444-40CC-BCCA-513ABA9ADB86}" srcOrd="6" destOrd="0" presId="urn:microsoft.com/office/officeart/2005/8/layout/vList2"/>
    <dgm:cxn modelId="{F5548DE1-4FD4-484C-9BD9-5968A494A459}" type="presParOf" srcId="{CC8763B3-4621-4666-B669-3C5BA2A30DBE}" destId="{3021E19B-D6F7-4D3A-9633-E49336FDC5DD}" srcOrd="7" destOrd="0" presId="urn:microsoft.com/office/officeart/2005/8/layout/vList2"/>
    <dgm:cxn modelId="{5A4150B5-A935-4645-B037-6348BA073316}" type="presParOf" srcId="{CC8763B3-4621-4666-B669-3C5BA2A30DBE}" destId="{24D32922-BF99-4CE5-821E-A240C3092535}" srcOrd="8" destOrd="0" presId="urn:microsoft.com/office/officeart/2005/8/layout/vList2"/>
    <dgm:cxn modelId="{9BCDF2E8-2F5D-4EC1-BA1F-49FEC515C74A}" type="presParOf" srcId="{CC8763B3-4621-4666-B669-3C5BA2A30DBE}" destId="{1547C88C-0553-48E2-9A0E-2FE58FDCEF25}" srcOrd="9" destOrd="0" presId="urn:microsoft.com/office/officeart/2005/8/layout/vList2"/>
    <dgm:cxn modelId="{0A100F36-0505-46FB-9ADF-4C5C2ACD6B35}" type="presParOf" srcId="{CC8763B3-4621-4666-B669-3C5BA2A30DBE}" destId="{401E888D-ADD7-4E04-8F4F-BE31B5B3ACF3}" srcOrd="10" destOrd="0" presId="urn:microsoft.com/office/officeart/2005/8/layout/vList2"/>
    <dgm:cxn modelId="{2106F83E-2C84-49D6-8AAA-187E098F91C3}" type="presParOf" srcId="{CC8763B3-4621-4666-B669-3C5BA2A30DBE}" destId="{3D98E15D-9BAC-402C-AD03-780F149FDDBD}" srcOrd="11" destOrd="0" presId="urn:microsoft.com/office/officeart/2005/8/layout/vList2"/>
    <dgm:cxn modelId="{18B0C690-EF83-4A02-8910-371FE0509A01}" type="presParOf" srcId="{CC8763B3-4621-4666-B669-3C5BA2A30DBE}" destId="{BAF84493-57B1-45CA-968B-333D00BDD5BF}" srcOrd="12" destOrd="0" presId="urn:microsoft.com/office/officeart/2005/8/layout/vList2"/>
    <dgm:cxn modelId="{CFF9E09C-65DF-4167-9328-30B3D587FC3E}" type="presParOf" srcId="{CC8763B3-4621-4666-B669-3C5BA2A30DBE}" destId="{C196F1DE-CF2F-425D-B95C-9881DC82EB02}" srcOrd="13" destOrd="0" presId="urn:microsoft.com/office/officeart/2005/8/layout/vList2"/>
    <dgm:cxn modelId="{B85A23CB-EAF2-4FD8-A423-94DFBCFCAC16}" type="presParOf" srcId="{CC8763B3-4621-4666-B669-3C5BA2A30DBE}" destId="{80F51ED9-C957-4B84-9A01-AA3867739A3A}"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5"/>
        <a:ext cx="7776160" cy="630781"/>
      </dsp:txXfrm>
    </dsp:sp>
    <dsp:sp modelId="{24D32922-BF99-4CE5-821E-A240C3092535}">
      <dsp:nvSpPr>
        <dsp:cNvPr id="0" name=""/>
        <dsp:cNvSpPr/>
      </dsp:nvSpPr>
      <dsp:spPr>
        <a:xfrm>
          <a:off x="0" y="284757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464756BD-52D9-46EB-AE5A-FB9D9714DC36}">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4" y="4304335"/>
        <a:ext cx="7776160" cy="630781"/>
      </dsp:txXfrm>
    </dsp:sp>
    <dsp:sp modelId="{D04EDA56-404F-4093-8640-4667B262AB11}">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57"/>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4" y="38781"/>
        <a:ext cx="7776160" cy="630781"/>
      </dsp:txXfrm>
    </dsp:sp>
    <dsp:sp modelId="{C8CBCA26-9D20-4838-B1F9-53234775E96B}">
      <dsp:nvSpPr>
        <dsp:cNvPr id="0" name=""/>
        <dsp:cNvSpPr/>
      </dsp:nvSpPr>
      <dsp:spPr>
        <a:xfrm>
          <a:off x="0" y="721823"/>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4" y="755947"/>
        <a:ext cx="7776160" cy="630781"/>
      </dsp:txXfrm>
    </dsp:sp>
    <dsp:sp modelId="{C30047F0-DB09-4604-AC54-FC0221E4A689}">
      <dsp:nvSpPr>
        <dsp:cNvPr id="0" name=""/>
        <dsp:cNvSpPr/>
      </dsp:nvSpPr>
      <dsp:spPr>
        <a:xfrm>
          <a:off x="0" y="141480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4" y="1448925"/>
        <a:ext cx="7776160" cy="630781"/>
      </dsp:txXfrm>
    </dsp:sp>
    <dsp:sp modelId="{F209ACB3-3444-40CC-BCCA-513ABA9ADB86}">
      <dsp:nvSpPr>
        <dsp:cNvPr id="0" name=""/>
        <dsp:cNvSpPr/>
      </dsp:nvSpPr>
      <dsp:spPr>
        <a:xfrm>
          <a:off x="0" y="2136252"/>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4" y="2170376"/>
        <a:ext cx="7776160" cy="630781"/>
      </dsp:txXfrm>
    </dsp:sp>
    <dsp:sp modelId="{24D32922-BF99-4CE5-821E-A240C3092535}">
      <dsp:nvSpPr>
        <dsp:cNvPr id="0" name=""/>
        <dsp:cNvSpPr/>
      </dsp:nvSpPr>
      <dsp:spPr>
        <a:xfrm>
          <a:off x="0" y="284757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4" y="2881695"/>
        <a:ext cx="7776160" cy="630781"/>
      </dsp:txXfrm>
    </dsp:sp>
    <dsp:sp modelId="{401E888D-ADD7-4E04-8F4F-BE31B5B3ACF3}">
      <dsp:nvSpPr>
        <dsp:cNvPr id="0" name=""/>
        <dsp:cNvSpPr/>
      </dsp:nvSpPr>
      <dsp:spPr>
        <a:xfrm>
          <a:off x="0" y="355889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4" y="3593015"/>
        <a:ext cx="7776160" cy="630781"/>
      </dsp:txXfrm>
    </dsp:sp>
    <dsp:sp modelId="{BAF84493-57B1-45CA-968B-333D00BDD5BF}">
      <dsp:nvSpPr>
        <dsp:cNvPr id="0" name=""/>
        <dsp:cNvSpPr/>
      </dsp:nvSpPr>
      <dsp:spPr>
        <a:xfrm>
          <a:off x="0" y="4270211"/>
          <a:ext cx="7844408" cy="6990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sp:txBody>
      <dsp:txXfrm>
        <a:off x="34124" y="4304335"/>
        <a:ext cx="7776160" cy="630781"/>
      </dsp:txXfrm>
    </dsp:sp>
    <dsp:sp modelId="{80F51ED9-C957-4B84-9A01-AA3867739A3A}">
      <dsp:nvSpPr>
        <dsp:cNvPr id="0" name=""/>
        <dsp:cNvSpPr/>
      </dsp:nvSpPr>
      <dsp:spPr>
        <a:xfrm>
          <a:off x="0" y="4981531"/>
          <a:ext cx="7844408" cy="6990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sp:txBody>
      <dsp:txXfrm>
        <a:off x="34124" y="5015655"/>
        <a:ext cx="7776160" cy="6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3885"/>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sp:txBody>
      <dsp:txXfrm>
        <a:off x="34129" y="38014"/>
        <a:ext cx="7776150" cy="630871"/>
      </dsp:txXfrm>
    </dsp:sp>
    <dsp:sp modelId="{C8CBCA26-9D20-4838-B1F9-53234775E96B}">
      <dsp:nvSpPr>
        <dsp:cNvPr id="0" name=""/>
        <dsp:cNvSpPr/>
      </dsp:nvSpPr>
      <dsp:spPr>
        <a:xfrm>
          <a:off x="0" y="721317"/>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sp:txBody>
      <dsp:txXfrm>
        <a:off x="34129" y="755446"/>
        <a:ext cx="7776150" cy="630871"/>
      </dsp:txXfrm>
    </dsp:sp>
    <dsp:sp modelId="{C30047F0-DB09-4604-AC54-FC0221E4A689}">
      <dsp:nvSpPr>
        <dsp:cNvPr id="0" name=""/>
        <dsp:cNvSpPr/>
      </dsp:nvSpPr>
      <dsp:spPr>
        <a:xfrm>
          <a:off x="0" y="141434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sp:txBody>
      <dsp:txXfrm>
        <a:off x="34129" y="1448469"/>
        <a:ext cx="7776150" cy="630871"/>
      </dsp:txXfrm>
    </dsp:sp>
    <dsp:sp modelId="{F209ACB3-3444-40CC-BCCA-513ABA9ADB86}">
      <dsp:nvSpPr>
        <dsp:cNvPr id="0" name=""/>
        <dsp:cNvSpPr/>
      </dsp:nvSpPr>
      <dsp:spPr>
        <a:xfrm>
          <a:off x="0" y="2136096"/>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sp:txBody>
      <dsp:txXfrm>
        <a:off x="34129" y="2170225"/>
        <a:ext cx="7776150" cy="630871"/>
      </dsp:txXfrm>
    </dsp:sp>
    <dsp:sp modelId="{24D32922-BF99-4CE5-821E-A240C3092535}">
      <dsp:nvSpPr>
        <dsp:cNvPr id="0" name=""/>
        <dsp:cNvSpPr/>
      </dsp:nvSpPr>
      <dsp:spPr>
        <a:xfrm>
          <a:off x="0" y="2847628"/>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sp:txBody>
      <dsp:txXfrm>
        <a:off x="34129" y="2881757"/>
        <a:ext cx="7776150" cy="630871"/>
      </dsp:txXfrm>
    </dsp:sp>
    <dsp:sp modelId="{401E888D-ADD7-4E04-8F4F-BE31B5B3ACF3}">
      <dsp:nvSpPr>
        <dsp:cNvPr id="0" name=""/>
        <dsp:cNvSpPr/>
      </dsp:nvSpPr>
      <dsp:spPr>
        <a:xfrm>
          <a:off x="0" y="3559160"/>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sp:txBody>
      <dsp:txXfrm>
        <a:off x="34129" y="3593289"/>
        <a:ext cx="7776150" cy="630871"/>
      </dsp:txXfrm>
    </dsp:sp>
    <dsp:sp modelId="{BAF84493-57B1-45CA-968B-333D00BDD5BF}">
      <dsp:nvSpPr>
        <dsp:cNvPr id="0" name=""/>
        <dsp:cNvSpPr/>
      </dsp:nvSpPr>
      <dsp:spPr>
        <a:xfrm>
          <a:off x="0" y="4270692"/>
          <a:ext cx="7844408" cy="69912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sp:txBody>
      <dsp:txXfrm>
        <a:off x="34129" y="4304821"/>
        <a:ext cx="7776150" cy="630871"/>
      </dsp:txXfrm>
    </dsp:sp>
    <dsp:sp modelId="{80F51ED9-C957-4B84-9A01-AA3867739A3A}">
      <dsp:nvSpPr>
        <dsp:cNvPr id="0" name=""/>
        <dsp:cNvSpPr/>
      </dsp:nvSpPr>
      <dsp:spPr>
        <a:xfrm>
          <a:off x="0" y="4982225"/>
          <a:ext cx="7844408" cy="69912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sp:txBody>
      <dsp:txXfrm>
        <a:off x="34129" y="5016354"/>
        <a:ext cx="7776150" cy="630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05328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a:t>
            </a:fld>
            <a:endParaRPr lang="en-MY" altLang="en-US"/>
          </a:p>
        </p:txBody>
      </p:sp>
    </p:spTree>
    <p:extLst>
      <p:ext uri="{BB962C8B-B14F-4D97-AF65-F5344CB8AC3E}">
        <p14:creationId xmlns:p14="http://schemas.microsoft.com/office/powerpoint/2010/main" val="3054547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86752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8114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28</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34</a:t>
            </a:fld>
            <a:endParaRPr lang="en-MY" altLang="en-US"/>
          </a:p>
        </p:txBody>
      </p:sp>
    </p:spTree>
    <p:extLst>
      <p:ext uri="{BB962C8B-B14F-4D97-AF65-F5344CB8AC3E}">
        <p14:creationId xmlns:p14="http://schemas.microsoft.com/office/powerpoint/2010/main" val="998104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0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AD04-A990-4F22-8BB8-1DEB526BE13A}"/>
              </a:ext>
            </a:extLst>
          </p:cNvPr>
          <p:cNvSpPr>
            <a:spLocks noGrp="1"/>
          </p:cNvSpPr>
          <p:nvPr>
            <p:ph type="title"/>
          </p:nvPr>
        </p:nvSpPr>
        <p:spPr/>
        <p:txBody>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id="{24379F4D-BC5E-4759-B14A-77BFC77521A4}"/>
              </a:ext>
            </a:extLst>
          </p:cNvPr>
          <p:cNvSpPr>
            <a:spLocks noGrp="1"/>
          </p:cNvSpPr>
          <p:nvPr>
            <p:ph idx="1"/>
          </p:nvPr>
        </p:nvSpPr>
        <p:spPr>
          <a:xfrm>
            <a:off x="685800" y="1628800"/>
            <a:ext cx="8350696" cy="4530725"/>
          </a:xfrm>
        </p:spPr>
        <p:txBody>
          <a:bodyPr/>
          <a:lstStyle/>
          <a:p>
            <a:r>
              <a:rPr lang="en-MY" sz="2600" dirty="0"/>
              <a:t>Clan oriented cultures are family-like, with a focus on mentoring, nurturing, and “doing things together.”</a:t>
            </a:r>
          </a:p>
          <a:p>
            <a:r>
              <a:rPr lang="en-MY" sz="2600" dirty="0"/>
              <a:t>Adhocracy oriented cultures are dynamic and entrepreneurial, with a focus on risk- taking, innovation, and “doing things first.”</a:t>
            </a:r>
          </a:p>
          <a:p>
            <a:r>
              <a:rPr lang="en-MY" sz="2600" dirty="0"/>
              <a:t>Market oriented cultures are results oriented, with a focus on competition, achievement, and “getting the job done.”</a:t>
            </a:r>
          </a:p>
          <a:p>
            <a:r>
              <a:rPr lang="en-MY" sz="2600" dirty="0"/>
              <a:t>Hierarchy oriented cultures are structured and controlled, with a focus on efficiency, stability and “doing things right.”</a:t>
            </a:r>
          </a:p>
          <a:p>
            <a:endParaRPr lang="en-MY" sz="2600" dirty="0"/>
          </a:p>
        </p:txBody>
      </p:sp>
    </p:spTree>
    <p:extLst>
      <p:ext uri="{BB962C8B-B14F-4D97-AF65-F5344CB8AC3E}">
        <p14:creationId xmlns:p14="http://schemas.microsoft.com/office/powerpoint/2010/main" val="143834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309-2148-4C83-8374-4CE1E4D68C19}"/>
              </a:ext>
            </a:extLst>
          </p:cNvPr>
          <p:cNvSpPr>
            <a:spLocks noGrp="1"/>
          </p:cNvSpPr>
          <p:nvPr>
            <p:ph type="title"/>
          </p:nvPr>
        </p:nvSpPr>
        <p:spPr/>
        <p:txBody>
          <a:bodyPr/>
          <a:lstStyle/>
          <a:p>
            <a:r>
              <a:rPr lang="en-MY" dirty="0"/>
              <a:t>Cameron &amp; Quinn Organisational Culture Model</a:t>
            </a:r>
          </a:p>
        </p:txBody>
      </p:sp>
      <p:pic>
        <p:nvPicPr>
          <p:cNvPr id="5" name="Picture 4">
            <a:extLst>
              <a:ext uri="{FF2B5EF4-FFF2-40B4-BE49-F238E27FC236}">
                <a16:creationId xmlns:a16="http://schemas.microsoft.com/office/drawing/2014/main"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val="356333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461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40-5F20-4372-AAAD-C0007D817AE7}"/>
              </a:ext>
            </a:extLst>
          </p:cNvPr>
          <p:cNvSpPr>
            <a:spLocks noGrp="1"/>
          </p:cNvSpPr>
          <p:nvPr>
            <p:ph type="title"/>
          </p:nvPr>
        </p:nvSpPr>
        <p:spPr/>
        <p:txBody>
          <a:bodyPr/>
          <a:lstStyle/>
          <a:p>
            <a:r>
              <a:rPr lang="en-MY" dirty="0"/>
              <a:t>National Culture</a:t>
            </a:r>
          </a:p>
        </p:txBody>
      </p:sp>
      <p:sp>
        <p:nvSpPr>
          <p:cNvPr id="3" name="Content Placeholder 2">
            <a:extLst>
              <a:ext uri="{FF2B5EF4-FFF2-40B4-BE49-F238E27FC236}">
                <a16:creationId xmlns:a16="http://schemas.microsoft.com/office/drawing/2014/main" id="{D060DC0B-DF9C-40D1-876D-8742277EDCEC}"/>
              </a:ext>
            </a:extLst>
          </p:cNvPr>
          <p:cNvSpPr>
            <a:spLocks noGrp="1"/>
          </p:cNvSpPr>
          <p:nvPr>
            <p:ph idx="1"/>
          </p:nvPr>
        </p:nvSpPr>
        <p:spPr/>
        <p:txBody>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val="362257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7666-5A51-498C-98BF-33B393746EC8}"/>
              </a:ext>
            </a:extLst>
          </p:cNvPr>
          <p:cNvSpPr>
            <a:spLocks noGrp="1"/>
          </p:cNvSpPr>
          <p:nvPr>
            <p:ph type="title"/>
          </p:nvPr>
        </p:nvSpPr>
        <p:spPr/>
        <p:txBody>
          <a:bodyPr/>
          <a:lstStyle/>
          <a:p>
            <a:r>
              <a:rPr lang="en-MY" dirty="0"/>
              <a:t>Hofstede Six Dimensions</a:t>
            </a:r>
          </a:p>
        </p:txBody>
      </p:sp>
      <p:sp>
        <p:nvSpPr>
          <p:cNvPr id="3" name="Content Placeholder 2">
            <a:extLst>
              <a:ext uri="{FF2B5EF4-FFF2-40B4-BE49-F238E27FC236}">
                <a16:creationId xmlns:a16="http://schemas.microsoft.com/office/drawing/2014/main" id="{84711A05-D4BF-484C-A9FF-46611530D8CD}"/>
              </a:ext>
            </a:extLst>
          </p:cNvPr>
          <p:cNvSpPr>
            <a:spLocks noGrp="1"/>
          </p:cNvSpPr>
          <p:nvPr>
            <p:ph idx="1"/>
          </p:nvPr>
        </p:nvSpPr>
        <p:spPr/>
        <p:txBody>
          <a:bodyPr/>
          <a:lstStyle/>
          <a:p>
            <a:pPr marL="0" indent="0">
              <a:buNone/>
            </a:pPr>
            <a:r>
              <a:rPr lang="en-MY" sz="2800" dirty="0"/>
              <a:t>Geert Hofstede dimensions of national culture:</a:t>
            </a:r>
          </a:p>
          <a:p>
            <a:pPr marL="0" indent="0">
              <a:buNone/>
            </a:pPr>
            <a:r>
              <a:rPr lang="en-MY" sz="2800" dirty="0"/>
              <a:t> </a:t>
            </a:r>
          </a:p>
          <a:p>
            <a:pPr marL="514350" indent="-514350">
              <a:buFont typeface="+mj-lt"/>
              <a:buAutoNum type="arabicPeriod"/>
            </a:pPr>
            <a:r>
              <a:rPr lang="en-MY" sz="2800" dirty="0"/>
              <a:t>Power Distance</a:t>
            </a:r>
          </a:p>
          <a:p>
            <a:pPr marL="514350" indent="-514350">
              <a:buFont typeface="+mj-lt"/>
              <a:buAutoNum type="arabicPeriod"/>
            </a:pPr>
            <a:r>
              <a:rPr lang="en-MY" sz="2800" dirty="0"/>
              <a:t>Uncertainty Avoidance</a:t>
            </a:r>
          </a:p>
          <a:p>
            <a:pPr marL="514350" indent="-514350">
              <a:buFont typeface="+mj-lt"/>
              <a:buAutoNum type="arabicPeriod"/>
            </a:pPr>
            <a:r>
              <a:rPr lang="en-MY" sz="2800" dirty="0"/>
              <a:t>Individualism versus Collectivism</a:t>
            </a:r>
          </a:p>
          <a:p>
            <a:pPr marL="514350" indent="-514350">
              <a:buFont typeface="+mj-lt"/>
              <a:buAutoNum type="arabicPeriod"/>
            </a:pPr>
            <a:r>
              <a:rPr lang="en-MY" sz="2800" dirty="0"/>
              <a:t>Masculinity versus Femininity</a:t>
            </a:r>
          </a:p>
          <a:p>
            <a:pPr marL="514350" indent="-514350">
              <a:buFont typeface="+mj-lt"/>
              <a:buAutoNum type="arabicPeriod"/>
            </a:pPr>
            <a:r>
              <a:rPr lang="en-MY" sz="2800" dirty="0"/>
              <a:t> Time Perspective</a:t>
            </a:r>
          </a:p>
          <a:p>
            <a:pPr marL="514350" indent="-514350">
              <a:buFont typeface="+mj-lt"/>
              <a:buAutoNum type="arabicPeriod"/>
            </a:pPr>
            <a:r>
              <a:rPr lang="en-MY" dirty="0"/>
              <a:t>Indulgence/Restraint</a:t>
            </a:r>
          </a:p>
        </p:txBody>
      </p:sp>
    </p:spTree>
    <p:extLst>
      <p:ext uri="{BB962C8B-B14F-4D97-AF65-F5344CB8AC3E}">
        <p14:creationId xmlns:p14="http://schemas.microsoft.com/office/powerpoint/2010/main" val="78380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val="397788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10B54-0546-45BD-9521-523E4FB310B5}"/>
              </a:ext>
            </a:extLst>
          </p:cNvPr>
          <p:cNvSpPr>
            <a:spLocks noGrp="1"/>
          </p:cNvSpPr>
          <p:nvPr>
            <p:ph type="title"/>
          </p:nvPr>
        </p:nvSpPr>
        <p:spPr/>
        <p:txBody>
          <a:bodyPr/>
          <a:lstStyle/>
          <a:p>
            <a:r>
              <a:rPr lang="en-MY" dirty="0"/>
              <a:t>Individualism vs. Collectivism</a:t>
            </a:r>
          </a:p>
        </p:txBody>
      </p:sp>
      <p:sp>
        <p:nvSpPr>
          <p:cNvPr id="3" name="Content Placeholder 2">
            <a:extLst>
              <a:ext uri="{FF2B5EF4-FFF2-40B4-BE49-F238E27FC236}">
                <a16:creationId xmlns:a16="http://schemas.microsoft.com/office/drawing/2014/main" id="{69B14157-4FB4-4303-9997-41C183B7D94B}"/>
              </a:ext>
            </a:extLst>
          </p:cNvPr>
          <p:cNvSpPr>
            <a:spLocks noGrp="1"/>
          </p:cNvSpPr>
          <p:nvPr>
            <p:ph idx="1"/>
          </p:nvPr>
        </p:nvSpPr>
        <p:spPr/>
        <p:txBody>
          <a:bodyPr/>
          <a:lstStyle/>
          <a:p>
            <a:pPr marL="0" indent="0">
              <a:buNone/>
            </a:pPr>
            <a:r>
              <a:rPr lang="en-MY" sz="20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0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val="361379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359-B84C-4AA2-91CE-A9C536605808}"/>
              </a:ext>
            </a:extLst>
          </p:cNvPr>
          <p:cNvSpPr>
            <a:spLocks noGrp="1"/>
          </p:cNvSpPr>
          <p:nvPr>
            <p:ph type="title"/>
          </p:nvPr>
        </p:nvSpPr>
        <p:spPr/>
        <p:txBody>
          <a:bodyPr/>
          <a:lstStyle/>
          <a:p>
            <a:r>
              <a:rPr lang="en-MY" dirty="0"/>
              <a:t>Masculinity vs. Femininity</a:t>
            </a:r>
          </a:p>
        </p:txBody>
      </p:sp>
      <p:sp>
        <p:nvSpPr>
          <p:cNvPr id="3" name="Content Placeholder 2">
            <a:extLst>
              <a:ext uri="{FF2B5EF4-FFF2-40B4-BE49-F238E27FC236}">
                <a16:creationId xmlns:a16="http://schemas.microsoft.com/office/drawing/2014/main" id="{909111A3-8626-4412-8ED2-BADAC765BB5B}"/>
              </a:ext>
            </a:extLst>
          </p:cNvPr>
          <p:cNvSpPr>
            <a:spLocks noGrp="1"/>
          </p:cNvSpPr>
          <p:nvPr>
            <p:ph idx="1"/>
          </p:nvPr>
        </p:nvSpPr>
        <p:spPr/>
        <p:txBody>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val="4057659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06-94D8-4F65-ADDF-9A10C418EFF0}"/>
              </a:ext>
            </a:extLst>
          </p:cNvPr>
          <p:cNvSpPr>
            <a:spLocks noGrp="1"/>
          </p:cNvSpPr>
          <p:nvPr>
            <p:ph type="title"/>
          </p:nvPr>
        </p:nvSpPr>
        <p:spPr/>
        <p:txBody>
          <a:bodyPr/>
          <a:lstStyle/>
          <a:p>
            <a:r>
              <a:rPr lang="en-MY" dirty="0"/>
              <a:t>Uncertainty Avoidance</a:t>
            </a:r>
          </a:p>
        </p:txBody>
      </p:sp>
      <p:sp>
        <p:nvSpPr>
          <p:cNvPr id="3" name="Content Placeholder 2">
            <a:extLst>
              <a:ext uri="{FF2B5EF4-FFF2-40B4-BE49-F238E27FC236}">
                <a16:creationId xmlns:a16="http://schemas.microsoft.com/office/drawing/2014/main" id="{EB93A301-C788-419F-9859-52EF91E0D8FF}"/>
              </a:ext>
            </a:extLst>
          </p:cNvPr>
          <p:cNvSpPr>
            <a:spLocks noGrp="1"/>
          </p:cNvSpPr>
          <p:nvPr>
            <p:ph idx="1"/>
          </p:nvPr>
        </p:nvSpPr>
        <p:spPr>
          <a:xfrm>
            <a:off x="685800" y="1628800"/>
            <a:ext cx="8278688" cy="4530725"/>
          </a:xfrm>
        </p:spPr>
        <p:txBody>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val="54633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FB05-77BB-4A42-B928-F494AA3B94A3}"/>
              </a:ext>
            </a:extLst>
          </p:cNvPr>
          <p:cNvSpPr>
            <a:spLocks noGrp="1"/>
          </p:cNvSpPr>
          <p:nvPr>
            <p:ph type="title"/>
          </p:nvPr>
        </p:nvSpPr>
        <p:spPr/>
        <p:txBody>
          <a:bodyPr/>
          <a:lstStyle/>
          <a:p>
            <a:r>
              <a:rPr lang="en-MY" sz="4400" dirty="0"/>
              <a:t>Power distance</a:t>
            </a:r>
            <a:endParaRPr lang="en-MY" dirty="0"/>
          </a:p>
        </p:txBody>
      </p:sp>
      <p:sp>
        <p:nvSpPr>
          <p:cNvPr id="3" name="Content Placeholder 2">
            <a:extLst>
              <a:ext uri="{FF2B5EF4-FFF2-40B4-BE49-F238E27FC236}">
                <a16:creationId xmlns:a16="http://schemas.microsoft.com/office/drawing/2014/main" id="{1F814501-FE0A-4BB6-9ADA-6469B07A3FAD}"/>
              </a:ext>
            </a:extLst>
          </p:cNvPr>
          <p:cNvSpPr>
            <a:spLocks noGrp="1"/>
          </p:cNvSpPr>
          <p:nvPr>
            <p:ph idx="1"/>
          </p:nvPr>
        </p:nvSpPr>
        <p:spPr/>
        <p:txBody>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val="274584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AB4A-8A5D-4E02-9D24-3C79FF72D66D}"/>
              </a:ext>
            </a:extLst>
          </p:cNvPr>
          <p:cNvSpPr>
            <a:spLocks noGrp="1"/>
          </p:cNvSpPr>
          <p:nvPr>
            <p:ph type="title"/>
          </p:nvPr>
        </p:nvSpPr>
        <p:spPr/>
        <p:txBody>
          <a:bodyPr/>
          <a:lstStyle/>
          <a:p>
            <a:r>
              <a:rPr lang="en-MY" dirty="0"/>
              <a:t>Time Perspective</a:t>
            </a:r>
          </a:p>
        </p:txBody>
      </p:sp>
      <p:sp>
        <p:nvSpPr>
          <p:cNvPr id="3" name="Content Placeholder 2">
            <a:extLst>
              <a:ext uri="{FF2B5EF4-FFF2-40B4-BE49-F238E27FC236}">
                <a16:creationId xmlns:a16="http://schemas.microsoft.com/office/drawing/2014/main" id="{0B28403B-8B9D-4A31-9B84-4E01829EBDD2}"/>
              </a:ext>
            </a:extLst>
          </p:cNvPr>
          <p:cNvSpPr>
            <a:spLocks noGrp="1"/>
          </p:cNvSpPr>
          <p:nvPr>
            <p:ph idx="1"/>
          </p:nvPr>
        </p:nvSpPr>
        <p:spPr/>
        <p:txBody>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val="4046111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4306-7BFB-4178-8D2D-B310C276FFC9}"/>
              </a:ext>
            </a:extLst>
          </p:cNvPr>
          <p:cNvSpPr>
            <a:spLocks noGrp="1"/>
          </p:cNvSpPr>
          <p:nvPr>
            <p:ph type="title"/>
          </p:nvPr>
        </p:nvSpPr>
        <p:spPr/>
        <p:txBody>
          <a:bodyPr/>
          <a:lstStyle/>
          <a:p>
            <a:r>
              <a:rPr lang="en-MY" dirty="0"/>
              <a:t>Indulgence/Restraint</a:t>
            </a:r>
          </a:p>
        </p:txBody>
      </p:sp>
      <p:sp>
        <p:nvSpPr>
          <p:cNvPr id="3" name="Content Placeholder 2">
            <a:extLst>
              <a:ext uri="{FF2B5EF4-FFF2-40B4-BE49-F238E27FC236}">
                <a16:creationId xmlns:a16="http://schemas.microsoft.com/office/drawing/2014/main" id="{88E49597-5A9D-4733-8730-D5EF8BD6EB80}"/>
              </a:ext>
            </a:extLst>
          </p:cNvPr>
          <p:cNvSpPr>
            <a:spLocks noGrp="1"/>
          </p:cNvSpPr>
          <p:nvPr>
            <p:ph idx="1"/>
          </p:nvPr>
        </p:nvSpPr>
        <p:spPr/>
        <p:txBody>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val="1448392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E325-4F46-409A-822D-5B52EFEC5028}"/>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9748D9D3-A893-4B20-AEC1-DFE22FCD7492}"/>
              </a:ext>
            </a:extLst>
          </p:cNvPr>
          <p:cNvSpPr>
            <a:spLocks noGrp="1"/>
          </p:cNvSpPr>
          <p:nvPr>
            <p:ph idx="1"/>
          </p:nvPr>
        </p:nvSpPr>
        <p:spPr/>
        <p:txBody>
          <a:bodyPr/>
          <a:lstStyle/>
          <a:p>
            <a:pPr marL="0" indent="0">
              <a:buNone/>
            </a:pPr>
            <a:r>
              <a:rPr lang="en-MY" dirty="0"/>
              <a:t>Which of the following </a:t>
            </a:r>
            <a:r>
              <a:rPr lang="en-MY" dirty="0" err="1"/>
              <a:t>behaviors</a:t>
            </a:r>
            <a:r>
              <a:rPr lang="en-MY" dirty="0"/>
              <a:t> is an example of high uncertainty avoidance?</a:t>
            </a:r>
          </a:p>
          <a:p>
            <a:pPr marL="0" indent="0">
              <a:buNone/>
            </a:pPr>
            <a:r>
              <a:rPr lang="en-MY" dirty="0"/>
              <a:t>a) A company minimizes its risk by instituting strict laws and safety measures.</a:t>
            </a:r>
          </a:p>
          <a:p>
            <a:pPr marL="0" indent="0">
              <a:buNone/>
            </a:pPr>
            <a:r>
              <a:rPr lang="en-MY" dirty="0"/>
              <a:t>b) A company implements a compensation plan that has low base pay and high commissions.</a:t>
            </a:r>
          </a:p>
          <a:p>
            <a:pPr marL="0" indent="0">
              <a:buNone/>
            </a:pPr>
            <a:r>
              <a:rPr lang="en-MY" dirty="0"/>
              <a:t>c) A new situation is motivating for a work team, and they enjoy the challenge.</a:t>
            </a:r>
          </a:p>
          <a:p>
            <a:pPr marL="0" indent="0">
              <a:buNone/>
            </a:pPr>
            <a:r>
              <a:rPr lang="en-MY" dirty="0"/>
              <a:t>d) Employees are likely to switch jobs frequently.</a:t>
            </a:r>
          </a:p>
        </p:txBody>
      </p:sp>
    </p:spTree>
    <p:extLst>
      <p:ext uri="{BB962C8B-B14F-4D97-AF65-F5344CB8AC3E}">
        <p14:creationId xmlns:p14="http://schemas.microsoft.com/office/powerpoint/2010/main" val="106278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2ED1-D660-481A-9EF8-4270C3DF63FD}"/>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8DB87FB0-9584-43A7-B6D0-1EDCC33E1295}"/>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3099525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370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val="1050384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F7F5-CBA7-4A9A-96B5-9CBC6A2E1B76}"/>
              </a:ext>
            </a:extLst>
          </p:cNvPr>
          <p:cNvSpPr>
            <a:spLocks noGrp="1"/>
          </p:cNvSpPr>
          <p:nvPr>
            <p:ph type="title"/>
          </p:nvPr>
        </p:nvSpPr>
        <p:spPr/>
        <p:txBody>
          <a:bodyPr/>
          <a:lstStyle/>
          <a:p>
            <a:r>
              <a:rPr lang="en-MY" dirty="0"/>
              <a:t>High context Culture</a:t>
            </a:r>
          </a:p>
        </p:txBody>
      </p:sp>
      <p:sp>
        <p:nvSpPr>
          <p:cNvPr id="3" name="Content Placeholder 2">
            <a:extLst>
              <a:ext uri="{FF2B5EF4-FFF2-40B4-BE49-F238E27FC236}">
                <a16:creationId xmlns:a16="http://schemas.microsoft.com/office/drawing/2014/main" id="{FDA62DCE-E19D-4A9E-BB2D-C6858A0C0C9E}"/>
              </a:ext>
            </a:extLst>
          </p:cNvPr>
          <p:cNvSpPr>
            <a:spLocks noGrp="1"/>
          </p:cNvSpPr>
          <p:nvPr>
            <p:ph idx="1"/>
          </p:nvPr>
        </p:nvSpPr>
        <p:spPr/>
        <p:txBody>
          <a:bodyPr/>
          <a:lstStyle/>
          <a:p>
            <a:pPr marL="0" indent="0">
              <a:buNone/>
            </a:pPr>
            <a:r>
              <a:rPr lang="en-MY" dirty="0"/>
              <a:t>High context refers to societies or groups where people have close connections over a long period of time. Many aspects of cultural </a:t>
            </a:r>
            <a:r>
              <a:rPr lang="en-MY" dirty="0" err="1"/>
              <a:t>behavior</a:t>
            </a:r>
            <a:r>
              <a:rPr lang="en-MY"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val="3809270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E470-A97B-49F5-935E-C244B81EE297}"/>
              </a:ext>
            </a:extLst>
          </p:cNvPr>
          <p:cNvSpPr>
            <a:spLocks noGrp="1"/>
          </p:cNvSpPr>
          <p:nvPr>
            <p:ph type="title"/>
          </p:nvPr>
        </p:nvSpPr>
        <p:spPr/>
        <p:txBody>
          <a:bodyPr/>
          <a:lstStyle/>
          <a:p>
            <a:r>
              <a:rPr lang="en-MY" dirty="0"/>
              <a:t>Low context Culture</a:t>
            </a:r>
          </a:p>
        </p:txBody>
      </p:sp>
      <p:sp>
        <p:nvSpPr>
          <p:cNvPr id="3" name="Content Placeholder 2">
            <a:extLst>
              <a:ext uri="{FF2B5EF4-FFF2-40B4-BE49-F238E27FC236}">
                <a16:creationId xmlns:a16="http://schemas.microsoft.com/office/drawing/2014/main" id="{05A41454-BF13-4A2C-99C6-5553A5F437C8}"/>
              </a:ext>
            </a:extLst>
          </p:cNvPr>
          <p:cNvSpPr>
            <a:spLocks noGrp="1"/>
          </p:cNvSpPr>
          <p:nvPr>
            <p:ph idx="1"/>
          </p:nvPr>
        </p:nvSpPr>
        <p:spPr/>
        <p:txBody>
          <a:bodyPr/>
          <a:lstStyle/>
          <a:p>
            <a:pPr marL="0" indent="0">
              <a:buNone/>
            </a:pPr>
            <a:r>
              <a:rPr lang="en-MY" dirty="0"/>
              <a:t>Low context refers to societies where people tend to have many connections but of shorter duration or for some specific reason. In these societies, cultural </a:t>
            </a:r>
            <a:r>
              <a:rPr lang="en-MY" dirty="0" err="1"/>
              <a:t>behavior</a:t>
            </a:r>
            <a:r>
              <a:rPr lang="en-MY" dirty="0"/>
              <a:t> and beliefs may need to be spelled out explicitly so that those coming into the cultural environment know how to behave.</a:t>
            </a:r>
          </a:p>
        </p:txBody>
      </p:sp>
    </p:spTree>
    <p:extLst>
      <p:ext uri="{BB962C8B-B14F-4D97-AF65-F5344CB8AC3E}">
        <p14:creationId xmlns:p14="http://schemas.microsoft.com/office/powerpoint/2010/main" val="108322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9C1B-60A8-4906-A707-2F38F2F91A28}"/>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val="1033945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B3B5-55BE-4F10-973B-C381C6CD364B}"/>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22F720E2-AA99-46CF-AEF0-30D10782D5D3}"/>
              </a:ext>
            </a:extLst>
          </p:cNvPr>
          <p:cNvSpPr>
            <a:spLocks noGrp="1"/>
          </p:cNvSpPr>
          <p:nvPr>
            <p:ph idx="1"/>
          </p:nvPr>
        </p:nvSpPr>
        <p:spPr/>
        <p:txBody>
          <a:bodyPr/>
          <a:lstStyle/>
          <a:p>
            <a:r>
              <a:rPr lang="en-MY" dirty="0"/>
              <a:t>Option B</a:t>
            </a:r>
          </a:p>
          <a:p>
            <a:endParaRPr lang="en-MY" dirty="0"/>
          </a:p>
          <a:p>
            <a:pPr marL="0" indent="0">
              <a:buNone/>
            </a:pPr>
            <a:r>
              <a:rPr lang="en-MY"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val="357386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118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FF93-B4C0-419F-B141-4CBE49F869A2}"/>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DFB5FB5-FD93-44C2-B00B-C105E4D930C5}"/>
              </a:ext>
            </a:extLst>
          </p:cNvPr>
          <p:cNvSpPr>
            <a:spLocks noGrp="1"/>
          </p:cNvSpPr>
          <p:nvPr>
            <p:ph idx="1"/>
          </p:nvPr>
        </p:nvSpPr>
        <p:spPr/>
        <p:txBody>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val="3066481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3398-3270-4D10-BE07-7784696AE348}"/>
              </a:ext>
            </a:extLst>
          </p:cNvPr>
          <p:cNvSpPr>
            <a:spLocks noGrp="1"/>
          </p:cNvSpPr>
          <p:nvPr>
            <p:ph type="title"/>
          </p:nvPr>
        </p:nvSpPr>
        <p:spPr/>
        <p:txBody>
          <a:bodyPr/>
          <a:lstStyle/>
          <a:p>
            <a:r>
              <a:rPr lang="en-MY" dirty="0"/>
              <a:t>Corporate Governance</a:t>
            </a:r>
          </a:p>
        </p:txBody>
      </p:sp>
      <p:sp>
        <p:nvSpPr>
          <p:cNvPr id="3" name="Content Placeholder 2">
            <a:extLst>
              <a:ext uri="{FF2B5EF4-FFF2-40B4-BE49-F238E27FC236}">
                <a16:creationId xmlns:a16="http://schemas.microsoft.com/office/drawing/2014/main" id="{52E9E81D-849F-43FB-81CD-22FB232C8BDA}"/>
              </a:ext>
            </a:extLst>
          </p:cNvPr>
          <p:cNvSpPr>
            <a:spLocks noGrp="1"/>
          </p:cNvSpPr>
          <p:nvPr>
            <p:ph idx="1"/>
          </p:nvPr>
        </p:nvSpPr>
        <p:spPr/>
        <p:txBody>
          <a:bodyPr/>
          <a:lstStyle/>
          <a:p>
            <a:r>
              <a:rPr lang="en-MY"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val="3926684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val="151548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val="3113468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dirty="0"/>
              <a:t>Strategy is a plan, pattern, position, perspective</a:t>
            </a:r>
          </a:p>
          <a:p>
            <a:pPr marL="400050" lvl="1" indent="0">
              <a:buNone/>
            </a:pPr>
            <a:r>
              <a:rPr lang="en-MY" dirty="0"/>
              <a:t>		</a:t>
            </a:r>
            <a:r>
              <a:rPr lang="en-MY" sz="1800" i="1" dirty="0"/>
              <a:t>Henry Mintzberg, The Rise and Fall of Strategic Planning</a:t>
            </a:r>
          </a:p>
          <a:p>
            <a:pPr marL="0" indent="0">
              <a:buNone/>
            </a:pPr>
            <a:endParaRPr lang="en-MY" dirty="0"/>
          </a:p>
          <a:p>
            <a:pPr marL="0" indent="0">
              <a:buNone/>
            </a:pPr>
            <a:r>
              <a:rPr lang="en-MY"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lstStyle/>
          <a:p>
            <a:pPr marL="496570" marR="639445" indent="0">
              <a:spcBef>
                <a:spcPts val="900"/>
              </a:spcBef>
              <a:spcAft>
                <a:spcPts val="0"/>
              </a:spcAft>
              <a:buNone/>
            </a:pPr>
            <a:endParaRPr lang="en-MY" sz="1800" dirty="0"/>
          </a:p>
          <a:p>
            <a:pPr marL="496570" marR="639445" indent="0">
              <a:spcBef>
                <a:spcPts val="900"/>
              </a:spcBef>
              <a:spcAft>
                <a:spcPts val="0"/>
              </a:spcAft>
              <a:buNone/>
            </a:pPr>
            <a:r>
              <a:rPr lang="en-MY" dirty="0"/>
              <a:t>Strategy is about competitive position, about differentiating yourself in the eyes of the customer, about adding value through a mix of activities different from those used by competitors 	</a:t>
            </a:r>
            <a:r>
              <a:rPr lang="en-MY" sz="1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1800" i="1" dirty="0">
                <a:latin typeface="Arial" panose="020B0604020202020204" pitchFamily="34" charset="0"/>
                <a:cs typeface="Arial" panose="020B0604020202020204" pitchFamily="34" charset="0"/>
              </a:rPr>
              <a:t>			</a:t>
            </a:r>
            <a:r>
              <a:rPr lang="en-MY" sz="1800" i="1" dirty="0"/>
              <a:t>Michael Porter, Competitive Advantage</a:t>
            </a:r>
          </a:p>
          <a:p>
            <a:pPr marL="496570" marR="639445" indent="0">
              <a:spcBef>
                <a:spcPts val="900"/>
              </a:spcBef>
              <a:spcAft>
                <a:spcPts val="0"/>
              </a:spcAft>
              <a:buNone/>
            </a:pPr>
            <a:endParaRPr lang="en-MY" sz="1800" dirty="0"/>
          </a:p>
        </p:txBody>
      </p:sp>
    </p:spTree>
    <p:extLst>
      <p:ext uri="{BB962C8B-B14F-4D97-AF65-F5344CB8AC3E}">
        <p14:creationId xmlns:p14="http://schemas.microsoft.com/office/powerpoint/2010/main" val="783118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p:txBody>
          <a:bodyPr/>
          <a:lstStyle/>
          <a:p>
            <a:r>
              <a:rPr lang="en-MY"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p:txBody>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p:txBody>
          <a:bodyPr/>
          <a:lstStyle/>
          <a:p>
            <a:r>
              <a:rPr lang="en-MY"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914400" y="1656471"/>
            <a:ext cx="7772400" cy="4530725"/>
          </a:xfrm>
        </p:spPr>
        <p:txBody>
          <a:bodyPr/>
          <a:lstStyle/>
          <a:p>
            <a:pPr marL="0" indent="0">
              <a:buNone/>
            </a:pPr>
            <a:r>
              <a:rPr lang="en-MY" dirty="0"/>
              <a:t>Strategy is about positioning an organization to have a competitive advantage by making choices about:</a:t>
            </a:r>
          </a:p>
          <a:p>
            <a:pPr marL="0" indent="0">
              <a:buNone/>
            </a:pPr>
            <a:endParaRPr lang="en-MY" dirty="0"/>
          </a:p>
          <a:p>
            <a:pPr marL="514350" indent="-514350">
              <a:buFont typeface="+mj-lt"/>
              <a:buAutoNum type="arabicPeriod"/>
            </a:pPr>
            <a:r>
              <a:rPr lang="en-MY" dirty="0"/>
              <a:t> which countries/industries to participate in;</a:t>
            </a:r>
          </a:p>
          <a:p>
            <a:pPr marL="514350" indent="-514350">
              <a:buFont typeface="+mj-lt"/>
              <a:buAutoNum type="arabicPeriod"/>
            </a:pPr>
            <a:endParaRPr lang="en-MY" dirty="0"/>
          </a:p>
          <a:p>
            <a:pPr marL="514350" indent="-514350">
              <a:buFont typeface="+mj-lt"/>
              <a:buAutoNum type="arabicPeriod"/>
            </a:pPr>
            <a:r>
              <a:rPr lang="en-MY" dirty="0"/>
              <a:t>what products/services to offer; </a:t>
            </a:r>
          </a:p>
          <a:p>
            <a:pPr marL="514350" indent="-514350">
              <a:buFont typeface="+mj-lt"/>
              <a:buAutoNum type="arabicPeriod"/>
            </a:pPr>
            <a:endParaRPr lang="en-MY" dirty="0"/>
          </a:p>
          <a:p>
            <a:pPr marL="514350" indent="-514350">
              <a:buFont typeface="+mj-lt"/>
              <a:buAutoNum type="arabicPeriod"/>
            </a:pPr>
            <a:r>
              <a:rPr lang="en-MY" dirty="0"/>
              <a:t>how to allocate corporate resources.</a:t>
            </a:r>
          </a:p>
        </p:txBody>
      </p:sp>
    </p:spTree>
    <p:extLst>
      <p:ext uri="{BB962C8B-B14F-4D97-AF65-F5344CB8AC3E}">
        <p14:creationId xmlns:p14="http://schemas.microsoft.com/office/powerpoint/2010/main" val="3442114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p:txBody>
          <a:bodyPr/>
          <a:lstStyle/>
          <a:p>
            <a:r>
              <a:rPr lang="en-MY"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lstStyle/>
          <a:p>
            <a:pPr marL="0" indent="0">
              <a:buNone/>
            </a:pPr>
            <a:r>
              <a:rPr lang="en-MY" dirty="0"/>
              <a:t>Strategic planning is a function of strategic management, which is the continuing process of pursuing a favourable competitive fit between the firm and its dynamic environment. </a:t>
            </a:r>
          </a:p>
          <a:p>
            <a:pPr marL="0" indent="0">
              <a:buNone/>
            </a:pPr>
            <a:endParaRPr lang="en-MY" dirty="0"/>
          </a:p>
          <a:p>
            <a:pPr marL="0" indent="0">
              <a:buNone/>
            </a:pPr>
            <a:r>
              <a:rPr lang="en-MY"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p:txBody>
          <a:bodyPr/>
          <a:lstStyle/>
          <a:p>
            <a:r>
              <a:rPr lang="en-MY"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611560" y="1600200"/>
            <a:ext cx="8208912" cy="4530725"/>
          </a:xfrm>
        </p:spPr>
        <p:txBody>
          <a:bodyPr/>
          <a:lstStyle/>
          <a:p>
            <a:pPr marL="0" indent="0">
              <a:buNone/>
            </a:pPr>
            <a:r>
              <a:rPr lang="en-MY" sz="2000" b="0" i="0" dirty="0">
                <a:solidFill>
                  <a:srgbClr val="202122"/>
                </a:solidFill>
                <a:effectLst/>
                <a:latin typeface="Arial" panose="020B0604020202020204" pitchFamily="34" charset="0"/>
              </a:rPr>
              <a:t>A vision statement is a company's road map, indicating what the company wants to become by setting a defined direction for the company's growth. </a:t>
            </a:r>
          </a:p>
          <a:p>
            <a:pPr marL="0" indent="0">
              <a:buNone/>
            </a:pPr>
            <a:endParaRPr lang="en-US" sz="2000" dirty="0">
              <a:solidFill>
                <a:srgbClr val="202122"/>
              </a:solidFill>
              <a:latin typeface="Arial" panose="020B0604020202020204" pitchFamily="34" charset="0"/>
            </a:endParaRPr>
          </a:p>
          <a:p>
            <a:pPr marL="0" indent="0">
              <a:buNone/>
            </a:pPr>
            <a:r>
              <a:rPr lang="en-US" sz="2000" dirty="0">
                <a:solidFill>
                  <a:srgbClr val="202122"/>
                </a:solidFill>
                <a:latin typeface="Arial" panose="020B0604020202020204" pitchFamily="34" charset="0"/>
              </a:rPr>
              <a:t>Big picture idea of what you want to achieve</a:t>
            </a:r>
            <a:endParaRPr lang="en-MY" sz="2000" dirty="0">
              <a:solidFill>
                <a:srgbClr val="202122"/>
              </a:solidFill>
              <a:latin typeface="Arial" panose="020B0604020202020204" pitchFamily="34" charset="0"/>
            </a:endParaRPr>
          </a:p>
          <a:p>
            <a:pPr marL="0" indent="0">
              <a:buNone/>
            </a:pPr>
            <a:endParaRPr lang="en-MY" sz="2000" dirty="0">
              <a:solidFill>
                <a:srgbClr val="202122"/>
              </a:solidFill>
              <a:latin typeface="Arial" panose="020B0604020202020204" pitchFamily="34" charset="0"/>
            </a:endParaRPr>
          </a:p>
          <a:p>
            <a:r>
              <a:rPr lang="en-MY" sz="2000" dirty="0"/>
              <a:t>Concise: able to be easily remembered and repeated</a:t>
            </a:r>
          </a:p>
          <a:p>
            <a:r>
              <a:rPr lang="en-MY" sz="2000" dirty="0"/>
              <a:t>Clear: defines a prime goal</a:t>
            </a:r>
          </a:p>
          <a:p>
            <a:r>
              <a:rPr lang="en-MY" sz="2000" dirty="0"/>
              <a:t>Time horizon: defines a time horizon</a:t>
            </a:r>
          </a:p>
          <a:p>
            <a:r>
              <a:rPr lang="en-MY" sz="2000" dirty="0"/>
              <a:t>Future-oriented: describes where the company is going</a:t>
            </a:r>
          </a:p>
          <a:p>
            <a:r>
              <a:rPr lang="en-MY" sz="2000" dirty="0"/>
              <a:t>Stable: offers a long-term perspective</a:t>
            </a:r>
          </a:p>
          <a:p>
            <a:r>
              <a:rPr lang="en-MY" sz="2000" dirty="0"/>
              <a:t>Challenging: not something that can be easily met and discarded</a:t>
            </a:r>
          </a:p>
          <a:p>
            <a:r>
              <a:rPr lang="en-MY" sz="2000" dirty="0"/>
              <a:t>Abstract: encompass all of the organization's interests and direction</a:t>
            </a:r>
          </a:p>
          <a:p>
            <a:r>
              <a:rPr lang="en-MY" sz="2000" dirty="0"/>
              <a:t>Inspiring: motivates employees</a:t>
            </a:r>
          </a:p>
        </p:txBody>
      </p:sp>
    </p:spTree>
    <p:extLst>
      <p:ext uri="{BB962C8B-B14F-4D97-AF65-F5344CB8AC3E}">
        <p14:creationId xmlns:p14="http://schemas.microsoft.com/office/powerpoint/2010/main" val="2122901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p:txBody>
          <a:bodyPr/>
          <a:lstStyle/>
          <a:p>
            <a:r>
              <a:rPr lang="en-MY"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p:txBody>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p:txBody>
          <a:bodyPr/>
          <a:lstStyle/>
          <a:p>
            <a:r>
              <a:rPr lang="en-MY"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685800" y="1628800"/>
            <a:ext cx="8458200" cy="4530725"/>
          </a:xfrm>
        </p:spPr>
        <p:txBody>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2865</TotalTime>
  <Words>2239</Words>
  <Application>Microsoft Office PowerPoint</Application>
  <PresentationFormat>On-screen Show (4:3)</PresentationFormat>
  <Paragraphs>192</Paragraphs>
  <Slides>42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Times New Roman</vt:lpstr>
      <vt:lpstr>Wingdings</vt:lpstr>
      <vt:lpstr>Office Theme</vt:lpstr>
      <vt:lpstr>BUSINESS LEADERSHIP - IV</vt:lpstr>
      <vt:lpstr>PowerPoint Presentation</vt:lpstr>
      <vt:lpstr>Cameron &amp; Quinn Organisational Culture Model</vt:lpstr>
      <vt:lpstr>Cameron &amp; Quinn Organisational Culture Model</vt:lpstr>
      <vt:lpstr>PowerPoint Presentation</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PowerPoint Presentation</vt:lpstr>
      <vt:lpstr>High vs Low Context Culture</vt:lpstr>
      <vt:lpstr>High context Culture</vt:lpstr>
      <vt:lpstr>Low context Culture</vt:lpstr>
      <vt:lpstr>Question # </vt:lpstr>
      <vt:lpstr>Answer # </vt:lpstr>
      <vt:lpstr>PowerPoint Presentation</vt:lpstr>
      <vt:lpstr>Corporate Governance</vt:lpstr>
      <vt:lpstr>Corporate Governance</vt:lpstr>
      <vt:lpstr>Models of Corporate Governance</vt:lpstr>
      <vt:lpstr>Models of Corporate Governance</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89</cp:revision>
  <cp:lastPrinted>1601-01-01T00:00:00Z</cp:lastPrinted>
  <dcterms:created xsi:type="dcterms:W3CDTF">2020-07-09T15:12:46Z</dcterms:created>
  <dcterms:modified xsi:type="dcterms:W3CDTF">2021-12-09T07:56:49Z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