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9"/>
  </p:notesMasterIdLst>
  <p:handoutMasterIdLst>
    <p:handoutMasterId r:id="rId60"/>
  </p:handoutMasterIdLst>
  <p:sldIdLst>
    <p:sldId id="256" r:id="rId2"/>
    <p:sldId id="259" r:id="rId3"/>
    <p:sldId id="388" r:id="rId4"/>
    <p:sldId id="399" r:id="rId5"/>
    <p:sldId id="400" r:id="rId6"/>
    <p:sldId id="401" r:id="rId7"/>
    <p:sldId id="402" r:id="rId8"/>
    <p:sldId id="389" r:id="rId9"/>
    <p:sldId id="390" r:id="rId10"/>
    <p:sldId id="395" r:id="rId11"/>
    <p:sldId id="396" r:id="rId12"/>
    <p:sldId id="350" r:id="rId13"/>
    <p:sldId id="403" r:id="rId14"/>
    <p:sldId id="387" r:id="rId15"/>
    <p:sldId id="351" r:id="rId16"/>
    <p:sldId id="352" r:id="rId17"/>
    <p:sldId id="281" r:id="rId18"/>
    <p:sldId id="260" r:id="rId19"/>
    <p:sldId id="258" r:id="rId20"/>
    <p:sldId id="264" r:id="rId21"/>
    <p:sldId id="261" r:id="rId22"/>
    <p:sldId id="377" r:id="rId23"/>
    <p:sldId id="378" r:id="rId24"/>
    <p:sldId id="379" r:id="rId25"/>
    <p:sldId id="380" r:id="rId26"/>
    <p:sldId id="381" r:id="rId27"/>
    <p:sldId id="364" r:id="rId28"/>
    <p:sldId id="365" r:id="rId29"/>
    <p:sldId id="366" r:id="rId30"/>
    <p:sldId id="367" r:id="rId31"/>
    <p:sldId id="275" r:id="rId32"/>
    <p:sldId id="368" r:id="rId33"/>
    <p:sldId id="369" r:id="rId34"/>
    <p:sldId id="370" r:id="rId35"/>
    <p:sldId id="371" r:id="rId36"/>
    <p:sldId id="263" r:id="rId37"/>
    <p:sldId id="372" r:id="rId38"/>
    <p:sldId id="276" r:id="rId39"/>
    <p:sldId id="373" r:id="rId40"/>
    <p:sldId id="375" r:id="rId41"/>
    <p:sldId id="374" r:id="rId42"/>
    <p:sldId id="283" r:id="rId43"/>
    <p:sldId id="391" r:id="rId44"/>
    <p:sldId id="392" r:id="rId45"/>
    <p:sldId id="277" r:id="rId46"/>
    <p:sldId id="397" r:id="rId47"/>
    <p:sldId id="398" r:id="rId48"/>
    <p:sldId id="278" r:id="rId49"/>
    <p:sldId id="393" r:id="rId50"/>
    <p:sldId id="394" r:id="rId51"/>
    <p:sldId id="265" r:id="rId52"/>
    <p:sldId id="382" r:id="rId53"/>
    <p:sldId id="383" r:id="rId54"/>
    <p:sldId id="384" r:id="rId55"/>
    <p:sldId id="385" r:id="rId56"/>
    <p:sldId id="268" r:id="rId57"/>
    <p:sldId id="386" r:id="rId5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958A-2F0A-4AA0-821F-4771525FB8F1}"/>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4DCEE679-B047-416B-986E-1F3E618BE330}"/>
              </a:ext>
            </a:extLst>
          </p:cNvPr>
          <p:cNvPicPr>
            <a:picLocks noChangeAspect="1"/>
          </p:cNvPicPr>
          <p:nvPr/>
        </p:nvPicPr>
        <p:blipFill>
          <a:blip r:embed="rId2"/>
          <a:stretch>
            <a:fillRect/>
          </a:stretch>
        </p:blipFill>
        <p:spPr>
          <a:xfrm>
            <a:off x="925375" y="1916832"/>
            <a:ext cx="7499713" cy="3967510"/>
          </a:xfrm>
          <a:prstGeom prst="rect">
            <a:avLst/>
          </a:prstGeom>
        </p:spPr>
      </p:pic>
    </p:spTree>
    <p:extLst>
      <p:ext uri="{BB962C8B-B14F-4D97-AF65-F5344CB8AC3E}">
        <p14:creationId xmlns:p14="http://schemas.microsoft.com/office/powerpoint/2010/main" val="3395487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CBC6-F332-438E-B100-B8F7D9D2F9B5}"/>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22F05EB-E2F6-4358-BB51-57DD1F128959}"/>
              </a:ext>
            </a:extLst>
          </p:cNvPr>
          <p:cNvSpPr>
            <a:spLocks noGrp="1"/>
          </p:cNvSpPr>
          <p:nvPr>
            <p:ph idx="1"/>
          </p:nvPr>
        </p:nvSpPr>
        <p:spPr/>
        <p:txBody>
          <a:bodyPr/>
          <a:lstStyle/>
          <a:p>
            <a:pPr marL="0" indent="0">
              <a:buNone/>
            </a:pPr>
            <a:r>
              <a:rPr lang="en-MY" dirty="0"/>
              <a:t>An airline’s strategic goal is to increase the number of passenger miles flown. It uses technology to create a scheduling advantage and link its customers to the company. This is an example of a</a:t>
            </a:r>
          </a:p>
          <a:p>
            <a:pPr marL="0" indent="0">
              <a:buNone/>
            </a:pPr>
            <a:r>
              <a:rPr lang="en-MY" dirty="0"/>
              <a:t>a) competency strategy.</a:t>
            </a:r>
          </a:p>
          <a:p>
            <a:pPr marL="0" indent="0">
              <a:buNone/>
            </a:pPr>
            <a:r>
              <a:rPr lang="en-MY" dirty="0"/>
              <a:t>b) growth strategy.</a:t>
            </a:r>
          </a:p>
          <a:p>
            <a:pPr marL="0" indent="0">
              <a:buNone/>
            </a:pPr>
            <a:r>
              <a:rPr lang="en-MY" dirty="0"/>
              <a:t>c) competitive strategy.</a:t>
            </a:r>
          </a:p>
          <a:p>
            <a:pPr marL="0" indent="0">
              <a:buNone/>
            </a:pPr>
            <a:r>
              <a:rPr lang="en-MY" dirty="0"/>
              <a:t>d) market strategy.</a:t>
            </a:r>
          </a:p>
        </p:txBody>
      </p:sp>
    </p:spTree>
    <p:extLst>
      <p:ext uri="{BB962C8B-B14F-4D97-AF65-F5344CB8AC3E}">
        <p14:creationId xmlns:p14="http://schemas.microsoft.com/office/powerpoint/2010/main" val="3372344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458C-DCEE-43FF-804E-24682C29124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B4F85822-2C63-4515-8EDB-10097BB75E5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994264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E45D-B617-422D-959C-6781096E9522}"/>
              </a:ext>
            </a:extLst>
          </p:cNvPr>
          <p:cNvSpPr>
            <a:spLocks noGrp="1"/>
          </p:cNvSpPr>
          <p:nvPr>
            <p:ph type="title"/>
          </p:nvPr>
        </p:nvSpPr>
        <p:spPr/>
        <p:txBody>
          <a:bodyPr/>
          <a:lstStyle/>
          <a:p>
            <a:r>
              <a:rPr lang="en-MY" dirty="0"/>
              <a:t>BCG Matrix</a:t>
            </a:r>
          </a:p>
        </p:txBody>
      </p:sp>
      <p:sp>
        <p:nvSpPr>
          <p:cNvPr id="3" name="Content Placeholder 2">
            <a:extLst>
              <a:ext uri="{FF2B5EF4-FFF2-40B4-BE49-F238E27FC236}">
                <a16:creationId xmlns:a16="http://schemas.microsoft.com/office/drawing/2014/main" id="{5B8B8A04-174B-442B-AE6B-583F86271562}"/>
              </a:ext>
            </a:extLst>
          </p:cNvPr>
          <p:cNvSpPr>
            <a:spLocks noGrp="1"/>
          </p:cNvSpPr>
          <p:nvPr>
            <p:ph idx="1"/>
          </p:nvPr>
        </p:nvSpPr>
        <p:spPr>
          <a:xfrm>
            <a:off x="914400" y="1600200"/>
            <a:ext cx="7906072" cy="4979987"/>
          </a:xfrm>
        </p:spPr>
        <p:txBody>
          <a:bodyPr/>
          <a:lstStyle/>
          <a:p>
            <a:r>
              <a:rPr lang="en-MY" sz="1800" dirty="0"/>
              <a:t>The BCG matrix also known as  growth–share matrix ,the product portfolio </a:t>
            </a:r>
            <a:r>
              <a:rPr lang="en-MY" sz="1800" dirty="0" err="1"/>
              <a:t>matrix,Boston</a:t>
            </a:r>
            <a:r>
              <a:rPr lang="en-MY" sz="1800" dirty="0"/>
              <a:t> Box, Boston matrix, Boston Consulting Group analysis, portfolio diagram.</a:t>
            </a:r>
          </a:p>
          <a:p>
            <a:r>
              <a:rPr lang="en-MY" sz="1800" dirty="0"/>
              <a:t>It was created by Bruce D. Henderson for the Boston Consulting Group in 1970 to help corporations to </a:t>
            </a:r>
            <a:r>
              <a:rPr lang="en-MY" sz="1800" dirty="0" err="1"/>
              <a:t>analyze</a:t>
            </a:r>
            <a:r>
              <a:rPr lang="en-MY" sz="1800" dirty="0"/>
              <a:t> their business units, that is, their product lines. </a:t>
            </a:r>
          </a:p>
          <a:p>
            <a:r>
              <a:rPr lang="en-MY" sz="1800" dirty="0"/>
              <a:t>It helps the company allocate resources and is used as an analytical tool in brand marketing, product management, strategic management, and portfolio analysis</a:t>
            </a:r>
          </a:p>
          <a:p>
            <a:endParaRPr lang="en-MY" sz="1800" dirty="0"/>
          </a:p>
          <a:p>
            <a:pPr marL="0" indent="0">
              <a:buNone/>
            </a:pPr>
            <a:r>
              <a:rPr lang="en-MY" sz="1800" i="1" dirty="0"/>
              <a:t>To be successful, a company should have a portfolio of products with different growth rates and different market shares. The portfolio composition is a function of the balance between cash flows. High growth products require cash inputs to grow. Low growth products should generate excess cash. Both kinds are needed simultaneously</a:t>
            </a:r>
            <a:r>
              <a:rPr lang="en-MY" sz="1800" dirty="0"/>
              <a:t>.—Bruce Henderson</a:t>
            </a:r>
          </a:p>
        </p:txBody>
      </p:sp>
    </p:spTree>
    <p:extLst>
      <p:ext uri="{BB962C8B-B14F-4D97-AF65-F5344CB8AC3E}">
        <p14:creationId xmlns:p14="http://schemas.microsoft.com/office/powerpoint/2010/main" val="1039691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552A-7FA6-41F1-A612-E46599E171FC}"/>
              </a:ext>
            </a:extLst>
          </p:cNvPr>
          <p:cNvSpPr>
            <a:spLocks noGrp="1"/>
          </p:cNvSpPr>
          <p:nvPr>
            <p:ph type="title"/>
          </p:nvPr>
        </p:nvSpPr>
        <p:spPr/>
        <p:txBody>
          <a:bodyPr/>
          <a:lstStyle/>
          <a:p>
            <a:r>
              <a:rPr lang="en-MY" dirty="0"/>
              <a:t>Boston Consulting Group Matrix</a:t>
            </a:r>
          </a:p>
        </p:txBody>
      </p:sp>
      <p:pic>
        <p:nvPicPr>
          <p:cNvPr id="5" name="Picture 4">
            <a:extLst>
              <a:ext uri="{FF2B5EF4-FFF2-40B4-BE49-F238E27FC236}">
                <a16:creationId xmlns:a16="http://schemas.microsoft.com/office/drawing/2014/main" id="{7C0BE81E-26D1-426F-858C-DCF701D5E729}"/>
              </a:ext>
            </a:extLst>
          </p:cNvPr>
          <p:cNvPicPr>
            <a:picLocks noChangeAspect="1"/>
          </p:cNvPicPr>
          <p:nvPr/>
        </p:nvPicPr>
        <p:blipFill>
          <a:blip r:embed="rId2"/>
          <a:stretch>
            <a:fillRect/>
          </a:stretch>
        </p:blipFill>
        <p:spPr>
          <a:xfrm>
            <a:off x="1446306" y="1844824"/>
            <a:ext cx="6251388" cy="3838352"/>
          </a:xfrm>
          <a:prstGeom prst="rect">
            <a:avLst/>
          </a:prstGeom>
        </p:spPr>
      </p:pic>
    </p:spTree>
    <p:extLst>
      <p:ext uri="{BB962C8B-B14F-4D97-AF65-F5344CB8AC3E}">
        <p14:creationId xmlns:p14="http://schemas.microsoft.com/office/powerpoint/2010/main" val="1962616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D9D4-B68D-44CB-9D66-4E3E902A3A04}"/>
              </a:ext>
            </a:extLst>
          </p:cNvPr>
          <p:cNvSpPr>
            <a:spLocks noGrp="1"/>
          </p:cNvSpPr>
          <p:nvPr>
            <p:ph type="title"/>
          </p:nvPr>
        </p:nvSpPr>
        <p:spPr/>
        <p:txBody>
          <a:bodyPr/>
          <a:lstStyle/>
          <a:p>
            <a:r>
              <a:rPr lang="en-MY" dirty="0"/>
              <a:t>BCG Matrix Grid</a:t>
            </a:r>
          </a:p>
        </p:txBody>
      </p:sp>
      <p:pic>
        <p:nvPicPr>
          <p:cNvPr id="7" name="Picture 6">
            <a:extLst>
              <a:ext uri="{FF2B5EF4-FFF2-40B4-BE49-F238E27FC236}">
                <a16:creationId xmlns:a16="http://schemas.microsoft.com/office/drawing/2014/main" id="{9D13893F-65AD-43BF-809E-6E314E917382}"/>
              </a:ext>
            </a:extLst>
          </p:cNvPr>
          <p:cNvPicPr>
            <a:picLocks noChangeAspect="1"/>
          </p:cNvPicPr>
          <p:nvPr/>
        </p:nvPicPr>
        <p:blipFill>
          <a:blip r:embed="rId2"/>
          <a:stretch>
            <a:fillRect/>
          </a:stretch>
        </p:blipFill>
        <p:spPr>
          <a:xfrm>
            <a:off x="1043608" y="1808187"/>
            <a:ext cx="6615032" cy="4772000"/>
          </a:xfrm>
          <a:prstGeom prst="rect">
            <a:avLst/>
          </a:prstGeom>
        </p:spPr>
      </p:pic>
    </p:spTree>
    <p:extLst>
      <p:ext uri="{BB962C8B-B14F-4D97-AF65-F5344CB8AC3E}">
        <p14:creationId xmlns:p14="http://schemas.microsoft.com/office/powerpoint/2010/main" val="3417155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A367-C926-4027-ACC0-4E322CB73ACE}"/>
              </a:ext>
            </a:extLst>
          </p:cNvPr>
          <p:cNvSpPr>
            <a:spLocks noGrp="1"/>
          </p:cNvSpPr>
          <p:nvPr>
            <p:ph type="title"/>
          </p:nvPr>
        </p:nvSpPr>
        <p:spPr/>
        <p:txBody>
          <a:bodyPr/>
          <a:lstStyle/>
          <a:p>
            <a:r>
              <a:rPr lang="en-MY" dirty="0"/>
              <a:t>BCG Matrix  table</a:t>
            </a:r>
          </a:p>
        </p:txBody>
      </p:sp>
      <p:pic>
        <p:nvPicPr>
          <p:cNvPr id="5" name="Picture 4">
            <a:extLst>
              <a:ext uri="{FF2B5EF4-FFF2-40B4-BE49-F238E27FC236}">
                <a16:creationId xmlns:a16="http://schemas.microsoft.com/office/drawing/2014/main" id="{7AA48A10-7A8E-4F76-BD8A-E6EA189609DB}"/>
              </a:ext>
            </a:extLst>
          </p:cNvPr>
          <p:cNvPicPr>
            <a:picLocks noChangeAspect="1"/>
          </p:cNvPicPr>
          <p:nvPr/>
        </p:nvPicPr>
        <p:blipFill>
          <a:blip r:embed="rId2"/>
          <a:stretch>
            <a:fillRect/>
          </a:stretch>
        </p:blipFill>
        <p:spPr>
          <a:xfrm>
            <a:off x="747712" y="1988840"/>
            <a:ext cx="8105775" cy="3314700"/>
          </a:xfrm>
          <a:prstGeom prst="rect">
            <a:avLst/>
          </a:prstGeom>
        </p:spPr>
      </p:pic>
    </p:spTree>
    <p:extLst>
      <p:ext uri="{BB962C8B-B14F-4D97-AF65-F5344CB8AC3E}">
        <p14:creationId xmlns:p14="http://schemas.microsoft.com/office/powerpoint/2010/main" val="131740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B036-61A0-4E16-946D-3CBC9B20807F}"/>
              </a:ext>
            </a:extLst>
          </p:cNvPr>
          <p:cNvSpPr>
            <a:spLocks noGrp="1"/>
          </p:cNvSpPr>
          <p:nvPr>
            <p:ph type="title"/>
          </p:nvPr>
        </p:nvSpPr>
        <p:spPr/>
        <p:txBody>
          <a:bodyPr/>
          <a:lstStyle/>
          <a:p>
            <a:r>
              <a:rPr lang="en-MY" dirty="0"/>
              <a:t>BCG Matrix through Product Life cycle</a:t>
            </a:r>
          </a:p>
        </p:txBody>
      </p:sp>
      <p:pic>
        <p:nvPicPr>
          <p:cNvPr id="5" name="Picture 4">
            <a:extLst>
              <a:ext uri="{FF2B5EF4-FFF2-40B4-BE49-F238E27FC236}">
                <a16:creationId xmlns:a16="http://schemas.microsoft.com/office/drawing/2014/main" id="{26D0E113-64C2-4555-B318-75A5121D06D2}"/>
              </a:ext>
            </a:extLst>
          </p:cNvPr>
          <p:cNvPicPr>
            <a:picLocks noChangeAspect="1"/>
          </p:cNvPicPr>
          <p:nvPr/>
        </p:nvPicPr>
        <p:blipFill>
          <a:blip r:embed="rId2"/>
          <a:stretch>
            <a:fillRect/>
          </a:stretch>
        </p:blipFill>
        <p:spPr>
          <a:xfrm>
            <a:off x="914400" y="1871662"/>
            <a:ext cx="7330008" cy="4556868"/>
          </a:xfrm>
          <a:prstGeom prst="rect">
            <a:avLst/>
          </a:prstGeom>
        </p:spPr>
      </p:pic>
    </p:spTree>
    <p:extLst>
      <p:ext uri="{BB962C8B-B14F-4D97-AF65-F5344CB8AC3E}">
        <p14:creationId xmlns:p14="http://schemas.microsoft.com/office/powerpoint/2010/main" val="1979367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8DE9-B24C-4C6F-8646-365E0905A41F}"/>
              </a:ext>
            </a:extLst>
          </p:cNvPr>
          <p:cNvSpPr>
            <a:spLocks noGrp="1"/>
          </p:cNvSpPr>
          <p:nvPr>
            <p:ph type="title"/>
          </p:nvPr>
        </p:nvSpPr>
        <p:spPr/>
        <p:txBody>
          <a:bodyPr/>
          <a:lstStyle/>
          <a:p>
            <a:r>
              <a:rPr lang="en-MY" dirty="0"/>
              <a:t>BCG Matrix Example - Apple</a:t>
            </a:r>
          </a:p>
        </p:txBody>
      </p:sp>
      <p:pic>
        <p:nvPicPr>
          <p:cNvPr id="5" name="Picture 4">
            <a:extLst>
              <a:ext uri="{FF2B5EF4-FFF2-40B4-BE49-F238E27FC236}">
                <a16:creationId xmlns:a16="http://schemas.microsoft.com/office/drawing/2014/main" id="{E7970A2C-8EBA-45EF-85CC-EEF3EBE96F12}"/>
              </a:ext>
            </a:extLst>
          </p:cNvPr>
          <p:cNvPicPr>
            <a:picLocks noChangeAspect="1"/>
          </p:cNvPicPr>
          <p:nvPr/>
        </p:nvPicPr>
        <p:blipFill>
          <a:blip r:embed="rId2"/>
          <a:stretch>
            <a:fillRect/>
          </a:stretch>
        </p:blipFill>
        <p:spPr>
          <a:xfrm>
            <a:off x="1259632" y="2011200"/>
            <a:ext cx="5906589" cy="4567386"/>
          </a:xfrm>
          <a:prstGeom prst="rect">
            <a:avLst/>
          </a:prstGeom>
        </p:spPr>
      </p:pic>
    </p:spTree>
    <p:extLst>
      <p:ext uri="{BB962C8B-B14F-4D97-AF65-F5344CB8AC3E}">
        <p14:creationId xmlns:p14="http://schemas.microsoft.com/office/powerpoint/2010/main" val="147448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7E10-F22A-4DB1-9E66-83F1D7FE4CD1}"/>
              </a:ext>
            </a:extLst>
          </p:cNvPr>
          <p:cNvSpPr>
            <a:spLocks noGrp="1"/>
          </p:cNvSpPr>
          <p:nvPr>
            <p:ph type="title"/>
          </p:nvPr>
        </p:nvSpPr>
        <p:spPr/>
        <p:txBody>
          <a:bodyPr/>
          <a:lstStyle/>
          <a:p>
            <a:r>
              <a:rPr lang="en-MY" dirty="0"/>
              <a:t>Strategy Evaluation Methods</a:t>
            </a:r>
          </a:p>
        </p:txBody>
      </p:sp>
      <p:pic>
        <p:nvPicPr>
          <p:cNvPr id="5" name="Picture 4">
            <a:extLst>
              <a:ext uri="{FF2B5EF4-FFF2-40B4-BE49-F238E27FC236}">
                <a16:creationId xmlns:a16="http://schemas.microsoft.com/office/drawing/2014/main" id="{C43D1BB7-9052-4A98-94F3-EC36829E2953}"/>
              </a:ext>
            </a:extLst>
          </p:cNvPr>
          <p:cNvPicPr>
            <a:picLocks noChangeAspect="1"/>
          </p:cNvPicPr>
          <p:nvPr/>
        </p:nvPicPr>
        <p:blipFill>
          <a:blip r:embed="rId2"/>
          <a:stretch>
            <a:fillRect/>
          </a:stretch>
        </p:blipFill>
        <p:spPr>
          <a:xfrm>
            <a:off x="1600200" y="1742196"/>
            <a:ext cx="5943600" cy="3486150"/>
          </a:xfrm>
          <a:prstGeom prst="rect">
            <a:avLst/>
          </a:prstGeom>
        </p:spPr>
      </p:pic>
    </p:spTree>
    <p:extLst>
      <p:ext uri="{BB962C8B-B14F-4D97-AF65-F5344CB8AC3E}">
        <p14:creationId xmlns:p14="http://schemas.microsoft.com/office/powerpoint/2010/main" val="2514975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719C-9367-44A6-8F5F-B446E3034D8C}"/>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45FB8508-5B42-4E7D-BA99-961ECD5AB251}"/>
              </a:ext>
            </a:extLst>
          </p:cNvPr>
          <p:cNvSpPr>
            <a:spLocks noGrp="1"/>
          </p:cNvSpPr>
          <p:nvPr>
            <p:ph idx="1"/>
          </p:nvPr>
        </p:nvSpPr>
        <p:spPr/>
        <p:txBody>
          <a:bodyPr/>
          <a:lstStyle/>
          <a:p>
            <a:r>
              <a:rPr lang="en-MY" dirty="0"/>
              <a:t>Strategies most often fail because they aren’t executed well. </a:t>
            </a:r>
          </a:p>
          <a:p>
            <a:endParaRPr lang="en-MY" dirty="0"/>
          </a:p>
          <a:p>
            <a:r>
              <a:rPr lang="en-MY" dirty="0"/>
              <a:t>Things that are supposed to happen don’t happen.</a:t>
            </a:r>
          </a:p>
          <a:p>
            <a:endParaRPr lang="en-MY" dirty="0"/>
          </a:p>
          <a:p>
            <a:r>
              <a:rPr lang="en-MY" dirty="0"/>
              <a:t> No worthwhile strategy can be planned without taking into account the organization’s ability to execute it.</a:t>
            </a:r>
          </a:p>
          <a:p>
            <a:pPr marL="0" indent="0">
              <a:buNone/>
            </a:pPr>
            <a:endParaRPr lang="en-MY" dirty="0"/>
          </a:p>
        </p:txBody>
      </p:sp>
    </p:spTree>
    <p:extLst>
      <p:ext uri="{BB962C8B-B14F-4D97-AF65-F5344CB8AC3E}">
        <p14:creationId xmlns:p14="http://schemas.microsoft.com/office/powerpoint/2010/main" val="519608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0353-23CE-4AC7-B19E-EB4DBE5548FB}"/>
              </a:ext>
            </a:extLst>
          </p:cNvPr>
          <p:cNvSpPr>
            <a:spLocks noGrp="1"/>
          </p:cNvSpPr>
          <p:nvPr>
            <p:ph type="title"/>
          </p:nvPr>
        </p:nvSpPr>
        <p:spPr/>
        <p:txBody>
          <a:bodyPr/>
          <a:lstStyle/>
          <a:p>
            <a:r>
              <a:rPr lang="en-MY" dirty="0"/>
              <a:t>Concepts in Strategy Execution</a:t>
            </a:r>
          </a:p>
        </p:txBody>
      </p:sp>
      <p:sp>
        <p:nvSpPr>
          <p:cNvPr id="3" name="Content Placeholder 2">
            <a:extLst>
              <a:ext uri="{FF2B5EF4-FFF2-40B4-BE49-F238E27FC236}">
                <a16:creationId xmlns:a16="http://schemas.microsoft.com/office/drawing/2014/main" id="{0DF242DF-1433-4DF0-AF91-E359CCFC0505}"/>
              </a:ext>
            </a:extLst>
          </p:cNvPr>
          <p:cNvSpPr>
            <a:spLocks noGrp="1"/>
          </p:cNvSpPr>
          <p:nvPr>
            <p:ph idx="1"/>
          </p:nvPr>
        </p:nvSpPr>
        <p:spPr/>
        <p:txBody>
          <a:bodyPr/>
          <a:lstStyle/>
          <a:p>
            <a:r>
              <a:rPr lang="en-MY" dirty="0"/>
              <a:t>Balanced Scorecard (BSC)</a:t>
            </a:r>
          </a:p>
          <a:p>
            <a:r>
              <a:rPr lang="en-MY" dirty="0"/>
              <a:t>Management by Objectives (MBO)</a:t>
            </a:r>
          </a:p>
          <a:p>
            <a:r>
              <a:rPr lang="en-MY" dirty="0"/>
              <a:t>Budgeting</a:t>
            </a:r>
          </a:p>
          <a:p>
            <a:r>
              <a:rPr lang="en-MY" dirty="0"/>
              <a:t>Hierarchical level of Strategy</a:t>
            </a:r>
          </a:p>
          <a:p>
            <a:r>
              <a:rPr lang="en-MY" dirty="0"/>
              <a:t>Strategic Planning Horizon</a:t>
            </a:r>
          </a:p>
          <a:p>
            <a:r>
              <a:rPr lang="en-MY" dirty="0"/>
              <a:t>McKinsey 7-S</a:t>
            </a:r>
          </a:p>
          <a:p>
            <a:r>
              <a:rPr lang="en-MY" dirty="0"/>
              <a:t>Strategy Implementation Activities</a:t>
            </a:r>
          </a:p>
          <a:p>
            <a:r>
              <a:rPr lang="en-MY" dirty="0"/>
              <a:t>Location Considerations for Implementation</a:t>
            </a:r>
          </a:p>
          <a:p>
            <a:r>
              <a:rPr lang="en-MY" dirty="0"/>
              <a:t>Obstacles to Implementing a Global Strategy</a:t>
            </a:r>
          </a:p>
          <a:p>
            <a:endParaRPr lang="en-MY" dirty="0"/>
          </a:p>
        </p:txBody>
      </p:sp>
    </p:spTree>
    <p:extLst>
      <p:ext uri="{BB962C8B-B14F-4D97-AF65-F5344CB8AC3E}">
        <p14:creationId xmlns:p14="http://schemas.microsoft.com/office/powerpoint/2010/main" val="1073901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265C-AFCF-4DC0-8A5B-07FFF81F65D6}"/>
              </a:ext>
            </a:extLst>
          </p:cNvPr>
          <p:cNvSpPr>
            <a:spLocks noGrp="1"/>
          </p:cNvSpPr>
          <p:nvPr>
            <p:ph type="title"/>
          </p:nvPr>
        </p:nvSpPr>
        <p:spPr/>
        <p:txBody>
          <a:bodyPr/>
          <a:lstStyle/>
          <a:p>
            <a:r>
              <a:rPr lang="en-MY" dirty="0"/>
              <a:t>Balanced Scorecard (BSC)</a:t>
            </a:r>
          </a:p>
        </p:txBody>
      </p:sp>
      <p:sp>
        <p:nvSpPr>
          <p:cNvPr id="3" name="Content Placeholder 2">
            <a:extLst>
              <a:ext uri="{FF2B5EF4-FFF2-40B4-BE49-F238E27FC236}">
                <a16:creationId xmlns:a16="http://schemas.microsoft.com/office/drawing/2014/main" id="{47980F1E-4593-4BDF-A359-70CEEDD9D9F5}"/>
              </a:ext>
            </a:extLst>
          </p:cNvPr>
          <p:cNvSpPr>
            <a:spLocks noGrp="1"/>
          </p:cNvSpPr>
          <p:nvPr>
            <p:ph idx="1"/>
          </p:nvPr>
        </p:nvSpPr>
        <p:spPr>
          <a:xfrm>
            <a:off x="914400" y="1600200"/>
            <a:ext cx="8050088" cy="4530725"/>
          </a:xfrm>
        </p:spPr>
        <p:txBody>
          <a:bodyPr/>
          <a:lstStyle/>
          <a:p>
            <a:r>
              <a:rPr lang="en-MY" sz="2400" dirty="0"/>
              <a:t>In 1992, Robert S. Kaplan and David P. Norton’s concept of the balanced scorecard revolutionized conventional thinking about performance metrics. </a:t>
            </a:r>
          </a:p>
          <a:p>
            <a:endParaRPr lang="en-MY" sz="2400" dirty="0"/>
          </a:p>
          <a:p>
            <a:r>
              <a:rPr lang="en-MY" sz="2400" dirty="0"/>
              <a:t>By going beyond traditional measures of financial performance, the concept has given a generation of managers a better understanding of how their companies are really doing. </a:t>
            </a:r>
          </a:p>
          <a:p>
            <a:endParaRPr lang="en-MY" sz="2400" dirty="0"/>
          </a:p>
          <a:p>
            <a:r>
              <a:rPr lang="en-MY" sz="2400" dirty="0"/>
              <a:t>These nonfinancial metrics are so valuable mainly because they predict future financial performance rather than simply report what’s already happened. </a:t>
            </a:r>
          </a:p>
        </p:txBody>
      </p:sp>
    </p:spTree>
    <p:extLst>
      <p:ext uri="{BB962C8B-B14F-4D97-AF65-F5344CB8AC3E}">
        <p14:creationId xmlns:p14="http://schemas.microsoft.com/office/powerpoint/2010/main" val="1376845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511-DECC-4092-8D62-DCDB69F0F3B2}"/>
              </a:ext>
            </a:extLst>
          </p:cNvPr>
          <p:cNvSpPr>
            <a:spLocks noGrp="1"/>
          </p:cNvSpPr>
          <p:nvPr>
            <p:ph type="title"/>
          </p:nvPr>
        </p:nvSpPr>
        <p:spPr/>
        <p:txBody>
          <a:bodyPr/>
          <a:lstStyle/>
          <a:p>
            <a:r>
              <a:rPr lang="en-MY" dirty="0"/>
              <a:t>Balanced Scorecard (BSC)</a:t>
            </a:r>
          </a:p>
        </p:txBody>
      </p:sp>
      <p:pic>
        <p:nvPicPr>
          <p:cNvPr id="5" name="Picture 4">
            <a:extLst>
              <a:ext uri="{FF2B5EF4-FFF2-40B4-BE49-F238E27FC236}">
                <a16:creationId xmlns:a16="http://schemas.microsoft.com/office/drawing/2014/main" id="{AB1CEEC3-039E-4B53-9383-16B379E13BFC}"/>
              </a:ext>
            </a:extLst>
          </p:cNvPr>
          <p:cNvPicPr>
            <a:picLocks noChangeAspect="1"/>
          </p:cNvPicPr>
          <p:nvPr/>
        </p:nvPicPr>
        <p:blipFill>
          <a:blip r:embed="rId2"/>
          <a:stretch>
            <a:fillRect/>
          </a:stretch>
        </p:blipFill>
        <p:spPr>
          <a:xfrm>
            <a:off x="1577630" y="1844824"/>
            <a:ext cx="5988739" cy="4456137"/>
          </a:xfrm>
          <a:prstGeom prst="rect">
            <a:avLst/>
          </a:prstGeom>
        </p:spPr>
      </p:pic>
    </p:spTree>
    <p:extLst>
      <p:ext uri="{BB962C8B-B14F-4D97-AF65-F5344CB8AC3E}">
        <p14:creationId xmlns:p14="http://schemas.microsoft.com/office/powerpoint/2010/main" val="3311545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CEF-6E18-4411-9CB6-3DE050660C10}"/>
              </a:ext>
            </a:extLst>
          </p:cNvPr>
          <p:cNvSpPr>
            <a:spLocks noGrp="1"/>
          </p:cNvSpPr>
          <p:nvPr>
            <p:ph type="title"/>
          </p:nvPr>
        </p:nvSpPr>
        <p:spPr/>
        <p:txBody>
          <a:bodyPr/>
          <a:lstStyle/>
          <a:p>
            <a:r>
              <a:rPr lang="en-MY" dirty="0"/>
              <a:t>The first new process—translating the vision</a:t>
            </a:r>
          </a:p>
        </p:txBody>
      </p:sp>
      <p:sp>
        <p:nvSpPr>
          <p:cNvPr id="4" name="TextBox 3">
            <a:extLst>
              <a:ext uri="{FF2B5EF4-FFF2-40B4-BE49-F238E27FC236}">
                <a16:creationId xmlns:a16="http://schemas.microsoft.com/office/drawing/2014/main" id="{0BDF5F17-6FBE-44F1-8DE2-D8BED86FD0AE}"/>
              </a:ext>
            </a:extLst>
          </p:cNvPr>
          <p:cNvSpPr txBox="1"/>
          <p:nvPr/>
        </p:nvSpPr>
        <p:spPr>
          <a:xfrm>
            <a:off x="863588" y="1730699"/>
            <a:ext cx="8028892" cy="4893647"/>
          </a:xfrm>
          <a:prstGeom prst="rect">
            <a:avLst/>
          </a:prstGeom>
          <a:noFill/>
        </p:spPr>
        <p:txBody>
          <a:bodyPr wrap="square" rtlCol="0">
            <a:spAutoFit/>
          </a:bodyPr>
          <a:lstStyle/>
          <a:p>
            <a:pPr marL="285750" indent="-285750">
              <a:buFont typeface="Arial" panose="020B0604020202020204" pitchFamily="34" charset="0"/>
              <a:buChar char="•"/>
            </a:pPr>
            <a:r>
              <a:rPr lang="en-MY" sz="2400" dirty="0">
                <a:latin typeface="+mn-lt"/>
              </a:rPr>
              <a:t>It helps managers build a consensus around the organization’s vision and strategy. Despite the best intentions of those at the top, lofty statements about becoming “best in class,” “the number one supplier,” or an “empowered organization” don’t translate easily into operational terms that provide useful guides to action at the local level.</a:t>
            </a:r>
          </a:p>
          <a:p>
            <a:pPr marL="285750" indent="-285750">
              <a:buFont typeface="Arial" panose="020B0604020202020204" pitchFamily="34" charset="0"/>
              <a:buChar char="•"/>
            </a:pPr>
            <a:endParaRPr lang="en-MY" sz="2400" dirty="0">
              <a:latin typeface="+mn-lt"/>
            </a:endParaRPr>
          </a:p>
          <a:p>
            <a:pPr marL="285750" indent="-285750">
              <a:buFont typeface="Arial" panose="020B0604020202020204" pitchFamily="34" charset="0"/>
              <a:buChar char="•"/>
            </a:pPr>
            <a:r>
              <a:rPr lang="en-MY" sz="2400" dirty="0">
                <a:latin typeface="+mn-lt"/>
              </a:rPr>
              <a:t> 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2020615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3811-E69C-4A8A-9A98-B72A07C73D07}"/>
              </a:ext>
            </a:extLst>
          </p:cNvPr>
          <p:cNvSpPr>
            <a:spLocks noGrp="1"/>
          </p:cNvSpPr>
          <p:nvPr>
            <p:ph type="title"/>
          </p:nvPr>
        </p:nvSpPr>
        <p:spPr/>
        <p:txBody>
          <a:bodyPr/>
          <a:lstStyle/>
          <a:p>
            <a:r>
              <a:rPr lang="en-MY" dirty="0"/>
              <a:t>The second process - Communicating and linking</a:t>
            </a:r>
          </a:p>
        </p:txBody>
      </p:sp>
      <p:sp>
        <p:nvSpPr>
          <p:cNvPr id="3" name="Content Placeholder 2">
            <a:extLst>
              <a:ext uri="{FF2B5EF4-FFF2-40B4-BE49-F238E27FC236}">
                <a16:creationId xmlns:a16="http://schemas.microsoft.com/office/drawing/2014/main" id="{955F39A3-EA02-411F-A815-093E7B8ED724}"/>
              </a:ext>
            </a:extLst>
          </p:cNvPr>
          <p:cNvSpPr>
            <a:spLocks noGrp="1"/>
          </p:cNvSpPr>
          <p:nvPr>
            <p:ph idx="1"/>
          </p:nvPr>
        </p:nvSpPr>
        <p:spPr/>
        <p:txBody>
          <a:bodyPr/>
          <a:lstStyle/>
          <a:p>
            <a:r>
              <a:rPr lang="en-MY" sz="2400" dirty="0"/>
              <a:t>It lets managers communicate their strategy up and down the organization and link it to departmental and individual objectives.</a:t>
            </a:r>
          </a:p>
          <a:p>
            <a:endParaRPr lang="en-MY" sz="2400" dirty="0"/>
          </a:p>
          <a:p>
            <a:r>
              <a:rPr lang="en-MY" sz="2400" dirty="0"/>
              <a:t>Traditionally, departments are evaluated by their financial performance, and individual incentives are tied to short-term financial goals. </a:t>
            </a:r>
          </a:p>
          <a:p>
            <a:endParaRPr lang="en-MY" sz="2400" dirty="0"/>
          </a:p>
          <a:p>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2938728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7D04-C3CE-47FF-AB7F-A6F0CBA6569C}"/>
              </a:ext>
            </a:extLst>
          </p:cNvPr>
          <p:cNvSpPr>
            <a:spLocks noGrp="1"/>
          </p:cNvSpPr>
          <p:nvPr>
            <p:ph type="title"/>
          </p:nvPr>
        </p:nvSpPr>
        <p:spPr/>
        <p:txBody>
          <a:bodyPr/>
          <a:lstStyle/>
          <a:p>
            <a:r>
              <a:rPr lang="en-MY" dirty="0"/>
              <a:t>The third process—business planning</a:t>
            </a:r>
          </a:p>
        </p:txBody>
      </p:sp>
      <p:sp>
        <p:nvSpPr>
          <p:cNvPr id="3" name="Content Placeholder 2">
            <a:extLst>
              <a:ext uri="{FF2B5EF4-FFF2-40B4-BE49-F238E27FC236}">
                <a16:creationId xmlns:a16="http://schemas.microsoft.com/office/drawing/2014/main" id="{49F71139-385A-4B84-B632-49DB4AD654DF}"/>
              </a:ext>
            </a:extLst>
          </p:cNvPr>
          <p:cNvSpPr>
            <a:spLocks noGrp="1"/>
          </p:cNvSpPr>
          <p:nvPr>
            <p:ph idx="1"/>
          </p:nvPr>
        </p:nvSpPr>
        <p:spPr>
          <a:xfrm>
            <a:off x="685800" y="1628800"/>
            <a:ext cx="8278688" cy="4530725"/>
          </a:xfrm>
        </p:spPr>
        <p:txBody>
          <a:bodyPr/>
          <a:lstStyle/>
          <a:p>
            <a:r>
              <a:rPr lang="en-MY" sz="2200" dirty="0"/>
              <a:t>Almost all organizations today are implementing a variety of change programs, each with its own champions, gurus, and consultants, and each competing for senior executives’ time, energy, and resources. </a:t>
            </a:r>
          </a:p>
          <a:p>
            <a:endParaRPr lang="en-MY" sz="2200" dirty="0"/>
          </a:p>
          <a:p>
            <a:r>
              <a:rPr lang="en-MY" sz="2200" dirty="0"/>
              <a:t>Managers find it difficult to integrate those diverse initiatives to achieve their strategic goals—a situation that leads to frequent disappointments with the programs’ results.</a:t>
            </a:r>
          </a:p>
          <a:p>
            <a:endParaRPr lang="en-MY" sz="2200" dirty="0"/>
          </a:p>
          <a:p>
            <a:r>
              <a:rPr lang="en-MY" sz="2200" dirty="0"/>
              <a:t> But when managers use the ambitious goals set for balanced scorecard measures as the basis for allocating resources and setting priorities, they can undertake and coordinate only those initiatives that move them toward their long-term strategic objectives.</a:t>
            </a:r>
          </a:p>
        </p:txBody>
      </p:sp>
    </p:spTree>
    <p:extLst>
      <p:ext uri="{BB962C8B-B14F-4D97-AF65-F5344CB8AC3E}">
        <p14:creationId xmlns:p14="http://schemas.microsoft.com/office/powerpoint/2010/main" val="684998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085-CEF5-43A4-A463-FD878A6C67DD}"/>
              </a:ext>
            </a:extLst>
          </p:cNvPr>
          <p:cNvSpPr>
            <a:spLocks noGrp="1"/>
          </p:cNvSpPr>
          <p:nvPr>
            <p:ph type="title"/>
          </p:nvPr>
        </p:nvSpPr>
        <p:spPr/>
        <p:txBody>
          <a:bodyPr/>
          <a:lstStyle/>
          <a:p>
            <a:r>
              <a:rPr lang="en-MY" dirty="0"/>
              <a:t>The fourth process—feedback and learning</a:t>
            </a:r>
          </a:p>
        </p:txBody>
      </p:sp>
      <p:sp>
        <p:nvSpPr>
          <p:cNvPr id="3" name="Content Placeholder 2">
            <a:extLst>
              <a:ext uri="{FF2B5EF4-FFF2-40B4-BE49-F238E27FC236}">
                <a16:creationId xmlns:a16="http://schemas.microsoft.com/office/drawing/2014/main" id="{39C4B022-1137-4640-92F0-3904613741C2}"/>
              </a:ext>
            </a:extLst>
          </p:cNvPr>
          <p:cNvSpPr>
            <a:spLocks noGrp="1"/>
          </p:cNvSpPr>
          <p:nvPr>
            <p:ph idx="1"/>
          </p:nvPr>
        </p:nvSpPr>
        <p:spPr>
          <a:xfrm>
            <a:off x="685800" y="1556792"/>
            <a:ext cx="8001000" cy="4530725"/>
          </a:xfrm>
        </p:spPr>
        <p:txBody>
          <a:bodyPr/>
          <a:lstStyle/>
          <a:p>
            <a:r>
              <a:rPr lang="en-MY" sz="2400" dirty="0"/>
              <a:t>It gives companies the capacity for what we call strategic learning. </a:t>
            </a:r>
          </a:p>
          <a:p>
            <a:r>
              <a:rPr lang="en-MY" sz="2400" dirty="0"/>
              <a:t>Existing feedback and review processes focus on whether the company, its departments, or its individual employees have met their budgeted financial goals.</a:t>
            </a:r>
          </a:p>
          <a:p>
            <a:r>
              <a:rPr lang="en-MY" sz="2400" dirty="0"/>
              <a:t> With the balanced scorecard at the </a:t>
            </a:r>
            <a:r>
              <a:rPr lang="en-MY" sz="2400" dirty="0" err="1"/>
              <a:t>center</a:t>
            </a:r>
            <a:r>
              <a:rPr lang="en-MY" sz="2400" dirty="0"/>
              <a:t> of its management systems, a company can monitor short-term results from the three additional perspectives—customers, internal business processes, and learning and growth—and evaluate strategy in the light of recent performance. </a:t>
            </a:r>
          </a:p>
          <a:p>
            <a:r>
              <a:rPr lang="en-MY" sz="2400" dirty="0"/>
              <a:t>The scorecard thus enables companies to modify strategies to reflect real-time learning.</a:t>
            </a:r>
          </a:p>
        </p:txBody>
      </p:sp>
    </p:spTree>
    <p:extLst>
      <p:ext uri="{BB962C8B-B14F-4D97-AF65-F5344CB8AC3E}">
        <p14:creationId xmlns:p14="http://schemas.microsoft.com/office/powerpoint/2010/main" val="4290580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13A9-785F-4A69-B96D-39AB88E6250E}"/>
              </a:ext>
            </a:extLst>
          </p:cNvPr>
          <p:cNvSpPr>
            <a:spLocks noGrp="1"/>
          </p:cNvSpPr>
          <p:nvPr>
            <p:ph type="title"/>
          </p:nvPr>
        </p:nvSpPr>
        <p:spPr>
          <a:xfrm>
            <a:off x="914400" y="277813"/>
            <a:ext cx="7978080" cy="1143000"/>
          </a:xfrm>
        </p:spPr>
        <p:txBody>
          <a:bodyPr/>
          <a:lstStyle/>
          <a:p>
            <a:r>
              <a:rPr lang="en-MY" dirty="0"/>
              <a:t>Managing Strategy : Four Processes</a:t>
            </a:r>
          </a:p>
        </p:txBody>
      </p:sp>
      <p:pic>
        <p:nvPicPr>
          <p:cNvPr id="7" name="Picture 6">
            <a:extLst>
              <a:ext uri="{FF2B5EF4-FFF2-40B4-BE49-F238E27FC236}">
                <a16:creationId xmlns:a16="http://schemas.microsoft.com/office/drawing/2014/main" id="{6C24147E-5D5F-4A2F-8CA1-C2E9D8D20B06}"/>
              </a:ext>
            </a:extLst>
          </p:cNvPr>
          <p:cNvPicPr>
            <a:picLocks noChangeAspect="1"/>
          </p:cNvPicPr>
          <p:nvPr/>
        </p:nvPicPr>
        <p:blipFill>
          <a:blip r:embed="rId2"/>
          <a:stretch>
            <a:fillRect/>
          </a:stretch>
        </p:blipFill>
        <p:spPr>
          <a:xfrm>
            <a:off x="1259632" y="2060847"/>
            <a:ext cx="7344816" cy="4492781"/>
          </a:xfrm>
          <a:prstGeom prst="rect">
            <a:avLst/>
          </a:prstGeom>
        </p:spPr>
      </p:pic>
    </p:spTree>
    <p:extLst>
      <p:ext uri="{BB962C8B-B14F-4D97-AF65-F5344CB8AC3E}">
        <p14:creationId xmlns:p14="http://schemas.microsoft.com/office/powerpoint/2010/main" val="1799513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0012-8030-45A7-94EC-F8698A4FA94A}"/>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CBBACB0D-0DFB-49E4-AEE9-F63ADC6C48A5}"/>
              </a:ext>
            </a:extLst>
          </p:cNvPr>
          <p:cNvSpPr>
            <a:spLocks noGrp="1"/>
          </p:cNvSpPr>
          <p:nvPr>
            <p:ph idx="1"/>
          </p:nvPr>
        </p:nvSpPr>
        <p:spPr/>
        <p:txBody>
          <a:bodyPr/>
          <a:lstStyle/>
          <a:p>
            <a:pPr marL="0" indent="0">
              <a:buNone/>
            </a:pPr>
            <a:r>
              <a:rPr lang="en-MY" sz="2400" dirty="0"/>
              <a:t>The manager of the marketing department established a goal for his staff that directed them to double unique web traffic to the website within 90 days. If they accomplish this goal, the department will evenly split a bonus among them. The manager is most likely</a:t>
            </a:r>
          </a:p>
          <a:p>
            <a:pPr marL="0" indent="0">
              <a:buNone/>
            </a:pPr>
            <a:r>
              <a:rPr lang="en-MY" sz="2400" dirty="0"/>
              <a:t>using which performance management technique?</a:t>
            </a:r>
          </a:p>
          <a:p>
            <a:pPr marL="0" indent="0">
              <a:buNone/>
            </a:pPr>
            <a:endParaRPr lang="en-MY" sz="2400" dirty="0"/>
          </a:p>
          <a:p>
            <a:pPr marL="514350" indent="-514350">
              <a:buFont typeface="+mj-lt"/>
              <a:buAutoNum type="alphaUcPeriod"/>
            </a:pPr>
            <a:r>
              <a:rPr lang="en-MY" sz="2400" dirty="0"/>
              <a:t>SMART</a:t>
            </a:r>
          </a:p>
          <a:p>
            <a:pPr marL="514350" indent="-514350">
              <a:buFont typeface="+mj-lt"/>
              <a:buAutoNum type="alphaUcPeriod"/>
            </a:pPr>
            <a:r>
              <a:rPr lang="en-MY" sz="2400" dirty="0"/>
              <a:t>MBO</a:t>
            </a:r>
          </a:p>
          <a:p>
            <a:pPr marL="514350" indent="-514350">
              <a:buFont typeface="+mj-lt"/>
              <a:buAutoNum type="alphaUcPeriod"/>
            </a:pPr>
            <a:r>
              <a:rPr lang="en-MY" sz="2400" dirty="0"/>
              <a:t>360</a:t>
            </a:r>
          </a:p>
          <a:p>
            <a:pPr marL="514350" indent="-514350">
              <a:buFont typeface="+mj-lt"/>
              <a:buAutoNum type="alphaUcPeriod"/>
            </a:pPr>
            <a:r>
              <a:rPr lang="en-MY" sz="2400" dirty="0"/>
              <a:t>Forced distribution</a:t>
            </a:r>
          </a:p>
          <a:p>
            <a:pPr marL="514350" indent="-514350">
              <a:buFont typeface="+mj-lt"/>
              <a:buAutoNum type="alphaUcPeriod"/>
            </a:pPr>
            <a:endParaRPr lang="en-MY" sz="2400" dirty="0"/>
          </a:p>
        </p:txBody>
      </p:sp>
    </p:spTree>
    <p:extLst>
      <p:ext uri="{BB962C8B-B14F-4D97-AF65-F5344CB8AC3E}">
        <p14:creationId xmlns:p14="http://schemas.microsoft.com/office/powerpoint/2010/main" val="1875932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747B-FD56-4B35-93B4-EC69CB5EC605}"/>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4177ECE2-C27C-4B67-9DFF-BA8150E148EF}"/>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184035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Budget and resource allocations are made during which stage of the strategic planning process?</a:t>
            </a:r>
          </a:p>
          <a:p>
            <a:pPr marL="0" indent="0">
              <a:buNone/>
            </a:pPr>
            <a:r>
              <a:rPr lang="en-MY" dirty="0"/>
              <a:t>a) Budgeting</a:t>
            </a:r>
          </a:p>
          <a:p>
            <a:pPr marL="0" indent="0">
              <a:buNone/>
            </a:pPr>
            <a:r>
              <a:rPr lang="en-MY" dirty="0"/>
              <a:t>b) Development</a:t>
            </a:r>
          </a:p>
          <a:p>
            <a:pPr marL="0" indent="0">
              <a:buNone/>
            </a:pPr>
            <a:r>
              <a:rPr lang="en-MY" dirty="0"/>
              <a:t>c) Implementation</a:t>
            </a:r>
          </a:p>
          <a:p>
            <a:pPr marL="0" indent="0">
              <a:buNone/>
            </a:pPr>
            <a:r>
              <a:rPr lang="en-MY" dirty="0"/>
              <a:t>d) Formulation</a:t>
            </a:r>
          </a:p>
        </p:txBody>
      </p:sp>
    </p:spTree>
    <p:extLst>
      <p:ext uri="{BB962C8B-B14F-4D97-AF65-F5344CB8AC3E}">
        <p14:creationId xmlns:p14="http://schemas.microsoft.com/office/powerpoint/2010/main" val="2544373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575925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744</TotalTime>
  <Words>1998</Words>
  <Application>Microsoft Office PowerPoint</Application>
  <PresentationFormat>On-screen Show (4:3)</PresentationFormat>
  <Paragraphs>199</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Times New Roman</vt:lpstr>
      <vt:lpstr>Wingdings</vt:lpstr>
      <vt:lpstr>Office Theme</vt:lpstr>
      <vt:lpstr>BUSINESS LEADERSHIP IV</vt:lpstr>
      <vt:lpstr>Phases of Strategy Management Process</vt:lpstr>
      <vt:lpstr>Strategy Choices</vt:lpstr>
      <vt:lpstr>Corporate strategy</vt:lpstr>
      <vt:lpstr>Growth Strategy</vt:lpstr>
      <vt:lpstr>Stability Strategy</vt:lpstr>
      <vt:lpstr>Retrenchment Strategy</vt:lpstr>
      <vt:lpstr>Question # 1</vt:lpstr>
      <vt:lpstr>Answer # 1</vt:lpstr>
      <vt:lpstr>Question # 2</vt:lpstr>
      <vt:lpstr>Answer # 2</vt:lpstr>
      <vt:lpstr>BCG Matrix</vt:lpstr>
      <vt:lpstr>Boston Consulting Group Matrix</vt:lpstr>
      <vt:lpstr>BCG Matrix Grid</vt:lpstr>
      <vt:lpstr>BCG Matrix  table</vt:lpstr>
      <vt:lpstr>BCG Matrix through Product Life cycle</vt:lpstr>
      <vt:lpstr>BCG Matrix Example - Apple</vt:lpstr>
      <vt:lpstr>Difference Strategy Formulation vs Implementation</vt:lpstr>
      <vt:lpstr>Strategy Implementation Activities</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Strategy Execution</vt:lpstr>
      <vt:lpstr>Concepts in Strategy Execution</vt:lpstr>
      <vt:lpstr>Balanced Scorecard (BSC)</vt:lpstr>
      <vt:lpstr>Balanced Scorecard (BSC)</vt:lpstr>
      <vt:lpstr>Balanced Scorecard</vt:lpstr>
      <vt:lpstr>The first new process—translating the vision</vt:lpstr>
      <vt:lpstr>The second process - Communicating and linking</vt:lpstr>
      <vt:lpstr>The third process—business planning</vt:lpstr>
      <vt:lpstr>The fourth process—feedback and learning</vt:lpstr>
      <vt:lpstr>Managing Strategy : Four Processes</vt:lpstr>
      <vt:lpstr>Management by Objectives (MBO)</vt:lpstr>
      <vt:lpstr>Management by Objectives</vt:lpstr>
      <vt:lpstr>Steps in MBO Process</vt:lpstr>
      <vt:lpstr>Steps in MBO Process</vt:lpstr>
      <vt:lpstr>Steps in MBO Process</vt:lpstr>
      <vt:lpstr>SMART Goals</vt:lpstr>
      <vt:lpstr>Question # 3</vt:lpstr>
      <vt:lpstr>Answer # 3</vt:lpstr>
      <vt:lpstr>Budgeting</vt:lpstr>
      <vt:lpstr>Question # 4</vt:lpstr>
      <vt:lpstr>Answer # 4</vt:lpstr>
      <vt:lpstr>McKinsey 7S Framework</vt:lpstr>
      <vt:lpstr>Question # 5</vt:lpstr>
      <vt:lpstr>Answer # 5</vt:lpstr>
      <vt:lpstr>HR in Strategy Planning</vt:lpstr>
      <vt:lpstr>HR in Communicating Vision and Mission</vt:lpstr>
      <vt:lpstr>HR in SWOT Analysis</vt:lpstr>
      <vt:lpstr>HR in Strategy Formulation</vt:lpstr>
      <vt:lpstr>HR in Strategy Execution</vt:lpstr>
      <vt:lpstr>Supply Chain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29</cp:revision>
  <cp:lastPrinted>1601-01-01T00:00:00Z</cp:lastPrinted>
  <dcterms:created xsi:type="dcterms:W3CDTF">2020-07-09T15:12:46Z</dcterms:created>
  <dcterms:modified xsi:type="dcterms:W3CDTF">2021-01-31T03:07:15Z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