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4"/>
  </p:notesMasterIdLst>
  <p:handoutMasterIdLst>
    <p:handoutMasterId r:id="rId25"/>
  </p:handoutMasterIdLst>
  <p:sldIdLst>
    <p:sldId id="256" r:id="rId2"/>
    <p:sldId id="257" r:id="rId3"/>
    <p:sldId id="258" r:id="rId4"/>
    <p:sldId id="259" r:id="rId5"/>
    <p:sldId id="260" r:id="rId6"/>
    <p:sldId id="274" r:id="rId7"/>
    <p:sldId id="266" r:id="rId8"/>
    <p:sldId id="269" r:id="rId9"/>
    <p:sldId id="262" r:id="rId10"/>
    <p:sldId id="267" r:id="rId11"/>
    <p:sldId id="263" r:id="rId12"/>
    <p:sldId id="265" r:id="rId13"/>
    <p:sldId id="270" r:id="rId14"/>
    <p:sldId id="268" r:id="rId15"/>
    <p:sldId id="271" r:id="rId16"/>
    <p:sldId id="279" r:id="rId17"/>
    <p:sldId id="280" r:id="rId18"/>
    <p:sldId id="278" r:id="rId19"/>
    <p:sldId id="275" r:id="rId20"/>
    <p:sldId id="277" r:id="rId21"/>
    <p:sldId id="264" r:id="rId22"/>
    <p:sldId id="261" r:id="rId2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1706203"/>
            <a:ext cx="6275040" cy="1468760"/>
          </a:xfrm>
        </p:spPr>
        <p:txBody>
          <a:bodyPr/>
          <a:lstStyle/>
          <a:p>
            <a:pPr marL="0" indent="0">
              <a:buNone/>
            </a:pPr>
            <a:r>
              <a:rPr lang="en-US" sz="1800" dirty="0">
                <a:effectLst/>
                <a:latin typeface="Calibri" panose="020F0502020204030204" pitchFamily="34" charset="0"/>
                <a:ea typeface="Calibri" panose="020F0502020204030204" pitchFamily="34" charset="0"/>
              </a:rPr>
              <a:t>An income </a:t>
            </a:r>
            <a:r>
              <a:rPr lang="en-US" sz="1800" spc="-15" dirty="0">
                <a:effectLst/>
                <a:latin typeface="Calibri" panose="020F0502020204030204" pitchFamily="34" charset="0"/>
                <a:ea typeface="Calibri" panose="020F0502020204030204" pitchFamily="34" charset="0"/>
              </a:rPr>
              <a:t>statement </a:t>
            </a:r>
            <a:r>
              <a:rPr lang="en-US" sz="1800" dirty="0">
                <a:effectLst/>
                <a:latin typeface="Calibri" panose="020F0502020204030204" pitchFamily="34" charset="0"/>
                <a:ea typeface="Calibri" panose="020F0502020204030204" pitchFamily="34" charset="0"/>
              </a:rPr>
              <a:t>is one of the financial statements shown the </a:t>
            </a:r>
            <a:r>
              <a:rPr lang="en-US" sz="1800" spc="-15" dirty="0">
                <a:effectLst/>
                <a:latin typeface="Calibri" panose="020F0502020204030204" pitchFamily="34" charset="0"/>
                <a:ea typeface="Calibri" panose="020F0502020204030204" pitchFamily="34" charset="0"/>
              </a:rPr>
              <a:t>company’s </a:t>
            </a:r>
            <a:r>
              <a:rPr lang="en-US" sz="1800" dirty="0">
                <a:effectLst/>
                <a:latin typeface="Calibri" panose="020F0502020204030204" pitchFamily="34" charset="0"/>
                <a:ea typeface="Calibri" panose="020F0502020204030204" pitchFamily="34" charset="0"/>
              </a:rPr>
              <a:t>revenues and expenses during a particular period. It indicates how the revenues are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transformed</a:t>
            </a:r>
            <a:r>
              <a:rPr lang="en-US" sz="1800" spc="-10" dirty="0">
                <a:effectLst/>
                <a:latin typeface="Calibri" panose="020F0502020204030204" pitchFamily="34" charset="0"/>
                <a:ea typeface="Calibri" panose="020F0502020204030204" pitchFamily="34" charset="0"/>
              </a:rPr>
              <a:t> </a:t>
            </a:r>
            <a:r>
              <a:rPr lang="en-US" sz="1800" spc="-15" dirty="0">
                <a:effectLst/>
                <a:latin typeface="Calibri" panose="020F0502020204030204" pitchFamily="34" charset="0"/>
                <a:ea typeface="Calibri" panose="020F0502020204030204" pitchFamily="34" charset="0"/>
              </a:rPr>
              <a:t>into</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net</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income</a:t>
            </a:r>
            <a:r>
              <a:rPr lang="en-US" sz="1800" spc="-1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a16="http://schemas.microsoft.com/office/drawing/2014/main" id="{F7DD00B5-4A5F-4600-9B66-07B19FE3C788}"/>
              </a:ext>
            </a:extLst>
          </p:cNvPr>
          <p:cNvPicPr>
            <a:picLocks noChangeAspect="1"/>
          </p:cNvPicPr>
          <p:nvPr/>
        </p:nvPicPr>
        <p:blipFill>
          <a:blip r:embed="rId2"/>
          <a:stretch>
            <a:fillRect/>
          </a:stretch>
        </p:blipFill>
        <p:spPr>
          <a:xfrm>
            <a:off x="1619672" y="3460354"/>
            <a:ext cx="5114925" cy="283845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F1F2FBC8-E9CC-4631-9D82-BB065F4C0619}"/>
              </a:ext>
            </a:extLst>
          </p:cNvPr>
          <p:cNvSpPr>
            <a:spLocks noGrp="1"/>
          </p:cNvSpPr>
          <p:nvPr>
            <p:ph idx="1"/>
          </p:nvPr>
        </p:nvSpPr>
        <p:spPr>
          <a:xfrm>
            <a:off x="578852" y="1781943"/>
            <a:ext cx="7931224" cy="1324743"/>
          </a:xfrm>
        </p:spPr>
        <p:txBody>
          <a:bodyPr/>
          <a:lstStyle/>
          <a:p>
            <a:pPr marL="735330" indent="0">
              <a:spcBef>
                <a:spcPts val="895"/>
              </a:spcBef>
              <a:spcAft>
                <a:spcPts val="0"/>
              </a:spcAft>
              <a:buNone/>
            </a:pPr>
            <a:r>
              <a:rPr lang="en-US" sz="1800" dirty="0">
                <a:latin typeface="Calibri" panose="020F0502020204030204" pitchFamily="34" charset="0"/>
                <a:ea typeface="Calibri" panose="020F0502020204030204" pitchFamily="34" charset="0"/>
              </a:rPr>
              <a:t>T</a:t>
            </a:r>
            <a:r>
              <a:rPr lang="en-US" sz="1800" dirty="0">
                <a:effectLst/>
                <a:latin typeface="Calibri" panose="020F0502020204030204" pitchFamily="34" charset="0"/>
                <a:ea typeface="Calibri" panose="020F0502020204030204" pitchFamily="34" charset="0"/>
              </a:rPr>
              <a:t>he statement of financial position (balance sheet) “provides information about an</a:t>
            </a:r>
            <a:r>
              <a:rPr lang="en-MY" sz="1800"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entity’s assets, liabilities, and equity and their relationships to each other at a moment in time.” </a:t>
            </a:r>
            <a:endParaRPr lang="en-MY" dirty="0"/>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1619672" y="2852936"/>
            <a:ext cx="4857750" cy="3209925"/>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CBBE6FBA-CE34-4B3F-85CD-8AF86378754E}"/>
              </a:ext>
            </a:extLst>
          </p:cNvPr>
          <p:cNvPicPr>
            <a:picLocks noChangeAspect="1"/>
          </p:cNvPicPr>
          <p:nvPr/>
        </p:nvPicPr>
        <p:blipFill>
          <a:blip r:embed="rId2"/>
          <a:stretch>
            <a:fillRect/>
          </a:stretch>
        </p:blipFill>
        <p:spPr>
          <a:xfrm>
            <a:off x="5076056" y="4293096"/>
            <a:ext cx="3757383" cy="2436649"/>
          </a:xfrm>
          <a:prstGeom prst="rect">
            <a:avLst/>
          </a:prstGeom>
        </p:spPr>
      </p:pic>
      <p:sp>
        <p:nvSpPr>
          <p:cNvPr id="7" name="TextBox 6">
            <a:extLst>
              <a:ext uri="{FF2B5EF4-FFF2-40B4-BE49-F238E27FC236}">
                <a16:creationId xmlns:a16="http://schemas.microsoft.com/office/drawing/2014/main" id="{200CA288-DDF7-4938-AAE1-138E279089F7}"/>
              </a:ext>
            </a:extLst>
          </p:cNvPr>
          <p:cNvSpPr txBox="1"/>
          <p:nvPr/>
        </p:nvSpPr>
        <p:spPr>
          <a:xfrm>
            <a:off x="688032" y="1700809"/>
            <a:ext cx="7772400" cy="3370153"/>
          </a:xfrm>
          <a:prstGeom prst="rect">
            <a:avLst/>
          </a:prstGeom>
          <a:noFill/>
        </p:spPr>
        <p:txBody>
          <a:bodyPr wrap="square" rtlCol="0">
            <a:spAutoFit/>
          </a:bodyPr>
          <a:lstStyle/>
          <a:p>
            <a:pPr marL="727710" marR="895350" indent="0">
              <a:spcAft>
                <a:spcPts val="0"/>
              </a:spcAft>
              <a:buNone/>
            </a:pPr>
            <a:r>
              <a:rPr lang="en-US" sz="1800" dirty="0">
                <a:effectLst/>
                <a:latin typeface="Calibri" panose="020F0502020204030204" pitchFamily="34" charset="0"/>
                <a:ea typeface="Calibri" panose="020F0502020204030204" pitchFamily="34" charset="0"/>
              </a:rPr>
              <a:t>Cash flow statements assess the amount, timing, and predictability of cash-inflows and cash-outflows, and are used as the basis for budgeting and business-planning. The accounting data is presented usually in three main sections:</a:t>
            </a:r>
            <a:endParaRPr lang="en-MY" sz="1800" dirty="0">
              <a:effectLst/>
              <a:latin typeface="Calibri" panose="020F0502020204030204" pitchFamily="34" charset="0"/>
              <a:ea typeface="Calibri" panose="020F0502020204030204" pitchFamily="34" charset="0"/>
            </a:endParaRPr>
          </a:p>
          <a:p>
            <a:pPr marL="0" indent="0">
              <a:spcBef>
                <a:spcPts val="45"/>
              </a:spcBef>
              <a:spcAft>
                <a:spcPts val="0"/>
              </a:spcAft>
              <a:buNone/>
            </a:pPr>
            <a:r>
              <a:rPr lang="en-US" sz="1800" dirty="0">
                <a:effectLst/>
                <a:latin typeface="Calibri" panose="020F0502020204030204" pitchFamily="34" charset="0"/>
                <a:ea typeface="Calibri" panose="020F0502020204030204" pitchFamily="34" charset="0"/>
              </a:rPr>
              <a:t> </a:t>
            </a:r>
            <a:endParaRPr lang="en-MY" sz="1800" dirty="0">
              <a:effectLst/>
              <a:latin typeface="Calibri" panose="020F0502020204030204" pitchFamily="34" charset="0"/>
              <a:ea typeface="Calibri" panose="020F0502020204030204" pitchFamily="34" charset="0"/>
            </a:endParaRPr>
          </a:p>
          <a:p>
            <a:pPr marL="1200150" lvl="2" indent="-285750">
              <a:spcAft>
                <a:spcPts val="0"/>
              </a:spcAft>
              <a:buSzPts val="1200"/>
              <a:buFont typeface="Arial" panose="020B0604020202020204" pitchFamily="34" charset="0"/>
              <a:buChar char="•"/>
              <a:tabLst>
                <a:tab pos="1257935" algn="l"/>
                <a:tab pos="1258570" algn="l"/>
              </a:tabLst>
            </a:pPr>
            <a:r>
              <a:rPr lang="en-US" sz="1800" spc="-20" dirty="0">
                <a:effectLst/>
                <a:latin typeface="Calibri" panose="020F0502020204030204" pitchFamily="34" charset="0"/>
                <a:ea typeface="Arial" panose="020B0604020202020204" pitchFamily="34" charset="0"/>
              </a:rPr>
              <a:t>Operating-activities (sales of goods or</a:t>
            </a:r>
            <a:r>
              <a:rPr lang="en-US" sz="1800" spc="5" dirty="0">
                <a:effectLst/>
                <a:latin typeface="Calibri" panose="020F0502020204030204" pitchFamily="34" charset="0"/>
                <a:ea typeface="Arial" panose="020B0604020202020204" pitchFamily="34" charset="0"/>
              </a:rPr>
              <a:t> </a:t>
            </a:r>
            <a:r>
              <a:rPr lang="en-US" sz="1800" spc="-20" dirty="0">
                <a:effectLst/>
                <a:latin typeface="Calibri" panose="020F0502020204030204" pitchFamily="34" charset="0"/>
                <a:ea typeface="Arial" panose="020B0604020202020204" pitchFamily="34" charset="0"/>
              </a:rPr>
              <a:t>services),</a:t>
            </a:r>
            <a:endParaRPr lang="en-MY" sz="1800" spc="-20" dirty="0">
              <a:effectLst/>
              <a:latin typeface="Calibri" panose="020F0502020204030204" pitchFamily="34" charset="0"/>
              <a:ea typeface="Arial" panose="020B0604020202020204" pitchFamily="34" charset="0"/>
            </a:endParaRPr>
          </a:p>
          <a:p>
            <a:pPr marL="1200150" lvl="2" indent="-285750">
              <a:spcBef>
                <a:spcPts val="910"/>
              </a:spcBef>
              <a:spcAft>
                <a:spcPts val="0"/>
              </a:spcAft>
              <a:buSzPts val="1200"/>
              <a:buFont typeface="Arial" panose="020B0604020202020204" pitchFamily="34" charset="0"/>
              <a:buChar char="•"/>
              <a:tabLst>
                <a:tab pos="1257935" algn="l"/>
                <a:tab pos="1258570" algn="l"/>
              </a:tabLst>
            </a:pPr>
            <a:r>
              <a:rPr lang="en-US" sz="1800" spc="-20" dirty="0">
                <a:effectLst/>
                <a:latin typeface="Calibri" panose="020F0502020204030204" pitchFamily="34" charset="0"/>
                <a:ea typeface="Arial" panose="020B0604020202020204" pitchFamily="34" charset="0"/>
              </a:rPr>
              <a:t>Investing-activities (sale or purchase of an asset, </a:t>
            </a:r>
            <a:r>
              <a:rPr lang="en-US" sz="1800" spc="-15" dirty="0">
                <a:effectLst/>
                <a:latin typeface="Calibri" panose="020F0502020204030204" pitchFamily="34" charset="0"/>
                <a:ea typeface="Arial" panose="020B0604020202020204" pitchFamily="34" charset="0"/>
              </a:rPr>
              <a:t>for </a:t>
            </a:r>
            <a:r>
              <a:rPr lang="en-US" sz="1800" spc="-20" dirty="0">
                <a:effectLst/>
                <a:latin typeface="Calibri" panose="020F0502020204030204" pitchFamily="34" charset="0"/>
                <a:ea typeface="Arial" panose="020B0604020202020204" pitchFamily="34" charset="0"/>
              </a:rPr>
              <a:t>example),</a:t>
            </a:r>
            <a:r>
              <a:rPr lang="en-US" sz="1800" spc="-10" dirty="0">
                <a:effectLst/>
                <a:latin typeface="Calibri" panose="020F0502020204030204" pitchFamily="34" charset="0"/>
                <a:ea typeface="Arial" panose="020B0604020202020204" pitchFamily="34" charset="0"/>
              </a:rPr>
              <a:t> </a:t>
            </a:r>
            <a:r>
              <a:rPr lang="en-US" sz="1800" spc="-20" dirty="0">
                <a:effectLst/>
                <a:latin typeface="Calibri" panose="020F0502020204030204" pitchFamily="34" charset="0"/>
                <a:ea typeface="Arial" panose="020B0604020202020204" pitchFamily="34" charset="0"/>
              </a:rPr>
              <a:t>and</a:t>
            </a:r>
            <a:endParaRPr lang="en-MY" sz="1800" spc="-20" dirty="0">
              <a:effectLst/>
              <a:latin typeface="Calibri" panose="020F0502020204030204" pitchFamily="34" charset="0"/>
              <a:ea typeface="Arial" panose="020B0604020202020204" pitchFamily="34" charset="0"/>
            </a:endParaRPr>
          </a:p>
          <a:p>
            <a:pPr marL="1200150" lvl="2" indent="-285750">
              <a:spcBef>
                <a:spcPts val="890"/>
              </a:spcBef>
              <a:spcAft>
                <a:spcPts val="0"/>
              </a:spcAft>
              <a:buSzPts val="1200"/>
              <a:buFont typeface="Arial" panose="020B0604020202020204" pitchFamily="34" charset="0"/>
              <a:buChar char="•"/>
              <a:tabLst>
                <a:tab pos="1257935" algn="l"/>
                <a:tab pos="1258570" algn="l"/>
              </a:tabLst>
            </a:pPr>
            <a:r>
              <a:rPr lang="en-US" sz="1800" spc="-20" dirty="0">
                <a:effectLst/>
                <a:latin typeface="Calibri" panose="020F0502020204030204" pitchFamily="34" charset="0"/>
                <a:ea typeface="Arial" panose="020B0604020202020204" pitchFamily="34" charset="0"/>
              </a:rPr>
              <a:t>Financing-activities (borrowings, or sale of common stock, </a:t>
            </a:r>
            <a:r>
              <a:rPr lang="en-US" sz="1800" spc="-10" dirty="0">
                <a:effectLst/>
                <a:latin typeface="Calibri" panose="020F0502020204030204" pitchFamily="34" charset="0"/>
                <a:ea typeface="Arial" panose="020B0604020202020204" pitchFamily="34" charset="0"/>
              </a:rPr>
              <a:t>for</a:t>
            </a:r>
            <a:r>
              <a:rPr lang="en-US" sz="1800" spc="-15" dirty="0">
                <a:effectLst/>
                <a:latin typeface="Calibri" panose="020F0502020204030204" pitchFamily="34" charset="0"/>
                <a:ea typeface="Arial" panose="020B0604020202020204" pitchFamily="34" charset="0"/>
              </a:rPr>
              <a:t> </a:t>
            </a:r>
            <a:r>
              <a:rPr lang="en-US" sz="1800" spc="-20" dirty="0">
                <a:effectLst/>
                <a:latin typeface="Calibri" panose="020F0502020204030204" pitchFamily="34" charset="0"/>
                <a:ea typeface="Arial" panose="020B0604020202020204" pitchFamily="34" charset="0"/>
              </a:rPr>
              <a:t>example).</a:t>
            </a:r>
            <a:endParaRPr lang="en-MY" sz="1800" spc="-20" dirty="0">
              <a:effectLst/>
              <a:latin typeface="Calibri" panose="020F0502020204030204" pitchFamily="34" charset="0"/>
              <a:ea typeface="Arial" panose="020B0604020202020204" pitchFamily="34" charset="0"/>
            </a:endParaRPr>
          </a:p>
          <a:p>
            <a:pPr marL="0" indent="0">
              <a:buNone/>
            </a:pPr>
            <a:endParaRPr lang="en-MY" sz="1800" dirty="0"/>
          </a:p>
          <a:p>
            <a:endParaRPr lang="en-MY" dirty="0"/>
          </a:p>
        </p:txBody>
      </p:sp>
    </p:spTree>
    <p:extLst>
      <p:ext uri="{BB962C8B-B14F-4D97-AF65-F5344CB8AC3E}">
        <p14:creationId xmlns:p14="http://schemas.microsoft.com/office/powerpoint/2010/main" val="398592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1331640" y="3429000"/>
            <a:ext cx="6141719" cy="3096344"/>
          </a:xfrm>
          <a:prstGeom prst="rect">
            <a:avLst/>
          </a:prstGeom>
        </p:spPr>
      </p:pic>
      <p:sp>
        <p:nvSpPr>
          <p:cNvPr id="6" name="TextBox 5">
            <a:extLst>
              <a:ext uri="{FF2B5EF4-FFF2-40B4-BE49-F238E27FC236}">
                <a16:creationId xmlns:a16="http://schemas.microsoft.com/office/drawing/2014/main" id="{C7E5C55C-F53C-4FB4-926A-FA77D5B3B703}"/>
              </a:ext>
            </a:extLst>
          </p:cNvPr>
          <p:cNvSpPr txBox="1"/>
          <p:nvPr/>
        </p:nvSpPr>
        <p:spPr>
          <a:xfrm>
            <a:off x="1547664" y="1844825"/>
            <a:ext cx="5544616"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rPr>
              <a:t>Satisfying needs and wants through an exchange </a:t>
            </a:r>
            <a:r>
              <a:rPr lang="en-US" sz="1800" spc="-20" dirty="0">
                <a:effectLst/>
                <a:latin typeface="Calibri" panose="020F0502020204030204" pitchFamily="34" charset="0"/>
                <a:ea typeface="Calibri" panose="020F0502020204030204" pitchFamily="34" charset="0"/>
              </a:rPr>
              <a:t>process</a:t>
            </a:r>
            <a:endParaRPr lang="en-MY" dirty="0"/>
          </a:p>
        </p:txBody>
      </p:sp>
      <p:sp>
        <p:nvSpPr>
          <p:cNvPr id="7" name="TextBox 6">
            <a:extLst>
              <a:ext uri="{FF2B5EF4-FFF2-40B4-BE49-F238E27FC236}">
                <a16:creationId xmlns:a16="http://schemas.microsoft.com/office/drawing/2014/main" id="{004F88DA-CE6B-4310-82E5-86B44EF5EBA9}"/>
              </a:ext>
            </a:extLst>
          </p:cNvPr>
          <p:cNvSpPr txBox="1"/>
          <p:nvPr/>
        </p:nvSpPr>
        <p:spPr>
          <a:xfrm>
            <a:off x="1763688" y="2420888"/>
            <a:ext cx="6768752" cy="646331"/>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rPr>
              <a:t>Marketing is the process of planning, pricing, promoting, and distributing goods and services to satisfy organizational objectives</a:t>
            </a:r>
            <a:endParaRPr lang="en-MY" dirty="0"/>
          </a:p>
        </p:txBody>
      </p:sp>
    </p:spTree>
    <p:extLst>
      <p:ext uri="{BB962C8B-B14F-4D97-AF65-F5344CB8AC3E}">
        <p14:creationId xmlns:p14="http://schemas.microsoft.com/office/powerpoint/2010/main" val="4031140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7295E-966D-4E76-B73C-BFF40A3C0141}"/>
              </a:ext>
            </a:extLst>
          </p:cNvPr>
          <p:cNvSpPr>
            <a:spLocks noGrp="1"/>
          </p:cNvSpPr>
          <p:nvPr>
            <p:ph type="title"/>
          </p:nvPr>
        </p:nvSpPr>
        <p:spPr/>
        <p:txBody>
          <a:bodyPr/>
          <a:lstStyle/>
          <a:p>
            <a:r>
              <a:rPr lang="en-MY" dirty="0"/>
              <a:t>Human Relations Movement</a:t>
            </a:r>
          </a:p>
        </p:txBody>
      </p:sp>
      <p:pic>
        <p:nvPicPr>
          <p:cNvPr id="5" name="Picture 4">
            <a:extLst>
              <a:ext uri="{FF2B5EF4-FFF2-40B4-BE49-F238E27FC236}">
                <a16:creationId xmlns:a16="http://schemas.microsoft.com/office/drawing/2014/main" id="{8A429D42-1528-45B6-941E-341553D59660}"/>
              </a:ext>
            </a:extLst>
          </p:cNvPr>
          <p:cNvPicPr>
            <a:picLocks noChangeAspect="1"/>
          </p:cNvPicPr>
          <p:nvPr/>
        </p:nvPicPr>
        <p:blipFill>
          <a:blip r:embed="rId2"/>
          <a:stretch>
            <a:fillRect/>
          </a:stretch>
        </p:blipFill>
        <p:spPr>
          <a:xfrm>
            <a:off x="1187624" y="1772815"/>
            <a:ext cx="6696744" cy="4807919"/>
          </a:xfrm>
          <a:prstGeom prst="rect">
            <a:avLst/>
          </a:prstGeom>
        </p:spPr>
      </p:pic>
    </p:spTree>
    <p:extLst>
      <p:ext uri="{BB962C8B-B14F-4D97-AF65-F5344CB8AC3E}">
        <p14:creationId xmlns:p14="http://schemas.microsoft.com/office/powerpoint/2010/main" val="42909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B281-9747-4F62-93C7-D2061D64B8C9}"/>
              </a:ext>
            </a:extLst>
          </p:cNvPr>
          <p:cNvSpPr>
            <a:spLocks noGrp="1"/>
          </p:cNvSpPr>
          <p:nvPr>
            <p:ph type="title"/>
          </p:nvPr>
        </p:nvSpPr>
        <p:spPr/>
        <p:txBody>
          <a:bodyPr/>
          <a:lstStyle/>
          <a:p>
            <a:r>
              <a:rPr lang="en-MY" dirty="0"/>
              <a:t>Rise of Human Relations Movement</a:t>
            </a:r>
          </a:p>
        </p:txBody>
      </p:sp>
      <p:pic>
        <p:nvPicPr>
          <p:cNvPr id="5" name="Picture 4">
            <a:extLst>
              <a:ext uri="{FF2B5EF4-FFF2-40B4-BE49-F238E27FC236}">
                <a16:creationId xmlns:a16="http://schemas.microsoft.com/office/drawing/2014/main" id="{F8DC60E7-611F-4313-A538-28BC7A1D8A88}"/>
              </a:ext>
            </a:extLst>
          </p:cNvPr>
          <p:cNvPicPr>
            <a:picLocks noChangeAspect="1"/>
          </p:cNvPicPr>
          <p:nvPr/>
        </p:nvPicPr>
        <p:blipFill>
          <a:blip r:embed="rId2"/>
          <a:stretch>
            <a:fillRect/>
          </a:stretch>
        </p:blipFill>
        <p:spPr>
          <a:xfrm>
            <a:off x="819443" y="1700808"/>
            <a:ext cx="7724775" cy="4772025"/>
          </a:xfrm>
          <a:prstGeom prst="rect">
            <a:avLst/>
          </a:prstGeom>
        </p:spPr>
      </p:pic>
    </p:spTree>
    <p:extLst>
      <p:ext uri="{BB962C8B-B14F-4D97-AF65-F5344CB8AC3E}">
        <p14:creationId xmlns:p14="http://schemas.microsoft.com/office/powerpoint/2010/main" val="353217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2BC2-5E13-499E-8024-6895610CEAE4}"/>
              </a:ext>
            </a:extLst>
          </p:cNvPr>
          <p:cNvSpPr>
            <a:spLocks noGrp="1"/>
          </p:cNvSpPr>
          <p:nvPr>
            <p:ph type="title"/>
          </p:nvPr>
        </p:nvSpPr>
        <p:spPr/>
        <p:txBody>
          <a:bodyPr/>
          <a:lstStyle/>
          <a:p>
            <a:r>
              <a:rPr lang="en-MY" dirty="0"/>
              <a:t>Implications of </a:t>
            </a:r>
            <a:r>
              <a:rPr lang="en-MY" dirty="0" err="1"/>
              <a:t>Hawthrone</a:t>
            </a:r>
            <a:r>
              <a:rPr lang="en-MY" dirty="0"/>
              <a:t> Studies</a:t>
            </a:r>
          </a:p>
        </p:txBody>
      </p:sp>
      <p:pic>
        <p:nvPicPr>
          <p:cNvPr id="7" name="Picture 6">
            <a:extLst>
              <a:ext uri="{FF2B5EF4-FFF2-40B4-BE49-F238E27FC236}">
                <a16:creationId xmlns:a16="http://schemas.microsoft.com/office/drawing/2014/main" id="{2DB41142-1012-4FBB-BB85-0413F0101C8E}"/>
              </a:ext>
            </a:extLst>
          </p:cNvPr>
          <p:cNvPicPr>
            <a:picLocks noChangeAspect="1"/>
          </p:cNvPicPr>
          <p:nvPr/>
        </p:nvPicPr>
        <p:blipFill>
          <a:blip r:embed="rId2"/>
          <a:stretch>
            <a:fillRect/>
          </a:stretch>
        </p:blipFill>
        <p:spPr>
          <a:xfrm>
            <a:off x="1043608" y="1700808"/>
            <a:ext cx="7282607" cy="3816424"/>
          </a:xfrm>
          <a:prstGeom prst="rect">
            <a:avLst/>
          </a:prstGeom>
        </p:spPr>
      </p:pic>
    </p:spTree>
    <p:extLst>
      <p:ext uri="{BB962C8B-B14F-4D97-AF65-F5344CB8AC3E}">
        <p14:creationId xmlns:p14="http://schemas.microsoft.com/office/powerpoint/2010/main" val="1624577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D1D2D-B565-498A-8140-E2BA4AE0A6F2}"/>
              </a:ext>
            </a:extLst>
          </p:cNvPr>
          <p:cNvSpPr>
            <a:spLocks noGrp="1"/>
          </p:cNvSpPr>
          <p:nvPr>
            <p:ph type="title"/>
          </p:nvPr>
        </p:nvSpPr>
        <p:spPr/>
        <p:txBody>
          <a:bodyPr/>
          <a:lstStyle/>
          <a:p>
            <a:r>
              <a:rPr lang="en-MY" dirty="0"/>
              <a:t>Human Capital Management</a:t>
            </a:r>
          </a:p>
        </p:txBody>
      </p:sp>
      <p:sp>
        <p:nvSpPr>
          <p:cNvPr id="3" name="Content Placeholder 2">
            <a:extLst>
              <a:ext uri="{FF2B5EF4-FFF2-40B4-BE49-F238E27FC236}">
                <a16:creationId xmlns:a16="http://schemas.microsoft.com/office/drawing/2014/main" id="{AEB2D5E4-973A-4F05-8D38-6DD93D9FD918}"/>
              </a:ext>
            </a:extLst>
          </p:cNvPr>
          <p:cNvSpPr>
            <a:spLocks noGrp="1"/>
          </p:cNvSpPr>
          <p:nvPr>
            <p:ph idx="1"/>
          </p:nvPr>
        </p:nvSpPr>
        <p:spPr/>
        <p:txBody>
          <a:bodyPr/>
          <a:lstStyle/>
          <a:p>
            <a:pPr marL="0" indent="0">
              <a:buNone/>
            </a:pPr>
            <a:r>
              <a:rPr lang="en-MY" dirty="0"/>
              <a:t>Human Capital - The sum of workforce skills, Knowledge and experience</a:t>
            </a:r>
          </a:p>
          <a:p>
            <a:pPr marL="0" indent="0">
              <a:buNone/>
            </a:pPr>
            <a:endParaRPr lang="en-MY" dirty="0"/>
          </a:p>
          <a:p>
            <a:pPr marL="0" indent="0">
              <a:buNone/>
            </a:pPr>
            <a:r>
              <a:rPr lang="en-MY" dirty="0"/>
              <a:t>Human Capital Management, or HCM, is the effective acquisition, employment, and development of a company’s employees through strategic and tactical practices, processes, and applications in order to maximize their economic value.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7773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EEBB-365C-4D7B-B171-11930142244D}"/>
              </a:ext>
            </a:extLst>
          </p:cNvPr>
          <p:cNvSpPr>
            <a:spLocks noGrp="1"/>
          </p:cNvSpPr>
          <p:nvPr>
            <p:ph type="title"/>
          </p:nvPr>
        </p:nvSpPr>
        <p:spPr/>
        <p:txBody>
          <a:bodyPr/>
          <a:lstStyle/>
          <a:p>
            <a:r>
              <a:rPr lang="en-MY" dirty="0"/>
              <a:t>HRM vs HCM</a:t>
            </a:r>
          </a:p>
        </p:txBody>
      </p:sp>
      <p:pic>
        <p:nvPicPr>
          <p:cNvPr id="5" name="Picture 4">
            <a:extLst>
              <a:ext uri="{FF2B5EF4-FFF2-40B4-BE49-F238E27FC236}">
                <a16:creationId xmlns:a16="http://schemas.microsoft.com/office/drawing/2014/main" id="{05F45600-7D31-41FB-A959-5166F87D9461}"/>
              </a:ext>
            </a:extLst>
          </p:cNvPr>
          <p:cNvPicPr>
            <a:picLocks noChangeAspect="1"/>
          </p:cNvPicPr>
          <p:nvPr/>
        </p:nvPicPr>
        <p:blipFill>
          <a:blip r:embed="rId2"/>
          <a:stretch>
            <a:fillRect/>
          </a:stretch>
        </p:blipFill>
        <p:spPr>
          <a:xfrm>
            <a:off x="985837" y="1772816"/>
            <a:ext cx="7066557" cy="4469859"/>
          </a:xfrm>
          <a:prstGeom prst="rect">
            <a:avLst/>
          </a:prstGeom>
        </p:spPr>
      </p:pic>
    </p:spTree>
    <p:extLst>
      <p:ext uri="{BB962C8B-B14F-4D97-AF65-F5344CB8AC3E}">
        <p14:creationId xmlns:p14="http://schemas.microsoft.com/office/powerpoint/2010/main" val="397315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8D675-2837-4219-8F17-4C5931AB0534}"/>
              </a:ext>
            </a:extLst>
          </p:cNvPr>
          <p:cNvSpPr>
            <a:spLocks noGrp="1"/>
          </p:cNvSpPr>
          <p:nvPr>
            <p:ph type="title"/>
          </p:nvPr>
        </p:nvSpPr>
        <p:spPr>
          <a:xfrm>
            <a:off x="914400" y="277813"/>
            <a:ext cx="7978080" cy="1143000"/>
          </a:xfrm>
        </p:spPr>
        <p:txBody>
          <a:bodyPr/>
          <a:lstStyle/>
          <a:p>
            <a:r>
              <a:rPr lang="en-MY" dirty="0"/>
              <a:t>Shift from HRM to HCM</a:t>
            </a:r>
          </a:p>
        </p:txBody>
      </p:sp>
      <p:pic>
        <p:nvPicPr>
          <p:cNvPr id="5" name="Picture 4">
            <a:extLst>
              <a:ext uri="{FF2B5EF4-FFF2-40B4-BE49-F238E27FC236}">
                <a16:creationId xmlns:a16="http://schemas.microsoft.com/office/drawing/2014/main" id="{A06F55BD-56AC-4BC4-97D9-C2E0D00FFCC2}"/>
              </a:ext>
            </a:extLst>
          </p:cNvPr>
          <p:cNvPicPr>
            <a:picLocks noChangeAspect="1"/>
          </p:cNvPicPr>
          <p:nvPr/>
        </p:nvPicPr>
        <p:blipFill>
          <a:blip r:embed="rId2"/>
          <a:stretch>
            <a:fillRect/>
          </a:stretch>
        </p:blipFill>
        <p:spPr>
          <a:xfrm>
            <a:off x="1287710" y="1772816"/>
            <a:ext cx="6568579" cy="4020901"/>
          </a:xfrm>
          <a:prstGeom prst="rect">
            <a:avLst/>
          </a:prstGeom>
        </p:spPr>
      </p:pic>
    </p:spTree>
    <p:extLst>
      <p:ext uri="{BB962C8B-B14F-4D97-AF65-F5344CB8AC3E}">
        <p14:creationId xmlns:p14="http://schemas.microsoft.com/office/powerpoint/2010/main" val="1321755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497D-B50E-4C23-87DF-39157A18A855}"/>
              </a:ext>
            </a:extLst>
          </p:cNvPr>
          <p:cNvSpPr>
            <a:spLocks noGrp="1"/>
          </p:cNvSpPr>
          <p:nvPr>
            <p:ph type="title"/>
          </p:nvPr>
        </p:nvSpPr>
        <p:spPr/>
        <p:txBody>
          <a:bodyPr/>
          <a:lstStyle/>
          <a:p>
            <a:r>
              <a:rPr lang="en-MY" dirty="0"/>
              <a:t>Strategic, Operational, Tactical</a:t>
            </a:r>
          </a:p>
        </p:txBody>
      </p:sp>
      <p:pic>
        <p:nvPicPr>
          <p:cNvPr id="5" name="Picture 4">
            <a:extLst>
              <a:ext uri="{FF2B5EF4-FFF2-40B4-BE49-F238E27FC236}">
                <a16:creationId xmlns:a16="http://schemas.microsoft.com/office/drawing/2014/main" id="{EF561834-D51F-4CFD-8CD7-501C922FD3E5}"/>
              </a:ext>
            </a:extLst>
          </p:cNvPr>
          <p:cNvPicPr>
            <a:picLocks noChangeAspect="1"/>
          </p:cNvPicPr>
          <p:nvPr/>
        </p:nvPicPr>
        <p:blipFill>
          <a:blip r:embed="rId2"/>
          <a:stretch>
            <a:fillRect/>
          </a:stretch>
        </p:blipFill>
        <p:spPr>
          <a:xfrm>
            <a:off x="899374" y="1819275"/>
            <a:ext cx="7772400" cy="3219450"/>
          </a:xfrm>
          <a:prstGeom prst="rect">
            <a:avLst/>
          </a:prstGeom>
        </p:spPr>
      </p:pic>
    </p:spTree>
    <p:extLst>
      <p:ext uri="{BB962C8B-B14F-4D97-AF65-F5344CB8AC3E}">
        <p14:creationId xmlns:p14="http://schemas.microsoft.com/office/powerpoint/2010/main" val="3011351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3505E-972F-462C-886A-C94C4E49C7FF}"/>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E78EC332-D724-4E66-BBBE-2968B30F1EF4}"/>
              </a:ext>
            </a:extLst>
          </p:cNvPr>
          <p:cNvPicPr>
            <a:picLocks noChangeAspect="1"/>
          </p:cNvPicPr>
          <p:nvPr/>
        </p:nvPicPr>
        <p:blipFill>
          <a:blip r:embed="rId2"/>
          <a:stretch>
            <a:fillRect/>
          </a:stretch>
        </p:blipFill>
        <p:spPr>
          <a:xfrm>
            <a:off x="1439652" y="2060848"/>
            <a:ext cx="6264696" cy="3556014"/>
          </a:xfrm>
          <a:prstGeom prst="rect">
            <a:avLst/>
          </a:prstGeom>
        </p:spPr>
      </p:pic>
    </p:spTree>
    <p:extLst>
      <p:ext uri="{BB962C8B-B14F-4D97-AF65-F5344CB8AC3E}">
        <p14:creationId xmlns:p14="http://schemas.microsoft.com/office/powerpoint/2010/main" val="387087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35E7F-F6F6-4F68-8CA7-37C5FF316377}"/>
              </a:ext>
            </a:extLst>
          </p:cNvPr>
          <p:cNvSpPr>
            <a:spLocks noGrp="1"/>
          </p:cNvSpPr>
          <p:nvPr>
            <p:ph type="title"/>
          </p:nvPr>
        </p:nvSpPr>
        <p:spPr/>
        <p:txBody>
          <a:bodyPr/>
          <a:lstStyle/>
          <a:p>
            <a:r>
              <a:rPr lang="en-MY" dirty="0"/>
              <a:t>Difference between SCM and OPM</a:t>
            </a:r>
          </a:p>
        </p:txBody>
      </p:sp>
      <p:pic>
        <p:nvPicPr>
          <p:cNvPr id="4" name="Picture 3">
            <a:extLst>
              <a:ext uri="{FF2B5EF4-FFF2-40B4-BE49-F238E27FC236}">
                <a16:creationId xmlns:a16="http://schemas.microsoft.com/office/drawing/2014/main" id="{C4E9BCAA-8875-484C-9C49-EA92AC8A58D3}"/>
              </a:ext>
            </a:extLst>
          </p:cNvPr>
          <p:cNvPicPr>
            <a:picLocks noChangeAspect="1"/>
          </p:cNvPicPr>
          <p:nvPr/>
        </p:nvPicPr>
        <p:blipFill>
          <a:blip r:embed="rId2"/>
          <a:stretch>
            <a:fillRect/>
          </a:stretch>
        </p:blipFill>
        <p:spPr>
          <a:xfrm>
            <a:off x="1376114" y="1988839"/>
            <a:ext cx="7310685" cy="3960473"/>
          </a:xfrm>
          <a:prstGeom prst="rect">
            <a:avLst/>
          </a:prstGeom>
        </p:spPr>
      </p:pic>
    </p:spTree>
    <p:extLst>
      <p:ext uri="{BB962C8B-B14F-4D97-AF65-F5344CB8AC3E}">
        <p14:creationId xmlns:p14="http://schemas.microsoft.com/office/powerpoint/2010/main" val="3517114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53322-8CE7-4A6B-ACF4-5911704045CC}"/>
              </a:ext>
            </a:extLst>
          </p:cNvPr>
          <p:cNvSpPr>
            <a:spLocks noGrp="1"/>
          </p:cNvSpPr>
          <p:nvPr>
            <p:ph type="title"/>
          </p:nvPr>
        </p:nvSpPr>
        <p:spPr/>
        <p:txBody>
          <a:bodyPr/>
          <a:lstStyle/>
          <a:p>
            <a:r>
              <a:rPr lang="en-MY" dirty="0"/>
              <a:t>HR Operations Management</a:t>
            </a:r>
          </a:p>
        </p:txBody>
      </p:sp>
      <p:pic>
        <p:nvPicPr>
          <p:cNvPr id="5" name="Picture 4">
            <a:extLst>
              <a:ext uri="{FF2B5EF4-FFF2-40B4-BE49-F238E27FC236}">
                <a16:creationId xmlns:a16="http://schemas.microsoft.com/office/drawing/2014/main" id="{32D25683-66D2-421D-ACEB-0342AF5276A7}"/>
              </a:ext>
            </a:extLst>
          </p:cNvPr>
          <p:cNvPicPr>
            <a:picLocks noChangeAspect="1"/>
          </p:cNvPicPr>
          <p:nvPr/>
        </p:nvPicPr>
        <p:blipFill>
          <a:blip r:embed="rId2"/>
          <a:stretch>
            <a:fillRect/>
          </a:stretch>
        </p:blipFill>
        <p:spPr>
          <a:xfrm>
            <a:off x="914400" y="2132856"/>
            <a:ext cx="7772400" cy="4057650"/>
          </a:xfrm>
          <a:prstGeom prst="rect">
            <a:avLst/>
          </a:prstGeom>
        </p:spPr>
      </p:pic>
    </p:spTree>
    <p:extLst>
      <p:ext uri="{BB962C8B-B14F-4D97-AF65-F5344CB8AC3E}">
        <p14:creationId xmlns:p14="http://schemas.microsoft.com/office/powerpoint/2010/main" val="3815706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DE978-1BFE-442E-BACF-6716C5C0B8D2}"/>
              </a:ext>
            </a:extLst>
          </p:cNvPr>
          <p:cNvSpPr>
            <a:spLocks noGrp="1"/>
          </p:cNvSpPr>
          <p:nvPr>
            <p:ph type="title"/>
          </p:nvPr>
        </p:nvSpPr>
        <p:spPr/>
        <p:txBody>
          <a:bodyPr/>
          <a:lstStyle/>
          <a:p>
            <a:r>
              <a:rPr lang="en-MY" dirty="0"/>
              <a:t>HRIS</a:t>
            </a:r>
          </a:p>
        </p:txBody>
      </p:sp>
      <p:sp>
        <p:nvSpPr>
          <p:cNvPr id="3" name="Content Placeholder 2">
            <a:extLst>
              <a:ext uri="{FF2B5EF4-FFF2-40B4-BE49-F238E27FC236}">
                <a16:creationId xmlns:a16="http://schemas.microsoft.com/office/drawing/2014/main" id="{9E1648B7-7C80-4593-9686-6C01FE1723FB}"/>
              </a:ext>
            </a:extLst>
          </p:cNvPr>
          <p:cNvSpPr>
            <a:spLocks noGrp="1"/>
          </p:cNvSpPr>
          <p:nvPr>
            <p:ph idx="1"/>
          </p:nvPr>
        </p:nvSpPr>
        <p:spPr/>
        <p:txBody>
          <a:bodyPr/>
          <a:lstStyle/>
          <a:p>
            <a:pPr algn="l"/>
            <a:r>
              <a:rPr lang="en-MY" sz="1800" b="0" i="0" dirty="0">
                <a:effectLst/>
                <a:latin typeface="Open Sans"/>
              </a:rPr>
              <a:t>HRIS stands for Human Resources Information System. The HRIS is a system that is used to collect and store data on an organization’s employees.</a:t>
            </a:r>
          </a:p>
          <a:p>
            <a:pPr algn="l"/>
            <a:r>
              <a:rPr lang="en-MY" sz="1800" b="0" i="0" dirty="0">
                <a:effectLst/>
                <a:latin typeface="Open Sans"/>
              </a:rPr>
              <a:t>In most cases, an HRIS encompasses the basic functionalities needed for end-to-end Human Resources Management (HRM). It has a system for recruitment, performance management, learning &amp; development, and more.</a:t>
            </a:r>
          </a:p>
          <a:p>
            <a:pPr algn="l"/>
            <a:r>
              <a:rPr lang="en-MY" sz="1800" b="0" i="0" dirty="0">
                <a:effectLst/>
                <a:latin typeface="Open Sans"/>
              </a:rPr>
              <a:t>An HRIS is also known as HRIS software. This is a bit confusing as it implies that different systems can have different software running on them. However, this is not the case. The HRIS is, in essence, a software package.</a:t>
            </a:r>
          </a:p>
          <a:p>
            <a:pPr algn="l"/>
            <a:r>
              <a:rPr lang="en-MY" sz="1800" b="0" i="0" dirty="0">
                <a:effectLst/>
                <a:latin typeface="Open Sans"/>
              </a:rPr>
              <a:t>The HRIS can either run on the company’s own technical infrastructure, or, what’s more common nowadays, be cloud-based. This means that the software is running outside of the company’s premises, making it much easier to update</a:t>
            </a:r>
          </a:p>
          <a:p>
            <a:pPr marL="0" indent="0">
              <a:buNone/>
            </a:pPr>
            <a:endParaRPr lang="en-MY" sz="1600" dirty="0"/>
          </a:p>
        </p:txBody>
      </p:sp>
    </p:spTree>
    <p:extLst>
      <p:ext uri="{BB962C8B-B14F-4D97-AF65-F5344CB8AC3E}">
        <p14:creationId xmlns:p14="http://schemas.microsoft.com/office/powerpoint/2010/main" val="482402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9455-32E5-4D04-A824-D3006BD01F22}"/>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217F6D78-AAD9-4C82-B6D5-63BD91596C3D}"/>
              </a:ext>
            </a:extLst>
          </p:cNvPr>
          <p:cNvSpPr>
            <a:spLocks noGrp="1"/>
          </p:cNvSpPr>
          <p:nvPr>
            <p:ph idx="1"/>
          </p:nvPr>
        </p:nvSpPr>
        <p:spPr>
          <a:xfrm>
            <a:off x="914400" y="1600200"/>
            <a:ext cx="7978080" cy="4565104"/>
          </a:xfrm>
        </p:spPr>
        <p:txBody>
          <a:bodyPr/>
          <a:lstStyle/>
          <a:p>
            <a:r>
              <a:rPr lang="en-MY" sz="1600" b="1" dirty="0"/>
              <a:t>Record-keeping</a:t>
            </a:r>
            <a:r>
              <a:rPr lang="en-MY" sz="1600" dirty="0"/>
              <a:t>. An HRIS is a record-keeping system that keeps track of changes to anything related to employees. The HRIS can be seen as the one source of truth when it comes to personnel data.</a:t>
            </a:r>
          </a:p>
          <a:p>
            <a:r>
              <a:rPr lang="en-MY" sz="1600" b="1" dirty="0"/>
              <a:t>Compliance. </a:t>
            </a:r>
            <a:r>
              <a:rPr lang="en-MY" sz="1600" dirty="0"/>
              <a:t>Some data is collected and stored for compliance reasons. This includes material for the identification for employees in case of theft, fraud, or other </a:t>
            </a:r>
            <a:r>
              <a:rPr lang="en-MY" sz="1600" dirty="0" err="1"/>
              <a:t>misbehaviors</a:t>
            </a:r>
            <a:r>
              <a:rPr lang="en-MY" sz="1600" dirty="0"/>
              <a:t>, first contact information in case of accidents, citizens identification information for the tax office, and expiration dates for mandatory certification. All this information can be stored in the HRIS.</a:t>
            </a:r>
          </a:p>
          <a:p>
            <a:r>
              <a:rPr lang="en-MY" sz="1600" b="1" dirty="0"/>
              <a:t>Efficiency</a:t>
            </a:r>
            <a:r>
              <a:rPr lang="en-MY" sz="1600" dirty="0"/>
              <a:t>. Having all this information in one place not only benefits accuracy but also saves time.</a:t>
            </a:r>
          </a:p>
          <a:p>
            <a:r>
              <a:rPr lang="en-MY" sz="1600" b="1" dirty="0"/>
              <a:t>HR strategy. </a:t>
            </a:r>
            <a:r>
              <a:rPr lang="en-MY" sz="1600" dirty="0"/>
              <a:t>The HRIS enables the tracking of data required to advance the HR and business strategy. Depending on the priorities of the organization, different data will be essential to track. This is where the HRIS comes in.</a:t>
            </a:r>
          </a:p>
          <a:p>
            <a:r>
              <a:rPr lang="en-MY" sz="1600" b="1" dirty="0"/>
              <a:t>Self-Service HR</a:t>
            </a:r>
            <a:r>
              <a:rPr lang="en-MY" sz="1600" dirty="0"/>
              <a:t>. A final benefit is the ability to offer self-service HR to employees and managers. This enables employees to manage their own affairs. When done right, the HRIS can offer a good employee experience. Keep in mind that not all HRIS systems offer this in a user-friendly manner!</a:t>
            </a:r>
          </a:p>
        </p:txBody>
      </p:sp>
    </p:spTree>
    <p:extLst>
      <p:ext uri="{BB962C8B-B14F-4D97-AF65-F5344CB8AC3E}">
        <p14:creationId xmlns:p14="http://schemas.microsoft.com/office/powerpoint/2010/main" val="280200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2319-04F2-442E-A70B-A08BCD121DDC}"/>
              </a:ext>
            </a:extLst>
          </p:cNvPr>
          <p:cNvSpPr>
            <a:spLocks noGrp="1"/>
          </p:cNvSpPr>
          <p:nvPr>
            <p:ph type="title"/>
          </p:nvPr>
        </p:nvSpPr>
        <p:spPr/>
        <p:txBody>
          <a:bodyPr/>
          <a:lstStyle/>
          <a:p>
            <a:r>
              <a:rPr lang="en-MY" dirty="0"/>
              <a:t>HRIS SYSTEM</a:t>
            </a:r>
          </a:p>
        </p:txBody>
      </p:sp>
      <p:pic>
        <p:nvPicPr>
          <p:cNvPr id="5" name="Picture 4">
            <a:extLst>
              <a:ext uri="{FF2B5EF4-FFF2-40B4-BE49-F238E27FC236}">
                <a16:creationId xmlns:a16="http://schemas.microsoft.com/office/drawing/2014/main" id="{6C2216C9-8C10-4226-84C0-41125BB112A7}"/>
              </a:ext>
            </a:extLst>
          </p:cNvPr>
          <p:cNvPicPr>
            <a:picLocks noChangeAspect="1"/>
          </p:cNvPicPr>
          <p:nvPr/>
        </p:nvPicPr>
        <p:blipFill>
          <a:blip r:embed="rId2"/>
          <a:stretch>
            <a:fillRect/>
          </a:stretch>
        </p:blipFill>
        <p:spPr>
          <a:xfrm>
            <a:off x="2290762" y="1895474"/>
            <a:ext cx="5665614" cy="3808617"/>
          </a:xfrm>
          <a:prstGeom prst="rect">
            <a:avLst/>
          </a:prstGeom>
        </p:spPr>
      </p:pic>
    </p:spTree>
    <p:extLst>
      <p:ext uri="{BB962C8B-B14F-4D97-AF65-F5344CB8AC3E}">
        <p14:creationId xmlns:p14="http://schemas.microsoft.com/office/powerpoint/2010/main" val="324210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9CC5C-1108-46FC-BFD8-AA5D451D72BC}"/>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B35680FD-B9E1-47DB-A514-1F239653670A}"/>
              </a:ext>
            </a:extLst>
          </p:cNvPr>
          <p:cNvPicPr>
            <a:picLocks noChangeAspect="1"/>
          </p:cNvPicPr>
          <p:nvPr/>
        </p:nvPicPr>
        <p:blipFill>
          <a:blip r:embed="rId2"/>
          <a:stretch>
            <a:fillRect/>
          </a:stretch>
        </p:blipFill>
        <p:spPr>
          <a:xfrm>
            <a:off x="1146974" y="1988840"/>
            <a:ext cx="7539826" cy="3312368"/>
          </a:xfrm>
          <a:prstGeom prst="rect">
            <a:avLst/>
          </a:prstGeom>
        </p:spPr>
      </p:pic>
    </p:spTree>
    <p:extLst>
      <p:ext uri="{BB962C8B-B14F-4D97-AF65-F5344CB8AC3E}">
        <p14:creationId xmlns:p14="http://schemas.microsoft.com/office/powerpoint/2010/main" val="3780718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05AA-2D16-4DC2-8A13-4F75A02C55D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27152B2C-8DA3-431D-93B9-DDBF610EA247}"/>
              </a:ext>
            </a:extLst>
          </p:cNvPr>
          <p:cNvSpPr>
            <a:spLocks noGrp="1"/>
          </p:cNvSpPr>
          <p:nvPr>
            <p:ph idx="1"/>
          </p:nvPr>
        </p:nvSpPr>
        <p:spPr/>
        <p:txBody>
          <a:bodyPr/>
          <a:lstStyle/>
          <a:p>
            <a:pPr marL="0" indent="0">
              <a:buNone/>
            </a:pPr>
            <a:r>
              <a:rPr lang="en-MY" sz="6000" dirty="0"/>
              <a:t>Questions</a:t>
            </a:r>
          </a:p>
        </p:txBody>
      </p:sp>
    </p:spTree>
    <p:extLst>
      <p:ext uri="{BB962C8B-B14F-4D97-AF65-F5344CB8AC3E}">
        <p14:creationId xmlns:p14="http://schemas.microsoft.com/office/powerpoint/2010/main" val="391038068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478</TotalTime>
  <Words>652</Words>
  <Application>Microsoft Office PowerPoint</Application>
  <PresentationFormat>On-screen Show (4:3)</PresentationFormat>
  <Paragraphs>44</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Open Sans</vt:lpstr>
      <vt:lpstr>Times New Roman</vt:lpstr>
      <vt:lpstr>Wingdings</vt:lpstr>
      <vt:lpstr>Office Theme</vt:lpstr>
      <vt:lpstr>BUSINESS LEADERSHIP IV</vt:lpstr>
      <vt:lpstr>Income Statement</vt:lpstr>
      <vt:lpstr>Balance Sheet</vt:lpstr>
      <vt:lpstr>Cash Flow Statement</vt:lpstr>
      <vt:lpstr>Marketing Mix</vt:lpstr>
      <vt:lpstr>Human Relations Movement</vt:lpstr>
      <vt:lpstr>Rise of Human Relations Movement</vt:lpstr>
      <vt:lpstr>Implications of Hawthrone Studies</vt:lpstr>
      <vt:lpstr>Human Capital Management</vt:lpstr>
      <vt:lpstr>HRM vs HCM</vt:lpstr>
      <vt:lpstr>Shift from HRM to HCM</vt:lpstr>
      <vt:lpstr>Strategic, Operational, Tactical</vt:lpstr>
      <vt:lpstr>Operations Management</vt:lpstr>
      <vt:lpstr>Difference between SCM and OPM</vt:lpstr>
      <vt:lpstr>HR Operations Management</vt:lpstr>
      <vt:lpstr>HRIS</vt:lpstr>
      <vt:lpstr>Benefits of HRIS</vt:lpstr>
      <vt:lpstr>HRIS SYSTEM</vt:lpstr>
      <vt:lpstr>Organisational Culture</vt:lpstr>
      <vt:lpstr>Trompenaars and Hampden-Turner's Seven Dimensions of Culture</vt:lpstr>
      <vt:lpstr>Hofstede’s Cultural Dimensions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2020-08-02T16:32:35Z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