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notesSlides/notesSlide5.xml" ContentType="application/vnd.openxmlformats-officedocument.presentationml.notesSlide+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notesSlides/notesSlide3.xml" ContentType="application/vnd.openxmlformats-officedocument.presentationml.notesSlide+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Override PartName="/ppt/diagrams/layout8.xml" ContentType="application/vnd.openxmlformats-officedocument.drawingml.diagram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notesSlides/notesSlide8.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notesSlides/notesSlide6.xml" ContentType="application/vnd.openxmlformats-officedocument.presentationml.notesSlide+xml"/>
  <Override PartName="/ppt/diagrams/quickStyle8.xml" ContentType="application/vnd.openxmlformats-officedocument.drawingml.diagramStyl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64"/>
  </p:notesMasterIdLst>
  <p:handoutMasterIdLst>
    <p:handoutMasterId r:id="rId65"/>
  </p:handoutMasterIdLst>
  <p:sldIdLst>
    <p:sldId id="256" r:id="rId2"/>
    <p:sldId id="528" r:id="rId3"/>
    <p:sldId id="529" r:id="rId4"/>
    <p:sldId id="530" r:id="rId5"/>
    <p:sldId id="531" r:id="rId6"/>
    <p:sldId id="532" r:id="rId7"/>
    <p:sldId id="533" r:id="rId8"/>
    <p:sldId id="534" r:id="rId9"/>
    <p:sldId id="535" r:id="rId10"/>
    <p:sldId id="536" r:id="rId11"/>
    <p:sldId id="537" r:id="rId12"/>
    <p:sldId id="538" r:id="rId13"/>
    <p:sldId id="539" r:id="rId14"/>
    <p:sldId id="540" r:id="rId15"/>
    <p:sldId id="541" r:id="rId16"/>
    <p:sldId id="542" r:id="rId17"/>
    <p:sldId id="543" r:id="rId18"/>
    <p:sldId id="544" r:id="rId19"/>
    <p:sldId id="545" r:id="rId20"/>
    <p:sldId id="546" r:id="rId21"/>
    <p:sldId id="547" r:id="rId22"/>
    <p:sldId id="548" r:id="rId23"/>
    <p:sldId id="549" r:id="rId24"/>
    <p:sldId id="550" r:id="rId25"/>
    <p:sldId id="551" r:id="rId26"/>
    <p:sldId id="552" r:id="rId27"/>
    <p:sldId id="553" r:id="rId28"/>
    <p:sldId id="554" r:id="rId29"/>
    <p:sldId id="555" r:id="rId30"/>
    <p:sldId id="556" r:id="rId31"/>
    <p:sldId id="557" r:id="rId32"/>
    <p:sldId id="558" r:id="rId33"/>
    <p:sldId id="559" r:id="rId34"/>
    <p:sldId id="560" r:id="rId35"/>
    <p:sldId id="561" r:id="rId36"/>
    <p:sldId id="562" r:id="rId37"/>
    <p:sldId id="563" r:id="rId38"/>
    <p:sldId id="564" r:id="rId39"/>
    <p:sldId id="565" r:id="rId40"/>
    <p:sldId id="566" r:id="rId41"/>
    <p:sldId id="567" r:id="rId42"/>
    <p:sldId id="568" r:id="rId43"/>
    <p:sldId id="569" r:id="rId44"/>
    <p:sldId id="570" r:id="rId45"/>
    <p:sldId id="571" r:id="rId46"/>
    <p:sldId id="572" r:id="rId47"/>
    <p:sldId id="573" r:id="rId48"/>
    <p:sldId id="574" r:id="rId49"/>
    <p:sldId id="575" r:id="rId50"/>
    <p:sldId id="576" r:id="rId51"/>
    <p:sldId id="577" r:id="rId52"/>
    <p:sldId id="578" r:id="rId53"/>
    <p:sldId id="579" r:id="rId54"/>
    <p:sldId id="580" r:id="rId55"/>
    <p:sldId id="581" r:id="rId56"/>
    <p:sldId id="582" r:id="rId57"/>
    <p:sldId id="583" r:id="rId58"/>
    <p:sldId id="584" r:id="rId59"/>
    <p:sldId id="585" r:id="rId60"/>
    <p:sldId id="586" r:id="rId61"/>
    <p:sldId id="587" r:id="rId62"/>
    <p:sldId id="276" r:id="rId6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291" autoAdjust="0"/>
  </p:normalViewPr>
  <p:slideViewPr>
    <p:cSldViewPr>
      <p:cViewPr varScale="1">
        <p:scale>
          <a:sx n="69" d="100"/>
          <a:sy n="69" d="100"/>
        </p:scale>
        <p:origin x="-1410"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2F7A25B8-4F55-48A3-BD43-D2340182F9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5230ED8C-59BF-481F-8CF3-E7E9686B274B}" type="parTrans" cxnId="{070810B6-A63B-4359-976A-521E5BBFD8F2}">
      <dgm:prSet/>
      <dgm:spPr/>
    </dgm:pt>
    <dgm:pt modelId="{EF04C1AE-1A10-4B48-B8BE-08CE0EE94F94}" type="sibTrans" cxnId="{070810B6-A63B-4359-976A-521E5BBFD8F2}">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82422">
        <dgm:presLayoutVars>
          <dgm:chMax val="0"/>
          <dgm:bulletEnabled val="1"/>
        </dgm:presLayoutVars>
      </dgm:prSet>
      <dgm:spPr>
        <a:xfrm>
          <a:off x="0" y="1628870"/>
          <a:ext cx="7844408" cy="799004"/>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2441924"/>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t>
        <a:bodyPr/>
        <a:lstStyle/>
        <a:p>
          <a:endParaRPr lang="en-US"/>
        </a:p>
      </dgm:t>
    </dgm:pt>
    <dgm:pt modelId="{0BC4AA23-E7DF-475E-AB08-34699716E395}" type="pres">
      <dgm:prSet presAssocID="{C23BDBEE-399D-4121-9374-3755477B8443}" presName="spacer" presStyleCnt="0"/>
      <dgm:spPr/>
    </dgm:pt>
    <dgm:pt modelId="{464756BD-52D9-46EB-AE5A-FB9D9714DC36}" type="pres">
      <dgm:prSet presAssocID="{2F7A25B8-4F55-48A3-BD43-D2340182F9F8}" presName="parentText" presStyleLbl="node1" presStyleIdx="7" presStyleCnt="8">
        <dgm:presLayoutVars>
          <dgm:chMax val="0"/>
          <dgm:bulletEnabled val="1"/>
        </dgm:presLayoutVars>
      </dgm:prSet>
      <dgm:spPr/>
      <dgm:t>
        <a:bodyPr/>
        <a:lstStyle/>
        <a:p>
          <a:endParaRPr lang="en-US"/>
        </a:p>
      </dgm:t>
    </dgm:pt>
  </dgm:ptLst>
  <dgm:cxnLst>
    <dgm:cxn modelId="{63ABA413-D384-4F16-A852-A4363BA246B0}" type="presOf" srcId="{0ED06F71-722D-4D98-8A78-76B9D17B094B}" destId="{F209ACB3-3444-40CC-BCCA-513ABA9ADB86}" srcOrd="0" destOrd="0" presId="urn:microsoft.com/office/officeart/2005/8/layout/vList2"/>
    <dgm:cxn modelId="{0F27C48E-E902-4360-92C3-A261FE8CF3D8}" type="presOf" srcId="{0665DC02-B792-4630-A897-0DA290FA588A}" destId="{24D32922-BF99-4CE5-821E-A240C3092535}" srcOrd="0" destOrd="0" presId="urn:microsoft.com/office/officeart/2005/8/layout/vList2"/>
    <dgm:cxn modelId="{C114F98C-0955-4BA6-AFA8-1736B194B6DE}" type="presOf" srcId="{69BD61AE-1E10-401F-9595-1097457E33C7}" destId="{401E888D-ADD7-4E04-8F4F-BE31B5B3ACF3}"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9AFC7BE6-B280-40B9-9DEE-D4FB359AED4C}" type="presOf" srcId="{D27CD70E-DFBB-4221-9DFB-1B5A6662F39F}" destId="{BAF84493-57B1-45CA-968B-333D00BDD5BF}"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DB4CB300-7466-4930-97F7-FD6BCA73C905}" type="presOf" srcId="{703D4D02-5513-427D-B6E9-B2E187EE0C3A}" destId="{CC8763B3-4621-4666-B669-3C5BA2A30DBE}" srcOrd="0" destOrd="0" presId="urn:microsoft.com/office/officeart/2005/8/layout/vList2"/>
    <dgm:cxn modelId="{070810B6-A63B-4359-976A-521E5BBFD8F2}" srcId="{703D4D02-5513-427D-B6E9-B2E187EE0C3A}" destId="{2F7A25B8-4F55-48A3-BD43-D2340182F9F8}" srcOrd="7" destOrd="0" parTransId="{5230ED8C-59BF-481F-8CF3-E7E9686B274B}" sibTransId="{EF04C1AE-1A10-4B48-B8BE-08CE0EE94F94}"/>
    <dgm:cxn modelId="{16EB5B44-042C-4603-B393-58E95B57B865}" type="presOf" srcId="{6045ACAC-5E4F-4F21-A66B-AB5CDA262068}" destId="{C30047F0-DB09-4604-AC54-FC0221E4A689}"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17C00D36-44C5-48EA-A292-85588082EC38}" srcId="{703D4D02-5513-427D-B6E9-B2E187EE0C3A}" destId="{0665DC02-B792-4630-A897-0DA290FA588A}" srcOrd="4" destOrd="0" parTransId="{7EE42A0E-6BF4-4765-93EF-F1D2F7C35AF4}" sibTransId="{60484752-0D8A-40CE-9AB1-ED97EF463E69}"/>
    <dgm:cxn modelId="{64D4F310-FFA2-470E-A521-F77627181D3B}" type="presOf" srcId="{2F7A25B8-4F55-48A3-BD43-D2340182F9F8}" destId="{464756BD-52D9-46EB-AE5A-FB9D9714DC36}" srcOrd="0" destOrd="0" presId="urn:microsoft.com/office/officeart/2005/8/layout/vList2"/>
    <dgm:cxn modelId="{971E8F4A-F181-4BA9-A7DE-FDA8667BFD1D}" type="presOf" srcId="{9FF9C588-5AC7-4213-AC10-D7BF2859CFD7}" destId="{02733F7B-8381-46B4-A62D-60C94EF49351}" srcOrd="0" destOrd="0" presId="urn:microsoft.com/office/officeart/2005/8/layout/vList2"/>
    <dgm:cxn modelId="{D5E3C4DD-7729-4A44-8EEF-A2C77BC4D56B}" type="presOf" srcId="{62CB3C78-1DA1-4746-BD0D-6B96A3CEA09A}" destId="{C8CBCA26-9D20-4838-B1F9-53234775E96B}" srcOrd="0" destOrd="0" presId="urn:microsoft.com/office/officeart/2005/8/layout/vList2"/>
    <dgm:cxn modelId="{8ED1AD0B-0B61-4BF8-BC60-265CDE733FF7}" type="presParOf" srcId="{CC8763B3-4621-4666-B669-3C5BA2A30DBE}" destId="{02733F7B-8381-46B4-A62D-60C94EF49351}" srcOrd="0" destOrd="0" presId="urn:microsoft.com/office/officeart/2005/8/layout/vList2"/>
    <dgm:cxn modelId="{AD7531C9-0CCC-41EF-BED8-DE8E7390081B}" type="presParOf" srcId="{CC8763B3-4621-4666-B669-3C5BA2A30DBE}" destId="{D11942FF-04E3-49E6-B922-9EFB2DC49F41}" srcOrd="1" destOrd="0" presId="urn:microsoft.com/office/officeart/2005/8/layout/vList2"/>
    <dgm:cxn modelId="{3BA63AA6-F7F1-4E95-ABA5-D1BF7A491F78}" type="presParOf" srcId="{CC8763B3-4621-4666-B669-3C5BA2A30DBE}" destId="{C8CBCA26-9D20-4838-B1F9-53234775E96B}" srcOrd="2" destOrd="0" presId="urn:microsoft.com/office/officeart/2005/8/layout/vList2"/>
    <dgm:cxn modelId="{BA34C6E7-8021-492A-B0D8-61C5C4BD6435}" type="presParOf" srcId="{CC8763B3-4621-4666-B669-3C5BA2A30DBE}" destId="{671B3283-BB64-487F-AB90-C94002C94229}" srcOrd="3" destOrd="0" presId="urn:microsoft.com/office/officeart/2005/8/layout/vList2"/>
    <dgm:cxn modelId="{DFDA7CAE-7B60-4FE2-A46E-6E3B732A8E1D}" type="presParOf" srcId="{CC8763B3-4621-4666-B669-3C5BA2A30DBE}" destId="{C30047F0-DB09-4604-AC54-FC0221E4A689}" srcOrd="4" destOrd="0" presId="urn:microsoft.com/office/officeart/2005/8/layout/vList2"/>
    <dgm:cxn modelId="{0BFF3808-96B3-4450-9BB8-0C8B83E9BC98}" type="presParOf" srcId="{CC8763B3-4621-4666-B669-3C5BA2A30DBE}" destId="{130EF046-02F9-4526-B16D-075FE651A93E}" srcOrd="5" destOrd="0" presId="urn:microsoft.com/office/officeart/2005/8/layout/vList2"/>
    <dgm:cxn modelId="{9FA13F26-03AE-4CBD-9A4C-E18B782B5270}" type="presParOf" srcId="{CC8763B3-4621-4666-B669-3C5BA2A30DBE}" destId="{F209ACB3-3444-40CC-BCCA-513ABA9ADB86}" srcOrd="6" destOrd="0" presId="urn:microsoft.com/office/officeart/2005/8/layout/vList2"/>
    <dgm:cxn modelId="{BC639167-9147-4AC0-AADA-3705F6E381AF}" type="presParOf" srcId="{CC8763B3-4621-4666-B669-3C5BA2A30DBE}" destId="{3021E19B-D6F7-4D3A-9633-E49336FDC5DD}" srcOrd="7" destOrd="0" presId="urn:microsoft.com/office/officeart/2005/8/layout/vList2"/>
    <dgm:cxn modelId="{DA1EB12F-6083-45BB-A629-DB84434C7A8C}" type="presParOf" srcId="{CC8763B3-4621-4666-B669-3C5BA2A30DBE}" destId="{24D32922-BF99-4CE5-821E-A240C3092535}" srcOrd="8" destOrd="0" presId="urn:microsoft.com/office/officeart/2005/8/layout/vList2"/>
    <dgm:cxn modelId="{7957A660-EFD0-4D49-8E92-DE11601338ED}" type="presParOf" srcId="{CC8763B3-4621-4666-B669-3C5BA2A30DBE}" destId="{1547C88C-0553-48E2-9A0E-2FE58FDCEF25}" srcOrd="9" destOrd="0" presId="urn:microsoft.com/office/officeart/2005/8/layout/vList2"/>
    <dgm:cxn modelId="{12F99ECE-5296-489A-AA4F-5D78ADD91879}" type="presParOf" srcId="{CC8763B3-4621-4666-B669-3C5BA2A30DBE}" destId="{401E888D-ADD7-4E04-8F4F-BE31B5B3ACF3}" srcOrd="10" destOrd="0" presId="urn:microsoft.com/office/officeart/2005/8/layout/vList2"/>
    <dgm:cxn modelId="{522367CD-E8FD-47A0-B415-E3A38E0D405B}" type="presParOf" srcId="{CC8763B3-4621-4666-B669-3C5BA2A30DBE}" destId="{3D98E15D-9BAC-402C-AD03-780F149FDDBD}" srcOrd="11" destOrd="0" presId="urn:microsoft.com/office/officeart/2005/8/layout/vList2"/>
    <dgm:cxn modelId="{6274B46F-0868-47B1-B3A9-21EBE17116ED}" type="presParOf" srcId="{CC8763B3-4621-4666-B669-3C5BA2A30DBE}" destId="{BAF84493-57B1-45CA-968B-333D00BDD5BF}" srcOrd="12" destOrd="0" presId="urn:microsoft.com/office/officeart/2005/8/layout/vList2"/>
    <dgm:cxn modelId="{D1FBDD9C-86A4-4A6F-B046-B9B085B789D9}" type="presParOf" srcId="{CC8763B3-4621-4666-B669-3C5BA2A30DBE}" destId="{0BC4AA23-E7DF-475E-AB08-34699716E395}" srcOrd="13" destOrd="0" presId="urn:microsoft.com/office/officeart/2005/8/layout/vList2"/>
    <dgm:cxn modelId="{08B1A084-CF09-4D2F-A2FB-5DF019A79259}" type="presParOf" srcId="{CC8763B3-4621-4666-B669-3C5BA2A30DBE}" destId="{464756BD-52D9-46EB-AE5A-FB9D9714DC36}" srcOrd="14"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B16BBB2A-326F-485E-A7AA-54724614A35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60AEC536-E5AD-4D29-BB0D-F858F1DB1021}" type="parTrans" cxnId="{B218EFFD-DE7E-4110-A925-92AEBDEF3631}">
      <dgm:prSet/>
      <dgm:spPr/>
    </dgm:pt>
    <dgm:pt modelId="{A15D33B6-2680-4C16-A337-8A639F2A4E1F}" type="sibTrans" cxnId="{B218EFFD-DE7E-4110-A925-92AEBDEF3631}">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82422">
        <dgm:presLayoutVars>
          <dgm:chMax val="0"/>
          <dgm:bulletEnabled val="1"/>
        </dgm:presLayoutVars>
      </dgm:prSet>
      <dgm:spPr>
        <a:xfrm>
          <a:off x="0" y="1628870"/>
          <a:ext cx="7844408" cy="799004"/>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custLinFactNeighborY="7">
        <dgm:presLayoutVars>
          <dgm:chMax val="0"/>
          <dgm:bulletEnabled val="1"/>
        </dgm:presLayoutVars>
      </dgm:prSet>
      <dgm:spPr>
        <a:xfrm>
          <a:off x="0" y="2441924"/>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030"/>
          <a:ext cx="7844408" cy="799004"/>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t>
        <a:bodyPr/>
        <a:lstStyle/>
        <a:p>
          <a:endParaRPr lang="en-US"/>
        </a:p>
      </dgm:t>
    </dgm:pt>
    <dgm:pt modelId="{E73170F2-1DC8-4843-B5B9-FBEF1F5939A8}" type="pres">
      <dgm:prSet presAssocID="{C23BDBEE-399D-4121-9374-3755477B8443}" presName="spacer" presStyleCnt="0"/>
      <dgm:spPr/>
    </dgm:pt>
    <dgm:pt modelId="{D04EDA56-404F-4093-8640-4667B262AB11}" type="pres">
      <dgm:prSet presAssocID="{B16BBB2A-326F-485E-A7AA-54724614A356}" presName="parentText" presStyleLbl="node1" presStyleIdx="7" presStyleCnt="8">
        <dgm:presLayoutVars>
          <dgm:chMax val="0"/>
          <dgm:bulletEnabled val="1"/>
        </dgm:presLayoutVars>
      </dgm:prSet>
      <dgm:spPr/>
      <dgm:t>
        <a:bodyPr/>
        <a:lstStyle/>
        <a:p>
          <a:endParaRPr lang="en-US"/>
        </a:p>
      </dgm:t>
    </dgm:pt>
  </dgm:ptLst>
  <dgm:cxnLst>
    <dgm:cxn modelId="{385E1F5F-64C0-4CDD-BAC0-6ABE198885A4}" type="presOf" srcId="{62CB3C78-1DA1-4746-BD0D-6B96A3CEA09A}" destId="{C8CBCA26-9D20-4838-B1F9-53234775E96B}" srcOrd="0" destOrd="0" presId="urn:microsoft.com/office/officeart/2005/8/layout/vList2"/>
    <dgm:cxn modelId="{F961A8B1-0193-45C9-8802-9C57CF0A2BF9}" type="presOf" srcId="{703D4D02-5513-427D-B6E9-B2E187EE0C3A}" destId="{CC8763B3-4621-4666-B669-3C5BA2A30DBE}" srcOrd="0" destOrd="0" presId="urn:microsoft.com/office/officeart/2005/8/layout/vList2"/>
    <dgm:cxn modelId="{9D600728-89BE-451F-9866-9EE0FA13EA8A}" type="presOf" srcId="{0665DC02-B792-4630-A897-0DA290FA588A}" destId="{24D32922-BF99-4CE5-821E-A240C3092535}" srcOrd="0" destOrd="0" presId="urn:microsoft.com/office/officeart/2005/8/layout/vList2"/>
    <dgm:cxn modelId="{CE610DCD-08EB-4A3C-89D7-ADDEF8E853F1}" type="presOf" srcId="{B16BBB2A-326F-485E-A7AA-54724614A356}" destId="{D04EDA56-404F-4093-8640-4667B262AB11}"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19575211-258C-4FC9-AE41-9BB1392AC449}" type="presOf" srcId="{0ED06F71-722D-4D98-8A78-76B9D17B094B}" destId="{F209ACB3-3444-40CC-BCCA-513ABA9ADB86}"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DAA32EE4-DD21-45C9-83AC-0282596F1D84}" type="presOf" srcId="{D27CD70E-DFBB-4221-9DFB-1B5A6662F39F}" destId="{BAF84493-57B1-45CA-968B-333D00BDD5BF}" srcOrd="0" destOrd="0" presId="urn:microsoft.com/office/officeart/2005/8/layout/vList2"/>
    <dgm:cxn modelId="{B218EFFD-DE7E-4110-A925-92AEBDEF3631}" srcId="{703D4D02-5513-427D-B6E9-B2E187EE0C3A}" destId="{B16BBB2A-326F-485E-A7AA-54724614A356}" srcOrd="7" destOrd="0" parTransId="{60AEC536-E5AD-4D29-BB0D-F858F1DB1021}" sibTransId="{A15D33B6-2680-4C16-A337-8A639F2A4E1F}"/>
    <dgm:cxn modelId="{B4F41B45-8003-4F92-995B-99C9AC9DBEE9}" type="presOf" srcId="{69BD61AE-1E10-401F-9595-1097457E33C7}" destId="{401E888D-ADD7-4E04-8F4F-BE31B5B3ACF3}"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17C00D36-44C5-48EA-A292-85588082EC38}" srcId="{703D4D02-5513-427D-B6E9-B2E187EE0C3A}" destId="{0665DC02-B792-4630-A897-0DA290FA588A}" srcOrd="4" destOrd="0" parTransId="{7EE42A0E-6BF4-4765-93EF-F1D2F7C35AF4}" sibTransId="{60484752-0D8A-40CE-9AB1-ED97EF463E69}"/>
    <dgm:cxn modelId="{DE722744-62ED-4C68-A313-800B325E466F}" type="presOf" srcId="{6045ACAC-5E4F-4F21-A66B-AB5CDA262068}" destId="{C30047F0-DB09-4604-AC54-FC0221E4A689}" srcOrd="0" destOrd="0" presId="urn:microsoft.com/office/officeart/2005/8/layout/vList2"/>
    <dgm:cxn modelId="{DA199A5D-CAA2-4734-8ACD-244DF30BBF75}" type="presOf" srcId="{9FF9C588-5AC7-4213-AC10-D7BF2859CFD7}" destId="{02733F7B-8381-46B4-A62D-60C94EF49351}" srcOrd="0" destOrd="0" presId="urn:microsoft.com/office/officeart/2005/8/layout/vList2"/>
    <dgm:cxn modelId="{7413D7E9-07B3-4753-AF1C-8E8EB92CF93B}" type="presParOf" srcId="{CC8763B3-4621-4666-B669-3C5BA2A30DBE}" destId="{02733F7B-8381-46B4-A62D-60C94EF49351}" srcOrd="0" destOrd="0" presId="urn:microsoft.com/office/officeart/2005/8/layout/vList2"/>
    <dgm:cxn modelId="{67935EA1-CFEF-4533-8B68-8374A7D84F26}" type="presParOf" srcId="{CC8763B3-4621-4666-B669-3C5BA2A30DBE}" destId="{D11942FF-04E3-49E6-B922-9EFB2DC49F41}" srcOrd="1" destOrd="0" presId="urn:microsoft.com/office/officeart/2005/8/layout/vList2"/>
    <dgm:cxn modelId="{51F2B4D0-0831-457B-90A3-CD60F7FD77BC}" type="presParOf" srcId="{CC8763B3-4621-4666-B669-3C5BA2A30DBE}" destId="{C8CBCA26-9D20-4838-B1F9-53234775E96B}" srcOrd="2" destOrd="0" presId="urn:microsoft.com/office/officeart/2005/8/layout/vList2"/>
    <dgm:cxn modelId="{AC091788-11CF-4960-87BC-E96519987FB4}" type="presParOf" srcId="{CC8763B3-4621-4666-B669-3C5BA2A30DBE}" destId="{671B3283-BB64-487F-AB90-C94002C94229}" srcOrd="3" destOrd="0" presId="urn:microsoft.com/office/officeart/2005/8/layout/vList2"/>
    <dgm:cxn modelId="{A7BC04F8-826A-4FBF-8CE1-0F1FD7B710A1}" type="presParOf" srcId="{CC8763B3-4621-4666-B669-3C5BA2A30DBE}" destId="{C30047F0-DB09-4604-AC54-FC0221E4A689}" srcOrd="4" destOrd="0" presId="urn:microsoft.com/office/officeart/2005/8/layout/vList2"/>
    <dgm:cxn modelId="{86C9C12B-FC9C-4C55-BA47-5ACEEE45F791}" type="presParOf" srcId="{CC8763B3-4621-4666-B669-3C5BA2A30DBE}" destId="{130EF046-02F9-4526-B16D-075FE651A93E}" srcOrd="5" destOrd="0" presId="urn:microsoft.com/office/officeart/2005/8/layout/vList2"/>
    <dgm:cxn modelId="{B68C26E1-8579-4831-A34E-04718BF29349}" type="presParOf" srcId="{CC8763B3-4621-4666-B669-3C5BA2A30DBE}" destId="{F209ACB3-3444-40CC-BCCA-513ABA9ADB86}" srcOrd="6" destOrd="0" presId="urn:microsoft.com/office/officeart/2005/8/layout/vList2"/>
    <dgm:cxn modelId="{01F9FE96-63BB-4B72-B78B-D79B1A6183BF}" type="presParOf" srcId="{CC8763B3-4621-4666-B669-3C5BA2A30DBE}" destId="{3021E19B-D6F7-4D3A-9633-E49336FDC5DD}" srcOrd="7" destOrd="0" presId="urn:microsoft.com/office/officeart/2005/8/layout/vList2"/>
    <dgm:cxn modelId="{E32E253A-751D-4D07-AC0D-D6BCAD894D45}" type="presParOf" srcId="{CC8763B3-4621-4666-B669-3C5BA2A30DBE}" destId="{24D32922-BF99-4CE5-821E-A240C3092535}" srcOrd="8" destOrd="0" presId="urn:microsoft.com/office/officeart/2005/8/layout/vList2"/>
    <dgm:cxn modelId="{A9910EFB-8053-4C1B-89BA-AAE79917517C}" type="presParOf" srcId="{CC8763B3-4621-4666-B669-3C5BA2A30DBE}" destId="{1547C88C-0553-48E2-9A0E-2FE58FDCEF25}" srcOrd="9" destOrd="0" presId="urn:microsoft.com/office/officeart/2005/8/layout/vList2"/>
    <dgm:cxn modelId="{25D7FDD8-2DB9-449E-820E-D3544A5D96C1}" type="presParOf" srcId="{CC8763B3-4621-4666-B669-3C5BA2A30DBE}" destId="{401E888D-ADD7-4E04-8F4F-BE31B5B3ACF3}" srcOrd="10" destOrd="0" presId="urn:microsoft.com/office/officeart/2005/8/layout/vList2"/>
    <dgm:cxn modelId="{4A128EF8-F4E1-444C-888F-00569A26FBFD}" type="presParOf" srcId="{CC8763B3-4621-4666-B669-3C5BA2A30DBE}" destId="{3D98E15D-9BAC-402C-AD03-780F149FDDBD}" srcOrd="11" destOrd="0" presId="urn:microsoft.com/office/officeart/2005/8/layout/vList2"/>
    <dgm:cxn modelId="{4A3F7697-ECE1-4F80-99E8-1B450888B8DB}" type="presParOf" srcId="{CC8763B3-4621-4666-B669-3C5BA2A30DBE}" destId="{BAF84493-57B1-45CA-968B-333D00BDD5BF}" srcOrd="12" destOrd="0" presId="urn:microsoft.com/office/officeart/2005/8/layout/vList2"/>
    <dgm:cxn modelId="{3A63E82A-285F-421A-8F40-7261D9616251}" type="presParOf" srcId="{CC8763B3-4621-4666-B669-3C5BA2A30DBE}" destId="{E73170F2-1DC8-4843-B5B9-FBEF1F5939A8}" srcOrd="13" destOrd="0" presId="urn:microsoft.com/office/officeart/2005/8/layout/vList2"/>
    <dgm:cxn modelId="{FCC82C2D-FEAE-4CD4-B940-D5A3A7B96F95}" type="presParOf" srcId="{CC8763B3-4621-4666-B669-3C5BA2A30DBE}" destId="{D04EDA56-404F-4093-8640-4667B262AB11}" srcOrd="14"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1375952-D7CC-499B-91B1-AA413E993F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D036586E-3D66-4989-B636-032CBF2889DE}" type="parTrans" cxnId="{244FD31D-DE32-4B58-8532-6D0925122817}">
      <dgm:prSet/>
      <dgm:spPr/>
      <dgm:t>
        <a:bodyPr/>
        <a:lstStyle/>
        <a:p>
          <a:endParaRPr lang="en-MY"/>
        </a:p>
      </dgm:t>
    </dgm:pt>
    <dgm:pt modelId="{18BFDF42-5637-45E1-8002-14C7032A714C}" type="sibTrans" cxnId="{244FD31D-DE32-4B58-8532-6D092512281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82422">
        <dgm:presLayoutVars>
          <dgm:chMax val="0"/>
          <dgm:bulletEnabled val="1"/>
        </dgm:presLayoutVars>
      </dgm:prSet>
      <dgm:spPr>
        <a:xfrm>
          <a:off x="0" y="1628870"/>
          <a:ext cx="7844408" cy="799004"/>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custLinFactNeighborY="7">
        <dgm:presLayoutVars>
          <dgm:chMax val="0"/>
          <dgm:bulletEnabled val="1"/>
        </dgm:presLayoutVars>
      </dgm:prSet>
      <dgm:spPr>
        <a:xfrm>
          <a:off x="0" y="2441924"/>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030"/>
          <a:ext cx="7844408" cy="799004"/>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a:xfrm>
          <a:off x="0" y="4881084"/>
          <a:ext cx="7844408" cy="799004"/>
        </a:xfrm>
        <a:prstGeom prst="roundRect">
          <a:avLst/>
        </a:prstGeom>
      </dgm:spPr>
      <dgm:t>
        <a:bodyPr/>
        <a:lstStyle/>
        <a:p>
          <a:endParaRPr lang="en-US"/>
        </a:p>
      </dgm:t>
    </dgm:pt>
    <dgm:pt modelId="{C196F1DE-CF2F-425D-B95C-9881DC82EB02}" type="pres">
      <dgm:prSet presAssocID="{C23BDBEE-399D-4121-9374-3755477B8443}" presName="spacer" presStyleCnt="0"/>
      <dgm:spPr/>
    </dgm:pt>
    <dgm:pt modelId="{80F51ED9-C957-4B84-9A01-AA3867739A3A}" type="pres">
      <dgm:prSet presAssocID="{71375952-D7CC-499B-91B1-AA413E993F9F}" presName="parentText" presStyleLbl="node1" presStyleIdx="7" presStyleCnt="8">
        <dgm:presLayoutVars>
          <dgm:chMax val="0"/>
          <dgm:bulletEnabled val="1"/>
        </dgm:presLayoutVars>
      </dgm:prSet>
      <dgm:spPr>
        <a:xfrm>
          <a:off x="0" y="4983786"/>
          <a:ext cx="7844408" cy="698829"/>
        </a:xfrm>
        <a:prstGeom prst="roundRect">
          <a:avLst/>
        </a:prstGeom>
      </dgm:spPr>
      <dgm:t>
        <a:bodyPr/>
        <a:lstStyle/>
        <a:p>
          <a:endParaRPr lang="en-US"/>
        </a:p>
      </dgm:t>
    </dgm:pt>
  </dgm:ptLst>
  <dgm:cxnLst>
    <dgm:cxn modelId="{D352B615-6753-4749-843C-5CF64F6ADFC9}" type="presOf" srcId="{9FF9C588-5AC7-4213-AC10-D7BF2859CFD7}" destId="{02733F7B-8381-46B4-A62D-60C94EF49351}" srcOrd="0" destOrd="0" presId="urn:microsoft.com/office/officeart/2005/8/layout/vList2"/>
    <dgm:cxn modelId="{047D3E45-3036-431C-8DA3-DB1B4C56BDDA}" type="presOf" srcId="{62CB3C78-1DA1-4746-BD0D-6B96A3CEA09A}" destId="{C8CBCA26-9D20-4838-B1F9-53234775E96B}" srcOrd="0" destOrd="0" presId="urn:microsoft.com/office/officeart/2005/8/layout/vList2"/>
    <dgm:cxn modelId="{30945C57-1FB9-4D5F-A2D7-D8741F9E9660}" type="presOf" srcId="{703D4D02-5513-427D-B6E9-B2E187EE0C3A}" destId="{CC8763B3-4621-4666-B669-3C5BA2A30DBE}" srcOrd="0" destOrd="0" presId="urn:microsoft.com/office/officeart/2005/8/layout/vList2"/>
    <dgm:cxn modelId="{5A7EB6DF-7431-4407-967B-1609025F2DA7}" type="presOf" srcId="{0ED06F71-722D-4D98-8A78-76B9D17B094B}" destId="{F209ACB3-3444-40CC-BCCA-513ABA9ADB86}"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1A565C2A-BC94-45E5-9E74-3EEA234BADEC}" type="presOf" srcId="{D27CD70E-DFBB-4221-9DFB-1B5A6662F39F}" destId="{BAF84493-57B1-45CA-968B-333D00BDD5BF}" srcOrd="0" destOrd="0" presId="urn:microsoft.com/office/officeart/2005/8/layout/vList2"/>
    <dgm:cxn modelId="{A9163642-FD7F-4B19-8329-05E78AF783B6}" type="presOf" srcId="{0665DC02-B792-4630-A897-0DA290FA588A}" destId="{24D32922-BF99-4CE5-821E-A240C3092535}"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C4661251-D7B1-47DD-8256-5692E6EC8DD2}" type="presOf" srcId="{6045ACAC-5E4F-4F21-A66B-AB5CDA262068}" destId="{C30047F0-DB09-4604-AC54-FC0221E4A689}"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42329024-D0A6-4A4A-B9D6-5FD66E068F93}" type="presOf" srcId="{71375952-D7CC-499B-91B1-AA413E993F9F}" destId="{80F51ED9-C957-4B84-9A01-AA3867739A3A}" srcOrd="0" destOrd="0" presId="urn:microsoft.com/office/officeart/2005/8/layout/vList2"/>
    <dgm:cxn modelId="{17C00D36-44C5-48EA-A292-85588082EC38}" srcId="{703D4D02-5513-427D-B6E9-B2E187EE0C3A}" destId="{0665DC02-B792-4630-A897-0DA290FA588A}" srcOrd="4" destOrd="0" parTransId="{7EE42A0E-6BF4-4765-93EF-F1D2F7C35AF4}" sibTransId="{60484752-0D8A-40CE-9AB1-ED97EF463E69}"/>
    <dgm:cxn modelId="{3D9CC13A-6B00-4A55-AB25-E196ED55B949}" type="presOf" srcId="{69BD61AE-1E10-401F-9595-1097457E33C7}" destId="{401E888D-ADD7-4E04-8F4F-BE31B5B3ACF3}" srcOrd="0" destOrd="0" presId="urn:microsoft.com/office/officeart/2005/8/layout/vList2"/>
    <dgm:cxn modelId="{244FD31D-DE32-4B58-8532-6D0925122817}" srcId="{703D4D02-5513-427D-B6E9-B2E187EE0C3A}" destId="{71375952-D7CC-499B-91B1-AA413E993F9F}" srcOrd="7" destOrd="0" parTransId="{D036586E-3D66-4989-B636-032CBF2889DE}" sibTransId="{18BFDF42-5637-45E1-8002-14C7032A714C}"/>
    <dgm:cxn modelId="{648F7295-DEDF-40DB-94A3-A2DCC6A46EF8}" type="presParOf" srcId="{CC8763B3-4621-4666-B669-3C5BA2A30DBE}" destId="{02733F7B-8381-46B4-A62D-60C94EF49351}" srcOrd="0" destOrd="0" presId="urn:microsoft.com/office/officeart/2005/8/layout/vList2"/>
    <dgm:cxn modelId="{015BAB33-3750-4DED-8332-33C70EA29C31}" type="presParOf" srcId="{CC8763B3-4621-4666-B669-3C5BA2A30DBE}" destId="{D11942FF-04E3-49E6-B922-9EFB2DC49F41}" srcOrd="1" destOrd="0" presId="urn:microsoft.com/office/officeart/2005/8/layout/vList2"/>
    <dgm:cxn modelId="{409BF4F7-EC5C-43F8-AFF3-D6B355674C9C}" type="presParOf" srcId="{CC8763B3-4621-4666-B669-3C5BA2A30DBE}" destId="{C8CBCA26-9D20-4838-B1F9-53234775E96B}" srcOrd="2" destOrd="0" presId="urn:microsoft.com/office/officeart/2005/8/layout/vList2"/>
    <dgm:cxn modelId="{3326A91C-B521-4A10-9434-D6E824FE096B}" type="presParOf" srcId="{CC8763B3-4621-4666-B669-3C5BA2A30DBE}" destId="{671B3283-BB64-487F-AB90-C94002C94229}" srcOrd="3" destOrd="0" presId="urn:microsoft.com/office/officeart/2005/8/layout/vList2"/>
    <dgm:cxn modelId="{7F1835BC-AB12-4183-891E-003ABFBB104F}" type="presParOf" srcId="{CC8763B3-4621-4666-B669-3C5BA2A30DBE}" destId="{C30047F0-DB09-4604-AC54-FC0221E4A689}" srcOrd="4" destOrd="0" presId="urn:microsoft.com/office/officeart/2005/8/layout/vList2"/>
    <dgm:cxn modelId="{06AF939F-84CA-4CCC-B632-9F973FC11209}" type="presParOf" srcId="{CC8763B3-4621-4666-B669-3C5BA2A30DBE}" destId="{130EF046-02F9-4526-B16D-075FE651A93E}" srcOrd="5" destOrd="0" presId="urn:microsoft.com/office/officeart/2005/8/layout/vList2"/>
    <dgm:cxn modelId="{CDF846B8-1BE5-4136-82C4-C45BCF1CC188}" type="presParOf" srcId="{CC8763B3-4621-4666-B669-3C5BA2A30DBE}" destId="{F209ACB3-3444-40CC-BCCA-513ABA9ADB86}" srcOrd="6" destOrd="0" presId="urn:microsoft.com/office/officeart/2005/8/layout/vList2"/>
    <dgm:cxn modelId="{1863852B-A636-4897-BAE1-581A8FBE62B0}" type="presParOf" srcId="{CC8763B3-4621-4666-B669-3C5BA2A30DBE}" destId="{3021E19B-D6F7-4D3A-9633-E49336FDC5DD}" srcOrd="7" destOrd="0" presId="urn:microsoft.com/office/officeart/2005/8/layout/vList2"/>
    <dgm:cxn modelId="{1BB99EF8-E2FD-40B3-863C-A772C6925052}" type="presParOf" srcId="{CC8763B3-4621-4666-B669-3C5BA2A30DBE}" destId="{24D32922-BF99-4CE5-821E-A240C3092535}" srcOrd="8" destOrd="0" presId="urn:microsoft.com/office/officeart/2005/8/layout/vList2"/>
    <dgm:cxn modelId="{B46867F6-EDAB-4748-AD21-1796C3CFACB4}" type="presParOf" srcId="{CC8763B3-4621-4666-B669-3C5BA2A30DBE}" destId="{1547C88C-0553-48E2-9A0E-2FE58FDCEF25}" srcOrd="9" destOrd="0" presId="urn:microsoft.com/office/officeart/2005/8/layout/vList2"/>
    <dgm:cxn modelId="{CC3072FE-1EC6-4B24-A328-B2C9E775ADEC}" type="presParOf" srcId="{CC8763B3-4621-4666-B669-3C5BA2A30DBE}" destId="{401E888D-ADD7-4E04-8F4F-BE31B5B3ACF3}" srcOrd="10" destOrd="0" presId="urn:microsoft.com/office/officeart/2005/8/layout/vList2"/>
    <dgm:cxn modelId="{52129855-824F-4077-B4BD-EE5315A44E77}" type="presParOf" srcId="{CC8763B3-4621-4666-B669-3C5BA2A30DBE}" destId="{3D98E15D-9BAC-402C-AD03-780F149FDDBD}" srcOrd="11" destOrd="0" presId="urn:microsoft.com/office/officeart/2005/8/layout/vList2"/>
    <dgm:cxn modelId="{93A9D2B1-60EB-45B0-905F-EBAEE8B72411}" type="presParOf" srcId="{CC8763B3-4621-4666-B669-3C5BA2A30DBE}" destId="{BAF84493-57B1-45CA-968B-333D00BDD5BF}" srcOrd="12" destOrd="0" presId="urn:microsoft.com/office/officeart/2005/8/layout/vList2"/>
    <dgm:cxn modelId="{E2DEC2B4-5F05-4BC8-B749-1FC824A8A910}" type="presParOf" srcId="{CC8763B3-4621-4666-B669-3C5BA2A30DBE}" destId="{C196F1DE-CF2F-425D-B95C-9881DC82EB02}" srcOrd="13" destOrd="0" presId="urn:microsoft.com/office/officeart/2005/8/layout/vList2"/>
    <dgm:cxn modelId="{41376761-3923-48F8-A9DC-A98AC9A750E4}" type="presParOf" srcId="{CC8763B3-4621-4666-B669-3C5BA2A30DBE}" destId="{80F51ED9-C957-4B84-9A01-AA3867739A3A}" srcOrd="14"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1375952-D7CC-499B-91B1-AA413E993F9F}">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Corporate Governance</a:t>
          </a:r>
        </a:p>
      </dgm:t>
    </dgm:pt>
    <dgm:pt modelId="{D036586E-3D66-4989-B636-032CBF2889DE}" type="parTrans" cxnId="{244FD31D-DE32-4B58-8532-6D0925122817}">
      <dgm:prSet/>
      <dgm:spPr/>
      <dgm:t>
        <a:bodyPr/>
        <a:lstStyle/>
        <a:p>
          <a:endParaRPr lang="en-MY"/>
        </a:p>
      </dgm:t>
    </dgm:pt>
    <dgm:pt modelId="{18BFDF42-5637-45E1-8002-14C7032A714C}" type="sibTrans" cxnId="{244FD31D-DE32-4B58-8532-6D092512281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82422">
        <dgm:presLayoutVars>
          <dgm:chMax val="0"/>
          <dgm:bulletEnabled val="1"/>
        </dgm:presLayoutVars>
      </dgm:prSet>
      <dgm:spPr>
        <a:xfrm>
          <a:off x="0" y="1628870"/>
          <a:ext cx="7844408" cy="799004"/>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custLinFactNeighborY="7">
        <dgm:presLayoutVars>
          <dgm:chMax val="0"/>
          <dgm:bulletEnabled val="1"/>
        </dgm:presLayoutVars>
      </dgm:prSet>
      <dgm:spPr>
        <a:xfrm>
          <a:off x="0" y="2441924"/>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030"/>
          <a:ext cx="7844408" cy="799004"/>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a:xfrm>
          <a:off x="0" y="4271850"/>
          <a:ext cx="7844408" cy="698829"/>
        </a:xfrm>
        <a:prstGeom prst="roundRect">
          <a:avLst/>
        </a:prstGeom>
      </dgm:spPr>
      <dgm:t>
        <a:bodyPr/>
        <a:lstStyle/>
        <a:p>
          <a:endParaRPr lang="en-US"/>
        </a:p>
      </dgm:t>
    </dgm:pt>
    <dgm:pt modelId="{C196F1DE-CF2F-425D-B95C-9881DC82EB02}" type="pres">
      <dgm:prSet presAssocID="{C23BDBEE-399D-4121-9374-3755477B8443}" presName="spacer" presStyleCnt="0"/>
      <dgm:spPr/>
    </dgm:pt>
    <dgm:pt modelId="{80F51ED9-C957-4B84-9A01-AA3867739A3A}" type="pres">
      <dgm:prSet presAssocID="{71375952-D7CC-499B-91B1-AA413E993F9F}" presName="parentText" presStyleLbl="node1" presStyleIdx="7" presStyleCnt="8">
        <dgm:presLayoutVars>
          <dgm:chMax val="0"/>
          <dgm:bulletEnabled val="1"/>
        </dgm:presLayoutVars>
      </dgm:prSet>
      <dgm:spPr>
        <a:xfrm>
          <a:off x="0" y="4982225"/>
          <a:ext cx="7844408" cy="699129"/>
        </a:xfrm>
        <a:prstGeom prst="roundRect">
          <a:avLst/>
        </a:prstGeom>
      </dgm:spPr>
      <dgm:t>
        <a:bodyPr/>
        <a:lstStyle/>
        <a:p>
          <a:endParaRPr lang="en-US"/>
        </a:p>
      </dgm:t>
    </dgm:pt>
  </dgm:ptLst>
  <dgm:cxnLst>
    <dgm:cxn modelId="{EC47706D-C01B-414A-ABAB-455D3B9D3C3C}"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02383DFB-CCB8-4A00-9C28-44B67F1B1705}" type="presOf" srcId="{9FF9C588-5AC7-4213-AC10-D7BF2859CFD7}" destId="{02733F7B-8381-46B4-A62D-60C94EF49351}" srcOrd="0" destOrd="0" presId="urn:microsoft.com/office/officeart/2005/8/layout/vList2"/>
    <dgm:cxn modelId="{65E875E4-5396-45A4-8D1C-90EA1C2BCD91}" type="presOf" srcId="{71375952-D7CC-499B-91B1-AA413E993F9F}" destId="{80F51ED9-C957-4B84-9A01-AA3867739A3A}"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6C23A16E-C2BA-416E-A14B-CA7804CDDE38}" type="presOf" srcId="{0ED06F71-722D-4D98-8A78-76B9D17B094B}" destId="{F209ACB3-3444-40CC-BCCA-513ABA9ADB86}" srcOrd="0" destOrd="0" presId="urn:microsoft.com/office/officeart/2005/8/layout/vList2"/>
    <dgm:cxn modelId="{BBAD6178-B20E-4A20-8A71-BC0EBA8321D8}" type="presOf" srcId="{6045ACAC-5E4F-4F21-A66B-AB5CDA262068}" destId="{C30047F0-DB09-4604-AC54-FC0221E4A689}" srcOrd="0" destOrd="0" presId="urn:microsoft.com/office/officeart/2005/8/layout/vList2"/>
    <dgm:cxn modelId="{F85C511B-5910-428D-80CF-690EF0D8C09F}" type="presOf" srcId="{0665DC02-B792-4630-A897-0DA290FA588A}" destId="{24D32922-BF99-4CE5-821E-A240C3092535}"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50F3ABD0-63FC-49A5-AB51-1353B746C07F}" type="presOf" srcId="{69BD61AE-1E10-401F-9595-1097457E33C7}" destId="{401E888D-ADD7-4E04-8F4F-BE31B5B3ACF3}" srcOrd="0" destOrd="0" presId="urn:microsoft.com/office/officeart/2005/8/layout/vList2"/>
    <dgm:cxn modelId="{17C00D36-44C5-48EA-A292-85588082EC38}" srcId="{703D4D02-5513-427D-B6E9-B2E187EE0C3A}" destId="{0665DC02-B792-4630-A897-0DA290FA588A}" srcOrd="4" destOrd="0" parTransId="{7EE42A0E-6BF4-4765-93EF-F1D2F7C35AF4}" sibTransId="{60484752-0D8A-40CE-9AB1-ED97EF463E69}"/>
    <dgm:cxn modelId="{43B5CF73-EAB1-42FC-8A62-3B00F4A76C47}" type="presOf" srcId="{D27CD70E-DFBB-4221-9DFB-1B5A6662F39F}" destId="{BAF84493-57B1-45CA-968B-333D00BDD5BF}" srcOrd="0" destOrd="0" presId="urn:microsoft.com/office/officeart/2005/8/layout/vList2"/>
    <dgm:cxn modelId="{244FD31D-DE32-4B58-8532-6D0925122817}" srcId="{703D4D02-5513-427D-B6E9-B2E187EE0C3A}" destId="{71375952-D7CC-499B-91B1-AA413E993F9F}" srcOrd="7" destOrd="0" parTransId="{D036586E-3D66-4989-B636-032CBF2889DE}" sibTransId="{18BFDF42-5637-45E1-8002-14C7032A714C}"/>
    <dgm:cxn modelId="{18147BC5-CD65-4AC8-AD7C-5D472FF2F382}" type="presOf" srcId="{703D4D02-5513-427D-B6E9-B2E187EE0C3A}" destId="{CC8763B3-4621-4666-B669-3C5BA2A30DBE}" srcOrd="0" destOrd="0" presId="urn:microsoft.com/office/officeart/2005/8/layout/vList2"/>
    <dgm:cxn modelId="{307C46F8-FB6A-4E4E-AAA8-1ACDFB97A326}" type="presParOf" srcId="{CC8763B3-4621-4666-B669-3C5BA2A30DBE}" destId="{02733F7B-8381-46B4-A62D-60C94EF49351}" srcOrd="0" destOrd="0" presId="urn:microsoft.com/office/officeart/2005/8/layout/vList2"/>
    <dgm:cxn modelId="{44B82802-4FA0-48F6-B1BD-F01AE5DCD7A9}" type="presParOf" srcId="{CC8763B3-4621-4666-B669-3C5BA2A30DBE}" destId="{D11942FF-04E3-49E6-B922-9EFB2DC49F41}" srcOrd="1" destOrd="0" presId="urn:microsoft.com/office/officeart/2005/8/layout/vList2"/>
    <dgm:cxn modelId="{BB84F98C-410D-463F-8B62-06EABB0B00EE}" type="presParOf" srcId="{CC8763B3-4621-4666-B669-3C5BA2A30DBE}" destId="{C8CBCA26-9D20-4838-B1F9-53234775E96B}" srcOrd="2" destOrd="0" presId="urn:microsoft.com/office/officeart/2005/8/layout/vList2"/>
    <dgm:cxn modelId="{4C570D9A-0B12-4A77-9920-98B51E095DAC}" type="presParOf" srcId="{CC8763B3-4621-4666-B669-3C5BA2A30DBE}" destId="{671B3283-BB64-487F-AB90-C94002C94229}" srcOrd="3" destOrd="0" presId="urn:microsoft.com/office/officeart/2005/8/layout/vList2"/>
    <dgm:cxn modelId="{30220656-E03B-4950-9678-B285D0874084}" type="presParOf" srcId="{CC8763B3-4621-4666-B669-3C5BA2A30DBE}" destId="{C30047F0-DB09-4604-AC54-FC0221E4A689}" srcOrd="4" destOrd="0" presId="urn:microsoft.com/office/officeart/2005/8/layout/vList2"/>
    <dgm:cxn modelId="{C96B1838-8D5D-45D2-BB7D-FBCAD936BFC9}" type="presParOf" srcId="{CC8763B3-4621-4666-B669-3C5BA2A30DBE}" destId="{130EF046-02F9-4526-B16D-075FE651A93E}" srcOrd="5" destOrd="0" presId="urn:microsoft.com/office/officeart/2005/8/layout/vList2"/>
    <dgm:cxn modelId="{7BDA0530-5DF5-4872-A0AE-A91216A0878E}" type="presParOf" srcId="{CC8763B3-4621-4666-B669-3C5BA2A30DBE}" destId="{F209ACB3-3444-40CC-BCCA-513ABA9ADB86}" srcOrd="6" destOrd="0" presId="urn:microsoft.com/office/officeart/2005/8/layout/vList2"/>
    <dgm:cxn modelId="{6314CA7E-C553-4B63-BA0B-3A2AA3C639A7}" type="presParOf" srcId="{CC8763B3-4621-4666-B669-3C5BA2A30DBE}" destId="{3021E19B-D6F7-4D3A-9633-E49336FDC5DD}" srcOrd="7" destOrd="0" presId="urn:microsoft.com/office/officeart/2005/8/layout/vList2"/>
    <dgm:cxn modelId="{D91B6C31-F4DD-4AFC-9929-C1F3D31F1BF7}" type="presParOf" srcId="{CC8763B3-4621-4666-B669-3C5BA2A30DBE}" destId="{24D32922-BF99-4CE5-821E-A240C3092535}" srcOrd="8" destOrd="0" presId="urn:microsoft.com/office/officeart/2005/8/layout/vList2"/>
    <dgm:cxn modelId="{AADD8DFC-4B8E-442D-BE52-0EF87280E07A}" type="presParOf" srcId="{CC8763B3-4621-4666-B669-3C5BA2A30DBE}" destId="{1547C88C-0553-48E2-9A0E-2FE58FDCEF25}" srcOrd="9" destOrd="0" presId="urn:microsoft.com/office/officeart/2005/8/layout/vList2"/>
    <dgm:cxn modelId="{AAC5736D-4154-437C-892C-09E499C15FBA}" type="presParOf" srcId="{CC8763B3-4621-4666-B669-3C5BA2A30DBE}" destId="{401E888D-ADD7-4E04-8F4F-BE31B5B3ACF3}" srcOrd="10" destOrd="0" presId="urn:microsoft.com/office/officeart/2005/8/layout/vList2"/>
    <dgm:cxn modelId="{C6F65144-F8F7-46F2-AE26-267E0ED46BC5}" type="presParOf" srcId="{CC8763B3-4621-4666-B669-3C5BA2A30DBE}" destId="{3D98E15D-9BAC-402C-AD03-780F149FDDBD}" srcOrd="11" destOrd="0" presId="urn:microsoft.com/office/officeart/2005/8/layout/vList2"/>
    <dgm:cxn modelId="{37E7C192-7A7A-483C-BBC5-03CB2EFF8D19}" type="presParOf" srcId="{CC8763B3-4621-4666-B669-3C5BA2A30DBE}" destId="{BAF84493-57B1-45CA-968B-333D00BDD5BF}" srcOrd="12" destOrd="0" presId="urn:microsoft.com/office/officeart/2005/8/layout/vList2"/>
    <dgm:cxn modelId="{384F9A01-861D-482E-82FF-4454BDE66DA6}" type="presParOf" srcId="{CC8763B3-4621-4666-B669-3C5BA2A30DBE}" destId="{C196F1DE-CF2F-425D-B95C-9881DC82EB02}" srcOrd="13" destOrd="0" presId="urn:microsoft.com/office/officeart/2005/8/layout/vList2"/>
    <dgm:cxn modelId="{15FE2F02-D432-4584-A74C-5B090732D71E}" type="presParOf" srcId="{CC8763B3-4621-4666-B669-3C5BA2A30DBE}" destId="{80F51ED9-C957-4B84-9A01-AA3867739A3A}" srcOrd="14"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815817"/>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t>
        <a:bodyPr/>
        <a:lstStyle/>
        <a:p>
          <a:endParaRPr lang="en-US"/>
        </a:p>
      </dgm:t>
    </dgm:pt>
  </dgm:ptLst>
  <dgm:cxnLst>
    <dgm:cxn modelId="{E8B053D0-3997-420C-AC78-8FCC4BE5CB12}" srcId="{703D4D02-5513-427D-B6E9-B2E187EE0C3A}" destId="{F5553F49-200C-429E-B2FE-66F02FAE90B4}" srcOrd="0" destOrd="0" parTransId="{8C1A1C67-2ED7-4542-B670-21D8F9336250}" sibTransId="{B7367A90-54FB-45CF-8F45-B2B10FFECC55}"/>
    <dgm:cxn modelId="{17C00D36-44C5-48EA-A292-85588082EC38}" srcId="{703D4D02-5513-427D-B6E9-B2E187EE0C3A}" destId="{0665DC02-B792-4630-A897-0DA290FA588A}" srcOrd="5" destOrd="0" parTransId="{7EE42A0E-6BF4-4765-93EF-F1D2F7C35AF4}" sibTransId="{60484752-0D8A-40CE-9AB1-ED97EF463E69}"/>
    <dgm:cxn modelId="{D9917803-728B-4A60-BFA8-569B9CD3BC09}" srcId="{703D4D02-5513-427D-B6E9-B2E187EE0C3A}" destId="{0ED06F71-722D-4D98-8A78-76B9D17B094B}" srcOrd="4" destOrd="0" parTransId="{64A37167-2FEF-412B-977A-6C319213DCF5}" sibTransId="{95E5FBCD-B8E9-4948-B577-4614DE77EA4F}"/>
    <dgm:cxn modelId="{DBFB406A-243A-4207-AC35-A9E1AB4A29A1}" type="presOf" srcId="{F5553F49-200C-429E-B2FE-66F02FAE90B4}" destId="{D48A0430-83D5-4B19-8536-50A19B29FA93}" srcOrd="0" destOrd="0" presId="urn:microsoft.com/office/officeart/2005/8/layout/vList2"/>
    <dgm:cxn modelId="{BD32F516-47B1-4E53-B2AC-FF6C1901376A}" type="presOf" srcId="{0665DC02-B792-4630-A897-0DA290FA588A}" destId="{24D32922-BF99-4CE5-821E-A240C3092535}"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25DE3071-141F-4652-B611-CF4634EC31E1}" type="presOf" srcId="{62CB3C78-1DA1-4746-BD0D-6B96A3CEA09A}" destId="{C8CBCA26-9D20-4838-B1F9-53234775E96B}"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71434E25-FF05-4D85-A0AF-CB500AEFD624}"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2" destOrd="0" parTransId="{D6BFE600-101E-43B0-9656-8573B6404A8B}" sibTransId="{7D8071C4-BB68-4D6B-A620-51DB78C20E88}"/>
    <dgm:cxn modelId="{F153CB2C-F6E1-4196-A023-6648CFC568B8}" type="presOf" srcId="{9FF9C588-5AC7-4213-AC10-D7BF2859CFD7}" destId="{02733F7B-8381-46B4-A62D-60C94EF49351}" srcOrd="0" destOrd="0" presId="urn:microsoft.com/office/officeart/2005/8/layout/vList2"/>
    <dgm:cxn modelId="{1D6D9652-82AB-406C-AD23-D2DD3EF42C81}" type="presOf" srcId="{0ED06F71-722D-4D98-8A78-76B9D17B094B}" destId="{F209ACB3-3444-40CC-BCCA-513ABA9ADB86}" srcOrd="0" destOrd="0" presId="urn:microsoft.com/office/officeart/2005/8/layout/vList2"/>
    <dgm:cxn modelId="{A2B7BA9F-081E-4116-B22F-2A7DA8206322}" type="presOf" srcId="{6045ACAC-5E4F-4F21-A66B-AB5CDA262068}" destId="{C30047F0-DB09-4604-AC54-FC0221E4A689}" srcOrd="0" destOrd="0" presId="urn:microsoft.com/office/officeart/2005/8/layout/vList2"/>
    <dgm:cxn modelId="{9294FDF3-7866-49C5-981F-5660620D6B17}" type="presParOf" srcId="{CC8763B3-4621-4666-B669-3C5BA2A30DBE}" destId="{D48A0430-83D5-4B19-8536-50A19B29FA93}" srcOrd="0" destOrd="0" presId="urn:microsoft.com/office/officeart/2005/8/layout/vList2"/>
    <dgm:cxn modelId="{35EE2F5D-58F7-4932-BD13-E1CF1F244F5B}" type="presParOf" srcId="{CC8763B3-4621-4666-B669-3C5BA2A30DBE}" destId="{AA8BFF40-B5CF-4042-A2B1-48878B1DC651}" srcOrd="1" destOrd="0" presId="urn:microsoft.com/office/officeart/2005/8/layout/vList2"/>
    <dgm:cxn modelId="{5AAF3EB2-EB5B-44C3-9DB8-43CC695E9B51}" type="presParOf" srcId="{CC8763B3-4621-4666-B669-3C5BA2A30DBE}" destId="{02733F7B-8381-46B4-A62D-60C94EF49351}" srcOrd="2" destOrd="0" presId="urn:microsoft.com/office/officeart/2005/8/layout/vList2"/>
    <dgm:cxn modelId="{3B772A36-3B1C-4BBF-AD1A-C99528606CA4}" type="presParOf" srcId="{CC8763B3-4621-4666-B669-3C5BA2A30DBE}" destId="{D11942FF-04E3-49E6-B922-9EFB2DC49F41}" srcOrd="3" destOrd="0" presId="urn:microsoft.com/office/officeart/2005/8/layout/vList2"/>
    <dgm:cxn modelId="{045E8386-AA0F-4D02-9F07-3E6C1F36F591}" type="presParOf" srcId="{CC8763B3-4621-4666-B669-3C5BA2A30DBE}" destId="{C8CBCA26-9D20-4838-B1F9-53234775E96B}" srcOrd="4" destOrd="0" presId="urn:microsoft.com/office/officeart/2005/8/layout/vList2"/>
    <dgm:cxn modelId="{5361DE21-528F-43F9-BC6B-509389F9E18A}" type="presParOf" srcId="{CC8763B3-4621-4666-B669-3C5BA2A30DBE}" destId="{671B3283-BB64-487F-AB90-C94002C94229}" srcOrd="5" destOrd="0" presId="urn:microsoft.com/office/officeart/2005/8/layout/vList2"/>
    <dgm:cxn modelId="{770ED6C9-D719-45B1-906E-2C721DF2E0D4}" type="presParOf" srcId="{CC8763B3-4621-4666-B669-3C5BA2A30DBE}" destId="{C30047F0-DB09-4604-AC54-FC0221E4A689}" srcOrd="6" destOrd="0" presId="urn:microsoft.com/office/officeart/2005/8/layout/vList2"/>
    <dgm:cxn modelId="{801B1EE4-E960-4869-8197-FF6D169112A0}" type="presParOf" srcId="{CC8763B3-4621-4666-B669-3C5BA2A30DBE}" destId="{130EF046-02F9-4526-B16D-075FE651A93E}" srcOrd="7" destOrd="0" presId="urn:microsoft.com/office/officeart/2005/8/layout/vList2"/>
    <dgm:cxn modelId="{C4E433A1-BAC6-4308-A1F3-FA8231BF4F09}" type="presParOf" srcId="{CC8763B3-4621-4666-B669-3C5BA2A30DBE}" destId="{F209ACB3-3444-40CC-BCCA-513ABA9ADB86}" srcOrd="8" destOrd="0" presId="urn:microsoft.com/office/officeart/2005/8/layout/vList2"/>
    <dgm:cxn modelId="{036F7171-7EEA-4568-8BA3-A37F06697FAE}" type="presParOf" srcId="{CC8763B3-4621-4666-B669-3C5BA2A30DBE}" destId="{3021E19B-D6F7-4D3A-9633-E49336FDC5DD}" srcOrd="9" destOrd="0" presId="urn:microsoft.com/office/officeart/2005/8/layout/vList2"/>
    <dgm:cxn modelId="{CC22FD9A-4BEA-44B2-957A-E5672C5B01B3}" type="presParOf" srcId="{CC8763B3-4621-4666-B669-3C5BA2A30DBE}" destId="{24D32922-BF99-4CE5-821E-A240C3092535}" srcOrd="10"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815817"/>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t>
        <a:bodyPr/>
        <a:lstStyle/>
        <a:p>
          <a:endParaRPr lang="en-US"/>
        </a:p>
      </dgm:t>
    </dgm:pt>
  </dgm:ptLst>
  <dgm:cxnLst>
    <dgm:cxn modelId="{25C1F1F5-5E74-4A02-B470-CD9F0A51007E}" type="presOf" srcId="{9FF9C588-5AC7-4213-AC10-D7BF2859CFD7}" destId="{02733F7B-8381-46B4-A62D-60C94EF49351}" srcOrd="0" destOrd="0" presId="urn:microsoft.com/office/officeart/2005/8/layout/vList2"/>
    <dgm:cxn modelId="{7FE01119-AE9F-4BD3-B78A-10C596DECA11}" type="presOf" srcId="{703D4D02-5513-427D-B6E9-B2E187EE0C3A}" destId="{CC8763B3-4621-4666-B669-3C5BA2A30DBE}" srcOrd="0" destOrd="0" presId="urn:microsoft.com/office/officeart/2005/8/layout/vList2"/>
    <dgm:cxn modelId="{E8B053D0-3997-420C-AC78-8FCC4BE5CB12}" srcId="{703D4D02-5513-427D-B6E9-B2E187EE0C3A}" destId="{F5553F49-200C-429E-B2FE-66F02FAE90B4}" srcOrd="0" destOrd="0" parTransId="{8C1A1C67-2ED7-4542-B670-21D8F9336250}" sibTransId="{B7367A90-54FB-45CF-8F45-B2B10FFECC55}"/>
    <dgm:cxn modelId="{17C00D36-44C5-48EA-A292-85588082EC38}" srcId="{703D4D02-5513-427D-B6E9-B2E187EE0C3A}" destId="{0665DC02-B792-4630-A897-0DA290FA588A}" srcOrd="5" destOrd="0" parTransId="{7EE42A0E-6BF4-4765-93EF-F1D2F7C35AF4}" sibTransId="{60484752-0D8A-40CE-9AB1-ED97EF463E69}"/>
    <dgm:cxn modelId="{D9917803-728B-4A60-BFA8-569B9CD3BC09}" srcId="{703D4D02-5513-427D-B6E9-B2E187EE0C3A}" destId="{0ED06F71-722D-4D98-8A78-76B9D17B094B}" srcOrd="4" destOrd="0" parTransId="{64A37167-2FEF-412B-977A-6C319213DCF5}" sibTransId="{95E5FBCD-B8E9-4948-B577-4614DE77EA4F}"/>
    <dgm:cxn modelId="{105D0006-08F0-447F-A24A-189524099BEF}" type="presOf" srcId="{0665DC02-B792-4630-A897-0DA290FA588A}" destId="{24D32922-BF99-4CE5-821E-A240C3092535}"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4C1671B6-8C30-4404-A3D9-DC870EB2B18A}" type="presOf" srcId="{0ED06F71-722D-4D98-8A78-76B9D17B094B}" destId="{F209ACB3-3444-40CC-BCCA-513ABA9ADB86}"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27D6603D-D4AC-494A-A19E-B50B7C0256C0}" type="presOf" srcId="{6045ACAC-5E4F-4F21-A66B-AB5CDA262068}" destId="{C30047F0-DB09-4604-AC54-FC0221E4A689}" srcOrd="0" destOrd="0" presId="urn:microsoft.com/office/officeart/2005/8/layout/vList2"/>
    <dgm:cxn modelId="{17A856CA-D583-460A-AAEB-9DE389533976}" srcId="{703D4D02-5513-427D-B6E9-B2E187EE0C3A}" destId="{62CB3C78-1DA1-4746-BD0D-6B96A3CEA09A}" srcOrd="2" destOrd="0" parTransId="{D6BFE600-101E-43B0-9656-8573B6404A8B}" sibTransId="{7D8071C4-BB68-4D6B-A620-51DB78C20E88}"/>
    <dgm:cxn modelId="{900CADAC-9A4D-4EEA-B3EA-5CCFEBF2E272}" type="presOf" srcId="{62CB3C78-1DA1-4746-BD0D-6B96A3CEA09A}" destId="{C8CBCA26-9D20-4838-B1F9-53234775E96B}" srcOrd="0" destOrd="0" presId="urn:microsoft.com/office/officeart/2005/8/layout/vList2"/>
    <dgm:cxn modelId="{D5D83B53-DE6E-4E82-B29D-7C1EC66CE660}" type="presOf" srcId="{F5553F49-200C-429E-B2FE-66F02FAE90B4}" destId="{D48A0430-83D5-4B19-8536-50A19B29FA93}" srcOrd="0" destOrd="0" presId="urn:microsoft.com/office/officeart/2005/8/layout/vList2"/>
    <dgm:cxn modelId="{1F51E353-F4B9-49D5-8229-F462EC13D763}" type="presParOf" srcId="{CC8763B3-4621-4666-B669-3C5BA2A30DBE}" destId="{D48A0430-83D5-4B19-8536-50A19B29FA93}" srcOrd="0" destOrd="0" presId="urn:microsoft.com/office/officeart/2005/8/layout/vList2"/>
    <dgm:cxn modelId="{6E09CD1C-8418-47C5-AA1F-B55397FAC635}" type="presParOf" srcId="{CC8763B3-4621-4666-B669-3C5BA2A30DBE}" destId="{AA8BFF40-B5CF-4042-A2B1-48878B1DC651}" srcOrd="1" destOrd="0" presId="urn:microsoft.com/office/officeart/2005/8/layout/vList2"/>
    <dgm:cxn modelId="{F24B80C3-2991-4EF1-8A63-EC56D259C535}" type="presParOf" srcId="{CC8763B3-4621-4666-B669-3C5BA2A30DBE}" destId="{02733F7B-8381-46B4-A62D-60C94EF49351}" srcOrd="2" destOrd="0" presId="urn:microsoft.com/office/officeart/2005/8/layout/vList2"/>
    <dgm:cxn modelId="{A4E8F784-5823-4C29-888A-292DEC984BD8}" type="presParOf" srcId="{CC8763B3-4621-4666-B669-3C5BA2A30DBE}" destId="{D11942FF-04E3-49E6-B922-9EFB2DC49F41}" srcOrd="3" destOrd="0" presId="urn:microsoft.com/office/officeart/2005/8/layout/vList2"/>
    <dgm:cxn modelId="{7E1C22BD-329B-47F8-8020-D55D97E87C39}" type="presParOf" srcId="{CC8763B3-4621-4666-B669-3C5BA2A30DBE}" destId="{C8CBCA26-9D20-4838-B1F9-53234775E96B}" srcOrd="4" destOrd="0" presId="urn:microsoft.com/office/officeart/2005/8/layout/vList2"/>
    <dgm:cxn modelId="{19FCF333-885A-4853-AFF9-A0F2175C139D}" type="presParOf" srcId="{CC8763B3-4621-4666-B669-3C5BA2A30DBE}" destId="{671B3283-BB64-487F-AB90-C94002C94229}" srcOrd="5" destOrd="0" presId="urn:microsoft.com/office/officeart/2005/8/layout/vList2"/>
    <dgm:cxn modelId="{6D11DC85-3CAA-48D8-AC5E-A708341DDB59}" type="presParOf" srcId="{CC8763B3-4621-4666-B669-3C5BA2A30DBE}" destId="{C30047F0-DB09-4604-AC54-FC0221E4A689}" srcOrd="6" destOrd="0" presId="urn:microsoft.com/office/officeart/2005/8/layout/vList2"/>
    <dgm:cxn modelId="{F8FF0BC4-E5C0-4FE2-AE58-34221E7AC3F4}" type="presParOf" srcId="{CC8763B3-4621-4666-B669-3C5BA2A30DBE}" destId="{130EF046-02F9-4526-B16D-075FE651A93E}" srcOrd="7" destOrd="0" presId="urn:microsoft.com/office/officeart/2005/8/layout/vList2"/>
    <dgm:cxn modelId="{A92CA0CE-5A1B-4556-B9F3-17768D5CC6D6}" type="presParOf" srcId="{CC8763B3-4621-4666-B669-3C5BA2A30DBE}" destId="{F209ACB3-3444-40CC-BCCA-513ABA9ADB86}" srcOrd="8" destOrd="0" presId="urn:microsoft.com/office/officeart/2005/8/layout/vList2"/>
    <dgm:cxn modelId="{844989A4-E373-4A67-BF88-632199118EAC}" type="presParOf" srcId="{CC8763B3-4621-4666-B669-3C5BA2A30DBE}" destId="{3021E19B-D6F7-4D3A-9633-E49336FDC5DD}" srcOrd="9" destOrd="0" presId="urn:microsoft.com/office/officeart/2005/8/layout/vList2"/>
    <dgm:cxn modelId="{D037B8F8-D6FF-4397-ABD8-FC31A0F2EBAE}" type="presParOf" srcId="{CC8763B3-4621-4666-B669-3C5BA2A30DBE}" destId="{24D32922-BF99-4CE5-821E-A240C3092535}" srcOrd="10" destOrd="0" presId="urn:microsoft.com/office/officeart/2005/8/layout/vList2"/>
  </dgm:cxnLst>
  <dgm:bg/>
  <dgm:whole/>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t>
        <a:bodyPr/>
        <a:lstStyle/>
        <a:p>
          <a:endParaRPr lang="en-US"/>
        </a:p>
      </dgm:t>
    </dgm:pt>
  </dgm:ptLst>
  <dgm:cxnLst>
    <dgm:cxn modelId="{C386592F-024E-4F87-9C6E-F9E0F70FC3B5}" type="presOf" srcId="{0665DC02-B792-4630-A897-0DA290FA588A}" destId="{24D32922-BF99-4CE5-821E-A240C3092535}" srcOrd="0" destOrd="0" presId="urn:microsoft.com/office/officeart/2005/8/layout/vList2"/>
    <dgm:cxn modelId="{E8B053D0-3997-420C-AC78-8FCC4BE5CB12}" srcId="{703D4D02-5513-427D-B6E9-B2E187EE0C3A}" destId="{F5553F49-200C-429E-B2FE-66F02FAE90B4}" srcOrd="0" destOrd="0" parTransId="{8C1A1C67-2ED7-4542-B670-21D8F9336250}" sibTransId="{B7367A90-54FB-45CF-8F45-B2B10FFECC55}"/>
    <dgm:cxn modelId="{17C00D36-44C5-48EA-A292-85588082EC38}" srcId="{703D4D02-5513-427D-B6E9-B2E187EE0C3A}" destId="{0665DC02-B792-4630-A897-0DA290FA588A}" srcOrd="5" destOrd="0" parTransId="{7EE42A0E-6BF4-4765-93EF-F1D2F7C35AF4}" sibTransId="{60484752-0D8A-40CE-9AB1-ED97EF463E69}"/>
    <dgm:cxn modelId="{D9917803-728B-4A60-BFA8-569B9CD3BC09}" srcId="{703D4D02-5513-427D-B6E9-B2E187EE0C3A}" destId="{0ED06F71-722D-4D98-8A78-76B9D17B094B}" srcOrd="4" destOrd="0" parTransId="{64A37167-2FEF-412B-977A-6C319213DCF5}" sibTransId="{95E5FBCD-B8E9-4948-B577-4614DE77EA4F}"/>
    <dgm:cxn modelId="{123DC273-8420-4178-A609-24595444F31A}" type="presOf" srcId="{62CB3C78-1DA1-4746-BD0D-6B96A3CEA09A}" destId="{C8CBCA26-9D20-4838-B1F9-53234775E96B}" srcOrd="0" destOrd="0" presId="urn:microsoft.com/office/officeart/2005/8/layout/vList2"/>
    <dgm:cxn modelId="{B4FE63DF-5CC0-47A0-BF7A-33846FB090D9}" type="presOf" srcId="{703D4D02-5513-427D-B6E9-B2E187EE0C3A}" destId="{CC8763B3-4621-4666-B669-3C5BA2A30DBE}" srcOrd="0" destOrd="0" presId="urn:microsoft.com/office/officeart/2005/8/layout/vList2"/>
    <dgm:cxn modelId="{4015DFCE-EA62-4A47-B8DB-94998622327C}" type="presOf" srcId="{F5553F49-200C-429E-B2FE-66F02FAE90B4}" destId="{D48A0430-83D5-4B19-8536-50A19B29FA93}"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C27A1C93-AF6C-4579-8EAE-18BECA8D9C78}" type="presOf" srcId="{6045ACAC-5E4F-4F21-A66B-AB5CDA262068}" destId="{C30047F0-DB09-4604-AC54-FC0221E4A689}"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17A856CA-D583-460A-AAEB-9DE389533976}" srcId="{703D4D02-5513-427D-B6E9-B2E187EE0C3A}" destId="{62CB3C78-1DA1-4746-BD0D-6B96A3CEA09A}" srcOrd="2" destOrd="0" parTransId="{D6BFE600-101E-43B0-9656-8573B6404A8B}" sibTransId="{7D8071C4-BB68-4D6B-A620-51DB78C20E88}"/>
    <dgm:cxn modelId="{0CEAB778-9C99-453D-983F-5305BC5E6D8F}" type="presOf" srcId="{0ED06F71-722D-4D98-8A78-76B9D17B094B}" destId="{F209ACB3-3444-40CC-BCCA-513ABA9ADB86}" srcOrd="0" destOrd="0" presId="urn:microsoft.com/office/officeart/2005/8/layout/vList2"/>
    <dgm:cxn modelId="{96BDD9EF-0DE3-4F15-9014-802D83D5E036}" type="presOf" srcId="{9FF9C588-5AC7-4213-AC10-D7BF2859CFD7}" destId="{02733F7B-8381-46B4-A62D-60C94EF49351}" srcOrd="0" destOrd="0" presId="urn:microsoft.com/office/officeart/2005/8/layout/vList2"/>
    <dgm:cxn modelId="{A2A21377-9C6D-4245-88B5-A5DA231E22F0}" type="presParOf" srcId="{CC8763B3-4621-4666-B669-3C5BA2A30DBE}" destId="{D48A0430-83D5-4B19-8536-50A19B29FA93}" srcOrd="0" destOrd="0" presId="urn:microsoft.com/office/officeart/2005/8/layout/vList2"/>
    <dgm:cxn modelId="{63509F9D-AB7B-4E0E-ADFF-6405A88EFA83}" type="presParOf" srcId="{CC8763B3-4621-4666-B669-3C5BA2A30DBE}" destId="{AA8BFF40-B5CF-4042-A2B1-48878B1DC651}" srcOrd="1" destOrd="0" presId="urn:microsoft.com/office/officeart/2005/8/layout/vList2"/>
    <dgm:cxn modelId="{71A25FEB-0B55-4B29-A882-7A55926D9E59}" type="presParOf" srcId="{CC8763B3-4621-4666-B669-3C5BA2A30DBE}" destId="{02733F7B-8381-46B4-A62D-60C94EF49351}" srcOrd="2" destOrd="0" presId="urn:microsoft.com/office/officeart/2005/8/layout/vList2"/>
    <dgm:cxn modelId="{4D93D545-D748-4848-9659-09A797444B07}" type="presParOf" srcId="{CC8763B3-4621-4666-B669-3C5BA2A30DBE}" destId="{D11942FF-04E3-49E6-B922-9EFB2DC49F41}" srcOrd="3" destOrd="0" presId="urn:microsoft.com/office/officeart/2005/8/layout/vList2"/>
    <dgm:cxn modelId="{05787F46-FED4-4C5A-9D20-F429121FA3F7}" type="presParOf" srcId="{CC8763B3-4621-4666-B669-3C5BA2A30DBE}" destId="{C8CBCA26-9D20-4838-B1F9-53234775E96B}" srcOrd="4" destOrd="0" presId="urn:microsoft.com/office/officeart/2005/8/layout/vList2"/>
    <dgm:cxn modelId="{978EE167-D6CB-4273-B14F-0F7788C9717B}" type="presParOf" srcId="{CC8763B3-4621-4666-B669-3C5BA2A30DBE}" destId="{671B3283-BB64-487F-AB90-C94002C94229}" srcOrd="5" destOrd="0" presId="urn:microsoft.com/office/officeart/2005/8/layout/vList2"/>
    <dgm:cxn modelId="{D5EC5DA1-5E51-4F87-83B6-88215DB93310}" type="presParOf" srcId="{CC8763B3-4621-4666-B669-3C5BA2A30DBE}" destId="{C30047F0-DB09-4604-AC54-FC0221E4A689}" srcOrd="6" destOrd="0" presId="urn:microsoft.com/office/officeart/2005/8/layout/vList2"/>
    <dgm:cxn modelId="{5429C889-62C4-4607-96AC-161DE8E477F2}" type="presParOf" srcId="{CC8763B3-4621-4666-B669-3C5BA2A30DBE}" destId="{130EF046-02F9-4526-B16D-075FE651A93E}" srcOrd="7" destOrd="0" presId="urn:microsoft.com/office/officeart/2005/8/layout/vList2"/>
    <dgm:cxn modelId="{DBEC08BD-4CBB-4797-A405-ABC4CECC9856}" type="presParOf" srcId="{CC8763B3-4621-4666-B669-3C5BA2A30DBE}" destId="{F209ACB3-3444-40CC-BCCA-513ABA9ADB86}" srcOrd="8" destOrd="0" presId="urn:microsoft.com/office/officeart/2005/8/layout/vList2"/>
    <dgm:cxn modelId="{F6DA76EE-8CA7-47AE-9DC5-AB8122D980F2}" type="presParOf" srcId="{CC8763B3-4621-4666-B669-3C5BA2A30DBE}" destId="{3021E19B-D6F7-4D3A-9633-E49336FDC5DD}" srcOrd="9" destOrd="0" presId="urn:microsoft.com/office/officeart/2005/8/layout/vList2"/>
    <dgm:cxn modelId="{B46501A3-5E1F-4A77-8CDC-39279D85E64D}" type="presParOf" srcId="{CC8763B3-4621-4666-B669-3C5BA2A30DBE}" destId="{24D32922-BF99-4CE5-821E-A240C3092535}" srcOrd="10" destOrd="0" presId="urn:microsoft.com/office/officeart/2005/8/layout/vList2"/>
  </dgm:cxnLst>
  <dgm:bg/>
  <dgm:whole/>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t>
        <a:bodyPr/>
        <a:lstStyle/>
        <a:p>
          <a:endParaRPr lang="en-US"/>
        </a:p>
      </dgm:t>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t>
        <a:bodyPr/>
        <a:lstStyle/>
        <a:p>
          <a:endParaRPr lang="en-US"/>
        </a:p>
      </dgm:t>
    </dgm:pt>
  </dgm:ptLst>
  <dgm:cxnLst>
    <dgm:cxn modelId="{A8C2AF8C-3371-434B-844B-C6E72A8AC7C3}" type="presOf" srcId="{F5553F49-200C-429E-B2FE-66F02FAE90B4}" destId="{D48A0430-83D5-4B19-8536-50A19B29FA93}" srcOrd="0" destOrd="0" presId="urn:microsoft.com/office/officeart/2005/8/layout/vList2"/>
    <dgm:cxn modelId="{E8B053D0-3997-420C-AC78-8FCC4BE5CB12}" srcId="{703D4D02-5513-427D-B6E9-B2E187EE0C3A}" destId="{F5553F49-200C-429E-B2FE-66F02FAE90B4}" srcOrd="0" destOrd="0" parTransId="{8C1A1C67-2ED7-4542-B670-21D8F9336250}" sibTransId="{B7367A90-54FB-45CF-8F45-B2B10FFECC55}"/>
    <dgm:cxn modelId="{68705672-393E-48CA-8994-E60BA86EC89F}" type="presOf" srcId="{0665DC02-B792-4630-A897-0DA290FA588A}" destId="{24D32922-BF99-4CE5-821E-A240C3092535}"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D9917803-728B-4A60-BFA8-569B9CD3BC09}" srcId="{703D4D02-5513-427D-B6E9-B2E187EE0C3A}" destId="{0ED06F71-722D-4D98-8A78-76B9D17B094B}" srcOrd="4" destOrd="0" parTransId="{64A37167-2FEF-412B-977A-6C319213DCF5}" sibTransId="{95E5FBCD-B8E9-4948-B577-4614DE77EA4F}"/>
    <dgm:cxn modelId="{8BA7C83E-D73C-473C-A861-E4DD9D74A3D3}" type="presOf" srcId="{703D4D02-5513-427D-B6E9-B2E187EE0C3A}" destId="{CC8763B3-4621-4666-B669-3C5BA2A30DBE}" srcOrd="0" destOrd="0" presId="urn:microsoft.com/office/officeart/2005/8/layout/vList2"/>
    <dgm:cxn modelId="{8AE9A1BE-09D7-45C8-B1BA-70F190B3FDD3}" type="presOf" srcId="{0ED06F71-722D-4D98-8A78-76B9D17B094B}" destId="{F209ACB3-3444-40CC-BCCA-513ABA9ADB86}"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FC84FEE3-A79B-4266-BCAC-033E2A0B3CD8}" type="presOf" srcId="{6045ACAC-5E4F-4F21-A66B-AB5CDA262068}" destId="{C30047F0-DB09-4604-AC54-FC0221E4A689}"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939A6904-1FBC-4CBE-B04B-6F5A743D619F}" type="presOf" srcId="{9FF9C588-5AC7-4213-AC10-D7BF2859CFD7}" destId="{02733F7B-8381-46B4-A62D-60C94EF49351}" srcOrd="0" destOrd="0" presId="urn:microsoft.com/office/officeart/2005/8/layout/vList2"/>
    <dgm:cxn modelId="{D411BB40-69A6-4DBF-B3D2-AA9AE0ACD652}" type="presOf" srcId="{62CB3C78-1DA1-4746-BD0D-6B96A3CEA09A}" destId="{C8CBCA26-9D20-4838-B1F9-53234775E96B}" srcOrd="0" destOrd="0" presId="urn:microsoft.com/office/officeart/2005/8/layout/vList2"/>
    <dgm:cxn modelId="{17A856CA-D583-460A-AAEB-9DE389533976}" srcId="{703D4D02-5513-427D-B6E9-B2E187EE0C3A}" destId="{62CB3C78-1DA1-4746-BD0D-6B96A3CEA09A}" srcOrd="2" destOrd="0" parTransId="{D6BFE600-101E-43B0-9656-8573B6404A8B}" sibTransId="{7D8071C4-BB68-4D6B-A620-51DB78C20E88}"/>
    <dgm:cxn modelId="{AA97F4D0-CB07-465F-8D10-08E995786D8C}" type="presParOf" srcId="{CC8763B3-4621-4666-B669-3C5BA2A30DBE}" destId="{D48A0430-83D5-4B19-8536-50A19B29FA93}" srcOrd="0" destOrd="0" presId="urn:microsoft.com/office/officeart/2005/8/layout/vList2"/>
    <dgm:cxn modelId="{B26C9CD3-CB92-4176-8734-BC266DA8FB5F}" type="presParOf" srcId="{CC8763B3-4621-4666-B669-3C5BA2A30DBE}" destId="{AA8BFF40-B5CF-4042-A2B1-48878B1DC651}" srcOrd="1" destOrd="0" presId="urn:microsoft.com/office/officeart/2005/8/layout/vList2"/>
    <dgm:cxn modelId="{59896D1D-9979-4983-B8B2-C221E70844E3}" type="presParOf" srcId="{CC8763B3-4621-4666-B669-3C5BA2A30DBE}" destId="{02733F7B-8381-46B4-A62D-60C94EF49351}" srcOrd="2" destOrd="0" presId="urn:microsoft.com/office/officeart/2005/8/layout/vList2"/>
    <dgm:cxn modelId="{B8070C0E-94B7-4DCA-B4DA-78FE8DBFE852}" type="presParOf" srcId="{CC8763B3-4621-4666-B669-3C5BA2A30DBE}" destId="{D11942FF-04E3-49E6-B922-9EFB2DC49F41}" srcOrd="3" destOrd="0" presId="urn:microsoft.com/office/officeart/2005/8/layout/vList2"/>
    <dgm:cxn modelId="{13169A77-3D0A-4B53-A26E-6B67EFF281F3}" type="presParOf" srcId="{CC8763B3-4621-4666-B669-3C5BA2A30DBE}" destId="{C8CBCA26-9D20-4838-B1F9-53234775E96B}" srcOrd="4" destOrd="0" presId="urn:microsoft.com/office/officeart/2005/8/layout/vList2"/>
    <dgm:cxn modelId="{A594A116-8F8B-4F43-950B-712F1BBA2C14}" type="presParOf" srcId="{CC8763B3-4621-4666-B669-3C5BA2A30DBE}" destId="{671B3283-BB64-487F-AB90-C94002C94229}" srcOrd="5" destOrd="0" presId="urn:microsoft.com/office/officeart/2005/8/layout/vList2"/>
    <dgm:cxn modelId="{97CD1ECE-23B8-4B58-A3C4-53E28E7BAFCA}" type="presParOf" srcId="{CC8763B3-4621-4666-B669-3C5BA2A30DBE}" destId="{C30047F0-DB09-4604-AC54-FC0221E4A689}" srcOrd="6" destOrd="0" presId="urn:microsoft.com/office/officeart/2005/8/layout/vList2"/>
    <dgm:cxn modelId="{5D86CDBB-6791-48EE-A681-45E19500F918}" type="presParOf" srcId="{CC8763B3-4621-4666-B669-3C5BA2A30DBE}" destId="{130EF046-02F9-4526-B16D-075FE651A93E}" srcOrd="7" destOrd="0" presId="urn:microsoft.com/office/officeart/2005/8/layout/vList2"/>
    <dgm:cxn modelId="{37EDF3ED-0E93-4631-9579-77B9408F3005}" type="presParOf" srcId="{CC8763B3-4621-4666-B669-3C5BA2A30DBE}" destId="{F209ACB3-3444-40CC-BCCA-513ABA9ADB86}" srcOrd="8" destOrd="0" presId="urn:microsoft.com/office/officeart/2005/8/layout/vList2"/>
    <dgm:cxn modelId="{F3F9F52F-0F35-490E-8A6D-C36FEBA24DFF}" type="presParOf" srcId="{CC8763B3-4621-4666-B669-3C5BA2A30DBE}" destId="{3021E19B-D6F7-4D3A-9633-E49336FDC5DD}" srcOrd="9" destOrd="0" presId="urn:microsoft.com/office/officeart/2005/8/layout/vList2"/>
    <dgm:cxn modelId="{18FC8D86-0A7E-4B63-844E-4DA068CE04BD}" type="presParOf" srcId="{CC8763B3-4621-4666-B669-3C5BA2A30DBE}" destId="{24D32922-BF99-4CE5-821E-A240C3092535}" srcOrd="10"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 xmlns:p14="http://schemas.microsoft.com/office/powerpoint/2010/main" val="10532849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a:t>
            </a:fld>
            <a:endParaRPr lang="en-MY" altLang="en-US"/>
          </a:p>
        </p:txBody>
      </p:sp>
    </p:spTree>
    <p:extLst>
      <p:ext uri="{BB962C8B-B14F-4D97-AF65-F5344CB8AC3E}">
        <p14:creationId xmlns="" xmlns:p14="http://schemas.microsoft.com/office/powerpoint/2010/main" val="30545475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17</a:t>
            </a:fld>
            <a:endParaRPr lang="en-MY" altLang="en-US"/>
          </a:p>
        </p:txBody>
      </p:sp>
    </p:spTree>
    <p:extLst>
      <p:ext uri="{BB962C8B-B14F-4D97-AF65-F5344CB8AC3E}">
        <p14:creationId xmlns="" xmlns:p14="http://schemas.microsoft.com/office/powerpoint/2010/main" val="28675252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23</a:t>
            </a:fld>
            <a:endParaRPr lang="en-MY" altLang="en-US"/>
          </a:p>
        </p:txBody>
      </p:sp>
    </p:spTree>
    <p:extLst>
      <p:ext uri="{BB962C8B-B14F-4D97-AF65-F5344CB8AC3E}">
        <p14:creationId xmlns="" xmlns:p14="http://schemas.microsoft.com/office/powerpoint/2010/main" val="3811466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28</a:t>
            </a:fld>
            <a:endParaRPr lang="en-MY" altLang="en-US"/>
          </a:p>
        </p:txBody>
      </p:sp>
    </p:spTree>
    <p:extLst>
      <p:ext uri="{BB962C8B-B14F-4D97-AF65-F5344CB8AC3E}">
        <p14:creationId xmlns:p14="http://schemas.microsoft.com/office/powerpoint/2010/main" xmlns="" val="29825706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34</a:t>
            </a:fld>
            <a:endParaRPr lang="en-MY" altLang="en-US"/>
          </a:p>
        </p:txBody>
      </p:sp>
    </p:spTree>
    <p:extLst>
      <p:ext uri="{BB962C8B-B14F-4D97-AF65-F5344CB8AC3E}">
        <p14:creationId xmlns:p14="http://schemas.microsoft.com/office/powerpoint/2010/main" xmlns="" val="9981041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48</a:t>
            </a:fld>
            <a:endParaRPr lang="en-MY" altLang="en-US"/>
          </a:p>
        </p:txBody>
      </p:sp>
    </p:spTree>
    <p:extLst>
      <p:ext uri="{BB962C8B-B14F-4D97-AF65-F5344CB8AC3E}">
        <p14:creationId xmlns:p14="http://schemas.microsoft.com/office/powerpoint/2010/main" xmlns="" val="35895415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57</a:t>
            </a:fld>
            <a:endParaRPr lang="en-MY" altLang="en-US"/>
          </a:p>
        </p:txBody>
      </p:sp>
    </p:spTree>
    <p:extLst>
      <p:ext uri="{BB962C8B-B14F-4D97-AF65-F5344CB8AC3E}">
        <p14:creationId xmlns:p14="http://schemas.microsoft.com/office/powerpoint/2010/main" xmlns="" val="36162969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 xmlns:a16="http://schemas.microsoft.com/office/drawing/2014/main" id="{73E8E5E8-B888-82D8-6E91-80291A290250}"/>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7745802" y="6216667"/>
            <a:ext cx="1194273" cy="501084"/>
          </a:xfrm>
          <a:prstGeom prst="rect">
            <a:avLst/>
          </a:prstGeom>
        </p:spPr>
      </p:pic>
    </p:spTree>
    <p:extLst>
      <p:ext uri="{BB962C8B-B14F-4D97-AF65-F5344CB8AC3E}">
        <p14:creationId xmlns="" xmlns:p14="http://schemas.microsoft.com/office/powerpoint/2010/main" val="352751761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 xmlns:a16="http://schemas.microsoft.com/office/drawing/2014/main" id="{37C6489D-B032-69A4-967E-D9F109B376A3}"/>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7956822" y="6354146"/>
            <a:ext cx="1044849" cy="438390"/>
          </a:xfrm>
          <a:prstGeom prst="rect">
            <a:avLst/>
          </a:prstGeom>
        </p:spPr>
      </p:pic>
    </p:spTree>
    <p:extLst>
      <p:ext uri="{BB962C8B-B14F-4D97-AF65-F5344CB8AC3E}">
        <p14:creationId xmlns="" xmlns:p14="http://schemas.microsoft.com/office/powerpoint/2010/main" val="35757815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142280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39675828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5684389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10256084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344402417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35233721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 xmlns:p14="http://schemas.microsoft.com/office/powerpoint/2010/main" val="366858479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363257815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175145150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101259692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diagramData" Target="../diagrams/data8.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990600" y="1143000"/>
            <a:ext cx="7203233" cy="3383280"/>
          </a:xfrm>
        </p:spPr>
        <p:txBody>
          <a:bodyPr/>
          <a:lstStyle/>
          <a:p>
            <a:r>
              <a:rPr lang="en-MY" dirty="0"/>
              <a:t>BUSINESS LEADERSHIP - </a:t>
            </a:r>
            <a:r>
              <a:rPr lang="en-MY" dirty="0" smtClean="0"/>
              <a:t>IV</a:t>
            </a:r>
            <a:endParaRPr lang="en-MY" dirty="0"/>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 xmlns:p14="http://schemas.microsoft.com/office/powerpoint/2010/main" val="21333420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8310994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60EAD04-A990-4F22-8BB8-1DEB526BE13A}"/>
              </a:ext>
            </a:extLst>
          </p:cNvPr>
          <p:cNvSpPr>
            <a:spLocks noGrp="1"/>
          </p:cNvSpPr>
          <p:nvPr>
            <p:ph type="title"/>
          </p:nvPr>
        </p:nvSpPr>
        <p:spPr>
          <a:xfrm>
            <a:off x="755576" y="-15697"/>
            <a:ext cx="7200900" cy="1142385"/>
          </a:xfrm>
        </p:spPr>
        <p:txBody>
          <a:bodyPr>
            <a:normAutofit/>
          </a:bodyPr>
          <a:lstStyle/>
          <a:p>
            <a:r>
              <a:rPr lang="en-MY" sz="2800" dirty="0"/>
              <a:t>Cameron &amp; Quinn Organisational Culture Model</a:t>
            </a:r>
          </a:p>
        </p:txBody>
      </p:sp>
      <p:sp>
        <p:nvSpPr>
          <p:cNvPr id="3" name="Content Placeholder 2">
            <a:extLst>
              <a:ext uri="{FF2B5EF4-FFF2-40B4-BE49-F238E27FC236}">
                <a16:creationId xmlns="" xmlns:a16="http://schemas.microsoft.com/office/drawing/2014/main" id="{24379F4D-BC5E-4759-B14A-77BFC77521A4}"/>
              </a:ext>
            </a:extLst>
          </p:cNvPr>
          <p:cNvSpPr>
            <a:spLocks noGrp="1"/>
          </p:cNvSpPr>
          <p:nvPr>
            <p:ph idx="1"/>
          </p:nvPr>
        </p:nvSpPr>
        <p:spPr>
          <a:xfrm>
            <a:off x="467544" y="1484784"/>
            <a:ext cx="8208912" cy="4608512"/>
          </a:xfrm>
        </p:spPr>
        <p:txBody>
          <a:bodyPr>
            <a:normAutofit/>
          </a:bodyPr>
          <a:lstStyle/>
          <a:p>
            <a:r>
              <a:rPr lang="en-MY" sz="2400" dirty="0"/>
              <a:t>Clan oriented cultures are family-like, with a focus on mentoring, nurturing, and “doing things together.”</a:t>
            </a:r>
          </a:p>
          <a:p>
            <a:r>
              <a:rPr lang="en-MY" sz="2400" dirty="0"/>
              <a:t>Adhocracy oriented cultures are dynamic and entrepreneurial, with a focus on risk- taking, innovation, and “doing things first.”</a:t>
            </a:r>
          </a:p>
          <a:p>
            <a:r>
              <a:rPr lang="en-MY" sz="2400" dirty="0"/>
              <a:t>Market oriented cultures are results oriented, with a focus on competition, achievement, and “getting the job done.”</a:t>
            </a:r>
          </a:p>
          <a:p>
            <a:r>
              <a:rPr lang="en-MY" sz="2400" dirty="0"/>
              <a:t>Hierarchy oriented cultures are structured and controlled, with a focus on efficiency, stability and “doing things right.”</a:t>
            </a:r>
          </a:p>
          <a:p>
            <a:endParaRPr lang="en-MY" sz="2400" dirty="0"/>
          </a:p>
        </p:txBody>
      </p:sp>
    </p:spTree>
    <p:extLst>
      <p:ext uri="{BB962C8B-B14F-4D97-AF65-F5344CB8AC3E}">
        <p14:creationId xmlns="" xmlns:p14="http://schemas.microsoft.com/office/powerpoint/2010/main" val="143834092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F958309-2148-4C83-8374-4CE1E4D68C19}"/>
              </a:ext>
            </a:extLst>
          </p:cNvPr>
          <p:cNvSpPr>
            <a:spLocks noGrp="1"/>
          </p:cNvSpPr>
          <p:nvPr>
            <p:ph type="title"/>
          </p:nvPr>
        </p:nvSpPr>
        <p:spPr/>
        <p:txBody>
          <a:bodyPr/>
          <a:lstStyle/>
          <a:p>
            <a:r>
              <a:rPr lang="en-MY" dirty="0"/>
              <a:t>Cameron &amp; Quinn Organisational Culture Model</a:t>
            </a:r>
          </a:p>
        </p:txBody>
      </p:sp>
      <p:pic>
        <p:nvPicPr>
          <p:cNvPr id="5" name="Picture 4">
            <a:extLst>
              <a:ext uri="{FF2B5EF4-FFF2-40B4-BE49-F238E27FC236}">
                <a16:creationId xmlns="" xmlns:a16="http://schemas.microsoft.com/office/drawing/2014/main" id="{7EEEB65A-1CA7-49EC-B8B6-C635835EDA01}"/>
              </a:ext>
            </a:extLst>
          </p:cNvPr>
          <p:cNvPicPr>
            <a:picLocks noChangeAspect="1"/>
          </p:cNvPicPr>
          <p:nvPr/>
        </p:nvPicPr>
        <p:blipFill>
          <a:blip r:embed="rId2"/>
          <a:stretch>
            <a:fillRect/>
          </a:stretch>
        </p:blipFill>
        <p:spPr>
          <a:xfrm>
            <a:off x="683568" y="1844824"/>
            <a:ext cx="8151306" cy="4392488"/>
          </a:xfrm>
          <a:prstGeom prst="rect">
            <a:avLst/>
          </a:prstGeom>
        </p:spPr>
      </p:pic>
    </p:spTree>
    <p:extLst>
      <p:ext uri="{BB962C8B-B14F-4D97-AF65-F5344CB8AC3E}">
        <p14:creationId xmlns="" xmlns:p14="http://schemas.microsoft.com/office/powerpoint/2010/main" val="356333520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6446146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379C640-5F20-4372-AAAD-C0007D817AE7}"/>
              </a:ext>
            </a:extLst>
          </p:cNvPr>
          <p:cNvSpPr>
            <a:spLocks noGrp="1"/>
          </p:cNvSpPr>
          <p:nvPr>
            <p:ph type="title"/>
          </p:nvPr>
        </p:nvSpPr>
        <p:spPr>
          <a:xfrm>
            <a:off x="827584" y="-63148"/>
            <a:ext cx="7200900" cy="1142385"/>
          </a:xfrm>
        </p:spPr>
        <p:txBody>
          <a:bodyPr>
            <a:normAutofit/>
          </a:bodyPr>
          <a:lstStyle/>
          <a:p>
            <a:r>
              <a:rPr lang="en-MY" sz="2800" dirty="0"/>
              <a:t>National Culture</a:t>
            </a:r>
          </a:p>
        </p:txBody>
      </p:sp>
      <p:sp>
        <p:nvSpPr>
          <p:cNvPr id="3" name="Content Placeholder 2">
            <a:extLst>
              <a:ext uri="{FF2B5EF4-FFF2-40B4-BE49-F238E27FC236}">
                <a16:creationId xmlns="" xmlns:a16="http://schemas.microsoft.com/office/drawing/2014/main" id="{D060DC0B-DF9C-40D1-876D-8742277EDCEC}"/>
              </a:ext>
            </a:extLst>
          </p:cNvPr>
          <p:cNvSpPr>
            <a:spLocks noGrp="1"/>
          </p:cNvSpPr>
          <p:nvPr>
            <p:ph idx="1"/>
          </p:nvPr>
        </p:nvSpPr>
        <p:spPr>
          <a:xfrm>
            <a:off x="611560" y="1340768"/>
            <a:ext cx="7920880" cy="4608512"/>
          </a:xfrm>
        </p:spPr>
        <p:txBody>
          <a:bodyPr>
            <a:normAutofit/>
          </a:bodyPr>
          <a:lstStyle/>
          <a:p>
            <a:pPr marL="0" indent="0">
              <a:buNone/>
            </a:pPr>
            <a:r>
              <a:rPr lang="en-MY" sz="2400" dirty="0"/>
              <a:t>The values that distinguished countries (rather than individuals) from each other grouped themselves statistically into four clusters. They dealt with four anthropological problem areas that different national societies handle differently: </a:t>
            </a:r>
          </a:p>
          <a:p>
            <a:r>
              <a:rPr lang="en-MY" sz="2400" dirty="0"/>
              <a:t>ways of coping with inequality</a:t>
            </a:r>
          </a:p>
          <a:p>
            <a:r>
              <a:rPr lang="en-MY" sz="2400" dirty="0"/>
              <a:t> ways of coping with uncertainty</a:t>
            </a:r>
          </a:p>
          <a:p>
            <a:r>
              <a:rPr lang="en-MY" sz="2400" dirty="0"/>
              <a:t>the relationship of the individual with her or his primary group</a:t>
            </a:r>
          </a:p>
          <a:p>
            <a:r>
              <a:rPr lang="en-MY" sz="2400" dirty="0"/>
              <a:t>the emotional implications of having been born as a girl or as a boy. </a:t>
            </a:r>
          </a:p>
        </p:txBody>
      </p:sp>
    </p:spTree>
    <p:extLst>
      <p:ext uri="{BB962C8B-B14F-4D97-AF65-F5344CB8AC3E}">
        <p14:creationId xmlns="" xmlns:p14="http://schemas.microsoft.com/office/powerpoint/2010/main" val="362257300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2B7666-5A51-498C-98BF-33B393746EC8}"/>
              </a:ext>
            </a:extLst>
          </p:cNvPr>
          <p:cNvSpPr>
            <a:spLocks noGrp="1"/>
          </p:cNvSpPr>
          <p:nvPr>
            <p:ph type="title"/>
          </p:nvPr>
        </p:nvSpPr>
        <p:spPr>
          <a:xfrm>
            <a:off x="827584" y="-75586"/>
            <a:ext cx="7200900" cy="1142385"/>
          </a:xfrm>
        </p:spPr>
        <p:txBody>
          <a:bodyPr>
            <a:normAutofit/>
          </a:bodyPr>
          <a:lstStyle/>
          <a:p>
            <a:r>
              <a:rPr lang="en-MY" sz="2800" dirty="0"/>
              <a:t>Hofstede Six Dimensions</a:t>
            </a:r>
          </a:p>
        </p:txBody>
      </p:sp>
      <p:sp>
        <p:nvSpPr>
          <p:cNvPr id="3" name="Content Placeholder 2">
            <a:extLst>
              <a:ext uri="{FF2B5EF4-FFF2-40B4-BE49-F238E27FC236}">
                <a16:creationId xmlns="" xmlns:a16="http://schemas.microsoft.com/office/drawing/2014/main" id="{84711A05-D4BF-484C-A9FF-46611530D8CD}"/>
              </a:ext>
            </a:extLst>
          </p:cNvPr>
          <p:cNvSpPr>
            <a:spLocks noGrp="1"/>
          </p:cNvSpPr>
          <p:nvPr>
            <p:ph idx="1"/>
          </p:nvPr>
        </p:nvSpPr>
        <p:spPr>
          <a:xfrm>
            <a:off x="683568" y="1412776"/>
            <a:ext cx="7632848" cy="4320480"/>
          </a:xfrm>
        </p:spPr>
        <p:txBody>
          <a:bodyPr>
            <a:normAutofit/>
          </a:bodyPr>
          <a:lstStyle/>
          <a:p>
            <a:pPr marL="0" indent="0">
              <a:buNone/>
            </a:pPr>
            <a:r>
              <a:rPr lang="en-MY" sz="2400" dirty="0"/>
              <a:t>Geert Hofstede dimensions of national culture:</a:t>
            </a:r>
          </a:p>
          <a:p>
            <a:pPr marL="0" indent="0">
              <a:buNone/>
            </a:pPr>
            <a:r>
              <a:rPr lang="en-MY" sz="2400" dirty="0"/>
              <a:t> </a:t>
            </a:r>
          </a:p>
          <a:p>
            <a:pPr marL="514350" indent="-514350">
              <a:buFont typeface="+mj-lt"/>
              <a:buAutoNum type="arabicPeriod"/>
            </a:pPr>
            <a:r>
              <a:rPr lang="en-MY" sz="2400" dirty="0"/>
              <a:t>Power Distance</a:t>
            </a:r>
          </a:p>
          <a:p>
            <a:pPr marL="514350" indent="-514350">
              <a:buFont typeface="+mj-lt"/>
              <a:buAutoNum type="arabicPeriod"/>
            </a:pPr>
            <a:r>
              <a:rPr lang="en-MY" sz="2400" dirty="0"/>
              <a:t>Uncertainty Avoidance</a:t>
            </a:r>
          </a:p>
          <a:p>
            <a:pPr marL="514350" indent="-514350">
              <a:buFont typeface="+mj-lt"/>
              <a:buAutoNum type="arabicPeriod"/>
            </a:pPr>
            <a:r>
              <a:rPr lang="en-MY" sz="2400" dirty="0"/>
              <a:t>Individualism versus Collectivism</a:t>
            </a:r>
          </a:p>
          <a:p>
            <a:pPr marL="514350" indent="-514350">
              <a:buFont typeface="+mj-lt"/>
              <a:buAutoNum type="arabicPeriod"/>
            </a:pPr>
            <a:r>
              <a:rPr lang="en-MY" sz="2400" dirty="0"/>
              <a:t>Masculinity versus Femininity</a:t>
            </a:r>
          </a:p>
          <a:p>
            <a:pPr marL="514350" indent="-514350">
              <a:buFont typeface="+mj-lt"/>
              <a:buAutoNum type="arabicPeriod"/>
            </a:pPr>
            <a:r>
              <a:rPr lang="en-MY" sz="2400" dirty="0"/>
              <a:t> Time Perspective</a:t>
            </a:r>
          </a:p>
          <a:p>
            <a:pPr marL="514350" indent="-514350">
              <a:buFont typeface="+mj-lt"/>
              <a:buAutoNum type="arabicPeriod"/>
            </a:pPr>
            <a:r>
              <a:rPr lang="en-MY" sz="2400" dirty="0"/>
              <a:t>Indulgence/Restraint</a:t>
            </a:r>
          </a:p>
        </p:txBody>
      </p:sp>
    </p:spTree>
    <p:extLst>
      <p:ext uri="{BB962C8B-B14F-4D97-AF65-F5344CB8AC3E}">
        <p14:creationId xmlns="" xmlns:p14="http://schemas.microsoft.com/office/powerpoint/2010/main" val="78380869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0F85459-A794-446E-BA85-FD12704153A9}"/>
              </a:ext>
            </a:extLst>
          </p:cNvPr>
          <p:cNvSpPr>
            <a:spLocks noGrp="1"/>
          </p:cNvSpPr>
          <p:nvPr>
            <p:ph type="title"/>
          </p:nvPr>
        </p:nvSpPr>
        <p:spPr/>
        <p:txBody>
          <a:bodyPr/>
          <a:lstStyle/>
          <a:p>
            <a:r>
              <a:rPr lang="en-MY" dirty="0"/>
              <a:t>Hofstede’s Cultural Dimensions</a:t>
            </a:r>
          </a:p>
        </p:txBody>
      </p:sp>
      <p:pic>
        <p:nvPicPr>
          <p:cNvPr id="5" name="Picture 4">
            <a:extLst>
              <a:ext uri="{FF2B5EF4-FFF2-40B4-BE49-F238E27FC236}">
                <a16:creationId xmlns="" xmlns:a16="http://schemas.microsoft.com/office/drawing/2014/main" id="{F4A7072E-E7A4-4AF1-B16F-CCEFAFFC2F89}"/>
              </a:ext>
            </a:extLst>
          </p:cNvPr>
          <p:cNvPicPr>
            <a:picLocks noChangeAspect="1"/>
          </p:cNvPicPr>
          <p:nvPr/>
        </p:nvPicPr>
        <p:blipFill>
          <a:blip r:embed="rId2"/>
          <a:stretch>
            <a:fillRect/>
          </a:stretch>
        </p:blipFill>
        <p:spPr>
          <a:xfrm>
            <a:off x="1195387" y="2132856"/>
            <a:ext cx="6753225" cy="4343400"/>
          </a:xfrm>
          <a:prstGeom prst="rect">
            <a:avLst/>
          </a:prstGeom>
        </p:spPr>
      </p:pic>
    </p:spTree>
    <p:extLst>
      <p:ext uri="{BB962C8B-B14F-4D97-AF65-F5344CB8AC3E}">
        <p14:creationId xmlns="" xmlns:p14="http://schemas.microsoft.com/office/powerpoint/2010/main" val="397788665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6D10B54-0546-45BD-9521-523E4FB310B5}"/>
              </a:ext>
            </a:extLst>
          </p:cNvPr>
          <p:cNvSpPr>
            <a:spLocks noGrp="1"/>
          </p:cNvSpPr>
          <p:nvPr>
            <p:ph type="title"/>
          </p:nvPr>
        </p:nvSpPr>
        <p:spPr>
          <a:xfrm>
            <a:off x="755576" y="-75586"/>
            <a:ext cx="7200900" cy="1142385"/>
          </a:xfrm>
        </p:spPr>
        <p:txBody>
          <a:bodyPr>
            <a:normAutofit/>
          </a:bodyPr>
          <a:lstStyle/>
          <a:p>
            <a:r>
              <a:rPr lang="en-MY" sz="2800" dirty="0"/>
              <a:t>Individualism vs. Collectivism</a:t>
            </a:r>
          </a:p>
        </p:txBody>
      </p:sp>
      <p:sp>
        <p:nvSpPr>
          <p:cNvPr id="3" name="Content Placeholder 2">
            <a:extLst>
              <a:ext uri="{FF2B5EF4-FFF2-40B4-BE49-F238E27FC236}">
                <a16:creationId xmlns="" xmlns:a16="http://schemas.microsoft.com/office/drawing/2014/main" id="{69B14157-4FB4-4303-9997-41C183B7D94B}"/>
              </a:ext>
            </a:extLst>
          </p:cNvPr>
          <p:cNvSpPr>
            <a:spLocks noGrp="1"/>
          </p:cNvSpPr>
          <p:nvPr>
            <p:ph idx="1"/>
          </p:nvPr>
        </p:nvSpPr>
        <p:spPr>
          <a:xfrm>
            <a:off x="467544" y="1340768"/>
            <a:ext cx="8136904" cy="4608512"/>
          </a:xfrm>
        </p:spPr>
        <p:txBody>
          <a:bodyPr>
            <a:normAutofit fontScale="92500" lnSpcReduction="10000"/>
          </a:bodyPr>
          <a:lstStyle/>
          <a:p>
            <a:pPr marL="0" indent="0">
              <a:buNone/>
            </a:pPr>
            <a:r>
              <a:rPr lang="en-MY" sz="2400" dirty="0"/>
              <a:t>Individualism is the tendency of people to look after themselves and their immediate family only; Individualism is the preference of people to belong to a loosely knit society where importance is placed on the self and autonomy. </a:t>
            </a:r>
          </a:p>
          <a:p>
            <a:pPr marL="0" indent="0">
              <a:buNone/>
            </a:pPr>
            <a:r>
              <a:rPr lang="en-MY" sz="2400" dirty="0"/>
              <a:t>In opposition, collectivism is the tendency of people to belong to groups or collectives and to look after each other in exchange for loyalty. Collectivist structures place importance on interdependent social units such as the family, rather than on the self. In individualist societies, employees require the freedom to work independently and desire challenging work (which is more important than personal relationships) that will help them reach self-actualization. In collectivist cultures, unquestioned management structures are responsible for the organization of teams of employees and the cohesion of the collective.</a:t>
            </a:r>
          </a:p>
        </p:txBody>
      </p:sp>
    </p:spTree>
    <p:extLst>
      <p:ext uri="{BB962C8B-B14F-4D97-AF65-F5344CB8AC3E}">
        <p14:creationId xmlns="" xmlns:p14="http://schemas.microsoft.com/office/powerpoint/2010/main" val="361379065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6172359-B84C-4AA2-91CE-A9C536605808}"/>
              </a:ext>
            </a:extLst>
          </p:cNvPr>
          <p:cNvSpPr>
            <a:spLocks noGrp="1"/>
          </p:cNvSpPr>
          <p:nvPr>
            <p:ph type="title"/>
          </p:nvPr>
        </p:nvSpPr>
        <p:spPr>
          <a:xfrm>
            <a:off x="755576" y="-77216"/>
            <a:ext cx="7200900" cy="1142385"/>
          </a:xfrm>
        </p:spPr>
        <p:txBody>
          <a:bodyPr>
            <a:normAutofit/>
          </a:bodyPr>
          <a:lstStyle/>
          <a:p>
            <a:r>
              <a:rPr lang="en-MY" sz="2800" dirty="0"/>
              <a:t>Masculinity vs. Femininity</a:t>
            </a:r>
          </a:p>
        </p:txBody>
      </p:sp>
      <p:sp>
        <p:nvSpPr>
          <p:cNvPr id="3" name="Content Placeholder 2">
            <a:extLst>
              <a:ext uri="{FF2B5EF4-FFF2-40B4-BE49-F238E27FC236}">
                <a16:creationId xmlns="" xmlns:a16="http://schemas.microsoft.com/office/drawing/2014/main" id="{909111A3-8626-4412-8ED2-BADAC765BB5B}"/>
              </a:ext>
            </a:extLst>
          </p:cNvPr>
          <p:cNvSpPr>
            <a:spLocks noGrp="1"/>
          </p:cNvSpPr>
          <p:nvPr>
            <p:ph idx="1"/>
          </p:nvPr>
        </p:nvSpPr>
        <p:spPr>
          <a:xfrm>
            <a:off x="755082" y="1524000"/>
            <a:ext cx="7849366" cy="4425280"/>
          </a:xfrm>
        </p:spPr>
        <p:txBody>
          <a:bodyPr>
            <a:normAutofit/>
          </a:bodyPr>
          <a:lstStyle/>
          <a:p>
            <a:pPr marL="0" indent="0">
              <a:buNone/>
            </a:pPr>
            <a:r>
              <a:rPr lang="en-MY" sz="2400" dirty="0"/>
              <a:t>Masculinity is a culture in which the dominant values in society are success, money, and that score high on masculinity; masculinity represents cultures with distinct gender roles where men focus on success, competition and rewards while women focus on tender values such as quality of life and modesty. Femininity represents cultures where gender roles overlap. Femininity is a culture in which the dominant values in society are caring for others and quality of life scores high on femininity. In masculine cultures managers are defined as more assertive and decisive, whereas feminine cultures breed more intuitive managers who negotiate disputes and encourage participation in decisions.</a:t>
            </a:r>
          </a:p>
        </p:txBody>
      </p:sp>
    </p:spTree>
    <p:extLst>
      <p:ext uri="{BB962C8B-B14F-4D97-AF65-F5344CB8AC3E}">
        <p14:creationId xmlns="" xmlns:p14="http://schemas.microsoft.com/office/powerpoint/2010/main" val="405765963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087406-94D8-4F65-ADDF-9A10C418EFF0}"/>
              </a:ext>
            </a:extLst>
          </p:cNvPr>
          <p:cNvSpPr>
            <a:spLocks noGrp="1"/>
          </p:cNvSpPr>
          <p:nvPr>
            <p:ph type="title"/>
          </p:nvPr>
        </p:nvSpPr>
        <p:spPr>
          <a:xfrm>
            <a:off x="539552" y="-171400"/>
            <a:ext cx="7200900" cy="1142385"/>
          </a:xfrm>
        </p:spPr>
        <p:txBody>
          <a:bodyPr>
            <a:normAutofit/>
          </a:bodyPr>
          <a:lstStyle/>
          <a:p>
            <a:r>
              <a:rPr lang="en-MY" sz="2800" dirty="0"/>
              <a:t>Uncertainty Avoidance</a:t>
            </a:r>
          </a:p>
        </p:txBody>
      </p:sp>
      <p:sp>
        <p:nvSpPr>
          <p:cNvPr id="3" name="Content Placeholder 2">
            <a:extLst>
              <a:ext uri="{FF2B5EF4-FFF2-40B4-BE49-F238E27FC236}">
                <a16:creationId xmlns="" xmlns:a16="http://schemas.microsoft.com/office/drawing/2014/main" id="{EB93A301-C788-419F-9859-52EF91E0D8FF}"/>
              </a:ext>
            </a:extLst>
          </p:cNvPr>
          <p:cNvSpPr>
            <a:spLocks noGrp="1"/>
          </p:cNvSpPr>
          <p:nvPr>
            <p:ph idx="1"/>
          </p:nvPr>
        </p:nvSpPr>
        <p:spPr>
          <a:xfrm>
            <a:off x="323528" y="1412776"/>
            <a:ext cx="8278688" cy="4530725"/>
          </a:xfrm>
        </p:spPr>
        <p:txBody>
          <a:bodyPr>
            <a:normAutofit lnSpcReduction="10000"/>
          </a:bodyPr>
          <a:lstStyle/>
          <a:p>
            <a:pPr marL="0" indent="0">
              <a:buNone/>
            </a:pPr>
            <a:r>
              <a:rPr lang="en-MY" sz="2400" dirty="0"/>
              <a:t>Uncertainty avoidance is the degree to which members of a culture feel threatened or uncertain in unfamiliar situations. Thus in high uncertainty avoidance cultures, people prefer a structured environment with rules and policies in place. Hard work is embraced, and there is a greater sense of anxiety amongst the workforce. In contrast, in weak uncertainty avoidance cultures rules create discomfort, almost fear, and exist only where absolutely necessary. People tend to be more relaxed in these cultures, and work at a slower pace. High uncertainty avoidance </a:t>
            </a:r>
            <a:r>
              <a:rPr lang="en-MY" sz="2400" dirty="0" err="1"/>
              <a:t>favors</a:t>
            </a:r>
            <a:r>
              <a:rPr lang="en-MY" sz="2400" dirty="0"/>
              <a:t> precise rules, teachers who are always right and superiors who should be obeyed without question. Low uncertainty avoidance </a:t>
            </a:r>
            <a:r>
              <a:rPr lang="en-MY" sz="2400" dirty="0" err="1"/>
              <a:t>favors</a:t>
            </a:r>
            <a:r>
              <a:rPr lang="en-MY" sz="2400" dirty="0"/>
              <a:t> flexibility, discussion and delegation of decision making</a:t>
            </a:r>
          </a:p>
        </p:txBody>
      </p:sp>
    </p:spTree>
    <p:extLst>
      <p:ext uri="{BB962C8B-B14F-4D97-AF65-F5344CB8AC3E}">
        <p14:creationId xmlns="" xmlns:p14="http://schemas.microsoft.com/office/powerpoint/2010/main" val="54633817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F43FB05-77BB-4A42-B928-F494AA3B94A3}"/>
              </a:ext>
            </a:extLst>
          </p:cNvPr>
          <p:cNvSpPr>
            <a:spLocks noGrp="1"/>
          </p:cNvSpPr>
          <p:nvPr>
            <p:ph type="title"/>
          </p:nvPr>
        </p:nvSpPr>
        <p:spPr>
          <a:xfrm>
            <a:off x="755576" y="-77216"/>
            <a:ext cx="7200900" cy="1142385"/>
          </a:xfrm>
        </p:spPr>
        <p:txBody>
          <a:bodyPr>
            <a:normAutofit/>
          </a:bodyPr>
          <a:lstStyle/>
          <a:p>
            <a:r>
              <a:rPr lang="en-MY" sz="2800" dirty="0"/>
              <a:t>Power distance</a:t>
            </a:r>
            <a:endParaRPr lang="en-MY" sz="1400" dirty="0"/>
          </a:p>
        </p:txBody>
      </p:sp>
      <p:sp>
        <p:nvSpPr>
          <p:cNvPr id="3" name="Content Placeholder 2">
            <a:extLst>
              <a:ext uri="{FF2B5EF4-FFF2-40B4-BE49-F238E27FC236}">
                <a16:creationId xmlns="" xmlns:a16="http://schemas.microsoft.com/office/drawing/2014/main" id="{1F814501-FE0A-4BB6-9ADA-6469B07A3FAD}"/>
              </a:ext>
            </a:extLst>
          </p:cNvPr>
          <p:cNvSpPr>
            <a:spLocks noGrp="1"/>
          </p:cNvSpPr>
          <p:nvPr>
            <p:ph idx="1"/>
          </p:nvPr>
        </p:nvSpPr>
        <p:spPr>
          <a:xfrm>
            <a:off x="539552" y="1412776"/>
            <a:ext cx="7920880" cy="4464496"/>
          </a:xfrm>
        </p:spPr>
        <p:txBody>
          <a:bodyPr>
            <a:normAutofit/>
          </a:bodyPr>
          <a:lstStyle/>
          <a:p>
            <a:pPr marL="0" indent="0">
              <a:buNone/>
            </a:pPr>
            <a:r>
              <a:rPr lang="en-MY" sz="2400" dirty="0"/>
              <a:t>Power distance is the extent to which less powerful members of institutions and organizations accept that power is distributed unequally. In high power distance cultures, children are raised with a great emphasis on respecting elders, which is carried through to adulthood. Therefore organizations are more centralized, employees prefer a more autocratic leadership style where subordinates are expected to be told what to do and there are wide wage gaps in the hierarchical structure. On the other hand, in low power distance cultures inequality is not desired, employees prefer to be consulted with regards to decision making and thus prefer a more resourceful and democratic leader.</a:t>
            </a:r>
          </a:p>
        </p:txBody>
      </p:sp>
    </p:spTree>
    <p:extLst>
      <p:ext uri="{BB962C8B-B14F-4D97-AF65-F5344CB8AC3E}">
        <p14:creationId xmlns="" xmlns:p14="http://schemas.microsoft.com/office/powerpoint/2010/main" val="27458485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057AB4A-8A5D-4E02-9D24-3C79FF72D66D}"/>
              </a:ext>
            </a:extLst>
          </p:cNvPr>
          <p:cNvSpPr>
            <a:spLocks noGrp="1"/>
          </p:cNvSpPr>
          <p:nvPr>
            <p:ph type="title"/>
          </p:nvPr>
        </p:nvSpPr>
        <p:spPr>
          <a:xfrm>
            <a:off x="827584" y="-75586"/>
            <a:ext cx="7200900" cy="1142385"/>
          </a:xfrm>
        </p:spPr>
        <p:txBody>
          <a:bodyPr>
            <a:normAutofit/>
          </a:bodyPr>
          <a:lstStyle/>
          <a:p>
            <a:r>
              <a:rPr lang="en-MY" sz="2800" dirty="0"/>
              <a:t>Time Perspective</a:t>
            </a:r>
          </a:p>
        </p:txBody>
      </p:sp>
      <p:sp>
        <p:nvSpPr>
          <p:cNvPr id="3" name="Content Placeholder 2">
            <a:extLst>
              <a:ext uri="{FF2B5EF4-FFF2-40B4-BE49-F238E27FC236}">
                <a16:creationId xmlns="" xmlns:a16="http://schemas.microsoft.com/office/drawing/2014/main" id="{0B28403B-8B9D-4A31-9B84-4E01829EBDD2}"/>
              </a:ext>
            </a:extLst>
          </p:cNvPr>
          <p:cNvSpPr>
            <a:spLocks noGrp="1"/>
          </p:cNvSpPr>
          <p:nvPr>
            <p:ph idx="1"/>
          </p:nvPr>
        </p:nvSpPr>
        <p:spPr>
          <a:xfrm>
            <a:off x="611560" y="1340768"/>
            <a:ext cx="7920880" cy="4608512"/>
          </a:xfrm>
        </p:spPr>
        <p:txBody>
          <a:bodyPr>
            <a:normAutofit/>
          </a:bodyPr>
          <a:lstStyle/>
          <a:p>
            <a:pPr marL="0" indent="0">
              <a:buNone/>
            </a:pPr>
            <a:r>
              <a:rPr lang="en-MY" sz="2400" dirty="0"/>
              <a:t>Following Hofstede, a subsequent study based on Chinese Confucian Theory revealed a fifth dimension referred to as long-term orientation. This describes the extent to which people have a dynamic, future-oriented perspective. It describes societies' time horizon. Long-term oriented societies attach more importance to the future. They foster pragmatic values oriented towards rewards, including persistence, saving and capacity for adaptation. In short term oriented societies, values promoted are related to the past and the present, including steadiness, respect for tradition, preservation of one's face, reciprocation and fulfilling social obligations.</a:t>
            </a:r>
          </a:p>
        </p:txBody>
      </p:sp>
    </p:spTree>
    <p:extLst>
      <p:ext uri="{BB962C8B-B14F-4D97-AF65-F5344CB8AC3E}">
        <p14:creationId xmlns="" xmlns:p14="http://schemas.microsoft.com/office/powerpoint/2010/main" val="404611100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A524306-7BFB-4178-8D2D-B310C276FFC9}"/>
              </a:ext>
            </a:extLst>
          </p:cNvPr>
          <p:cNvSpPr>
            <a:spLocks noGrp="1"/>
          </p:cNvSpPr>
          <p:nvPr>
            <p:ph type="title"/>
          </p:nvPr>
        </p:nvSpPr>
        <p:spPr>
          <a:xfrm>
            <a:off x="683568" y="-92953"/>
            <a:ext cx="7200900" cy="1142385"/>
          </a:xfrm>
        </p:spPr>
        <p:txBody>
          <a:bodyPr>
            <a:normAutofit/>
          </a:bodyPr>
          <a:lstStyle/>
          <a:p>
            <a:r>
              <a:rPr lang="en-MY" sz="2800" dirty="0"/>
              <a:t>Indulgence/Restraint</a:t>
            </a:r>
          </a:p>
        </p:txBody>
      </p:sp>
      <p:sp>
        <p:nvSpPr>
          <p:cNvPr id="3" name="Content Placeholder 2">
            <a:extLst>
              <a:ext uri="{FF2B5EF4-FFF2-40B4-BE49-F238E27FC236}">
                <a16:creationId xmlns="" xmlns:a16="http://schemas.microsoft.com/office/drawing/2014/main" id="{88E49597-5A9D-4733-8730-D5EF8BD6EB80}"/>
              </a:ext>
            </a:extLst>
          </p:cNvPr>
          <p:cNvSpPr>
            <a:spLocks noGrp="1"/>
          </p:cNvSpPr>
          <p:nvPr>
            <p:ph idx="1"/>
          </p:nvPr>
        </p:nvSpPr>
        <p:spPr>
          <a:xfrm>
            <a:off x="539552" y="1412776"/>
            <a:ext cx="7992888" cy="4536504"/>
          </a:xfrm>
        </p:spPr>
        <p:txBody>
          <a:bodyPr>
            <a:normAutofit/>
          </a:bodyPr>
          <a:lstStyle/>
          <a:p>
            <a:r>
              <a:rPr lang="en-MY" sz="2400" dirty="0"/>
              <a:t>Indulgence societies tend to allow relatively free gratification of natural human desires related to enjoying life and having fun whereas Restraint societies are more likely to believe that such gratification needs to be curbed and regulated by strict norms.</a:t>
            </a:r>
          </a:p>
          <a:p>
            <a:r>
              <a:rPr lang="en-MY" sz="2400" dirty="0"/>
              <a:t>Indulgent cultures will tend to focus more on individual happiness and well-being, leisure time is more important and there is greater freedom and personal control. This is in contrast with restrained cultures where positive emotions are less freely expressed and happiness, freedom and leisure are not given the same importance.</a:t>
            </a:r>
          </a:p>
          <a:p>
            <a:pPr marL="0" indent="0">
              <a:buNone/>
            </a:pPr>
            <a:endParaRPr lang="en-MY" sz="2400" dirty="0"/>
          </a:p>
        </p:txBody>
      </p:sp>
    </p:spTree>
    <p:extLst>
      <p:ext uri="{BB962C8B-B14F-4D97-AF65-F5344CB8AC3E}">
        <p14:creationId xmlns="" xmlns:p14="http://schemas.microsoft.com/office/powerpoint/2010/main" val="14483920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940E325-4F46-409A-822D-5B52EFEC5028}"/>
              </a:ext>
            </a:extLst>
          </p:cNvPr>
          <p:cNvSpPr>
            <a:spLocks noGrp="1"/>
          </p:cNvSpPr>
          <p:nvPr>
            <p:ph type="title"/>
          </p:nvPr>
        </p:nvSpPr>
        <p:spPr>
          <a:xfrm>
            <a:off x="755576" y="-75586"/>
            <a:ext cx="7200900" cy="1142385"/>
          </a:xfrm>
        </p:spPr>
        <p:txBody>
          <a:bodyPr>
            <a:normAutofit/>
          </a:bodyPr>
          <a:lstStyle/>
          <a:p>
            <a:r>
              <a:rPr lang="en-MY" sz="2800" dirty="0"/>
              <a:t>Question #</a:t>
            </a:r>
          </a:p>
        </p:txBody>
      </p:sp>
      <p:sp>
        <p:nvSpPr>
          <p:cNvPr id="3" name="Content Placeholder 2">
            <a:extLst>
              <a:ext uri="{FF2B5EF4-FFF2-40B4-BE49-F238E27FC236}">
                <a16:creationId xmlns="" xmlns:a16="http://schemas.microsoft.com/office/drawing/2014/main" id="{9748D9D3-A893-4B20-AEC1-DFE22FCD7492}"/>
              </a:ext>
            </a:extLst>
          </p:cNvPr>
          <p:cNvSpPr>
            <a:spLocks noGrp="1"/>
          </p:cNvSpPr>
          <p:nvPr>
            <p:ph idx="1"/>
          </p:nvPr>
        </p:nvSpPr>
        <p:spPr>
          <a:xfrm>
            <a:off x="611560" y="1340768"/>
            <a:ext cx="7992888" cy="4536504"/>
          </a:xfrm>
        </p:spPr>
        <p:txBody>
          <a:bodyPr>
            <a:normAutofit/>
          </a:bodyPr>
          <a:lstStyle/>
          <a:p>
            <a:pPr marL="0" indent="0">
              <a:buNone/>
            </a:pPr>
            <a:r>
              <a:rPr lang="en-MY" sz="2400" dirty="0"/>
              <a:t>Which of the following </a:t>
            </a:r>
            <a:r>
              <a:rPr lang="en-MY" sz="2400" dirty="0" err="1"/>
              <a:t>behaviors</a:t>
            </a:r>
            <a:r>
              <a:rPr lang="en-MY" sz="2400" dirty="0"/>
              <a:t> is an example of high uncertainty avoidance?</a:t>
            </a:r>
          </a:p>
          <a:p>
            <a:pPr marL="0" indent="0">
              <a:buNone/>
            </a:pPr>
            <a:r>
              <a:rPr lang="en-MY" sz="2400" dirty="0"/>
              <a:t>a) A company minimizes its risk by instituting strict laws and safety measures.</a:t>
            </a:r>
          </a:p>
          <a:p>
            <a:pPr marL="0" indent="0">
              <a:buNone/>
            </a:pPr>
            <a:r>
              <a:rPr lang="en-MY" sz="2400" dirty="0"/>
              <a:t>b) A company implements a compensation plan that has low base pay and high commissions.</a:t>
            </a:r>
          </a:p>
          <a:p>
            <a:pPr marL="0" indent="0">
              <a:buNone/>
            </a:pPr>
            <a:r>
              <a:rPr lang="en-MY" sz="2400" dirty="0"/>
              <a:t>c) A new situation is motivating for a work team, and they enjoy the challenge.</a:t>
            </a:r>
          </a:p>
          <a:p>
            <a:pPr marL="0" indent="0">
              <a:buNone/>
            </a:pPr>
            <a:r>
              <a:rPr lang="en-MY" sz="2400" dirty="0"/>
              <a:t>d) Employees are likely to switch jobs frequently.</a:t>
            </a:r>
          </a:p>
        </p:txBody>
      </p:sp>
    </p:spTree>
    <p:extLst>
      <p:ext uri="{BB962C8B-B14F-4D97-AF65-F5344CB8AC3E}">
        <p14:creationId xmlns="" xmlns:p14="http://schemas.microsoft.com/office/powerpoint/2010/main" val="106278993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9602ED1-D660-481A-9EF8-4270C3DF63FD}"/>
              </a:ext>
            </a:extLst>
          </p:cNvPr>
          <p:cNvSpPr>
            <a:spLocks noGrp="1"/>
          </p:cNvSpPr>
          <p:nvPr>
            <p:ph type="title"/>
          </p:nvPr>
        </p:nvSpPr>
        <p:spPr/>
        <p:txBody>
          <a:bodyPr>
            <a:normAutofit/>
          </a:bodyPr>
          <a:lstStyle/>
          <a:p>
            <a:r>
              <a:rPr lang="en-MY" sz="2800" dirty="0"/>
              <a:t>Answer # </a:t>
            </a:r>
          </a:p>
        </p:txBody>
      </p:sp>
      <p:sp>
        <p:nvSpPr>
          <p:cNvPr id="3" name="Content Placeholder 2">
            <a:extLst>
              <a:ext uri="{FF2B5EF4-FFF2-40B4-BE49-F238E27FC236}">
                <a16:creationId xmlns="" xmlns:a16="http://schemas.microsoft.com/office/drawing/2014/main" id="{8DB87FB0-9584-43A7-B6D0-1EDCC33E1295}"/>
              </a:ext>
            </a:extLst>
          </p:cNvPr>
          <p:cNvSpPr>
            <a:spLocks noGrp="1"/>
          </p:cNvSpPr>
          <p:nvPr>
            <p:ph idx="1"/>
          </p:nvPr>
        </p:nvSpPr>
        <p:spPr/>
        <p:txBody>
          <a:bodyPr>
            <a:normAutofit/>
          </a:bodyPr>
          <a:lstStyle/>
          <a:p>
            <a:r>
              <a:rPr lang="en-MY" sz="2400" dirty="0"/>
              <a:t>Option A</a:t>
            </a:r>
          </a:p>
        </p:txBody>
      </p:sp>
    </p:spTree>
    <p:extLst>
      <p:ext uri="{BB962C8B-B14F-4D97-AF65-F5344CB8AC3E}">
        <p14:creationId xmlns="" xmlns:p14="http://schemas.microsoft.com/office/powerpoint/2010/main" val="309952579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40943705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AF8A356-D884-45B2-80A8-5DF22AFE2552}"/>
              </a:ext>
            </a:extLst>
          </p:cNvPr>
          <p:cNvSpPr>
            <a:spLocks noGrp="1"/>
          </p:cNvSpPr>
          <p:nvPr>
            <p:ph type="title"/>
          </p:nvPr>
        </p:nvSpPr>
        <p:spPr/>
        <p:txBody>
          <a:bodyPr/>
          <a:lstStyle/>
          <a:p>
            <a:r>
              <a:rPr lang="en-MY" dirty="0"/>
              <a:t>High vs Low Context Culture</a:t>
            </a:r>
          </a:p>
        </p:txBody>
      </p:sp>
      <p:pic>
        <p:nvPicPr>
          <p:cNvPr id="5" name="Picture 4">
            <a:extLst>
              <a:ext uri="{FF2B5EF4-FFF2-40B4-BE49-F238E27FC236}">
                <a16:creationId xmlns="" xmlns:a16="http://schemas.microsoft.com/office/drawing/2014/main" id="{F6FCEAF7-9A76-42C8-A0D1-5AB2404A9F65}"/>
              </a:ext>
            </a:extLst>
          </p:cNvPr>
          <p:cNvPicPr>
            <a:picLocks noChangeAspect="1"/>
          </p:cNvPicPr>
          <p:nvPr/>
        </p:nvPicPr>
        <p:blipFill>
          <a:blip r:embed="rId2"/>
          <a:stretch>
            <a:fillRect/>
          </a:stretch>
        </p:blipFill>
        <p:spPr>
          <a:xfrm>
            <a:off x="1403648" y="1988840"/>
            <a:ext cx="5624841" cy="3977035"/>
          </a:xfrm>
          <a:prstGeom prst="rect">
            <a:avLst/>
          </a:prstGeom>
        </p:spPr>
      </p:pic>
    </p:spTree>
    <p:extLst>
      <p:ext uri="{BB962C8B-B14F-4D97-AF65-F5344CB8AC3E}">
        <p14:creationId xmlns="" xmlns:p14="http://schemas.microsoft.com/office/powerpoint/2010/main" val="105038466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720F7F5-CBA7-4A9A-96B5-9CBC6A2E1B76}"/>
              </a:ext>
            </a:extLst>
          </p:cNvPr>
          <p:cNvSpPr>
            <a:spLocks noGrp="1"/>
          </p:cNvSpPr>
          <p:nvPr>
            <p:ph type="title"/>
          </p:nvPr>
        </p:nvSpPr>
        <p:spPr>
          <a:xfrm>
            <a:off x="755576" y="-75586"/>
            <a:ext cx="7200900" cy="1142385"/>
          </a:xfrm>
        </p:spPr>
        <p:txBody>
          <a:bodyPr>
            <a:normAutofit/>
          </a:bodyPr>
          <a:lstStyle/>
          <a:p>
            <a:r>
              <a:rPr lang="en-MY" sz="2800" dirty="0"/>
              <a:t>High context Culture</a:t>
            </a:r>
          </a:p>
        </p:txBody>
      </p:sp>
      <p:sp>
        <p:nvSpPr>
          <p:cNvPr id="3" name="Content Placeholder 2">
            <a:extLst>
              <a:ext uri="{FF2B5EF4-FFF2-40B4-BE49-F238E27FC236}">
                <a16:creationId xmlns="" xmlns:a16="http://schemas.microsoft.com/office/drawing/2014/main" id="{FDA62DCE-E19D-4A9E-BB2D-C6858A0C0C9E}"/>
              </a:ext>
            </a:extLst>
          </p:cNvPr>
          <p:cNvSpPr>
            <a:spLocks noGrp="1"/>
          </p:cNvSpPr>
          <p:nvPr>
            <p:ph idx="1"/>
          </p:nvPr>
        </p:nvSpPr>
        <p:spPr>
          <a:xfrm>
            <a:off x="611560" y="1340768"/>
            <a:ext cx="7848872" cy="4320480"/>
          </a:xfrm>
        </p:spPr>
        <p:txBody>
          <a:bodyPr>
            <a:normAutofit/>
          </a:bodyPr>
          <a:lstStyle/>
          <a:p>
            <a:pPr marL="0" indent="0">
              <a:buNone/>
            </a:pPr>
            <a:r>
              <a:rPr lang="en-MY" sz="2400" dirty="0"/>
              <a:t>High context refers to societies or groups where people have close connections over a long period of time. Many aspects of cultural </a:t>
            </a:r>
            <a:r>
              <a:rPr lang="en-MY" sz="2400" dirty="0" err="1"/>
              <a:t>behavior</a:t>
            </a:r>
            <a:r>
              <a:rPr lang="en-MY" sz="2400" dirty="0"/>
              <a:t> are, not made explicit, because most members know what to do and what to think from years of interaction with each other. High context is more common in Eastern cultures than in Western cultures.</a:t>
            </a:r>
          </a:p>
        </p:txBody>
      </p:sp>
    </p:spTree>
    <p:extLst>
      <p:ext uri="{BB962C8B-B14F-4D97-AF65-F5344CB8AC3E}">
        <p14:creationId xmlns="" xmlns:p14="http://schemas.microsoft.com/office/powerpoint/2010/main" val="380927053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05EE470-A97B-49F5-935E-C244B81EE297}"/>
              </a:ext>
            </a:extLst>
          </p:cNvPr>
          <p:cNvSpPr>
            <a:spLocks noGrp="1"/>
          </p:cNvSpPr>
          <p:nvPr>
            <p:ph type="title"/>
          </p:nvPr>
        </p:nvSpPr>
        <p:spPr>
          <a:xfrm>
            <a:off x="827584" y="-77216"/>
            <a:ext cx="7200900" cy="1142385"/>
          </a:xfrm>
        </p:spPr>
        <p:txBody>
          <a:bodyPr>
            <a:normAutofit/>
          </a:bodyPr>
          <a:lstStyle/>
          <a:p>
            <a:r>
              <a:rPr lang="en-MY" sz="2800" dirty="0"/>
              <a:t>Low context Culture</a:t>
            </a:r>
          </a:p>
        </p:txBody>
      </p:sp>
      <p:sp>
        <p:nvSpPr>
          <p:cNvPr id="3" name="Content Placeholder 2">
            <a:extLst>
              <a:ext uri="{FF2B5EF4-FFF2-40B4-BE49-F238E27FC236}">
                <a16:creationId xmlns="" xmlns:a16="http://schemas.microsoft.com/office/drawing/2014/main" id="{05A41454-BF13-4A2C-99C6-5553A5F437C8}"/>
              </a:ext>
            </a:extLst>
          </p:cNvPr>
          <p:cNvSpPr>
            <a:spLocks noGrp="1"/>
          </p:cNvSpPr>
          <p:nvPr>
            <p:ph idx="1"/>
          </p:nvPr>
        </p:nvSpPr>
        <p:spPr>
          <a:xfrm>
            <a:off x="824463" y="1340768"/>
            <a:ext cx="7200900" cy="3809999"/>
          </a:xfrm>
        </p:spPr>
        <p:txBody>
          <a:bodyPr>
            <a:normAutofit/>
          </a:bodyPr>
          <a:lstStyle/>
          <a:p>
            <a:pPr marL="0" indent="0">
              <a:buNone/>
            </a:pPr>
            <a:r>
              <a:rPr lang="en-MY" sz="2400" dirty="0"/>
              <a:t>Low context refers to societies where people tend to have many connections but of shorter duration or for some specific reason. In these societies, cultural </a:t>
            </a:r>
            <a:r>
              <a:rPr lang="en-MY" sz="2400" dirty="0" err="1"/>
              <a:t>behavior</a:t>
            </a:r>
            <a:r>
              <a:rPr lang="en-MY" sz="2400" dirty="0"/>
              <a:t> and beliefs may need to be spelled out explicitly so that those coming into the cultural environment know how to behave.</a:t>
            </a:r>
          </a:p>
        </p:txBody>
      </p:sp>
    </p:spTree>
    <p:extLst>
      <p:ext uri="{BB962C8B-B14F-4D97-AF65-F5344CB8AC3E}">
        <p14:creationId xmlns="" xmlns:p14="http://schemas.microsoft.com/office/powerpoint/2010/main" val="108322713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4359C1B-60A8-4906-A707-2F38F2F91A28}"/>
              </a:ext>
            </a:extLst>
          </p:cNvPr>
          <p:cNvSpPr>
            <a:spLocks noGrp="1"/>
          </p:cNvSpPr>
          <p:nvPr>
            <p:ph type="title"/>
          </p:nvPr>
        </p:nvSpPr>
        <p:spPr>
          <a:xfrm>
            <a:off x="546956" y="-171400"/>
            <a:ext cx="7200900" cy="1142385"/>
          </a:xfrm>
        </p:spPr>
        <p:txBody>
          <a:bodyPr>
            <a:normAutofit/>
          </a:bodyPr>
          <a:lstStyle/>
          <a:p>
            <a:r>
              <a:rPr lang="en-MY" sz="2800" dirty="0"/>
              <a:t>Question # </a:t>
            </a:r>
          </a:p>
        </p:txBody>
      </p:sp>
      <p:sp>
        <p:nvSpPr>
          <p:cNvPr id="3" name="Content Placeholder 2">
            <a:extLst>
              <a:ext uri="{FF2B5EF4-FFF2-40B4-BE49-F238E27FC236}">
                <a16:creationId xmlns="" xmlns:a16="http://schemas.microsoft.com/office/drawing/2014/main" id="{84F961C0-3B9C-41DD-AB5B-7ACDB9272D3A}"/>
              </a:ext>
            </a:extLst>
          </p:cNvPr>
          <p:cNvSpPr>
            <a:spLocks noGrp="1"/>
          </p:cNvSpPr>
          <p:nvPr>
            <p:ph idx="1"/>
          </p:nvPr>
        </p:nvSpPr>
        <p:spPr>
          <a:xfrm>
            <a:off x="546956" y="1556792"/>
            <a:ext cx="8273516" cy="4530725"/>
          </a:xfrm>
        </p:spPr>
        <p:txBody>
          <a:bodyPr/>
          <a:lstStyle/>
          <a:p>
            <a:pPr marL="0" indent="0">
              <a:buNone/>
            </a:pPr>
            <a:r>
              <a:rPr lang="en-MY" sz="2400" dirty="0"/>
              <a:t>In high-context cultures, the most meaning is derived from</a:t>
            </a:r>
          </a:p>
          <a:p>
            <a:pPr marL="0" indent="0">
              <a:buNone/>
            </a:pPr>
            <a:r>
              <a:rPr lang="en-MY" sz="2400" dirty="0"/>
              <a:t>a) words.</a:t>
            </a:r>
          </a:p>
          <a:p>
            <a:pPr marL="0" indent="0">
              <a:buNone/>
            </a:pPr>
            <a:r>
              <a:rPr lang="en-MY" sz="2400" dirty="0"/>
              <a:t>b) relationships.</a:t>
            </a:r>
          </a:p>
          <a:p>
            <a:pPr marL="0" indent="0">
              <a:buNone/>
            </a:pPr>
            <a:r>
              <a:rPr lang="en-MY" sz="2400" dirty="0"/>
              <a:t>c) content.</a:t>
            </a:r>
          </a:p>
          <a:p>
            <a:pPr marL="0" indent="0">
              <a:buNone/>
            </a:pPr>
            <a:r>
              <a:rPr lang="en-MY" sz="2400" dirty="0"/>
              <a:t>d) actions.</a:t>
            </a:r>
          </a:p>
        </p:txBody>
      </p:sp>
    </p:spTree>
    <p:extLst>
      <p:ext uri="{BB962C8B-B14F-4D97-AF65-F5344CB8AC3E}">
        <p14:creationId xmlns="" xmlns:p14="http://schemas.microsoft.com/office/powerpoint/2010/main" val="103394534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9BDB3B5-55BE-4F10-973B-C381C6CD364B}"/>
              </a:ext>
            </a:extLst>
          </p:cNvPr>
          <p:cNvSpPr>
            <a:spLocks noGrp="1"/>
          </p:cNvSpPr>
          <p:nvPr>
            <p:ph type="title"/>
          </p:nvPr>
        </p:nvSpPr>
        <p:spPr>
          <a:xfrm>
            <a:off x="683568" y="-75586"/>
            <a:ext cx="7200900" cy="1142385"/>
          </a:xfrm>
        </p:spPr>
        <p:txBody>
          <a:bodyPr>
            <a:normAutofit/>
          </a:bodyPr>
          <a:lstStyle/>
          <a:p>
            <a:r>
              <a:rPr lang="en-MY" sz="2800" dirty="0"/>
              <a:t>Answer # </a:t>
            </a:r>
          </a:p>
        </p:txBody>
      </p:sp>
      <p:sp>
        <p:nvSpPr>
          <p:cNvPr id="3" name="Content Placeholder 2">
            <a:extLst>
              <a:ext uri="{FF2B5EF4-FFF2-40B4-BE49-F238E27FC236}">
                <a16:creationId xmlns="" xmlns:a16="http://schemas.microsoft.com/office/drawing/2014/main" id="{22F720E2-AA99-46CF-AEF0-30D10782D5D3}"/>
              </a:ext>
            </a:extLst>
          </p:cNvPr>
          <p:cNvSpPr>
            <a:spLocks noGrp="1"/>
          </p:cNvSpPr>
          <p:nvPr>
            <p:ph idx="1"/>
          </p:nvPr>
        </p:nvSpPr>
        <p:spPr>
          <a:xfrm>
            <a:off x="683568" y="1524000"/>
            <a:ext cx="7776864" cy="4065240"/>
          </a:xfrm>
        </p:spPr>
        <p:txBody>
          <a:bodyPr>
            <a:normAutofit/>
          </a:bodyPr>
          <a:lstStyle/>
          <a:p>
            <a:r>
              <a:rPr lang="en-MY" sz="2400" dirty="0"/>
              <a:t>Option B</a:t>
            </a:r>
          </a:p>
          <a:p>
            <a:endParaRPr lang="en-MY" sz="2400" dirty="0"/>
          </a:p>
          <a:p>
            <a:pPr marL="0" indent="0">
              <a:buNone/>
            </a:pPr>
            <a:r>
              <a:rPr lang="en-MY" sz="2400" dirty="0"/>
              <a:t>In high-context cultures, the context of the communication, and not necessarily the words, provides the most meaning. A big part of the context is the relationship that exists between speaker and listener.</a:t>
            </a:r>
          </a:p>
        </p:txBody>
      </p:sp>
    </p:spTree>
    <p:extLst>
      <p:ext uri="{BB962C8B-B14F-4D97-AF65-F5344CB8AC3E}">
        <p14:creationId xmlns="" xmlns:p14="http://schemas.microsoft.com/office/powerpoint/2010/main" val="35738695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81711813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906FF93-B4C0-419F-B141-4CBE49F869A2}"/>
              </a:ext>
            </a:extLst>
          </p:cNvPr>
          <p:cNvSpPr>
            <a:spLocks noGrp="1"/>
          </p:cNvSpPr>
          <p:nvPr>
            <p:ph type="title"/>
          </p:nvPr>
        </p:nvSpPr>
        <p:spPr>
          <a:xfrm>
            <a:off x="827584" y="-75586"/>
            <a:ext cx="7200900" cy="1142385"/>
          </a:xfrm>
        </p:spPr>
        <p:txBody>
          <a:bodyPr>
            <a:normAutofit/>
          </a:bodyPr>
          <a:lstStyle/>
          <a:p>
            <a:r>
              <a:rPr lang="en-MY" sz="2800" dirty="0"/>
              <a:t>Corporate Governance</a:t>
            </a:r>
          </a:p>
        </p:txBody>
      </p:sp>
      <p:sp>
        <p:nvSpPr>
          <p:cNvPr id="3" name="Content Placeholder 2">
            <a:extLst>
              <a:ext uri="{FF2B5EF4-FFF2-40B4-BE49-F238E27FC236}">
                <a16:creationId xmlns="" xmlns:a16="http://schemas.microsoft.com/office/drawing/2014/main" id="{5DFB5FB5-FD93-44C2-B00B-C105E4D930C5}"/>
              </a:ext>
            </a:extLst>
          </p:cNvPr>
          <p:cNvSpPr>
            <a:spLocks noGrp="1"/>
          </p:cNvSpPr>
          <p:nvPr>
            <p:ph idx="1"/>
          </p:nvPr>
        </p:nvSpPr>
        <p:spPr>
          <a:xfrm>
            <a:off x="683568" y="1524000"/>
            <a:ext cx="7848872" cy="4425280"/>
          </a:xfrm>
        </p:spPr>
        <p:txBody>
          <a:bodyPr>
            <a:normAutofit lnSpcReduction="10000"/>
          </a:bodyPr>
          <a:lstStyle/>
          <a:p>
            <a:r>
              <a:rPr lang="en-MY" sz="2400" dirty="0"/>
              <a:t>Corporate governance is regarded as a means to ensure that companies are run properly and at the same time, minimising the risk of corporate failure</a:t>
            </a:r>
          </a:p>
          <a:p>
            <a:r>
              <a:rPr lang="en-MY" sz="2400" dirty="0"/>
              <a:t>The need for corporate governance arises because of the separation of management and ownership in modern Corporation</a:t>
            </a:r>
          </a:p>
          <a:p>
            <a:r>
              <a:rPr lang="en-MY" sz="2400" dirty="0"/>
              <a:t> There is an inherent conflict of interest between managers and shareholders. If managers are to act in the best interest of owners, the managers must be monitored and rewarded with appropriate incentives.</a:t>
            </a:r>
          </a:p>
          <a:p>
            <a:r>
              <a:rPr lang="en-MY" sz="2400" dirty="0"/>
              <a:t>Well governed companies are better contributors to the national economy and society</a:t>
            </a:r>
          </a:p>
        </p:txBody>
      </p:sp>
    </p:spTree>
    <p:extLst>
      <p:ext uri="{BB962C8B-B14F-4D97-AF65-F5344CB8AC3E}">
        <p14:creationId xmlns="" xmlns:p14="http://schemas.microsoft.com/office/powerpoint/2010/main" val="306648119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7503398-3270-4D10-BE07-7784696AE348}"/>
              </a:ext>
            </a:extLst>
          </p:cNvPr>
          <p:cNvSpPr>
            <a:spLocks noGrp="1"/>
          </p:cNvSpPr>
          <p:nvPr>
            <p:ph type="title"/>
          </p:nvPr>
        </p:nvSpPr>
        <p:spPr>
          <a:xfrm>
            <a:off x="611560" y="26506"/>
            <a:ext cx="7200900" cy="1142385"/>
          </a:xfrm>
        </p:spPr>
        <p:txBody>
          <a:bodyPr>
            <a:normAutofit/>
          </a:bodyPr>
          <a:lstStyle/>
          <a:p>
            <a:r>
              <a:rPr lang="en-MY" sz="2800" dirty="0"/>
              <a:t>Corporate Governance</a:t>
            </a:r>
          </a:p>
        </p:txBody>
      </p:sp>
      <p:sp>
        <p:nvSpPr>
          <p:cNvPr id="3" name="Content Placeholder 2">
            <a:extLst>
              <a:ext uri="{FF2B5EF4-FFF2-40B4-BE49-F238E27FC236}">
                <a16:creationId xmlns="" xmlns:a16="http://schemas.microsoft.com/office/drawing/2014/main" id="{52E9E81D-849F-43FB-81CD-22FB232C8BDA}"/>
              </a:ext>
            </a:extLst>
          </p:cNvPr>
          <p:cNvSpPr>
            <a:spLocks noGrp="1"/>
          </p:cNvSpPr>
          <p:nvPr>
            <p:ph idx="1"/>
          </p:nvPr>
        </p:nvSpPr>
        <p:spPr>
          <a:xfrm>
            <a:off x="755576" y="1628800"/>
            <a:ext cx="7200900" cy="3809999"/>
          </a:xfrm>
        </p:spPr>
        <p:txBody>
          <a:bodyPr>
            <a:normAutofit/>
          </a:bodyPr>
          <a:lstStyle/>
          <a:p>
            <a:r>
              <a:rPr lang="en-MY" sz="2400" dirty="0"/>
              <a:t>The efficiency of this stakeholder approach draws on Japan and Germany as examples of successful industrial societies in which stakeholders are given importance while setting corporate goals so as to maximise the interests of the various groups of stakeholders</a:t>
            </a:r>
          </a:p>
          <a:p>
            <a:r>
              <a:rPr lang="en-MY" sz="2400" dirty="0"/>
              <a:t>In 2001-2002 saw the collapse of two big corporations namely Enron and WorldCom and the ensuing scandals and collapses like Arthur Andersen, Global Crossing and Tyco.</a:t>
            </a:r>
          </a:p>
        </p:txBody>
      </p:sp>
    </p:spTree>
    <p:extLst>
      <p:ext uri="{BB962C8B-B14F-4D97-AF65-F5344CB8AC3E}">
        <p14:creationId xmlns="" xmlns:p14="http://schemas.microsoft.com/office/powerpoint/2010/main" val="392668451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D796121-5A68-444C-AF43-70C716D0DAD7}"/>
              </a:ext>
            </a:extLst>
          </p:cNvPr>
          <p:cNvSpPr>
            <a:spLocks noGrp="1"/>
          </p:cNvSpPr>
          <p:nvPr>
            <p:ph type="title"/>
          </p:nvPr>
        </p:nvSpPr>
        <p:spPr/>
        <p:txBody>
          <a:bodyPr/>
          <a:lstStyle/>
          <a:p>
            <a:r>
              <a:rPr lang="en-MY" dirty="0"/>
              <a:t>Models of Corporate Governance</a:t>
            </a:r>
          </a:p>
        </p:txBody>
      </p:sp>
      <p:pic>
        <p:nvPicPr>
          <p:cNvPr id="5" name="Picture 4">
            <a:extLst>
              <a:ext uri="{FF2B5EF4-FFF2-40B4-BE49-F238E27FC236}">
                <a16:creationId xmlns="" xmlns:a16="http://schemas.microsoft.com/office/drawing/2014/main" id="{68966FCD-039A-4920-BA05-FAA1D6B16447}"/>
              </a:ext>
            </a:extLst>
          </p:cNvPr>
          <p:cNvPicPr>
            <a:picLocks noChangeAspect="1"/>
          </p:cNvPicPr>
          <p:nvPr/>
        </p:nvPicPr>
        <p:blipFill>
          <a:blip r:embed="rId2"/>
          <a:stretch>
            <a:fillRect/>
          </a:stretch>
        </p:blipFill>
        <p:spPr>
          <a:xfrm>
            <a:off x="1547664" y="1916832"/>
            <a:ext cx="4914900" cy="4181475"/>
          </a:xfrm>
          <a:prstGeom prst="rect">
            <a:avLst/>
          </a:prstGeom>
        </p:spPr>
      </p:pic>
    </p:spTree>
    <p:extLst>
      <p:ext uri="{BB962C8B-B14F-4D97-AF65-F5344CB8AC3E}">
        <p14:creationId xmlns="" xmlns:p14="http://schemas.microsoft.com/office/powerpoint/2010/main" val="151548887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31FC520-4539-4A64-AFB1-1C0C902D0F4F}"/>
              </a:ext>
            </a:extLst>
          </p:cNvPr>
          <p:cNvSpPr>
            <a:spLocks noGrp="1"/>
          </p:cNvSpPr>
          <p:nvPr>
            <p:ph type="title"/>
          </p:nvPr>
        </p:nvSpPr>
        <p:spPr/>
        <p:txBody>
          <a:bodyPr/>
          <a:lstStyle/>
          <a:p>
            <a:r>
              <a:rPr lang="en-MY" dirty="0"/>
              <a:t>Models of Corporate Governance</a:t>
            </a:r>
          </a:p>
        </p:txBody>
      </p:sp>
      <p:pic>
        <p:nvPicPr>
          <p:cNvPr id="5" name="Picture 4">
            <a:extLst>
              <a:ext uri="{FF2B5EF4-FFF2-40B4-BE49-F238E27FC236}">
                <a16:creationId xmlns="" xmlns:a16="http://schemas.microsoft.com/office/drawing/2014/main" id="{90EF6FE5-E0AA-4FDA-9280-E9030553D312}"/>
              </a:ext>
            </a:extLst>
          </p:cNvPr>
          <p:cNvPicPr>
            <a:picLocks noChangeAspect="1"/>
          </p:cNvPicPr>
          <p:nvPr/>
        </p:nvPicPr>
        <p:blipFill>
          <a:blip r:embed="rId2"/>
          <a:stretch>
            <a:fillRect/>
          </a:stretch>
        </p:blipFill>
        <p:spPr>
          <a:xfrm>
            <a:off x="728662" y="1844824"/>
            <a:ext cx="8143875" cy="4495800"/>
          </a:xfrm>
          <a:prstGeom prst="rect">
            <a:avLst/>
          </a:prstGeom>
        </p:spPr>
      </p:pic>
    </p:spTree>
    <p:extLst>
      <p:ext uri="{BB962C8B-B14F-4D97-AF65-F5344CB8AC3E}">
        <p14:creationId xmlns="" xmlns:p14="http://schemas.microsoft.com/office/powerpoint/2010/main" val="311346878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90723390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E1AE2F-C781-4C33-A7B5-9584B9E95656}"/>
              </a:ext>
            </a:extLst>
          </p:cNvPr>
          <p:cNvSpPr>
            <a:spLocks noGrp="1"/>
          </p:cNvSpPr>
          <p:nvPr>
            <p:ph type="title"/>
          </p:nvPr>
        </p:nvSpPr>
        <p:spPr>
          <a:xfrm>
            <a:off x="539552" y="-171400"/>
            <a:ext cx="7200900" cy="1142385"/>
          </a:xfrm>
        </p:spPr>
        <p:txBody>
          <a:bodyPr>
            <a:normAutofit/>
          </a:bodyPr>
          <a:lstStyle/>
          <a:p>
            <a:r>
              <a:rPr lang="en-MY" sz="2800" dirty="0"/>
              <a:t>Strategy</a:t>
            </a:r>
          </a:p>
        </p:txBody>
      </p:sp>
      <p:sp>
        <p:nvSpPr>
          <p:cNvPr id="3" name="Content Placeholder 2">
            <a:extLst>
              <a:ext uri="{FF2B5EF4-FFF2-40B4-BE49-F238E27FC236}">
                <a16:creationId xmlns:a16="http://schemas.microsoft.com/office/drawing/2014/main" xmlns="" id="{81C66776-EE4F-4193-A97A-29B34E42CC6E}"/>
              </a:ext>
            </a:extLst>
          </p:cNvPr>
          <p:cNvSpPr>
            <a:spLocks noGrp="1"/>
          </p:cNvSpPr>
          <p:nvPr>
            <p:ph idx="1"/>
          </p:nvPr>
        </p:nvSpPr>
        <p:spPr>
          <a:xfrm>
            <a:off x="550034" y="1412776"/>
            <a:ext cx="8044916" cy="4334780"/>
          </a:xfrm>
        </p:spPr>
        <p:txBody>
          <a:bodyPr>
            <a:normAutofit/>
          </a:bodyPr>
          <a:lstStyle/>
          <a:p>
            <a:pPr marL="0" indent="0">
              <a:buNone/>
            </a:pPr>
            <a:r>
              <a:rPr lang="en-MY" sz="2400" dirty="0"/>
              <a:t>Strategy is a plan, pattern, position, perspective</a:t>
            </a:r>
          </a:p>
          <a:p>
            <a:pPr marL="400050" lvl="1" indent="0">
              <a:buNone/>
            </a:pPr>
            <a:r>
              <a:rPr lang="en-MY" sz="2400" dirty="0"/>
              <a:t>		</a:t>
            </a:r>
            <a:r>
              <a:rPr lang="en-MY" sz="2000" i="1" dirty="0"/>
              <a:t>Henry Mintzberg, The Rise and Fall of Strategic Planning</a:t>
            </a:r>
          </a:p>
          <a:p>
            <a:pPr marL="0" indent="0">
              <a:buNone/>
            </a:pPr>
            <a:endParaRPr lang="en-MY" sz="2400" dirty="0"/>
          </a:p>
          <a:p>
            <a:pPr marL="0" indent="0">
              <a:buNone/>
            </a:pPr>
            <a:r>
              <a:rPr lang="en-MY" sz="2400" dirty="0"/>
              <a:t>It basically answers – </a:t>
            </a:r>
          </a:p>
          <a:p>
            <a:pPr marL="1353820" marR="639445" lvl="1" indent="-457200">
              <a:spcBef>
                <a:spcPts val="900"/>
              </a:spcBef>
              <a:spcAft>
                <a:spcPts val="0"/>
              </a:spcAft>
            </a:pPr>
            <a:r>
              <a:rPr lang="en-MY" sz="2400" dirty="0"/>
              <a:t>Where we are now?</a:t>
            </a:r>
          </a:p>
          <a:p>
            <a:pPr marL="1353820" marR="639445" lvl="1" indent="-457200">
              <a:spcBef>
                <a:spcPts val="900"/>
              </a:spcBef>
              <a:spcAft>
                <a:spcPts val="0"/>
              </a:spcAft>
            </a:pPr>
            <a:r>
              <a:rPr lang="en-MY" sz="2400" dirty="0"/>
              <a:t>Where do we want to be?</a:t>
            </a:r>
          </a:p>
          <a:p>
            <a:pPr marL="1353820" marR="639445" lvl="1" indent="-457200">
              <a:spcBef>
                <a:spcPts val="900"/>
              </a:spcBef>
              <a:spcAft>
                <a:spcPts val="0"/>
              </a:spcAft>
            </a:pPr>
            <a:r>
              <a:rPr lang="en-MY" sz="2400" dirty="0"/>
              <a:t>How will we get there?</a:t>
            </a:r>
          </a:p>
          <a:p>
            <a:pPr marL="0" indent="0">
              <a:buNone/>
            </a:pPr>
            <a:endParaRPr lang="en-MY" sz="2400" dirty="0">
              <a:latin typeface="Arial" panose="020B0604020202020204" pitchFamily="34" charset="0"/>
              <a:cs typeface="Arial" panose="020B0604020202020204" pitchFamily="34" charset="0"/>
            </a:endParaRPr>
          </a:p>
          <a:p>
            <a:pPr marL="0" indent="0">
              <a:buNone/>
            </a:pPr>
            <a:endParaRPr lang="en-MY"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67568908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6CB981F-756C-4F48-8FE9-44A8748494EA}"/>
              </a:ext>
            </a:extLst>
          </p:cNvPr>
          <p:cNvSpPr>
            <a:spLocks noGrp="1"/>
          </p:cNvSpPr>
          <p:nvPr>
            <p:ph type="title"/>
          </p:nvPr>
        </p:nvSpPr>
        <p:spPr>
          <a:xfrm>
            <a:off x="827584" y="-99392"/>
            <a:ext cx="7200900" cy="1142385"/>
          </a:xfrm>
        </p:spPr>
        <p:txBody>
          <a:bodyPr>
            <a:normAutofit/>
          </a:bodyPr>
          <a:lstStyle/>
          <a:p>
            <a:r>
              <a:rPr lang="en-MY" sz="2800" dirty="0"/>
              <a:t>Strategy</a:t>
            </a:r>
          </a:p>
        </p:txBody>
      </p:sp>
      <p:sp>
        <p:nvSpPr>
          <p:cNvPr id="3" name="Content Placeholder 2">
            <a:extLst>
              <a:ext uri="{FF2B5EF4-FFF2-40B4-BE49-F238E27FC236}">
                <a16:creationId xmlns:a16="http://schemas.microsoft.com/office/drawing/2014/main" xmlns="" id="{C975FB56-3650-4B3F-B23B-50F108FD83B0}"/>
              </a:ext>
            </a:extLst>
          </p:cNvPr>
          <p:cNvSpPr>
            <a:spLocks noGrp="1"/>
          </p:cNvSpPr>
          <p:nvPr>
            <p:ph idx="1"/>
          </p:nvPr>
        </p:nvSpPr>
        <p:spPr>
          <a:xfrm>
            <a:off x="539552" y="1340769"/>
            <a:ext cx="7992888" cy="4464496"/>
          </a:xfrm>
        </p:spPr>
        <p:txBody>
          <a:bodyPr>
            <a:normAutofit/>
          </a:bodyPr>
          <a:lstStyle/>
          <a:p>
            <a:pPr marL="782320" marR="639445" indent="-285750">
              <a:spcBef>
                <a:spcPts val="900"/>
              </a:spcBef>
              <a:spcAft>
                <a:spcPts val="0"/>
              </a:spcAft>
            </a:pPr>
            <a:r>
              <a:rPr lang="en-MY" sz="2400" dirty="0"/>
              <a:t>Strategy is a plan, a "how," a means of getting from here to there.</a:t>
            </a:r>
          </a:p>
          <a:p>
            <a:pPr marL="782320" marR="639445" indent="-285750">
              <a:spcBef>
                <a:spcPts val="900"/>
              </a:spcBef>
              <a:spcAft>
                <a:spcPts val="0"/>
              </a:spcAft>
            </a:pPr>
            <a:r>
              <a:rPr lang="en-MY" sz="2400" dirty="0"/>
              <a:t>Strategy is a pattern in actions over time; for example, a company that regularly markets very expensive products is using a "high end" strategy.</a:t>
            </a:r>
          </a:p>
          <a:p>
            <a:pPr marL="782320" marR="639445" indent="-285750">
              <a:spcBef>
                <a:spcPts val="900"/>
              </a:spcBef>
              <a:spcAft>
                <a:spcPts val="0"/>
              </a:spcAft>
            </a:pPr>
            <a:r>
              <a:rPr lang="en-MY" sz="2400" dirty="0"/>
              <a:t>Strategy is position; that is, it reflects decisions to offer particular products or services in particular markets.</a:t>
            </a:r>
          </a:p>
          <a:p>
            <a:pPr marL="782320" marR="639445" indent="-285750">
              <a:spcBef>
                <a:spcPts val="900"/>
              </a:spcBef>
              <a:spcAft>
                <a:spcPts val="0"/>
              </a:spcAft>
            </a:pPr>
            <a:r>
              <a:rPr lang="en-MY" sz="2400" dirty="0"/>
              <a:t>Strategy is perspective, that is, vision and direction</a:t>
            </a:r>
          </a:p>
          <a:p>
            <a:endParaRPr lang="en-MY" sz="1400" dirty="0"/>
          </a:p>
        </p:txBody>
      </p:sp>
    </p:spTree>
    <p:extLst>
      <p:ext uri="{BB962C8B-B14F-4D97-AF65-F5344CB8AC3E}">
        <p14:creationId xmlns:p14="http://schemas.microsoft.com/office/powerpoint/2010/main" xmlns="" val="17711162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688032" y="-171400"/>
            <a:ext cx="7200900" cy="1142385"/>
          </a:xfrm>
        </p:spPr>
        <p:txBody>
          <a:bodyPr>
            <a:normAutofit/>
          </a:bodyPr>
          <a:lstStyle/>
          <a:p>
            <a:r>
              <a:rPr lang="en-MY" sz="2800" dirty="0"/>
              <a:t>Strategy</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a:xfrm>
            <a:off x="323528" y="1268760"/>
            <a:ext cx="8204448" cy="3456385"/>
          </a:xfrm>
        </p:spPr>
        <p:txBody>
          <a:bodyPr>
            <a:normAutofit/>
          </a:bodyPr>
          <a:lstStyle/>
          <a:p>
            <a:pPr marL="496570" marR="639445" indent="0">
              <a:spcBef>
                <a:spcPts val="900"/>
              </a:spcBef>
              <a:spcAft>
                <a:spcPts val="0"/>
              </a:spcAft>
              <a:buNone/>
            </a:pPr>
            <a:endParaRPr lang="en-MY" sz="2400" dirty="0"/>
          </a:p>
          <a:p>
            <a:pPr marL="496570" marR="639445" indent="0">
              <a:spcBef>
                <a:spcPts val="900"/>
              </a:spcBef>
              <a:spcAft>
                <a:spcPts val="0"/>
              </a:spcAft>
              <a:buNone/>
            </a:pPr>
            <a:r>
              <a:rPr lang="en-MY" sz="2400" dirty="0"/>
              <a:t>Strategy is about competitive position, about differentiating yourself in the eyes of the customer, about adding value through a mix of activities different from those used by competitors 	</a:t>
            </a:r>
            <a:r>
              <a:rPr lang="en-MY" sz="2400" dirty="0">
                <a:latin typeface="Arial" panose="020B0604020202020204" pitchFamily="34" charset="0"/>
                <a:cs typeface="Arial" panose="020B0604020202020204" pitchFamily="34" charset="0"/>
              </a:rPr>
              <a:t>	</a:t>
            </a:r>
          </a:p>
          <a:p>
            <a:pPr marL="496570" marR="639445" indent="0">
              <a:spcBef>
                <a:spcPts val="900"/>
              </a:spcBef>
              <a:spcAft>
                <a:spcPts val="0"/>
              </a:spcAft>
              <a:buNone/>
            </a:pPr>
            <a:r>
              <a:rPr lang="en-MY" sz="2400" i="1" dirty="0">
                <a:latin typeface="Arial" panose="020B0604020202020204" pitchFamily="34" charset="0"/>
                <a:cs typeface="Arial" panose="020B0604020202020204" pitchFamily="34" charset="0"/>
              </a:rPr>
              <a:t>			</a:t>
            </a:r>
          </a:p>
          <a:p>
            <a:pPr marL="496570" marR="639445" indent="0">
              <a:spcBef>
                <a:spcPts val="900"/>
              </a:spcBef>
              <a:spcAft>
                <a:spcPts val="0"/>
              </a:spcAft>
              <a:buNone/>
            </a:pPr>
            <a:r>
              <a:rPr lang="en-MY" sz="2400" i="1" dirty="0">
                <a:latin typeface="Arial" panose="020B0604020202020204" pitchFamily="34" charset="0"/>
                <a:cs typeface="Arial" panose="020B0604020202020204" pitchFamily="34" charset="0"/>
              </a:rPr>
              <a:t>			</a:t>
            </a:r>
            <a:r>
              <a:rPr lang="en-MY" sz="2400" i="1" dirty="0"/>
              <a:t>Michael Porter, Competitive Advantage</a:t>
            </a:r>
          </a:p>
          <a:p>
            <a:pPr marL="496570" marR="639445" indent="0">
              <a:spcBef>
                <a:spcPts val="900"/>
              </a:spcBef>
              <a:spcAft>
                <a:spcPts val="0"/>
              </a:spcAft>
              <a:buNone/>
            </a:pPr>
            <a:endParaRPr lang="en-MY" sz="2400" dirty="0"/>
          </a:p>
        </p:txBody>
      </p:sp>
    </p:spTree>
    <p:extLst>
      <p:ext uri="{BB962C8B-B14F-4D97-AF65-F5344CB8AC3E}">
        <p14:creationId xmlns:p14="http://schemas.microsoft.com/office/powerpoint/2010/main" xmlns="" val="7831182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7FB29E-9D63-4213-AE89-FB13D50DAFC1}"/>
              </a:ext>
            </a:extLst>
          </p:cNvPr>
          <p:cNvSpPr>
            <a:spLocks noGrp="1"/>
          </p:cNvSpPr>
          <p:nvPr>
            <p:ph type="title"/>
          </p:nvPr>
        </p:nvSpPr>
        <p:spPr>
          <a:xfrm>
            <a:off x="611560" y="-75586"/>
            <a:ext cx="7200900" cy="1142385"/>
          </a:xfrm>
        </p:spPr>
        <p:txBody>
          <a:bodyPr>
            <a:normAutofit/>
          </a:bodyPr>
          <a:lstStyle/>
          <a:p>
            <a:r>
              <a:rPr lang="en-MY" sz="2800" dirty="0"/>
              <a:t>Tactics</a:t>
            </a:r>
          </a:p>
        </p:txBody>
      </p:sp>
      <p:sp>
        <p:nvSpPr>
          <p:cNvPr id="3" name="Content Placeholder 2">
            <a:extLst>
              <a:ext uri="{FF2B5EF4-FFF2-40B4-BE49-F238E27FC236}">
                <a16:creationId xmlns:a16="http://schemas.microsoft.com/office/drawing/2014/main" xmlns="" id="{A8D4E547-ED6A-4364-9044-7F1A13B2E564}"/>
              </a:ext>
            </a:extLst>
          </p:cNvPr>
          <p:cNvSpPr>
            <a:spLocks noGrp="1"/>
          </p:cNvSpPr>
          <p:nvPr>
            <p:ph idx="1"/>
          </p:nvPr>
        </p:nvSpPr>
        <p:spPr>
          <a:xfrm>
            <a:off x="604388" y="1524000"/>
            <a:ext cx="7856044" cy="4209256"/>
          </a:xfrm>
        </p:spPr>
        <p:txBody>
          <a:bodyPr>
            <a:normAutofit lnSpcReduction="10000"/>
          </a:bodyPr>
          <a:lstStyle/>
          <a:p>
            <a:r>
              <a:rPr lang="en-MY" sz="2400" dirty="0"/>
              <a:t>A tactic is a conceptual action or short series of actions with the aim of achieving of a short-term goal.</a:t>
            </a:r>
          </a:p>
          <a:p>
            <a:pPr marL="0" indent="0">
              <a:buNone/>
            </a:pPr>
            <a:endParaRPr lang="en-MY" sz="2400" dirty="0"/>
          </a:p>
          <a:p>
            <a:pPr marL="0" indent="0">
              <a:buNone/>
            </a:pPr>
            <a:r>
              <a:rPr lang="en-MY" sz="2400" dirty="0"/>
              <a:t>Difference between Tactics and Strategy</a:t>
            </a:r>
          </a:p>
          <a:p>
            <a:r>
              <a:rPr lang="en-MY" sz="2400" dirty="0"/>
              <a:t>A strategy is a set of guidelines used to achieve an overall objective, whereas tactics are the specific actions aimed at adhering to those guidelines</a:t>
            </a:r>
          </a:p>
          <a:p>
            <a:endParaRPr lang="en-MY" sz="2400" dirty="0"/>
          </a:p>
          <a:p>
            <a:r>
              <a:rPr lang="en-MY" sz="2400" dirty="0"/>
              <a:t> Tactics are the actual means used to gain an objective, while strategy is the overall plan</a:t>
            </a:r>
          </a:p>
          <a:p>
            <a:endParaRPr lang="en-MY" sz="2400" dirty="0"/>
          </a:p>
        </p:txBody>
      </p:sp>
    </p:spTree>
    <p:extLst>
      <p:ext uri="{BB962C8B-B14F-4D97-AF65-F5344CB8AC3E}">
        <p14:creationId xmlns:p14="http://schemas.microsoft.com/office/powerpoint/2010/main" xmlns="" val="189935872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8C817E-0269-476B-AB23-2BA1C883B7B3}"/>
              </a:ext>
            </a:extLst>
          </p:cNvPr>
          <p:cNvSpPr>
            <a:spLocks noGrp="1"/>
          </p:cNvSpPr>
          <p:nvPr>
            <p:ph type="title"/>
          </p:nvPr>
        </p:nvSpPr>
        <p:spPr/>
        <p:txBody>
          <a:bodyPr>
            <a:normAutofit/>
          </a:bodyPr>
          <a:lstStyle/>
          <a:p>
            <a:r>
              <a:rPr lang="en-MY" sz="2800" dirty="0"/>
              <a:t>Strategy in Business</a:t>
            </a:r>
          </a:p>
        </p:txBody>
      </p:sp>
      <p:sp>
        <p:nvSpPr>
          <p:cNvPr id="3" name="Content Placeholder 2">
            <a:extLst>
              <a:ext uri="{FF2B5EF4-FFF2-40B4-BE49-F238E27FC236}">
                <a16:creationId xmlns:a16="http://schemas.microsoft.com/office/drawing/2014/main" xmlns="" id="{1ED69DA0-CD55-4F7B-8F74-A7AB26B20EDE}"/>
              </a:ext>
            </a:extLst>
          </p:cNvPr>
          <p:cNvSpPr>
            <a:spLocks noGrp="1"/>
          </p:cNvSpPr>
          <p:nvPr>
            <p:ph idx="1"/>
          </p:nvPr>
        </p:nvSpPr>
        <p:spPr>
          <a:xfrm>
            <a:off x="914400" y="1656471"/>
            <a:ext cx="7772400" cy="4530725"/>
          </a:xfrm>
        </p:spPr>
        <p:txBody>
          <a:bodyPr>
            <a:normAutofit/>
          </a:bodyPr>
          <a:lstStyle/>
          <a:p>
            <a:pPr marL="0" indent="0">
              <a:buNone/>
            </a:pPr>
            <a:r>
              <a:rPr lang="en-MY" sz="2400" dirty="0"/>
              <a:t>Strategy is about positioning an organization to have a competitive advantage by making choices about:</a:t>
            </a:r>
          </a:p>
          <a:p>
            <a:pPr marL="0" indent="0">
              <a:buNone/>
            </a:pPr>
            <a:endParaRPr lang="en-MY" sz="2400" dirty="0"/>
          </a:p>
          <a:p>
            <a:pPr marL="514350" indent="-514350">
              <a:buFont typeface="+mj-lt"/>
              <a:buAutoNum type="arabicPeriod"/>
            </a:pPr>
            <a:r>
              <a:rPr lang="en-MY" sz="2400" dirty="0"/>
              <a:t> which countries/industries to participate in;</a:t>
            </a:r>
          </a:p>
          <a:p>
            <a:pPr marL="514350" indent="-514350">
              <a:buFont typeface="+mj-lt"/>
              <a:buAutoNum type="arabicPeriod"/>
            </a:pPr>
            <a:endParaRPr lang="en-MY" sz="2400" dirty="0"/>
          </a:p>
          <a:p>
            <a:pPr marL="514350" indent="-514350">
              <a:buFont typeface="+mj-lt"/>
              <a:buAutoNum type="arabicPeriod"/>
            </a:pPr>
            <a:r>
              <a:rPr lang="en-MY" sz="2400" dirty="0"/>
              <a:t>what products/services to offer; </a:t>
            </a:r>
          </a:p>
          <a:p>
            <a:pPr marL="514350" indent="-514350">
              <a:buFont typeface="+mj-lt"/>
              <a:buAutoNum type="arabicPeriod"/>
            </a:pPr>
            <a:endParaRPr lang="en-MY" sz="2400" dirty="0"/>
          </a:p>
          <a:p>
            <a:pPr marL="514350" indent="-514350">
              <a:buFont typeface="+mj-lt"/>
              <a:buAutoNum type="arabicPeriod"/>
            </a:pPr>
            <a:r>
              <a:rPr lang="en-MY" sz="2400" dirty="0"/>
              <a:t>how to allocate corporate resources.</a:t>
            </a:r>
          </a:p>
        </p:txBody>
      </p:sp>
    </p:spTree>
    <p:extLst>
      <p:ext uri="{BB962C8B-B14F-4D97-AF65-F5344CB8AC3E}">
        <p14:creationId xmlns:p14="http://schemas.microsoft.com/office/powerpoint/2010/main" xmlns="" val="344211453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428009158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AC7466-C09C-4353-9DC4-CE6EF5367690}"/>
              </a:ext>
            </a:extLst>
          </p:cNvPr>
          <p:cNvSpPr>
            <a:spLocks noGrp="1"/>
          </p:cNvSpPr>
          <p:nvPr>
            <p:ph type="title"/>
          </p:nvPr>
        </p:nvSpPr>
        <p:spPr>
          <a:xfrm>
            <a:off x="683568" y="-1630"/>
            <a:ext cx="7200900" cy="1142385"/>
          </a:xfrm>
        </p:spPr>
        <p:txBody>
          <a:bodyPr>
            <a:normAutofit/>
          </a:bodyPr>
          <a:lstStyle/>
          <a:p>
            <a:r>
              <a:rPr lang="en-MY" sz="2800" dirty="0"/>
              <a:t>Strategic Planning</a:t>
            </a:r>
          </a:p>
        </p:txBody>
      </p:sp>
      <p:sp>
        <p:nvSpPr>
          <p:cNvPr id="3" name="Content Placeholder 2">
            <a:extLst>
              <a:ext uri="{FF2B5EF4-FFF2-40B4-BE49-F238E27FC236}">
                <a16:creationId xmlns:a16="http://schemas.microsoft.com/office/drawing/2014/main" xmlns="" id="{6234141C-394C-4199-B5B5-8D13CF060CC5}"/>
              </a:ext>
            </a:extLst>
          </p:cNvPr>
          <p:cNvSpPr>
            <a:spLocks noGrp="1"/>
          </p:cNvSpPr>
          <p:nvPr>
            <p:ph idx="1"/>
          </p:nvPr>
        </p:nvSpPr>
        <p:spPr>
          <a:xfrm>
            <a:off x="546956" y="1412776"/>
            <a:ext cx="8050088" cy="4530725"/>
          </a:xfrm>
        </p:spPr>
        <p:txBody>
          <a:bodyPr>
            <a:normAutofit/>
          </a:bodyPr>
          <a:lstStyle/>
          <a:p>
            <a:pPr marL="0" indent="0">
              <a:buNone/>
            </a:pPr>
            <a:r>
              <a:rPr lang="en-MY" sz="2400" dirty="0"/>
              <a:t>Strategic planning is a function of strategic management, which is the continuing process of pursuing a favourable competitive fit between the firm and its dynamic environment. </a:t>
            </a:r>
          </a:p>
          <a:p>
            <a:pPr marL="0" indent="0">
              <a:buNone/>
            </a:pPr>
            <a:endParaRPr lang="en-MY" sz="2400" dirty="0"/>
          </a:p>
          <a:p>
            <a:pPr marL="0" indent="0">
              <a:buNone/>
            </a:pPr>
            <a:r>
              <a:rPr lang="en-MY" sz="2400" dirty="0"/>
              <a:t>A strategic plan is a document used to communicate with the organization the organizations goals, the actions needed to achieve those goals and all of the other critical elements developed during the planning exercise.</a:t>
            </a:r>
          </a:p>
        </p:txBody>
      </p:sp>
    </p:spTree>
    <p:extLst>
      <p:ext uri="{BB962C8B-B14F-4D97-AF65-F5344CB8AC3E}">
        <p14:creationId xmlns:p14="http://schemas.microsoft.com/office/powerpoint/2010/main" xmlns="" val="21164136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352AD5-1256-4ED9-AAE6-0269C8471530}"/>
              </a:ext>
            </a:extLst>
          </p:cNvPr>
          <p:cNvSpPr>
            <a:spLocks noGrp="1"/>
          </p:cNvSpPr>
          <p:nvPr>
            <p:ph type="title"/>
          </p:nvPr>
        </p:nvSpPr>
        <p:spPr/>
        <p:txBody>
          <a:bodyPr/>
          <a:lstStyle/>
          <a:p>
            <a:r>
              <a:rPr lang="en-MY" dirty="0"/>
              <a:t>Strategic Planning</a:t>
            </a:r>
          </a:p>
        </p:txBody>
      </p:sp>
      <p:pic>
        <p:nvPicPr>
          <p:cNvPr id="5" name="Content Placeholder 4">
            <a:extLst>
              <a:ext uri="{FF2B5EF4-FFF2-40B4-BE49-F238E27FC236}">
                <a16:creationId xmlns:a16="http://schemas.microsoft.com/office/drawing/2014/main" xmlns="" id="{D1191DB0-7290-4266-83FC-750F12126DD6}"/>
              </a:ext>
            </a:extLst>
          </p:cNvPr>
          <p:cNvPicPr>
            <a:picLocks noGrp="1" noChangeAspect="1"/>
          </p:cNvPicPr>
          <p:nvPr>
            <p:ph idx="1"/>
          </p:nvPr>
        </p:nvPicPr>
        <p:blipFill>
          <a:blip r:embed="rId2"/>
          <a:stretch>
            <a:fillRect/>
          </a:stretch>
        </p:blipFill>
        <p:spPr>
          <a:xfrm>
            <a:off x="970670" y="1988839"/>
            <a:ext cx="7561769" cy="4476365"/>
          </a:xfrm>
        </p:spPr>
      </p:pic>
    </p:spTree>
    <p:extLst>
      <p:ext uri="{BB962C8B-B14F-4D97-AF65-F5344CB8AC3E}">
        <p14:creationId xmlns:p14="http://schemas.microsoft.com/office/powerpoint/2010/main" xmlns="" val="320827883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0A04FC-1385-4CE8-BCD4-2CD4A35B6D13}"/>
              </a:ext>
            </a:extLst>
          </p:cNvPr>
          <p:cNvSpPr>
            <a:spLocks noGrp="1"/>
          </p:cNvSpPr>
          <p:nvPr>
            <p:ph type="title"/>
          </p:nvPr>
        </p:nvSpPr>
        <p:spPr>
          <a:xfrm>
            <a:off x="647303" y="-171400"/>
            <a:ext cx="7200900" cy="1142385"/>
          </a:xfrm>
        </p:spPr>
        <p:txBody>
          <a:bodyPr>
            <a:normAutofit/>
          </a:bodyPr>
          <a:lstStyle/>
          <a:p>
            <a:r>
              <a:rPr lang="en-MY" sz="2800" dirty="0"/>
              <a:t>Vision Statement</a:t>
            </a:r>
          </a:p>
        </p:txBody>
      </p:sp>
      <p:sp>
        <p:nvSpPr>
          <p:cNvPr id="3" name="Content Placeholder 2">
            <a:extLst>
              <a:ext uri="{FF2B5EF4-FFF2-40B4-BE49-F238E27FC236}">
                <a16:creationId xmlns:a16="http://schemas.microsoft.com/office/drawing/2014/main" xmlns="" id="{EDAA9638-DD1B-4CF1-A0A6-8E12D5AEB8B0}"/>
              </a:ext>
            </a:extLst>
          </p:cNvPr>
          <p:cNvSpPr>
            <a:spLocks noGrp="1"/>
          </p:cNvSpPr>
          <p:nvPr>
            <p:ph idx="1"/>
          </p:nvPr>
        </p:nvSpPr>
        <p:spPr>
          <a:xfrm>
            <a:off x="323528" y="1163637"/>
            <a:ext cx="8208912" cy="4785643"/>
          </a:xfrm>
        </p:spPr>
        <p:txBody>
          <a:bodyPr>
            <a:normAutofit fontScale="92500" lnSpcReduction="10000"/>
          </a:bodyPr>
          <a:lstStyle/>
          <a:p>
            <a:pPr marL="0" indent="0">
              <a:buNone/>
            </a:pPr>
            <a:r>
              <a:rPr lang="en-MY" sz="1800" b="0" i="0" dirty="0">
                <a:solidFill>
                  <a:srgbClr val="202122"/>
                </a:solidFill>
                <a:effectLst/>
              </a:rPr>
              <a:t>A vision statement is a company's road map, indicating what the company wants to become by setting a defined direction for the company's growth. </a:t>
            </a:r>
          </a:p>
          <a:p>
            <a:pPr marL="0" indent="0">
              <a:buNone/>
            </a:pPr>
            <a:endParaRPr lang="en-US" sz="1800" dirty="0">
              <a:solidFill>
                <a:srgbClr val="202122"/>
              </a:solidFill>
            </a:endParaRPr>
          </a:p>
          <a:p>
            <a:pPr marL="0" indent="0">
              <a:buNone/>
            </a:pPr>
            <a:r>
              <a:rPr lang="en-US" sz="1800" dirty="0">
                <a:solidFill>
                  <a:srgbClr val="202122"/>
                </a:solidFill>
              </a:rPr>
              <a:t>Big picture idea of what you want to achieve</a:t>
            </a:r>
            <a:endParaRPr lang="en-MY" sz="1800" dirty="0">
              <a:solidFill>
                <a:srgbClr val="202122"/>
              </a:solidFill>
            </a:endParaRPr>
          </a:p>
          <a:p>
            <a:pPr marL="0" indent="0">
              <a:buNone/>
            </a:pPr>
            <a:endParaRPr lang="en-MY" sz="1800" dirty="0">
              <a:solidFill>
                <a:srgbClr val="202122"/>
              </a:solidFill>
            </a:endParaRPr>
          </a:p>
          <a:p>
            <a:r>
              <a:rPr lang="en-MY" sz="1800" dirty="0"/>
              <a:t>Concise: able to be easily remembered and repeated</a:t>
            </a:r>
          </a:p>
          <a:p>
            <a:r>
              <a:rPr lang="en-MY" sz="1800" dirty="0"/>
              <a:t>Clear: defines a prime goal</a:t>
            </a:r>
          </a:p>
          <a:p>
            <a:r>
              <a:rPr lang="en-MY" sz="1800" dirty="0"/>
              <a:t>Time horizon: defines a time horizon</a:t>
            </a:r>
          </a:p>
          <a:p>
            <a:r>
              <a:rPr lang="en-MY" sz="1800" dirty="0"/>
              <a:t>Future-oriented: describes where the company is going</a:t>
            </a:r>
          </a:p>
          <a:p>
            <a:r>
              <a:rPr lang="en-MY" sz="1800" dirty="0"/>
              <a:t>Stable: offers a long-term perspective</a:t>
            </a:r>
          </a:p>
          <a:p>
            <a:r>
              <a:rPr lang="en-MY" sz="1800" dirty="0"/>
              <a:t>Challenging: not something that can be easily met and discarded</a:t>
            </a:r>
          </a:p>
          <a:p>
            <a:r>
              <a:rPr lang="en-MY" sz="1800" dirty="0"/>
              <a:t>Abstract: encompass all of the organization's interests and direction</a:t>
            </a:r>
          </a:p>
          <a:p>
            <a:r>
              <a:rPr lang="en-MY" sz="1800" dirty="0"/>
              <a:t>Inspiring: motivates employees</a:t>
            </a:r>
          </a:p>
        </p:txBody>
      </p:sp>
    </p:spTree>
    <p:extLst>
      <p:ext uri="{BB962C8B-B14F-4D97-AF65-F5344CB8AC3E}">
        <p14:creationId xmlns:p14="http://schemas.microsoft.com/office/powerpoint/2010/main" xmlns="" val="21229010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11F1EE-0F60-4F7A-BCC8-1477D4DD9D7D}"/>
              </a:ext>
            </a:extLst>
          </p:cNvPr>
          <p:cNvSpPr>
            <a:spLocks noGrp="1"/>
          </p:cNvSpPr>
          <p:nvPr>
            <p:ph type="title"/>
          </p:nvPr>
        </p:nvSpPr>
        <p:spPr>
          <a:xfrm>
            <a:off x="755576" y="-105351"/>
            <a:ext cx="7200900" cy="1142385"/>
          </a:xfrm>
        </p:spPr>
        <p:txBody>
          <a:bodyPr>
            <a:normAutofit/>
          </a:bodyPr>
          <a:lstStyle/>
          <a:p>
            <a:r>
              <a:rPr lang="en-MY" sz="2800" dirty="0"/>
              <a:t>Examples of Vision Statement</a:t>
            </a:r>
          </a:p>
        </p:txBody>
      </p:sp>
      <p:sp>
        <p:nvSpPr>
          <p:cNvPr id="3" name="Content Placeholder 2">
            <a:extLst>
              <a:ext uri="{FF2B5EF4-FFF2-40B4-BE49-F238E27FC236}">
                <a16:creationId xmlns:a16="http://schemas.microsoft.com/office/drawing/2014/main" xmlns="" id="{BF082678-E104-42B9-B3A9-2830064499E7}"/>
              </a:ext>
            </a:extLst>
          </p:cNvPr>
          <p:cNvSpPr>
            <a:spLocks noGrp="1"/>
          </p:cNvSpPr>
          <p:nvPr>
            <p:ph idx="1"/>
          </p:nvPr>
        </p:nvSpPr>
        <p:spPr>
          <a:xfrm>
            <a:off x="539552" y="1412776"/>
            <a:ext cx="7920880" cy="4464496"/>
          </a:xfrm>
        </p:spPr>
        <p:txBody>
          <a:bodyPr>
            <a:normAutofit lnSpcReduction="10000"/>
          </a:bodyPr>
          <a:lstStyle/>
          <a:p>
            <a:r>
              <a:rPr lang="en-MY" sz="2400" dirty="0">
                <a:solidFill>
                  <a:srgbClr val="202122"/>
                </a:solidFill>
                <a:latin typeface="Arial" panose="020B0604020202020204" pitchFamily="34" charset="0"/>
              </a:rPr>
              <a:t>Bring inspiration and innovation to every athlete in the world ~ Nike</a:t>
            </a:r>
          </a:p>
          <a:p>
            <a:r>
              <a:rPr lang="en-MY" sz="2400" dirty="0">
                <a:solidFill>
                  <a:srgbClr val="202122"/>
                </a:solidFill>
                <a:latin typeface="Arial" panose="020B0604020202020204" pitchFamily="34" charset="0"/>
              </a:rPr>
              <a:t>Our vision is to create a better everyday life for many people ~ IKEA</a:t>
            </a:r>
          </a:p>
          <a:p>
            <a:r>
              <a:rPr lang="en-MY" sz="2400" dirty="0">
                <a:solidFill>
                  <a:srgbClr val="202122"/>
                </a:solidFill>
                <a:latin typeface="Arial" panose="020B0604020202020204" pitchFamily="34" charset="0"/>
              </a:rPr>
              <a:t>To be the best quick service restaurant experience. Being the best means providing outstanding quality, service, cleanliness and value, so that we make every customer in every restaurant smile ~ McDonald</a:t>
            </a:r>
          </a:p>
          <a:p>
            <a:r>
              <a:rPr lang="en-MY" sz="2400" dirty="0">
                <a:solidFill>
                  <a:srgbClr val="202122"/>
                </a:solidFill>
                <a:latin typeface="Arial" panose="020B0604020202020204" pitchFamily="34" charset="0"/>
              </a:rPr>
              <a:t>Connect with friends and the world around you on Facebook</a:t>
            </a:r>
          </a:p>
          <a:p>
            <a:r>
              <a:rPr lang="en-MY" sz="2400" dirty="0">
                <a:solidFill>
                  <a:srgbClr val="202122"/>
                </a:solidFill>
                <a:latin typeface="Arial" panose="020B0604020202020204" pitchFamily="34" charset="0"/>
              </a:rPr>
              <a:t>Create economic opportunity for every member of the global workforce ~ </a:t>
            </a:r>
            <a:r>
              <a:rPr lang="en-MY" sz="2400" dirty="0" err="1">
                <a:solidFill>
                  <a:srgbClr val="202122"/>
                </a:solidFill>
                <a:latin typeface="Arial" panose="020B0604020202020204" pitchFamily="34" charset="0"/>
              </a:rPr>
              <a:t>Linkedin</a:t>
            </a:r>
            <a:endParaRPr lang="en-MY" sz="2400" dirty="0">
              <a:solidFill>
                <a:srgbClr val="202122"/>
              </a:solidFill>
              <a:latin typeface="Arial" panose="020B0604020202020204" pitchFamily="34" charset="0"/>
            </a:endParaRPr>
          </a:p>
        </p:txBody>
      </p:sp>
    </p:spTree>
    <p:extLst>
      <p:ext uri="{BB962C8B-B14F-4D97-AF65-F5344CB8AC3E}">
        <p14:creationId xmlns:p14="http://schemas.microsoft.com/office/powerpoint/2010/main" xmlns="" val="3327230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43ABF5-9E35-4CBB-98B7-F448C5EB1E58}"/>
              </a:ext>
            </a:extLst>
          </p:cNvPr>
          <p:cNvSpPr>
            <a:spLocks noGrp="1"/>
          </p:cNvSpPr>
          <p:nvPr>
            <p:ph type="title"/>
          </p:nvPr>
        </p:nvSpPr>
        <p:spPr>
          <a:xfrm>
            <a:off x="685800" y="-99392"/>
            <a:ext cx="7200900" cy="1142385"/>
          </a:xfrm>
        </p:spPr>
        <p:txBody>
          <a:bodyPr>
            <a:normAutofit/>
          </a:bodyPr>
          <a:lstStyle/>
          <a:p>
            <a:r>
              <a:rPr lang="en-MY" sz="2800" dirty="0"/>
              <a:t>Mission Statement</a:t>
            </a:r>
          </a:p>
        </p:txBody>
      </p:sp>
      <p:sp>
        <p:nvSpPr>
          <p:cNvPr id="3" name="Content Placeholder 2">
            <a:extLst>
              <a:ext uri="{FF2B5EF4-FFF2-40B4-BE49-F238E27FC236}">
                <a16:creationId xmlns:a16="http://schemas.microsoft.com/office/drawing/2014/main" xmlns="" id="{2C42646B-8D92-41B5-965E-EEEB5B7FF808}"/>
              </a:ext>
            </a:extLst>
          </p:cNvPr>
          <p:cNvSpPr>
            <a:spLocks noGrp="1"/>
          </p:cNvSpPr>
          <p:nvPr>
            <p:ph idx="1"/>
          </p:nvPr>
        </p:nvSpPr>
        <p:spPr>
          <a:xfrm>
            <a:off x="467544" y="1268760"/>
            <a:ext cx="8280920" cy="4530725"/>
          </a:xfrm>
        </p:spPr>
        <p:txBody>
          <a:bodyPr>
            <a:normAutofit fontScale="92500" lnSpcReduction="10000"/>
          </a:bodyPr>
          <a:lstStyle/>
          <a:p>
            <a:pPr marL="0" indent="0">
              <a:buNone/>
            </a:pPr>
            <a:r>
              <a:rPr lang="en-MY" sz="2400" dirty="0"/>
              <a:t>Mission is a general statement of how you will achieve your vision. Developing mission statements are the next step in the action planning process. An organization's mission statement describes what the group is going to do, and why it's going to do that mission statements are similar to vision statements, but they're more concrete, and they are definitely more "action-oriented" than vision statements</a:t>
            </a:r>
          </a:p>
          <a:p>
            <a:pPr marL="0" indent="0">
              <a:buNone/>
            </a:pPr>
            <a:endParaRPr lang="en-MY" sz="2400" dirty="0"/>
          </a:p>
          <a:p>
            <a:r>
              <a:rPr lang="en-MY" sz="2400" dirty="0"/>
              <a:t>“What do we do?” — The main purpose of the organisation</a:t>
            </a:r>
          </a:p>
          <a:p>
            <a:r>
              <a:rPr lang="en-MY" sz="2400" dirty="0"/>
              <a:t>“How do we do it?” — Achieving the mission statement.</a:t>
            </a:r>
          </a:p>
          <a:p>
            <a:r>
              <a:rPr lang="en-MY" sz="2400" dirty="0"/>
              <a:t>“Whom do we do it for?” — Target audience.</a:t>
            </a:r>
          </a:p>
          <a:p>
            <a:r>
              <a:rPr lang="en-MY" sz="2400" dirty="0"/>
              <a:t>“What value are we bringing?” — The benefits and values</a:t>
            </a:r>
          </a:p>
        </p:txBody>
      </p:sp>
    </p:spTree>
    <p:extLst>
      <p:ext uri="{BB962C8B-B14F-4D97-AF65-F5344CB8AC3E}">
        <p14:creationId xmlns:p14="http://schemas.microsoft.com/office/powerpoint/2010/main" xmlns="" val="153434794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8C1546-0CF3-4B1E-95F8-6A5C7BC2D56C}"/>
              </a:ext>
            </a:extLst>
          </p:cNvPr>
          <p:cNvSpPr>
            <a:spLocks noGrp="1"/>
          </p:cNvSpPr>
          <p:nvPr>
            <p:ph type="title"/>
          </p:nvPr>
        </p:nvSpPr>
        <p:spPr>
          <a:xfrm>
            <a:off x="755576" y="-75586"/>
            <a:ext cx="7200900" cy="1142385"/>
          </a:xfrm>
        </p:spPr>
        <p:txBody>
          <a:bodyPr>
            <a:normAutofit/>
          </a:bodyPr>
          <a:lstStyle/>
          <a:p>
            <a:r>
              <a:rPr lang="en-MY" sz="2800" dirty="0"/>
              <a:t>Examples of Mission Statement</a:t>
            </a:r>
          </a:p>
        </p:txBody>
      </p:sp>
      <p:sp>
        <p:nvSpPr>
          <p:cNvPr id="3" name="Content Placeholder 2">
            <a:extLst>
              <a:ext uri="{FF2B5EF4-FFF2-40B4-BE49-F238E27FC236}">
                <a16:creationId xmlns:a16="http://schemas.microsoft.com/office/drawing/2014/main" xmlns="" id="{BF0FE4EE-62EB-49D4-9439-979C7F023AF5}"/>
              </a:ext>
            </a:extLst>
          </p:cNvPr>
          <p:cNvSpPr>
            <a:spLocks noGrp="1"/>
          </p:cNvSpPr>
          <p:nvPr>
            <p:ph idx="1"/>
          </p:nvPr>
        </p:nvSpPr>
        <p:spPr>
          <a:xfrm>
            <a:off x="611560" y="1340768"/>
            <a:ext cx="7632848" cy="4248472"/>
          </a:xfrm>
        </p:spPr>
        <p:txBody>
          <a:bodyPr>
            <a:normAutofit/>
          </a:bodyPr>
          <a:lstStyle/>
          <a:p>
            <a:r>
              <a:rPr lang="en-MY" sz="2400" dirty="0"/>
              <a:t>To give people the power to share and make the world more open and connected ~ Facebook</a:t>
            </a:r>
          </a:p>
          <a:p>
            <a:r>
              <a:rPr lang="en-MY" sz="2400" dirty="0"/>
              <a:t>“To connect the world’s professionals to make them more productive and successful” ~ </a:t>
            </a:r>
            <a:r>
              <a:rPr lang="en-MY" sz="2400" dirty="0" err="1"/>
              <a:t>Linkedin</a:t>
            </a:r>
            <a:endParaRPr lang="en-MY" sz="2400" dirty="0"/>
          </a:p>
          <a:p>
            <a:r>
              <a:rPr lang="en-MY" sz="2400" dirty="0"/>
              <a:t>“To be one of the world’s leading producers and providers of entertainment and information, using its portfolio of brands to differentiate its content, services and consumer products.” ~ Walt Disney</a:t>
            </a:r>
          </a:p>
          <a:p>
            <a:r>
              <a:rPr lang="en-MY" sz="2400" dirty="0"/>
              <a:t>“To be a company that inspires and fulfils your curiosity.” ~ Sony</a:t>
            </a:r>
          </a:p>
          <a:p>
            <a:endParaRPr lang="en-MY" sz="2400" dirty="0"/>
          </a:p>
        </p:txBody>
      </p:sp>
    </p:spTree>
    <p:extLst>
      <p:ext uri="{BB962C8B-B14F-4D97-AF65-F5344CB8AC3E}">
        <p14:creationId xmlns:p14="http://schemas.microsoft.com/office/powerpoint/2010/main" xmlns="" val="377747715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D63BD61-B39B-46E4-95BA-9CB314E41893}"/>
              </a:ext>
            </a:extLst>
          </p:cNvPr>
          <p:cNvSpPr>
            <a:spLocks noGrp="1"/>
          </p:cNvSpPr>
          <p:nvPr>
            <p:ph type="title"/>
          </p:nvPr>
        </p:nvSpPr>
        <p:spPr/>
        <p:txBody>
          <a:bodyPr/>
          <a:lstStyle/>
          <a:p>
            <a:r>
              <a:rPr lang="en-MY" dirty="0"/>
              <a:t>Differences in terms</a:t>
            </a:r>
          </a:p>
        </p:txBody>
      </p:sp>
      <p:pic>
        <p:nvPicPr>
          <p:cNvPr id="5" name="Picture 4">
            <a:extLst>
              <a:ext uri="{FF2B5EF4-FFF2-40B4-BE49-F238E27FC236}">
                <a16:creationId xmlns:a16="http://schemas.microsoft.com/office/drawing/2014/main" xmlns="" id="{ED0E4172-4F37-4EC0-BA65-83EA93521219}"/>
              </a:ext>
            </a:extLst>
          </p:cNvPr>
          <p:cNvPicPr>
            <a:picLocks noChangeAspect="1"/>
          </p:cNvPicPr>
          <p:nvPr/>
        </p:nvPicPr>
        <p:blipFill>
          <a:blip r:embed="rId2"/>
          <a:stretch>
            <a:fillRect/>
          </a:stretch>
        </p:blipFill>
        <p:spPr>
          <a:xfrm>
            <a:off x="3995937" y="2211911"/>
            <a:ext cx="5058264" cy="3873341"/>
          </a:xfrm>
          <a:prstGeom prst="rect">
            <a:avLst/>
          </a:prstGeom>
        </p:spPr>
      </p:pic>
      <p:pic>
        <p:nvPicPr>
          <p:cNvPr id="7" name="Picture 6">
            <a:extLst>
              <a:ext uri="{FF2B5EF4-FFF2-40B4-BE49-F238E27FC236}">
                <a16:creationId xmlns:a16="http://schemas.microsoft.com/office/drawing/2014/main" xmlns="" id="{658784EE-C75F-4B71-85F7-187EEE4CC232}"/>
              </a:ext>
            </a:extLst>
          </p:cNvPr>
          <p:cNvPicPr>
            <a:picLocks noChangeAspect="1"/>
          </p:cNvPicPr>
          <p:nvPr/>
        </p:nvPicPr>
        <p:blipFill>
          <a:blip r:embed="rId3"/>
          <a:stretch>
            <a:fillRect/>
          </a:stretch>
        </p:blipFill>
        <p:spPr>
          <a:xfrm>
            <a:off x="755576" y="1844824"/>
            <a:ext cx="3371850" cy="4400550"/>
          </a:xfrm>
          <a:prstGeom prst="rect">
            <a:avLst/>
          </a:prstGeom>
        </p:spPr>
      </p:pic>
    </p:spTree>
    <p:extLst>
      <p:ext uri="{BB962C8B-B14F-4D97-AF65-F5344CB8AC3E}">
        <p14:creationId xmlns:p14="http://schemas.microsoft.com/office/powerpoint/2010/main" xmlns="" val="321527458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C4591A-1B64-479E-A0A6-EEBE98AADC59}"/>
              </a:ext>
            </a:extLst>
          </p:cNvPr>
          <p:cNvSpPr>
            <a:spLocks noGrp="1"/>
          </p:cNvSpPr>
          <p:nvPr>
            <p:ph type="title"/>
          </p:nvPr>
        </p:nvSpPr>
        <p:spPr/>
        <p:txBody>
          <a:bodyPr>
            <a:normAutofit/>
          </a:bodyPr>
          <a:lstStyle/>
          <a:p>
            <a:r>
              <a:rPr lang="en-MY" sz="2800" dirty="0"/>
              <a:t>Values Statement</a:t>
            </a:r>
          </a:p>
        </p:txBody>
      </p:sp>
      <p:sp>
        <p:nvSpPr>
          <p:cNvPr id="3" name="Content Placeholder 2">
            <a:extLst>
              <a:ext uri="{FF2B5EF4-FFF2-40B4-BE49-F238E27FC236}">
                <a16:creationId xmlns:a16="http://schemas.microsoft.com/office/drawing/2014/main" xmlns="" id="{2AB61FD1-DCA0-4720-AA66-02635F70C23A}"/>
              </a:ext>
            </a:extLst>
          </p:cNvPr>
          <p:cNvSpPr>
            <a:spLocks noGrp="1"/>
          </p:cNvSpPr>
          <p:nvPr>
            <p:ph idx="1"/>
          </p:nvPr>
        </p:nvSpPr>
        <p:spPr/>
        <p:txBody>
          <a:bodyPr>
            <a:normAutofit/>
          </a:bodyPr>
          <a:lstStyle/>
          <a:p>
            <a:r>
              <a:rPr lang="en-MY" sz="2400" dirty="0"/>
              <a:t>A values statement lists the core principles that guide and direct the organization and its culture.</a:t>
            </a:r>
          </a:p>
          <a:p>
            <a:r>
              <a:rPr lang="en-MY" sz="2400" dirty="0"/>
              <a:t> In a values-led organization, the values create a moral compass for the organization and its employees.</a:t>
            </a:r>
          </a:p>
          <a:p>
            <a:r>
              <a:rPr lang="en-MY" sz="2400" dirty="0"/>
              <a:t>It guides decision-making and establishes a standard against which actions can be assessed. These core values are an internalized framework that is shared and acted on by leadership. </a:t>
            </a:r>
          </a:p>
        </p:txBody>
      </p:sp>
    </p:spTree>
    <p:extLst>
      <p:ext uri="{BB962C8B-B14F-4D97-AF65-F5344CB8AC3E}">
        <p14:creationId xmlns:p14="http://schemas.microsoft.com/office/powerpoint/2010/main" xmlns="" val="22479257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665FE7-1606-4B56-A8FB-B1FF9EA8423E}"/>
              </a:ext>
            </a:extLst>
          </p:cNvPr>
          <p:cNvSpPr>
            <a:spLocks noGrp="1"/>
          </p:cNvSpPr>
          <p:nvPr>
            <p:ph type="title"/>
          </p:nvPr>
        </p:nvSpPr>
        <p:spPr/>
        <p:txBody>
          <a:bodyPr>
            <a:normAutofit/>
          </a:bodyPr>
          <a:lstStyle/>
          <a:p>
            <a:r>
              <a:rPr lang="en-MY" sz="2800" dirty="0"/>
              <a:t>Value Statement</a:t>
            </a:r>
          </a:p>
        </p:txBody>
      </p:sp>
      <p:sp>
        <p:nvSpPr>
          <p:cNvPr id="3" name="Content Placeholder 2">
            <a:extLst>
              <a:ext uri="{FF2B5EF4-FFF2-40B4-BE49-F238E27FC236}">
                <a16:creationId xmlns:a16="http://schemas.microsoft.com/office/drawing/2014/main" xmlns="" id="{077B7A4D-B854-441A-9C50-31E1BCF0F426}"/>
              </a:ext>
            </a:extLst>
          </p:cNvPr>
          <p:cNvSpPr>
            <a:spLocks noGrp="1"/>
          </p:cNvSpPr>
          <p:nvPr>
            <p:ph idx="1"/>
          </p:nvPr>
        </p:nvSpPr>
        <p:spPr/>
        <p:txBody>
          <a:bodyPr>
            <a:normAutofit lnSpcReduction="10000"/>
          </a:bodyPr>
          <a:lstStyle/>
          <a:p>
            <a:pPr marL="0" indent="0">
              <a:buNone/>
            </a:pPr>
            <a:r>
              <a:rPr lang="en-MY" sz="2400" dirty="0"/>
              <a:t>When drafting values statements, questions to consider might include:</a:t>
            </a:r>
          </a:p>
          <a:p>
            <a:r>
              <a:rPr lang="en-MY" sz="2400" dirty="0"/>
              <a:t>What values are unique to our organization?</a:t>
            </a:r>
          </a:p>
          <a:p>
            <a:r>
              <a:rPr lang="en-MY" sz="2400" dirty="0"/>
              <a:t>What values should guide the operations of our company?</a:t>
            </a:r>
          </a:p>
          <a:p>
            <a:r>
              <a:rPr lang="en-MY" sz="2400" dirty="0"/>
              <a:t>What conduct should our employees uphold?</a:t>
            </a:r>
          </a:p>
          <a:p>
            <a:endParaRPr lang="en-MY" sz="2400" dirty="0"/>
          </a:p>
          <a:p>
            <a:pPr marL="0" indent="0">
              <a:buNone/>
            </a:pPr>
            <a:r>
              <a:rPr lang="en-MY" sz="2400" dirty="0"/>
              <a:t>In conjunction with a values statement, a code of ethics puts those values into practice.</a:t>
            </a:r>
          </a:p>
        </p:txBody>
      </p:sp>
    </p:spTree>
    <p:extLst>
      <p:ext uri="{BB962C8B-B14F-4D97-AF65-F5344CB8AC3E}">
        <p14:creationId xmlns:p14="http://schemas.microsoft.com/office/powerpoint/2010/main" xmlns="" val="249653083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06867C-E491-4557-86B0-7257B3964211}"/>
              </a:ext>
            </a:extLst>
          </p:cNvPr>
          <p:cNvSpPr>
            <a:spLocks noGrp="1"/>
          </p:cNvSpPr>
          <p:nvPr>
            <p:ph type="title"/>
          </p:nvPr>
        </p:nvSpPr>
        <p:spPr/>
        <p:txBody>
          <a:bodyPr>
            <a:normAutofit/>
          </a:bodyPr>
          <a:lstStyle/>
          <a:p>
            <a:r>
              <a:rPr lang="en-MY" sz="2800" dirty="0"/>
              <a:t>Example of Value Statement</a:t>
            </a:r>
          </a:p>
        </p:txBody>
      </p:sp>
      <p:sp>
        <p:nvSpPr>
          <p:cNvPr id="3" name="Content Placeholder 2">
            <a:extLst>
              <a:ext uri="{FF2B5EF4-FFF2-40B4-BE49-F238E27FC236}">
                <a16:creationId xmlns:a16="http://schemas.microsoft.com/office/drawing/2014/main" xmlns="" id="{65186A5B-3230-4318-8B2A-2D3E75A995C0}"/>
              </a:ext>
            </a:extLst>
          </p:cNvPr>
          <p:cNvSpPr>
            <a:spLocks noGrp="1"/>
          </p:cNvSpPr>
          <p:nvPr>
            <p:ph idx="1"/>
          </p:nvPr>
        </p:nvSpPr>
        <p:spPr/>
        <p:txBody>
          <a:bodyPr>
            <a:normAutofit fontScale="85000" lnSpcReduction="10000"/>
          </a:bodyPr>
          <a:lstStyle/>
          <a:p>
            <a:pPr marL="0" indent="0">
              <a:buNone/>
            </a:pPr>
            <a:r>
              <a:rPr lang="en-MY" sz="2800" dirty="0"/>
              <a:t>Coca-Cola :</a:t>
            </a:r>
          </a:p>
          <a:p>
            <a:r>
              <a:rPr lang="en-MY" sz="2800" dirty="0"/>
              <a:t>Leadership: The courage to shape a better future</a:t>
            </a:r>
          </a:p>
          <a:p>
            <a:r>
              <a:rPr lang="en-MY" sz="2800" dirty="0"/>
              <a:t>Collaboration: Leverage collective genius</a:t>
            </a:r>
          </a:p>
          <a:p>
            <a:r>
              <a:rPr lang="en-MY" sz="2800" dirty="0"/>
              <a:t>Integrity: Be real</a:t>
            </a:r>
          </a:p>
          <a:p>
            <a:r>
              <a:rPr lang="en-MY" sz="2800" dirty="0"/>
              <a:t>Accountability: If it is to be, it’s up to me</a:t>
            </a:r>
          </a:p>
          <a:p>
            <a:r>
              <a:rPr lang="en-MY" sz="2800" dirty="0"/>
              <a:t>Passion: Committed in heart and mind</a:t>
            </a:r>
          </a:p>
          <a:p>
            <a:r>
              <a:rPr lang="en-MY" sz="2800" dirty="0"/>
              <a:t>Diversity: As inclusive as our brands</a:t>
            </a:r>
          </a:p>
          <a:p>
            <a:r>
              <a:rPr lang="en-MY" sz="2800" dirty="0"/>
              <a:t>Quality: What we do, we do well</a:t>
            </a:r>
          </a:p>
        </p:txBody>
      </p:sp>
    </p:spTree>
    <p:extLst>
      <p:ext uri="{BB962C8B-B14F-4D97-AF65-F5344CB8AC3E}">
        <p14:creationId xmlns:p14="http://schemas.microsoft.com/office/powerpoint/2010/main" xmlns="" val="37685021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91CE744-88E9-4012-847F-636B17E54AF7}"/>
              </a:ext>
            </a:extLst>
          </p:cNvPr>
          <p:cNvSpPr>
            <a:spLocks noGrp="1"/>
          </p:cNvSpPr>
          <p:nvPr>
            <p:ph type="title"/>
          </p:nvPr>
        </p:nvSpPr>
        <p:spPr/>
        <p:txBody>
          <a:bodyPr/>
          <a:lstStyle/>
          <a:p>
            <a:r>
              <a:rPr lang="en-MY" dirty="0"/>
              <a:t>Different Terms</a:t>
            </a:r>
          </a:p>
        </p:txBody>
      </p:sp>
      <p:pic>
        <p:nvPicPr>
          <p:cNvPr id="5" name="Picture 4">
            <a:extLst>
              <a:ext uri="{FF2B5EF4-FFF2-40B4-BE49-F238E27FC236}">
                <a16:creationId xmlns:a16="http://schemas.microsoft.com/office/drawing/2014/main" xmlns="" id="{F20D6152-08B2-46AE-9779-703032F8AECD}"/>
              </a:ext>
            </a:extLst>
          </p:cNvPr>
          <p:cNvPicPr>
            <a:picLocks noChangeAspect="1"/>
          </p:cNvPicPr>
          <p:nvPr/>
        </p:nvPicPr>
        <p:blipFill>
          <a:blip r:embed="rId2"/>
          <a:stretch>
            <a:fillRect/>
          </a:stretch>
        </p:blipFill>
        <p:spPr>
          <a:xfrm>
            <a:off x="2051720" y="1700808"/>
            <a:ext cx="5040560" cy="4672252"/>
          </a:xfrm>
          <a:prstGeom prst="rect">
            <a:avLst/>
          </a:prstGeom>
        </p:spPr>
      </p:pic>
    </p:spTree>
    <p:extLst>
      <p:ext uri="{BB962C8B-B14F-4D97-AF65-F5344CB8AC3E}">
        <p14:creationId xmlns:p14="http://schemas.microsoft.com/office/powerpoint/2010/main" xmlns="" val="37053879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5B1D2A0-25FC-4CEA-86C5-00B7A414013F}"/>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xmlns="" id="{1FA89B29-EEAC-4E8B-BBE8-BFCC0C143CC1}"/>
              </a:ext>
            </a:extLst>
          </p:cNvPr>
          <p:cNvSpPr>
            <a:spLocks noGrp="1"/>
          </p:cNvSpPr>
          <p:nvPr>
            <p:ph idx="1"/>
          </p:nvPr>
        </p:nvSpPr>
        <p:spPr/>
        <p:txBody>
          <a:bodyPr>
            <a:normAutofit/>
          </a:bodyPr>
          <a:lstStyle/>
          <a:p>
            <a:pPr marL="0" indent="0">
              <a:buNone/>
            </a:pPr>
            <a:r>
              <a:rPr lang="en-MY" sz="2400" dirty="0"/>
              <a:t>A mission statement does NOT need to include?	</a:t>
            </a:r>
          </a:p>
          <a:p>
            <a:pPr marL="0" indent="0">
              <a:buNone/>
            </a:pPr>
            <a:r>
              <a:rPr lang="en-MY" sz="2400" dirty="0"/>
              <a:t>    </a:t>
            </a:r>
          </a:p>
          <a:p>
            <a:pPr marL="0" indent="0">
              <a:buNone/>
            </a:pPr>
            <a:r>
              <a:rPr lang="en-MY" sz="2400" dirty="0"/>
              <a:t>a) State what the company does.	    </a:t>
            </a:r>
          </a:p>
          <a:p>
            <a:pPr marL="0" indent="0">
              <a:buNone/>
            </a:pPr>
            <a:r>
              <a:rPr lang="en-MY" sz="2400" dirty="0"/>
              <a:t>b) State time frame for completion.	    </a:t>
            </a:r>
          </a:p>
          <a:p>
            <a:pPr marL="0" indent="0">
              <a:buNone/>
            </a:pPr>
            <a:r>
              <a:rPr lang="en-MY" sz="2400" dirty="0"/>
              <a:t>c) State where the company is headed.	    </a:t>
            </a:r>
          </a:p>
          <a:p>
            <a:pPr marL="0" indent="0">
              <a:buNone/>
            </a:pPr>
            <a:r>
              <a:rPr lang="en-MY" sz="2400" dirty="0"/>
              <a:t>d) State who its customers are.</a:t>
            </a:r>
          </a:p>
          <a:p>
            <a:pPr marL="0" indent="0">
              <a:buNone/>
            </a:pPr>
            <a:endParaRPr lang="en-MY" sz="2400" dirty="0"/>
          </a:p>
        </p:txBody>
      </p:sp>
    </p:spTree>
    <p:extLst>
      <p:ext uri="{BB962C8B-B14F-4D97-AF65-F5344CB8AC3E}">
        <p14:creationId xmlns:p14="http://schemas.microsoft.com/office/powerpoint/2010/main" xmlns="" val="5488773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751D0C2-B679-4A23-B3A8-6DE42B968BF9}"/>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xmlns="" id="{3EC25FB4-F639-485A-BDDF-F1AE83A37A1B}"/>
              </a:ext>
            </a:extLst>
          </p:cNvPr>
          <p:cNvSpPr>
            <a:spLocks noGrp="1"/>
          </p:cNvSpPr>
          <p:nvPr>
            <p:ph idx="1"/>
          </p:nvPr>
        </p:nvSpPr>
        <p:spPr/>
        <p:txBody>
          <a:bodyPr/>
          <a:lstStyle/>
          <a:p>
            <a:r>
              <a:rPr lang="en-MY" dirty="0"/>
              <a:t>Option B</a:t>
            </a:r>
          </a:p>
          <a:p>
            <a:endParaRPr lang="en-MY" dirty="0"/>
          </a:p>
          <a:p>
            <a:pPr marL="0" indent="0">
              <a:buNone/>
            </a:pPr>
            <a:r>
              <a:rPr lang="en-MY" dirty="0"/>
              <a:t>Mission statement is a formal, written document that defines the organization’s purpose in society. In that, there is no timeframe for mission with an organization</a:t>
            </a:r>
          </a:p>
        </p:txBody>
      </p:sp>
    </p:spTree>
    <p:extLst>
      <p:ext uri="{BB962C8B-B14F-4D97-AF65-F5344CB8AC3E}">
        <p14:creationId xmlns:p14="http://schemas.microsoft.com/office/powerpoint/2010/main" xmlns="" val="35603989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93250947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5993E4-A25A-4928-B620-2128412CA0B3}"/>
              </a:ext>
            </a:extLst>
          </p:cNvPr>
          <p:cNvSpPr>
            <a:spLocks noGrp="1"/>
          </p:cNvSpPr>
          <p:nvPr>
            <p:ph type="title"/>
          </p:nvPr>
        </p:nvSpPr>
        <p:spPr/>
        <p:txBody>
          <a:bodyPr/>
          <a:lstStyle/>
          <a:p>
            <a:r>
              <a:rPr lang="en-MY" dirty="0"/>
              <a:t>SWOT</a:t>
            </a:r>
          </a:p>
        </p:txBody>
      </p:sp>
      <p:sp>
        <p:nvSpPr>
          <p:cNvPr id="3" name="Content Placeholder 2">
            <a:extLst>
              <a:ext uri="{FF2B5EF4-FFF2-40B4-BE49-F238E27FC236}">
                <a16:creationId xmlns:a16="http://schemas.microsoft.com/office/drawing/2014/main" xmlns="" id="{E874EC89-59C6-4DBE-A4E5-1E48B9F43AF2}"/>
              </a:ext>
            </a:extLst>
          </p:cNvPr>
          <p:cNvSpPr>
            <a:spLocks noGrp="1"/>
          </p:cNvSpPr>
          <p:nvPr>
            <p:ph idx="1"/>
          </p:nvPr>
        </p:nvSpPr>
        <p:spPr/>
        <p:txBody>
          <a:bodyPr>
            <a:normAutofit fontScale="92500" lnSpcReduction="20000"/>
          </a:bodyPr>
          <a:lstStyle/>
          <a:p>
            <a:pPr marL="0" indent="0">
              <a:buNone/>
            </a:pPr>
            <a:r>
              <a:rPr lang="en-MY" sz="2600" dirty="0"/>
              <a:t>The primary aim of strategic planning is to bring an organization into balance with the external environment and to maintain that balance over time. Organizations accomplish this balance by evaluating new programs and services with the intent of maximizing organizational performance. SWOT analysis is a preliminary decision-making tool that sets the stage for this work.</a:t>
            </a:r>
          </a:p>
          <a:p>
            <a:pPr marL="0" indent="0">
              <a:buNone/>
            </a:pPr>
            <a:endParaRPr lang="en-MY" sz="2600" dirty="0"/>
          </a:p>
          <a:p>
            <a:pPr marL="0" indent="0">
              <a:buNone/>
            </a:pPr>
            <a:r>
              <a:rPr lang="en-MY" sz="2600" dirty="0"/>
              <a:t>SWOT analysis was invented in the 1960s by a management consultant named Albert Humphrey at the Stanford Research Institute. </a:t>
            </a:r>
          </a:p>
        </p:txBody>
      </p:sp>
    </p:spTree>
    <p:extLst>
      <p:ext uri="{BB962C8B-B14F-4D97-AF65-F5344CB8AC3E}">
        <p14:creationId xmlns:p14="http://schemas.microsoft.com/office/powerpoint/2010/main" xmlns="" val="338878549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13566E-B8ED-4111-AA28-029482BD76FE}"/>
              </a:ext>
            </a:extLst>
          </p:cNvPr>
          <p:cNvSpPr>
            <a:spLocks noGrp="1"/>
          </p:cNvSpPr>
          <p:nvPr>
            <p:ph type="title"/>
          </p:nvPr>
        </p:nvSpPr>
        <p:spPr/>
        <p:txBody>
          <a:bodyPr/>
          <a:lstStyle/>
          <a:p>
            <a:r>
              <a:rPr lang="en-MY" dirty="0"/>
              <a:t>SWOT Analysis</a:t>
            </a:r>
          </a:p>
        </p:txBody>
      </p:sp>
      <p:pic>
        <p:nvPicPr>
          <p:cNvPr id="5" name="Content Placeholder 4">
            <a:extLst>
              <a:ext uri="{FF2B5EF4-FFF2-40B4-BE49-F238E27FC236}">
                <a16:creationId xmlns:a16="http://schemas.microsoft.com/office/drawing/2014/main" xmlns="" id="{2CC02B3F-A0F7-439D-A238-F7B035CF1DE2}"/>
              </a:ext>
            </a:extLst>
          </p:cNvPr>
          <p:cNvPicPr>
            <a:picLocks noGrp="1" noChangeAspect="1"/>
          </p:cNvPicPr>
          <p:nvPr>
            <p:ph idx="1"/>
          </p:nvPr>
        </p:nvPicPr>
        <p:blipFill>
          <a:blip r:embed="rId2"/>
          <a:stretch>
            <a:fillRect/>
          </a:stretch>
        </p:blipFill>
        <p:spPr>
          <a:xfrm>
            <a:off x="1043608" y="1772816"/>
            <a:ext cx="5783219" cy="4519339"/>
          </a:xfrm>
        </p:spPr>
      </p:pic>
    </p:spTree>
    <p:extLst>
      <p:ext uri="{BB962C8B-B14F-4D97-AF65-F5344CB8AC3E}">
        <p14:creationId xmlns:p14="http://schemas.microsoft.com/office/powerpoint/2010/main" xmlns="" val="25787406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5A195F-FA82-4905-B66A-3B182E5E6A53}"/>
              </a:ext>
            </a:extLst>
          </p:cNvPr>
          <p:cNvSpPr>
            <a:spLocks noGrp="1"/>
          </p:cNvSpPr>
          <p:nvPr>
            <p:ph type="title"/>
          </p:nvPr>
        </p:nvSpPr>
        <p:spPr/>
        <p:txBody>
          <a:bodyPr/>
          <a:lstStyle/>
          <a:p>
            <a:r>
              <a:rPr lang="en-MY" dirty="0"/>
              <a:t>Strengths</a:t>
            </a:r>
          </a:p>
        </p:txBody>
      </p:sp>
      <p:sp>
        <p:nvSpPr>
          <p:cNvPr id="3" name="Content Placeholder 2">
            <a:extLst>
              <a:ext uri="{FF2B5EF4-FFF2-40B4-BE49-F238E27FC236}">
                <a16:creationId xmlns:a16="http://schemas.microsoft.com/office/drawing/2014/main" xmlns="" id="{BE3EF4AB-9E04-4DB5-BECA-D94AF162CFE4}"/>
              </a:ext>
            </a:extLst>
          </p:cNvPr>
          <p:cNvSpPr>
            <a:spLocks noGrp="1"/>
          </p:cNvSpPr>
          <p:nvPr>
            <p:ph idx="1"/>
          </p:nvPr>
        </p:nvSpPr>
        <p:spPr>
          <a:xfrm>
            <a:off x="685800" y="1556792"/>
            <a:ext cx="8278688" cy="5023395"/>
          </a:xfrm>
        </p:spPr>
        <p:txBody>
          <a:bodyPr/>
          <a:lstStyle/>
          <a:p>
            <a:pPr marL="0" indent="0">
              <a:buNone/>
            </a:pPr>
            <a:r>
              <a:rPr lang="en-MY" sz="2400" dirty="0"/>
              <a:t>They are characteristics of the business or team that give it an advantage over others in the industry. Strengths must focus upon what the firm can do with its internal resources. </a:t>
            </a:r>
          </a:p>
          <a:p>
            <a:pPr marL="0" indent="0">
              <a:buNone/>
            </a:pPr>
            <a:endParaRPr lang="en-MY" sz="2400" dirty="0"/>
          </a:p>
          <a:p>
            <a:r>
              <a:rPr lang="en-MY" sz="2400" dirty="0"/>
              <a:t>Any asset that the firm owns could certainly be classified as strength, </a:t>
            </a:r>
          </a:p>
          <a:p>
            <a:r>
              <a:rPr lang="en-MY" sz="2400" dirty="0"/>
              <a:t> State-of-the-art production line machinery</a:t>
            </a:r>
          </a:p>
          <a:p>
            <a:r>
              <a:rPr lang="en-MY" sz="2400" dirty="0"/>
              <a:t>A strong brand-name presence</a:t>
            </a:r>
          </a:p>
          <a:p>
            <a:r>
              <a:rPr lang="en-MY" sz="2400" dirty="0"/>
              <a:t>Recognized customer service excellence,</a:t>
            </a:r>
          </a:p>
          <a:p>
            <a:r>
              <a:rPr lang="en-MY" sz="2400" dirty="0"/>
              <a:t>Exclusive access to a strong supply chain network</a:t>
            </a:r>
          </a:p>
        </p:txBody>
      </p:sp>
    </p:spTree>
    <p:extLst>
      <p:ext uri="{BB962C8B-B14F-4D97-AF65-F5344CB8AC3E}">
        <p14:creationId xmlns:p14="http://schemas.microsoft.com/office/powerpoint/2010/main" xmlns="" val="234506937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EBEC7E-D26D-4C8C-BBD2-1A85ABC15714}"/>
              </a:ext>
            </a:extLst>
          </p:cNvPr>
          <p:cNvSpPr>
            <a:spLocks noGrp="1"/>
          </p:cNvSpPr>
          <p:nvPr>
            <p:ph type="title"/>
          </p:nvPr>
        </p:nvSpPr>
        <p:spPr/>
        <p:txBody>
          <a:bodyPr/>
          <a:lstStyle/>
          <a:p>
            <a:r>
              <a:rPr lang="en-MY" dirty="0"/>
              <a:t>Weaknesses</a:t>
            </a:r>
          </a:p>
        </p:txBody>
      </p:sp>
      <p:sp>
        <p:nvSpPr>
          <p:cNvPr id="3" name="Content Placeholder 2">
            <a:extLst>
              <a:ext uri="{FF2B5EF4-FFF2-40B4-BE49-F238E27FC236}">
                <a16:creationId xmlns:a16="http://schemas.microsoft.com/office/drawing/2014/main" xmlns="" id="{4C180FDF-44D9-47DD-9546-0250A30BA9DD}"/>
              </a:ext>
            </a:extLst>
          </p:cNvPr>
          <p:cNvSpPr>
            <a:spLocks noGrp="1"/>
          </p:cNvSpPr>
          <p:nvPr>
            <p:ph idx="1"/>
          </p:nvPr>
        </p:nvSpPr>
        <p:spPr/>
        <p:txBody>
          <a:bodyPr>
            <a:normAutofit fontScale="92500" lnSpcReduction="10000"/>
          </a:bodyPr>
          <a:lstStyle/>
          <a:p>
            <a:pPr marL="0" indent="0">
              <a:buNone/>
            </a:pPr>
            <a:r>
              <a:rPr lang="en-MY" sz="2400" dirty="0"/>
              <a:t>Characteristics that place the firm at a disadvantage relative to others. </a:t>
            </a:r>
          </a:p>
          <a:p>
            <a:pPr marL="0" indent="0">
              <a:buNone/>
            </a:pPr>
            <a:endParaRPr lang="en-MY" sz="2400" dirty="0"/>
          </a:p>
          <a:p>
            <a:r>
              <a:rPr lang="en-MY" sz="2400" dirty="0"/>
              <a:t>Poor product positioning</a:t>
            </a:r>
          </a:p>
          <a:p>
            <a:r>
              <a:rPr lang="en-MY" sz="2400" dirty="0"/>
              <a:t>Deteriorating physical assets</a:t>
            </a:r>
          </a:p>
          <a:p>
            <a:r>
              <a:rPr lang="en-MY" sz="2400" dirty="0"/>
              <a:t>Out-of-date production equipment</a:t>
            </a:r>
          </a:p>
          <a:p>
            <a:r>
              <a:rPr lang="en-MY" sz="2400" dirty="0"/>
              <a:t>Poor customer service</a:t>
            </a:r>
          </a:p>
          <a:p>
            <a:r>
              <a:rPr lang="en-MY" sz="2400" dirty="0"/>
              <a:t>High employee turnover that causes the firm to lose talented people can be a major weakness of the firm</a:t>
            </a:r>
          </a:p>
        </p:txBody>
      </p:sp>
    </p:spTree>
    <p:extLst>
      <p:ext uri="{BB962C8B-B14F-4D97-AF65-F5344CB8AC3E}">
        <p14:creationId xmlns:p14="http://schemas.microsoft.com/office/powerpoint/2010/main" xmlns="" val="360656915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8C71FB-93FD-4309-A77D-A9196AC0AEDA}"/>
              </a:ext>
            </a:extLst>
          </p:cNvPr>
          <p:cNvSpPr>
            <a:spLocks noGrp="1"/>
          </p:cNvSpPr>
          <p:nvPr>
            <p:ph type="title"/>
          </p:nvPr>
        </p:nvSpPr>
        <p:spPr/>
        <p:txBody>
          <a:bodyPr/>
          <a:lstStyle/>
          <a:p>
            <a:r>
              <a:rPr lang="en-MY" dirty="0"/>
              <a:t>Opportunities</a:t>
            </a:r>
          </a:p>
        </p:txBody>
      </p:sp>
      <p:sp>
        <p:nvSpPr>
          <p:cNvPr id="3" name="Content Placeholder 2">
            <a:extLst>
              <a:ext uri="{FF2B5EF4-FFF2-40B4-BE49-F238E27FC236}">
                <a16:creationId xmlns:a16="http://schemas.microsoft.com/office/drawing/2014/main" xmlns="" id="{8774C223-6EFC-45A7-BE5D-84CF73C273CD}"/>
              </a:ext>
            </a:extLst>
          </p:cNvPr>
          <p:cNvSpPr>
            <a:spLocks noGrp="1"/>
          </p:cNvSpPr>
          <p:nvPr>
            <p:ph idx="1"/>
          </p:nvPr>
        </p:nvSpPr>
        <p:spPr/>
        <p:txBody>
          <a:bodyPr>
            <a:normAutofit fontScale="92500" lnSpcReduction="10000"/>
          </a:bodyPr>
          <a:lstStyle/>
          <a:p>
            <a:pPr marL="0" indent="0">
              <a:buNone/>
            </a:pPr>
            <a:r>
              <a:rPr lang="en-MY" sz="2400" dirty="0"/>
              <a:t>In general, any changes in the external environment can be an opportunity to the firm</a:t>
            </a:r>
          </a:p>
          <a:p>
            <a:pPr marL="0" indent="0">
              <a:buNone/>
            </a:pPr>
            <a:endParaRPr lang="en-MY" sz="2400" dirty="0"/>
          </a:p>
          <a:p>
            <a:r>
              <a:rPr lang="en-MY" sz="2400" dirty="0"/>
              <a:t>Changes in tax structure</a:t>
            </a:r>
          </a:p>
          <a:p>
            <a:r>
              <a:rPr lang="en-MY" sz="2400" dirty="0"/>
              <a:t>Improvements in economic trends</a:t>
            </a:r>
          </a:p>
          <a:p>
            <a:r>
              <a:rPr lang="en-MY" sz="2400" dirty="0"/>
              <a:t>The passage of favourable laws</a:t>
            </a:r>
          </a:p>
          <a:p>
            <a:r>
              <a:rPr lang="en-MY" sz="2400" dirty="0"/>
              <a:t>Market positioning</a:t>
            </a:r>
          </a:p>
          <a:p>
            <a:r>
              <a:rPr lang="en-MY" sz="2400" dirty="0"/>
              <a:t>New technologies</a:t>
            </a:r>
          </a:p>
          <a:p>
            <a:r>
              <a:rPr lang="en-MY" sz="2400" dirty="0"/>
              <a:t>International trade agreements</a:t>
            </a:r>
          </a:p>
        </p:txBody>
      </p:sp>
    </p:spTree>
    <p:extLst>
      <p:ext uri="{BB962C8B-B14F-4D97-AF65-F5344CB8AC3E}">
        <p14:creationId xmlns:p14="http://schemas.microsoft.com/office/powerpoint/2010/main" xmlns="" val="24115523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6C622A-D2CF-40E2-BAA4-9C587C9966ED}"/>
              </a:ext>
            </a:extLst>
          </p:cNvPr>
          <p:cNvSpPr>
            <a:spLocks noGrp="1"/>
          </p:cNvSpPr>
          <p:nvPr>
            <p:ph type="title"/>
          </p:nvPr>
        </p:nvSpPr>
        <p:spPr/>
        <p:txBody>
          <a:bodyPr/>
          <a:lstStyle/>
          <a:p>
            <a:r>
              <a:rPr lang="en-MY" dirty="0"/>
              <a:t>Threats</a:t>
            </a:r>
          </a:p>
        </p:txBody>
      </p:sp>
      <p:sp>
        <p:nvSpPr>
          <p:cNvPr id="3" name="Content Placeholder 2">
            <a:extLst>
              <a:ext uri="{FF2B5EF4-FFF2-40B4-BE49-F238E27FC236}">
                <a16:creationId xmlns:a16="http://schemas.microsoft.com/office/drawing/2014/main" xmlns="" id="{AE1C4139-92DB-4678-A418-44B66B2BC1CC}"/>
              </a:ext>
            </a:extLst>
          </p:cNvPr>
          <p:cNvSpPr>
            <a:spLocks noGrp="1"/>
          </p:cNvSpPr>
          <p:nvPr>
            <p:ph idx="1"/>
          </p:nvPr>
        </p:nvSpPr>
        <p:spPr/>
        <p:txBody>
          <a:bodyPr>
            <a:normAutofit fontScale="70000" lnSpcReduction="20000"/>
          </a:bodyPr>
          <a:lstStyle/>
          <a:p>
            <a:pPr marL="0" indent="0">
              <a:buNone/>
            </a:pPr>
            <a:r>
              <a:rPr lang="en-MY" sz="2400" dirty="0"/>
              <a:t>They are external elements in the environment that could cause trouble for the business. </a:t>
            </a:r>
          </a:p>
          <a:p>
            <a:pPr marL="0" indent="0">
              <a:buNone/>
            </a:pPr>
            <a:endParaRPr lang="en-MY" sz="2400" dirty="0"/>
          </a:p>
          <a:p>
            <a:r>
              <a:rPr lang="en-MY" sz="2400" dirty="0"/>
              <a:t>Changes in consumer preferences</a:t>
            </a:r>
          </a:p>
          <a:p>
            <a:r>
              <a:rPr lang="en-MY" sz="2400" dirty="0"/>
              <a:t>New competitor innovations</a:t>
            </a:r>
          </a:p>
          <a:p>
            <a:r>
              <a:rPr lang="en-MY" sz="2400" dirty="0"/>
              <a:t>Restrictive regulations</a:t>
            </a:r>
          </a:p>
          <a:p>
            <a:r>
              <a:rPr lang="en-MY" sz="2400" dirty="0"/>
              <a:t>Unfavourable trade barriers</a:t>
            </a:r>
          </a:p>
          <a:p>
            <a:r>
              <a:rPr lang="en-MY" sz="2400" dirty="0"/>
              <a:t>Loss of </a:t>
            </a:r>
            <a:r>
              <a:rPr lang="en-MY" sz="2400" dirty="0" err="1"/>
              <a:t>favorable</a:t>
            </a:r>
            <a:r>
              <a:rPr lang="en-MY" sz="2400" dirty="0"/>
              <a:t> distribution networks </a:t>
            </a:r>
          </a:p>
          <a:p>
            <a:r>
              <a:rPr lang="en-MY" sz="2400" dirty="0"/>
              <a:t>Restrictions on the firm’s cash flows </a:t>
            </a:r>
          </a:p>
          <a:p>
            <a:endParaRPr lang="en-MY" sz="2400" dirty="0"/>
          </a:p>
          <a:p>
            <a:pPr marL="0" indent="0">
              <a:buNone/>
            </a:pPr>
            <a:r>
              <a:rPr lang="en-MY" sz="2400" dirty="0"/>
              <a:t>Anything that can threaten the firm’s market position</a:t>
            </a:r>
          </a:p>
        </p:txBody>
      </p:sp>
    </p:spTree>
    <p:extLst>
      <p:ext uri="{BB962C8B-B14F-4D97-AF65-F5344CB8AC3E}">
        <p14:creationId xmlns:p14="http://schemas.microsoft.com/office/powerpoint/2010/main" xmlns="" val="364943859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8702E9F-C654-DCF8-2CF8-F3434D534C75}"/>
              </a:ext>
            </a:extLst>
          </p:cNvPr>
          <p:cNvSpPr>
            <a:spLocks noGrp="1"/>
          </p:cNvSpPr>
          <p:nvPr>
            <p:ph type="title"/>
          </p:nvPr>
        </p:nvSpPr>
        <p:spPr>
          <a:xfrm>
            <a:off x="955566" y="188640"/>
            <a:ext cx="6696794" cy="562945"/>
          </a:xfrm>
        </p:spPr>
        <p:txBody>
          <a:bodyPr/>
          <a:lstStyle/>
          <a:p>
            <a:r>
              <a:rPr lang="en-MY" dirty="0"/>
              <a:t>Question #</a:t>
            </a:r>
          </a:p>
        </p:txBody>
      </p:sp>
      <p:sp>
        <p:nvSpPr>
          <p:cNvPr id="3" name="Content Placeholder 2">
            <a:extLst>
              <a:ext uri="{FF2B5EF4-FFF2-40B4-BE49-F238E27FC236}">
                <a16:creationId xmlns:a16="http://schemas.microsoft.com/office/drawing/2014/main" xmlns="" id="{3D276A0B-50D6-F0ED-7EC1-D28E32F40CCC}"/>
              </a:ext>
            </a:extLst>
          </p:cNvPr>
          <p:cNvSpPr>
            <a:spLocks noGrp="1"/>
          </p:cNvSpPr>
          <p:nvPr>
            <p:ph idx="1"/>
          </p:nvPr>
        </p:nvSpPr>
        <p:spPr>
          <a:xfrm>
            <a:off x="467544" y="836712"/>
            <a:ext cx="8064896" cy="5256584"/>
          </a:xfrm>
        </p:spPr>
        <p:txBody>
          <a:bodyPr>
            <a:normAutofit fontScale="92500"/>
          </a:bodyPr>
          <a:lstStyle/>
          <a:p>
            <a:pPr marL="0" indent="0">
              <a:buNone/>
            </a:pPr>
            <a:r>
              <a:rPr lang="en-MY" sz="2400" dirty="0"/>
              <a:t>Holly and Gary are HR Professionals in their organization and they are working to develop the strategic plan for their organization. Holly and Gary are using SWOT analysis to help understand the needs of human, financial, technological, capital, and other aspects of their organization. What is SWOT?</a:t>
            </a:r>
          </a:p>
          <a:p>
            <a:pPr marL="457200" indent="-457200">
              <a:buFont typeface="+mj-lt"/>
              <a:buAutoNum type="alphaUcPeriod"/>
            </a:pPr>
            <a:r>
              <a:rPr lang="en-MY" sz="2400" dirty="0"/>
              <a:t>SWOT is an analysis to define the strengths, weaknesses, openness, and timeliness of an organization.</a:t>
            </a:r>
          </a:p>
          <a:p>
            <a:pPr marL="457200" indent="-457200">
              <a:buFont typeface="+mj-lt"/>
              <a:buAutoNum type="alphaUcPeriod"/>
            </a:pPr>
            <a:r>
              <a:rPr lang="en-MY" sz="2400" dirty="0"/>
              <a:t>SWOT is an analysis to define the schedule, weaknesses, opportunities, and timetable of a project </a:t>
            </a:r>
            <a:r>
              <a:rPr lang="en-MY" sz="2400" dirty="0" err="1"/>
              <a:t>endeavor</a:t>
            </a:r>
            <a:r>
              <a:rPr lang="en-MY" sz="2400" dirty="0"/>
              <a:t>.</a:t>
            </a:r>
          </a:p>
          <a:p>
            <a:pPr marL="457200" indent="-457200">
              <a:buFont typeface="+mj-lt"/>
              <a:buAutoNum type="alphaUcPeriod"/>
            </a:pPr>
            <a:r>
              <a:rPr lang="en-MY" sz="2400" dirty="0"/>
              <a:t>SWOT is an analysis to define the seriousness, weaknesses, openness, and timetable of organization development.</a:t>
            </a:r>
          </a:p>
          <a:p>
            <a:pPr marL="457200" indent="-457200">
              <a:buFont typeface="+mj-lt"/>
              <a:buAutoNum type="alphaUcPeriod"/>
            </a:pPr>
            <a:r>
              <a:rPr lang="en-MY" sz="2400" dirty="0"/>
              <a:t>SWOT is an analysis to define the strengths, weaknesses, opportunities, and threats an organization may face</a:t>
            </a:r>
          </a:p>
        </p:txBody>
      </p:sp>
    </p:spTree>
    <p:extLst>
      <p:ext uri="{BB962C8B-B14F-4D97-AF65-F5344CB8AC3E}">
        <p14:creationId xmlns:p14="http://schemas.microsoft.com/office/powerpoint/2010/main" xmlns="" val="14664770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1BEC5A5-51EE-2FE2-8F4B-60F154094C00}"/>
              </a:ext>
            </a:extLst>
          </p:cNvPr>
          <p:cNvSpPr>
            <a:spLocks noGrp="1"/>
          </p:cNvSpPr>
          <p:nvPr>
            <p:ph type="title"/>
          </p:nvPr>
        </p:nvSpPr>
        <p:spPr>
          <a:xfrm>
            <a:off x="986329" y="188640"/>
            <a:ext cx="7200900" cy="579440"/>
          </a:xfrm>
        </p:spPr>
        <p:txBody>
          <a:bodyPr/>
          <a:lstStyle/>
          <a:p>
            <a:r>
              <a:rPr lang="en-MY" dirty="0"/>
              <a:t>Answer</a:t>
            </a:r>
          </a:p>
        </p:txBody>
      </p:sp>
      <p:sp>
        <p:nvSpPr>
          <p:cNvPr id="3" name="Content Placeholder 2">
            <a:extLst>
              <a:ext uri="{FF2B5EF4-FFF2-40B4-BE49-F238E27FC236}">
                <a16:creationId xmlns:a16="http://schemas.microsoft.com/office/drawing/2014/main" xmlns="" id="{D6CFF87B-AE37-5DD4-EABE-18819C89184B}"/>
              </a:ext>
            </a:extLst>
          </p:cNvPr>
          <p:cNvSpPr>
            <a:spLocks noGrp="1"/>
          </p:cNvSpPr>
          <p:nvPr>
            <p:ph idx="1"/>
          </p:nvPr>
        </p:nvSpPr>
        <p:spPr>
          <a:xfrm>
            <a:off x="611560" y="1052736"/>
            <a:ext cx="8064896" cy="4968552"/>
          </a:xfrm>
        </p:spPr>
        <p:txBody>
          <a:bodyPr>
            <a:normAutofit fontScale="92500" lnSpcReduction="20000"/>
          </a:bodyPr>
          <a:lstStyle/>
          <a:p>
            <a:pPr marL="0" indent="0">
              <a:buNone/>
            </a:pPr>
            <a:r>
              <a:rPr lang="en-MY" sz="1800" b="1" dirty="0"/>
              <a:t>Answer option D is correct.</a:t>
            </a:r>
          </a:p>
          <a:p>
            <a:pPr marL="0" indent="0">
              <a:buNone/>
            </a:pPr>
            <a:r>
              <a:rPr lang="en-MY" sz="1800" dirty="0"/>
              <a:t>SWOT is an analysis that can be used to determine the strengths, weaknesses, opportunities, and threats.</a:t>
            </a:r>
          </a:p>
          <a:p>
            <a:pPr marL="0" indent="0">
              <a:buNone/>
            </a:pPr>
            <a:r>
              <a:rPr lang="en-MY" sz="1800" dirty="0"/>
              <a:t>SWOT analysis is a strategic planning method used to evaluate the Strengths, Weaknesses, Opportunities, and Threats involved in a project or in a business venture. It involves specifying the objective of the business venture or project and identifying the internal and external factors that are </a:t>
            </a:r>
            <a:r>
              <a:rPr lang="en-MY" sz="1800" dirty="0" err="1"/>
              <a:t>favorable</a:t>
            </a:r>
            <a:r>
              <a:rPr lang="en-MY" sz="1800" dirty="0"/>
              <a:t> and </a:t>
            </a:r>
            <a:r>
              <a:rPr lang="en-MY" sz="1800" dirty="0" err="1"/>
              <a:t>unfavorable</a:t>
            </a:r>
            <a:r>
              <a:rPr lang="en-MY" sz="1800" dirty="0"/>
              <a:t> to achieving that objective. A SWOT analysis may be incorporated into the strategic planning model.</a:t>
            </a:r>
          </a:p>
          <a:p>
            <a:pPr marL="0" indent="0">
              <a:buNone/>
            </a:pPr>
            <a:r>
              <a:rPr lang="en-MY" sz="1800" dirty="0"/>
              <a:t>It is a part of business policy that helps an individual or a company to make decisions. It includes the strategies to build the strength of a company and use the opportunities to make the company successful. It also includes the strategies to overcome the weaknesses of and threats to the company.</a:t>
            </a:r>
          </a:p>
          <a:p>
            <a:pPr marL="0" indent="0">
              <a:buNone/>
            </a:pPr>
            <a:r>
              <a:rPr lang="en-MY" sz="1800" dirty="0"/>
              <a:t>Answer option A is incorrect. This is not a valid definition of SWOT so this choice is incorrect.</a:t>
            </a:r>
          </a:p>
          <a:p>
            <a:pPr marL="0" indent="0">
              <a:buNone/>
            </a:pPr>
            <a:r>
              <a:rPr lang="en-MY" sz="1800" dirty="0"/>
              <a:t>Answer option B is incorrect. This is not a valid definition of SWOT so this choice is incorrect.</a:t>
            </a:r>
          </a:p>
          <a:p>
            <a:pPr marL="0" indent="0">
              <a:buNone/>
            </a:pPr>
            <a:r>
              <a:rPr lang="en-MY" sz="1800" dirty="0"/>
              <a:t>Answer option C is incorrect. This is not a valid definition of SWOT so this choice is incorrect</a:t>
            </a:r>
          </a:p>
        </p:txBody>
      </p:sp>
    </p:spTree>
    <p:extLst>
      <p:ext uri="{BB962C8B-B14F-4D97-AF65-F5344CB8AC3E}">
        <p14:creationId xmlns:p14="http://schemas.microsoft.com/office/powerpoint/2010/main" xmlns="" val="19512414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40386548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96F8186-5B32-484F-BBE4-DEB5F4AFEDAB}"/>
              </a:ext>
            </a:extLst>
          </p:cNvPr>
          <p:cNvSpPr>
            <a:spLocks noGrp="1"/>
          </p:cNvSpPr>
          <p:nvPr>
            <p:ph type="title"/>
          </p:nvPr>
        </p:nvSpPr>
        <p:spPr/>
        <p:txBody>
          <a:bodyPr/>
          <a:lstStyle/>
          <a:p>
            <a:r>
              <a:rPr lang="en-MY" dirty="0"/>
              <a:t>PEST Analysis</a:t>
            </a:r>
          </a:p>
        </p:txBody>
      </p:sp>
      <p:sp>
        <p:nvSpPr>
          <p:cNvPr id="3" name="Content Placeholder 2">
            <a:extLst>
              <a:ext uri="{FF2B5EF4-FFF2-40B4-BE49-F238E27FC236}">
                <a16:creationId xmlns:a16="http://schemas.microsoft.com/office/drawing/2014/main" xmlns="" id="{E60261A9-5944-4A0C-B0B1-D92C8DBC4E50}"/>
              </a:ext>
            </a:extLst>
          </p:cNvPr>
          <p:cNvSpPr>
            <a:spLocks noGrp="1"/>
          </p:cNvSpPr>
          <p:nvPr>
            <p:ph idx="1"/>
          </p:nvPr>
        </p:nvSpPr>
        <p:spPr/>
        <p:txBody>
          <a:bodyPr>
            <a:normAutofit/>
          </a:bodyPr>
          <a:lstStyle/>
          <a:p>
            <a:pPr marL="0" indent="0">
              <a:buNone/>
            </a:pPr>
            <a:r>
              <a:rPr lang="en-MY" sz="2400" dirty="0"/>
              <a:t>PEST analysis (political, economic, social and technological) describes a framework of macro-environmental factors used in the environmental scanning component of strategic management. It is part of an external analysis when conducting a strategic analysis or doing market research, and gives an overview of the different macro-environmental factors to be taken into consideration.</a:t>
            </a:r>
          </a:p>
        </p:txBody>
      </p:sp>
    </p:spTree>
    <p:extLst>
      <p:ext uri="{BB962C8B-B14F-4D97-AF65-F5344CB8AC3E}">
        <p14:creationId xmlns:p14="http://schemas.microsoft.com/office/powerpoint/2010/main" xmlns="" val="3909791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BCEED8-821D-4D98-B730-28FD7AA4288E}"/>
              </a:ext>
            </a:extLst>
          </p:cNvPr>
          <p:cNvSpPr>
            <a:spLocks noGrp="1"/>
          </p:cNvSpPr>
          <p:nvPr>
            <p:ph type="title"/>
          </p:nvPr>
        </p:nvSpPr>
        <p:spPr/>
        <p:txBody>
          <a:bodyPr/>
          <a:lstStyle/>
          <a:p>
            <a:r>
              <a:rPr lang="en-MY" dirty="0"/>
              <a:t>PEST Analysis</a:t>
            </a:r>
          </a:p>
        </p:txBody>
      </p:sp>
      <p:pic>
        <p:nvPicPr>
          <p:cNvPr id="5" name="Picture 4">
            <a:extLst>
              <a:ext uri="{FF2B5EF4-FFF2-40B4-BE49-F238E27FC236}">
                <a16:creationId xmlns:a16="http://schemas.microsoft.com/office/drawing/2014/main" xmlns="" id="{D7BCEC6B-7ECA-42D0-8698-C711110F310D}"/>
              </a:ext>
            </a:extLst>
          </p:cNvPr>
          <p:cNvPicPr>
            <a:picLocks noChangeAspect="1"/>
          </p:cNvPicPr>
          <p:nvPr/>
        </p:nvPicPr>
        <p:blipFill>
          <a:blip r:embed="rId2"/>
          <a:stretch>
            <a:fillRect/>
          </a:stretch>
        </p:blipFill>
        <p:spPr>
          <a:xfrm>
            <a:off x="1115616" y="2060848"/>
            <a:ext cx="7126142" cy="3960440"/>
          </a:xfrm>
          <a:prstGeom prst="rect">
            <a:avLst/>
          </a:prstGeom>
        </p:spPr>
      </p:pic>
    </p:spTree>
    <p:extLst>
      <p:ext uri="{BB962C8B-B14F-4D97-AF65-F5344CB8AC3E}">
        <p14:creationId xmlns:p14="http://schemas.microsoft.com/office/powerpoint/2010/main" xmlns="" val="348509747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9D5AB7-EA93-4FA0-8265-9605DAF342A3}"/>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xmlns="" id="{C60C7162-6B39-4D58-957C-F25DF1AE7C93}"/>
              </a:ext>
            </a:extLst>
          </p:cNvPr>
          <p:cNvSpPr>
            <a:spLocks noGrp="1"/>
          </p:cNvSpPr>
          <p:nvPr>
            <p:ph idx="1"/>
          </p:nvPr>
        </p:nvSpPr>
        <p:spPr/>
        <p:txBody>
          <a:bodyPr>
            <a:normAutofit/>
          </a:bodyPr>
          <a:lstStyle/>
          <a:p>
            <a:pPr marL="0" indent="0">
              <a:buNone/>
            </a:pPr>
            <a:r>
              <a:rPr lang="en-MY" sz="2400" dirty="0"/>
              <a:t>Which of the following is an external factor that is considered in an environmental scan?</a:t>
            </a:r>
          </a:p>
          <a:p>
            <a:pPr marL="0" indent="0">
              <a:buNone/>
            </a:pPr>
            <a:r>
              <a:rPr lang="en-MY" sz="2400" dirty="0"/>
              <a:t>a) Company culture</a:t>
            </a:r>
          </a:p>
          <a:p>
            <a:pPr marL="0" indent="0">
              <a:buNone/>
            </a:pPr>
            <a:r>
              <a:rPr lang="en-MY" sz="2400" dirty="0"/>
              <a:t>b) Local legal policies</a:t>
            </a:r>
          </a:p>
          <a:p>
            <a:pPr marL="0" indent="0">
              <a:buNone/>
            </a:pPr>
            <a:r>
              <a:rPr lang="en-MY" sz="2400" dirty="0"/>
              <a:t>c) Organizational structure</a:t>
            </a:r>
          </a:p>
          <a:p>
            <a:pPr marL="0" indent="0">
              <a:buNone/>
            </a:pPr>
            <a:r>
              <a:rPr lang="en-MY" sz="2400" dirty="0"/>
              <a:t>d) Strategy</a:t>
            </a:r>
          </a:p>
        </p:txBody>
      </p:sp>
    </p:spTree>
    <p:extLst>
      <p:ext uri="{BB962C8B-B14F-4D97-AF65-F5344CB8AC3E}">
        <p14:creationId xmlns:p14="http://schemas.microsoft.com/office/powerpoint/2010/main" xmlns="" val="128416377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C87E43A-6C48-44E6-8F36-6A4BE1D7A0F8}"/>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xmlns="" id="{AD9358F7-9E7B-43C2-9242-58822E29B472}"/>
              </a:ext>
            </a:extLst>
          </p:cNvPr>
          <p:cNvSpPr>
            <a:spLocks noGrp="1"/>
          </p:cNvSpPr>
          <p:nvPr>
            <p:ph idx="1"/>
          </p:nvPr>
        </p:nvSpPr>
        <p:spPr/>
        <p:txBody>
          <a:bodyPr>
            <a:normAutofit/>
          </a:bodyPr>
          <a:lstStyle/>
          <a:p>
            <a:r>
              <a:rPr lang="en-MY" sz="2400" dirty="0"/>
              <a:t>Option B</a:t>
            </a:r>
          </a:p>
        </p:txBody>
      </p:sp>
    </p:spTree>
    <p:extLst>
      <p:ext uri="{BB962C8B-B14F-4D97-AF65-F5344CB8AC3E}">
        <p14:creationId xmlns:p14="http://schemas.microsoft.com/office/powerpoint/2010/main" xmlns="" val="427465445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 xmlns:p14="http://schemas.microsoft.com/office/powerpoint/2010/main" val="31112767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tf03031015_win32</Template>
  <TotalTime>3157</TotalTime>
  <Words>3163</Words>
  <Application>Microsoft Office PowerPoint</Application>
  <PresentationFormat>On-screen Show (4:3)</PresentationFormat>
  <Paragraphs>304</Paragraphs>
  <Slides>62</Slides>
  <Notes>8</Notes>
  <HiddenSlides>0</HiddenSlides>
  <MMClips>0</MMClips>
  <ScaleCrop>false</ScaleCrop>
  <HeadingPairs>
    <vt:vector size="4" baseType="variant">
      <vt:variant>
        <vt:lpstr>Theme</vt:lpstr>
      </vt:variant>
      <vt:variant>
        <vt:i4>1</vt:i4>
      </vt:variant>
      <vt:variant>
        <vt:lpstr>Slide Titles</vt:lpstr>
      </vt:variant>
      <vt:variant>
        <vt:i4>62</vt:i4>
      </vt:variant>
    </vt:vector>
  </HeadingPairs>
  <TitlesOfParts>
    <vt:vector size="63" baseType="lpstr">
      <vt:lpstr>Diamond Grid 16x9</vt:lpstr>
      <vt:lpstr>BUSINESS LEADERSHIP - IV</vt:lpstr>
      <vt:lpstr>Slide 2</vt:lpstr>
      <vt:lpstr>Cameron &amp; Quinn Organisational Culture Model</vt:lpstr>
      <vt:lpstr>Cameron &amp; Quinn Organisational Culture Model</vt:lpstr>
      <vt:lpstr>Slide 5</vt:lpstr>
      <vt:lpstr>National Culture</vt:lpstr>
      <vt:lpstr>Hofstede Six Dimensions</vt:lpstr>
      <vt:lpstr>Hofstede’s Cultural Dimensions</vt:lpstr>
      <vt:lpstr>Individualism vs. Collectivism</vt:lpstr>
      <vt:lpstr>Masculinity vs. Femininity</vt:lpstr>
      <vt:lpstr>Uncertainty Avoidance</vt:lpstr>
      <vt:lpstr>Power distance</vt:lpstr>
      <vt:lpstr>Time Perspective</vt:lpstr>
      <vt:lpstr>Indulgence/Restraint</vt:lpstr>
      <vt:lpstr>Question #</vt:lpstr>
      <vt:lpstr>Answer # </vt:lpstr>
      <vt:lpstr>Slide 17</vt:lpstr>
      <vt:lpstr>High vs Low Context Culture</vt:lpstr>
      <vt:lpstr>High context Culture</vt:lpstr>
      <vt:lpstr>Low context Culture</vt:lpstr>
      <vt:lpstr>Question # </vt:lpstr>
      <vt:lpstr>Answer # </vt:lpstr>
      <vt:lpstr>Slide 23</vt:lpstr>
      <vt:lpstr>Corporate Governance</vt:lpstr>
      <vt:lpstr>Corporate Governance</vt:lpstr>
      <vt:lpstr>Models of Corporate Governance</vt:lpstr>
      <vt:lpstr>Models of Corporate Governance</vt:lpstr>
      <vt:lpstr>Slide 28</vt:lpstr>
      <vt:lpstr>Strategy</vt:lpstr>
      <vt:lpstr>Strategy</vt:lpstr>
      <vt:lpstr>Strategy</vt:lpstr>
      <vt:lpstr>Tactics</vt:lpstr>
      <vt:lpstr>Strategy in Business</vt:lpstr>
      <vt:lpstr>Slide 34</vt:lpstr>
      <vt:lpstr>Strategic Planning</vt:lpstr>
      <vt:lpstr>Strategic Planning</vt:lpstr>
      <vt:lpstr>Vision Statement</vt:lpstr>
      <vt:lpstr>Examples of Vision Statement</vt:lpstr>
      <vt:lpstr>Mission Statement</vt:lpstr>
      <vt:lpstr>Examples of Mission Statement</vt:lpstr>
      <vt:lpstr>Differences in terms</vt:lpstr>
      <vt:lpstr>Values Statement</vt:lpstr>
      <vt:lpstr>Value Statement</vt:lpstr>
      <vt:lpstr>Example of Value Statement</vt:lpstr>
      <vt:lpstr>Different Terms</vt:lpstr>
      <vt:lpstr>Question # 1</vt:lpstr>
      <vt:lpstr>Answer # 1</vt:lpstr>
      <vt:lpstr>Slide 48</vt:lpstr>
      <vt:lpstr>SWOT</vt:lpstr>
      <vt:lpstr>SWOT Analysis</vt:lpstr>
      <vt:lpstr>Strengths</vt:lpstr>
      <vt:lpstr>Weaknesses</vt:lpstr>
      <vt:lpstr>Opportunities</vt:lpstr>
      <vt:lpstr>Threats</vt:lpstr>
      <vt:lpstr>Question #</vt:lpstr>
      <vt:lpstr>Answer</vt:lpstr>
      <vt:lpstr>Slide 57</vt:lpstr>
      <vt:lpstr>PEST Analysis</vt:lpstr>
      <vt:lpstr>PEST Analysis</vt:lpstr>
      <vt:lpstr>Question # 2</vt:lpstr>
      <vt:lpstr>Answer # 2</vt:lpstr>
      <vt:lpstr>Slide 62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111</cp:revision>
  <cp:lastPrinted>1601-01-01T00:00:00Z</cp:lastPrinted>
  <dcterms:created xsi:type="dcterms:W3CDTF">2020-07-09T15:12:46Z</dcterms:created>
  <dcterms:modified xsi:type="dcterms:W3CDTF">2022-08-27T10:26:32Z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