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6"/>
  </p:notesMasterIdLst>
  <p:handoutMasterIdLst>
    <p:handoutMasterId r:id="rId57"/>
  </p:handoutMasterIdLst>
  <p:sldIdLst>
    <p:sldId id="256" r:id="rId2"/>
    <p:sldId id="372" r:id="rId3"/>
    <p:sldId id="266" r:id="rId4"/>
    <p:sldId id="373" r:id="rId5"/>
    <p:sldId id="277" r:id="rId6"/>
    <p:sldId id="265" r:id="rId7"/>
    <p:sldId id="348" r:id="rId8"/>
    <p:sldId id="374" r:id="rId9"/>
    <p:sldId id="349" r:id="rId10"/>
    <p:sldId id="258" r:id="rId11"/>
    <p:sldId id="261" r:id="rId12"/>
    <p:sldId id="268" r:id="rId13"/>
    <p:sldId id="262" r:id="rId14"/>
    <p:sldId id="278" r:id="rId15"/>
    <p:sldId id="280" r:id="rId16"/>
    <p:sldId id="381" r:id="rId17"/>
    <p:sldId id="382" r:id="rId18"/>
    <p:sldId id="383" r:id="rId19"/>
    <p:sldId id="260" r:id="rId20"/>
    <p:sldId id="384" r:id="rId21"/>
    <p:sldId id="385" r:id="rId22"/>
    <p:sldId id="375" r:id="rId23"/>
    <p:sldId id="354" r:id="rId24"/>
    <p:sldId id="259" r:id="rId25"/>
    <p:sldId id="350" r:id="rId26"/>
    <p:sldId id="355" r:id="rId27"/>
    <p:sldId id="351" r:id="rId28"/>
    <p:sldId id="352" r:id="rId29"/>
    <p:sldId id="376" r:id="rId30"/>
    <p:sldId id="364" r:id="rId31"/>
    <p:sldId id="365" r:id="rId32"/>
    <p:sldId id="395" r:id="rId33"/>
    <p:sldId id="396" r:id="rId34"/>
    <p:sldId id="377" r:id="rId35"/>
    <p:sldId id="366" r:id="rId36"/>
    <p:sldId id="399" r:id="rId37"/>
    <p:sldId id="400" r:id="rId38"/>
    <p:sldId id="367" r:id="rId39"/>
    <p:sldId id="368" r:id="rId40"/>
    <p:sldId id="401" r:id="rId41"/>
    <p:sldId id="402" r:id="rId42"/>
    <p:sldId id="378" r:id="rId43"/>
    <p:sldId id="357" r:id="rId44"/>
    <p:sldId id="353" r:id="rId45"/>
    <p:sldId id="358" r:id="rId46"/>
    <p:sldId id="359" r:id="rId47"/>
    <p:sldId id="360" r:id="rId48"/>
    <p:sldId id="361" r:id="rId49"/>
    <p:sldId id="362" r:id="rId50"/>
    <p:sldId id="363" r:id="rId51"/>
    <p:sldId id="356" r:id="rId52"/>
    <p:sldId id="379" r:id="rId53"/>
    <p:sldId id="380" r:id="rId54"/>
    <p:sldId id="276" r:id="rId55"/>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3855186"/>
          <a:ext cx="7844408" cy="823680"/>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3855186"/>
          <a:ext cx="7844408" cy="823680"/>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4805586"/>
          <a:ext cx="7844408" cy="823680"/>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sp:txBody>
      <dsp:txXfrm>
        <a:off x="40209" y="4845795"/>
        <a:ext cx="7763990" cy="74326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29825706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a:t>
            </a:fld>
            <a:endParaRPr lang="en-MY" altLang="en-US"/>
          </a:p>
        </p:txBody>
      </p:sp>
    </p:spTree>
    <p:extLst>
      <p:ext uri="{BB962C8B-B14F-4D97-AF65-F5344CB8AC3E}">
        <p14:creationId xmlns:p14="http://schemas.microsoft.com/office/powerpoint/2010/main" val="9981041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22</a:t>
            </a:fld>
            <a:endParaRPr lang="en-MY" altLang="en-US"/>
          </a:p>
        </p:txBody>
      </p:sp>
    </p:spTree>
    <p:extLst>
      <p:ext uri="{BB962C8B-B14F-4D97-AF65-F5344CB8AC3E}">
        <p14:creationId xmlns:p14="http://schemas.microsoft.com/office/powerpoint/2010/main" val="35895415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29</a:t>
            </a:fld>
            <a:endParaRPr lang="en-MY" altLang="en-US"/>
          </a:p>
        </p:txBody>
      </p:sp>
    </p:spTree>
    <p:extLst>
      <p:ext uri="{BB962C8B-B14F-4D97-AF65-F5344CB8AC3E}">
        <p14:creationId xmlns:p14="http://schemas.microsoft.com/office/powerpoint/2010/main" val="36162969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34</a:t>
            </a:fld>
            <a:endParaRPr lang="en-MY" altLang="en-US"/>
          </a:p>
        </p:txBody>
      </p:sp>
    </p:spTree>
    <p:extLst>
      <p:ext uri="{BB962C8B-B14F-4D97-AF65-F5344CB8AC3E}">
        <p14:creationId xmlns:p14="http://schemas.microsoft.com/office/powerpoint/2010/main" val="3961562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42</a:t>
            </a:fld>
            <a:endParaRPr lang="en-MY" altLang="en-US"/>
          </a:p>
        </p:txBody>
      </p:sp>
    </p:spTree>
    <p:extLst>
      <p:ext uri="{BB962C8B-B14F-4D97-AF65-F5344CB8AC3E}">
        <p14:creationId xmlns:p14="http://schemas.microsoft.com/office/powerpoint/2010/main" val="18886546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 IV</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946494030"/>
              </p:ext>
            </p:extLst>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91132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1AE2F-C781-4C33-A7B5-9584B9E95656}"/>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a16="http://schemas.microsoft.com/office/drawing/2014/main" id="{81C66776-EE4F-4193-A97A-29B34E42CC6E}"/>
              </a:ext>
            </a:extLst>
          </p:cNvPr>
          <p:cNvSpPr>
            <a:spLocks noGrp="1"/>
          </p:cNvSpPr>
          <p:nvPr>
            <p:ph idx="1"/>
          </p:nvPr>
        </p:nvSpPr>
        <p:spPr>
          <a:xfrm>
            <a:off x="775556" y="1758516"/>
            <a:ext cx="8044916" cy="4334780"/>
          </a:xfrm>
        </p:spPr>
        <p:txBody>
          <a:bodyPr/>
          <a:lstStyle/>
          <a:p>
            <a:pPr marL="0" indent="0">
              <a:buNone/>
            </a:pPr>
            <a:r>
              <a:rPr lang="en-MY" dirty="0"/>
              <a:t>Strategy is a plan, pattern, position, perspective</a:t>
            </a:r>
          </a:p>
          <a:p>
            <a:pPr marL="400050" lvl="1" indent="0">
              <a:buNone/>
            </a:pPr>
            <a:r>
              <a:rPr lang="en-MY" dirty="0"/>
              <a:t>		</a:t>
            </a:r>
            <a:r>
              <a:rPr lang="en-MY" sz="1800" i="1" dirty="0"/>
              <a:t>Henry Mintzberg, The Rise and Fall of Strategic Planning</a:t>
            </a:r>
          </a:p>
          <a:p>
            <a:pPr marL="0" indent="0">
              <a:buNone/>
            </a:pPr>
            <a:endParaRPr lang="en-MY" dirty="0"/>
          </a:p>
          <a:p>
            <a:pPr marL="0" indent="0">
              <a:buNone/>
            </a:pPr>
            <a:r>
              <a:rPr lang="en-MY" dirty="0"/>
              <a:t>It basically answers – </a:t>
            </a:r>
          </a:p>
          <a:p>
            <a:pPr marL="1353820" marR="639445" lvl="1" indent="-457200">
              <a:spcBef>
                <a:spcPts val="900"/>
              </a:spcBef>
              <a:spcAft>
                <a:spcPts val="0"/>
              </a:spcAft>
            </a:pPr>
            <a:r>
              <a:rPr lang="en-MY" sz="2800" dirty="0"/>
              <a:t>Where we are now?</a:t>
            </a:r>
          </a:p>
          <a:p>
            <a:pPr marL="1353820" marR="639445" lvl="1" indent="-457200">
              <a:spcBef>
                <a:spcPts val="900"/>
              </a:spcBef>
              <a:spcAft>
                <a:spcPts val="0"/>
              </a:spcAft>
            </a:pPr>
            <a:r>
              <a:rPr lang="en-MY" sz="2800" dirty="0"/>
              <a:t>Where do we want to be?</a:t>
            </a:r>
          </a:p>
          <a:p>
            <a:pPr marL="1353820" marR="639445" lvl="1" indent="-457200">
              <a:spcBef>
                <a:spcPts val="900"/>
              </a:spcBef>
              <a:spcAft>
                <a:spcPts val="0"/>
              </a:spcAft>
            </a:pPr>
            <a:r>
              <a:rPr lang="en-MY" sz="2800" dirty="0"/>
              <a:t>How will we get there?</a:t>
            </a:r>
          </a:p>
          <a:p>
            <a:pPr marL="0" indent="0">
              <a:buNone/>
            </a:pPr>
            <a:endParaRPr lang="en-MY" sz="1800" dirty="0">
              <a:latin typeface="Arial" panose="020B0604020202020204" pitchFamily="34" charset="0"/>
              <a:cs typeface="Arial" panose="020B0604020202020204" pitchFamily="34" charset="0"/>
            </a:endParaRPr>
          </a:p>
          <a:p>
            <a:pPr marL="0" indent="0">
              <a:buNone/>
            </a:pPr>
            <a:endParaRPr lang="en-MY"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75689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B981F-756C-4F48-8FE9-44A8748494EA}"/>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a16="http://schemas.microsoft.com/office/drawing/2014/main" id="{C975FB56-3650-4B3F-B23B-50F108FD83B0}"/>
              </a:ext>
            </a:extLst>
          </p:cNvPr>
          <p:cNvSpPr>
            <a:spLocks noGrp="1"/>
          </p:cNvSpPr>
          <p:nvPr>
            <p:ph idx="1"/>
          </p:nvPr>
        </p:nvSpPr>
        <p:spPr>
          <a:xfrm>
            <a:off x="683568" y="1600200"/>
            <a:ext cx="8352928" cy="4530725"/>
          </a:xfrm>
        </p:spPr>
        <p:txBody>
          <a:bodyPr/>
          <a:lstStyle/>
          <a:p>
            <a:pPr marL="782320" marR="639445" indent="-285750">
              <a:spcBef>
                <a:spcPts val="900"/>
              </a:spcBef>
              <a:spcAft>
                <a:spcPts val="0"/>
              </a:spcAft>
            </a:pPr>
            <a:r>
              <a:rPr lang="en-MY" sz="2800" dirty="0"/>
              <a:t>Strategy is a plan, a "how," a means of getting from here to there.</a:t>
            </a:r>
          </a:p>
          <a:p>
            <a:pPr marL="782320" marR="639445" indent="-285750">
              <a:spcBef>
                <a:spcPts val="900"/>
              </a:spcBef>
              <a:spcAft>
                <a:spcPts val="0"/>
              </a:spcAft>
            </a:pPr>
            <a:r>
              <a:rPr lang="en-MY" sz="2800" dirty="0"/>
              <a:t>Strategy is a pattern in actions over time; for example, a company that regularly markets very expensive products is using a "high end" strategy.</a:t>
            </a:r>
          </a:p>
          <a:p>
            <a:pPr marL="782320" marR="639445" indent="-285750">
              <a:spcBef>
                <a:spcPts val="900"/>
              </a:spcBef>
              <a:spcAft>
                <a:spcPts val="0"/>
              </a:spcAft>
            </a:pPr>
            <a:r>
              <a:rPr lang="en-MY" sz="2800" dirty="0"/>
              <a:t>Strategy is position; that is, it reflects decisions to offer particular products or services in particular markets.</a:t>
            </a:r>
          </a:p>
          <a:p>
            <a:pPr marL="782320" marR="639445" indent="-285750">
              <a:spcBef>
                <a:spcPts val="900"/>
              </a:spcBef>
              <a:spcAft>
                <a:spcPts val="0"/>
              </a:spcAft>
            </a:pPr>
            <a:r>
              <a:rPr lang="en-MY" sz="2800" dirty="0"/>
              <a:t>Strategy is perspective, that is, vision and direction</a:t>
            </a:r>
          </a:p>
          <a:p>
            <a:endParaRPr lang="en-MY" dirty="0"/>
          </a:p>
        </p:txBody>
      </p:sp>
    </p:spTree>
    <p:extLst>
      <p:ext uri="{BB962C8B-B14F-4D97-AF65-F5344CB8AC3E}">
        <p14:creationId xmlns:p14="http://schemas.microsoft.com/office/powerpoint/2010/main" val="1771116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688032" y="1556791"/>
            <a:ext cx="8204448" cy="3456385"/>
          </a:xfrm>
        </p:spPr>
        <p:txBody>
          <a:bodyPr/>
          <a:lstStyle/>
          <a:p>
            <a:pPr marL="496570" marR="639445" indent="0">
              <a:spcBef>
                <a:spcPts val="900"/>
              </a:spcBef>
              <a:spcAft>
                <a:spcPts val="0"/>
              </a:spcAft>
              <a:buNone/>
            </a:pPr>
            <a:endParaRPr lang="en-MY" sz="1800" dirty="0"/>
          </a:p>
          <a:p>
            <a:pPr marL="496570" marR="639445" indent="0">
              <a:spcBef>
                <a:spcPts val="900"/>
              </a:spcBef>
              <a:spcAft>
                <a:spcPts val="0"/>
              </a:spcAft>
              <a:buNone/>
            </a:pPr>
            <a:r>
              <a:rPr lang="en-MY" dirty="0"/>
              <a:t>Strategy is about competitive position, about differentiating yourself in the eyes of the customer, about adding value through a mix of activities different from those used by competitors 	</a:t>
            </a:r>
            <a:r>
              <a:rPr lang="en-MY" sz="1800" dirty="0">
                <a:latin typeface="Arial" panose="020B0604020202020204" pitchFamily="34" charset="0"/>
                <a:cs typeface="Arial" panose="020B0604020202020204" pitchFamily="34" charset="0"/>
              </a:rPr>
              <a:t>	</a:t>
            </a:r>
          </a:p>
          <a:p>
            <a:pPr marL="496570" marR="639445" indent="0">
              <a:spcBef>
                <a:spcPts val="900"/>
              </a:spcBef>
              <a:spcAft>
                <a:spcPts val="0"/>
              </a:spcAft>
              <a:buNone/>
            </a:pPr>
            <a:r>
              <a:rPr lang="en-MY" sz="1800" i="1" dirty="0">
                <a:latin typeface="Arial" panose="020B0604020202020204" pitchFamily="34" charset="0"/>
                <a:cs typeface="Arial" panose="020B0604020202020204" pitchFamily="34" charset="0"/>
              </a:rPr>
              <a:t>			</a:t>
            </a:r>
          </a:p>
          <a:p>
            <a:pPr marL="496570" marR="639445" indent="0">
              <a:spcBef>
                <a:spcPts val="900"/>
              </a:spcBef>
              <a:spcAft>
                <a:spcPts val="0"/>
              </a:spcAft>
              <a:buNone/>
            </a:pPr>
            <a:r>
              <a:rPr lang="en-MY" sz="1800" i="1" dirty="0">
                <a:latin typeface="Arial" panose="020B0604020202020204" pitchFamily="34" charset="0"/>
                <a:cs typeface="Arial" panose="020B0604020202020204" pitchFamily="34" charset="0"/>
              </a:rPr>
              <a:t>			</a:t>
            </a:r>
            <a:r>
              <a:rPr lang="en-MY" sz="1800" i="1" dirty="0"/>
              <a:t>Michael Porter, Competitive Advantage</a:t>
            </a:r>
          </a:p>
          <a:p>
            <a:pPr marL="496570" marR="639445" indent="0">
              <a:spcBef>
                <a:spcPts val="900"/>
              </a:spcBef>
              <a:spcAft>
                <a:spcPts val="0"/>
              </a:spcAft>
              <a:buNone/>
            </a:pPr>
            <a:endParaRPr lang="en-MY" sz="1800" dirty="0"/>
          </a:p>
        </p:txBody>
      </p:sp>
    </p:spTree>
    <p:extLst>
      <p:ext uri="{BB962C8B-B14F-4D97-AF65-F5344CB8AC3E}">
        <p14:creationId xmlns:p14="http://schemas.microsoft.com/office/powerpoint/2010/main" val="7831182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FB29E-9D63-4213-AE89-FB13D50DAFC1}"/>
              </a:ext>
            </a:extLst>
          </p:cNvPr>
          <p:cNvSpPr>
            <a:spLocks noGrp="1"/>
          </p:cNvSpPr>
          <p:nvPr>
            <p:ph type="title"/>
          </p:nvPr>
        </p:nvSpPr>
        <p:spPr/>
        <p:txBody>
          <a:bodyPr/>
          <a:lstStyle/>
          <a:p>
            <a:r>
              <a:rPr lang="en-MY" dirty="0"/>
              <a:t>Tactics</a:t>
            </a:r>
          </a:p>
        </p:txBody>
      </p:sp>
      <p:sp>
        <p:nvSpPr>
          <p:cNvPr id="3" name="Content Placeholder 2">
            <a:extLst>
              <a:ext uri="{FF2B5EF4-FFF2-40B4-BE49-F238E27FC236}">
                <a16:creationId xmlns:a16="http://schemas.microsoft.com/office/drawing/2014/main" id="{A8D4E547-ED6A-4364-9044-7F1A13B2E564}"/>
              </a:ext>
            </a:extLst>
          </p:cNvPr>
          <p:cNvSpPr>
            <a:spLocks noGrp="1"/>
          </p:cNvSpPr>
          <p:nvPr>
            <p:ph idx="1"/>
          </p:nvPr>
        </p:nvSpPr>
        <p:spPr/>
        <p:txBody>
          <a:bodyPr/>
          <a:lstStyle/>
          <a:p>
            <a:r>
              <a:rPr lang="en-MY" sz="2400" dirty="0"/>
              <a:t>A tactic is a conceptual action or short series of actions with the aim of achieving of a short-term goal.</a:t>
            </a:r>
          </a:p>
          <a:p>
            <a:pPr marL="0" indent="0">
              <a:buNone/>
            </a:pPr>
            <a:endParaRPr lang="en-MY" sz="2400" dirty="0"/>
          </a:p>
          <a:p>
            <a:pPr marL="0" indent="0">
              <a:buNone/>
            </a:pPr>
            <a:r>
              <a:rPr lang="en-MY" sz="2400" dirty="0"/>
              <a:t>Difference between Tactics and Strategy</a:t>
            </a:r>
          </a:p>
          <a:p>
            <a:r>
              <a:rPr lang="en-MY" sz="2400" dirty="0"/>
              <a:t>A strategy is a set of guidelines used to achieve an overall objective, whereas tactics are the specific actions aimed at adhering to those guidelines</a:t>
            </a:r>
          </a:p>
          <a:p>
            <a:endParaRPr lang="en-MY" sz="2400" dirty="0"/>
          </a:p>
          <a:p>
            <a:r>
              <a:rPr lang="en-MY" sz="2400" dirty="0"/>
              <a:t> Tactics are the actual means used to gain an objective, while strategy is the overall plan</a:t>
            </a:r>
          </a:p>
          <a:p>
            <a:endParaRPr lang="en-MY" sz="2400" dirty="0"/>
          </a:p>
        </p:txBody>
      </p:sp>
    </p:spTree>
    <p:extLst>
      <p:ext uri="{BB962C8B-B14F-4D97-AF65-F5344CB8AC3E}">
        <p14:creationId xmlns:p14="http://schemas.microsoft.com/office/powerpoint/2010/main" val="18993587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C817E-0269-476B-AB23-2BA1C883B7B3}"/>
              </a:ext>
            </a:extLst>
          </p:cNvPr>
          <p:cNvSpPr>
            <a:spLocks noGrp="1"/>
          </p:cNvSpPr>
          <p:nvPr>
            <p:ph type="title"/>
          </p:nvPr>
        </p:nvSpPr>
        <p:spPr/>
        <p:txBody>
          <a:bodyPr/>
          <a:lstStyle/>
          <a:p>
            <a:r>
              <a:rPr lang="en-MY" dirty="0"/>
              <a:t>Strategy in Business</a:t>
            </a:r>
          </a:p>
        </p:txBody>
      </p:sp>
      <p:sp>
        <p:nvSpPr>
          <p:cNvPr id="3" name="Content Placeholder 2">
            <a:extLst>
              <a:ext uri="{FF2B5EF4-FFF2-40B4-BE49-F238E27FC236}">
                <a16:creationId xmlns:a16="http://schemas.microsoft.com/office/drawing/2014/main" id="{1ED69DA0-CD55-4F7B-8F74-A7AB26B20EDE}"/>
              </a:ext>
            </a:extLst>
          </p:cNvPr>
          <p:cNvSpPr>
            <a:spLocks noGrp="1"/>
          </p:cNvSpPr>
          <p:nvPr>
            <p:ph idx="1"/>
          </p:nvPr>
        </p:nvSpPr>
        <p:spPr>
          <a:xfrm>
            <a:off x="914400" y="1656471"/>
            <a:ext cx="7772400" cy="4530725"/>
          </a:xfrm>
        </p:spPr>
        <p:txBody>
          <a:bodyPr/>
          <a:lstStyle/>
          <a:p>
            <a:pPr marL="0" indent="0">
              <a:buNone/>
            </a:pPr>
            <a:r>
              <a:rPr lang="en-MY" dirty="0"/>
              <a:t>Strategy is about positioning an organization to have a competitive advantage by making choices about:</a:t>
            </a:r>
          </a:p>
          <a:p>
            <a:pPr marL="0" indent="0">
              <a:buNone/>
            </a:pPr>
            <a:endParaRPr lang="en-MY" dirty="0"/>
          </a:p>
          <a:p>
            <a:pPr marL="514350" indent="-514350">
              <a:buFont typeface="+mj-lt"/>
              <a:buAutoNum type="arabicPeriod"/>
            </a:pPr>
            <a:r>
              <a:rPr lang="en-MY" dirty="0"/>
              <a:t> which countries/industries to participate in;</a:t>
            </a:r>
          </a:p>
          <a:p>
            <a:pPr marL="514350" indent="-514350">
              <a:buFont typeface="+mj-lt"/>
              <a:buAutoNum type="arabicPeriod"/>
            </a:pPr>
            <a:endParaRPr lang="en-MY" dirty="0"/>
          </a:p>
          <a:p>
            <a:pPr marL="514350" indent="-514350">
              <a:buFont typeface="+mj-lt"/>
              <a:buAutoNum type="arabicPeriod"/>
            </a:pPr>
            <a:r>
              <a:rPr lang="en-MY" dirty="0"/>
              <a:t>what products/services to offer; </a:t>
            </a:r>
          </a:p>
          <a:p>
            <a:pPr marL="514350" indent="-514350">
              <a:buFont typeface="+mj-lt"/>
              <a:buAutoNum type="arabicPeriod"/>
            </a:pPr>
            <a:endParaRPr lang="en-MY" dirty="0"/>
          </a:p>
          <a:p>
            <a:pPr marL="514350" indent="-514350">
              <a:buFont typeface="+mj-lt"/>
              <a:buAutoNum type="arabicPeriod"/>
            </a:pPr>
            <a:r>
              <a:rPr lang="en-MY" dirty="0"/>
              <a:t>how to allocate corporate resources.</a:t>
            </a:r>
          </a:p>
        </p:txBody>
      </p:sp>
    </p:spTree>
    <p:extLst>
      <p:ext uri="{BB962C8B-B14F-4D97-AF65-F5344CB8AC3E}">
        <p14:creationId xmlns:p14="http://schemas.microsoft.com/office/powerpoint/2010/main" val="34421145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430898290"/>
              </p:ext>
            </p:extLst>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800915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C7466-C09C-4353-9DC4-CE6EF5367690}"/>
              </a:ext>
            </a:extLst>
          </p:cNvPr>
          <p:cNvSpPr>
            <a:spLocks noGrp="1"/>
          </p:cNvSpPr>
          <p:nvPr>
            <p:ph type="title"/>
          </p:nvPr>
        </p:nvSpPr>
        <p:spPr/>
        <p:txBody>
          <a:bodyPr/>
          <a:lstStyle/>
          <a:p>
            <a:r>
              <a:rPr lang="en-MY" dirty="0"/>
              <a:t>Strategic Planning</a:t>
            </a:r>
          </a:p>
        </p:txBody>
      </p:sp>
      <p:sp>
        <p:nvSpPr>
          <p:cNvPr id="3" name="Content Placeholder 2">
            <a:extLst>
              <a:ext uri="{FF2B5EF4-FFF2-40B4-BE49-F238E27FC236}">
                <a16:creationId xmlns:a16="http://schemas.microsoft.com/office/drawing/2014/main" id="{6234141C-394C-4199-B5B5-8D13CF060CC5}"/>
              </a:ext>
            </a:extLst>
          </p:cNvPr>
          <p:cNvSpPr>
            <a:spLocks noGrp="1"/>
          </p:cNvSpPr>
          <p:nvPr>
            <p:ph idx="1"/>
          </p:nvPr>
        </p:nvSpPr>
        <p:spPr>
          <a:xfrm>
            <a:off x="914400" y="1600200"/>
            <a:ext cx="8050088" cy="4530725"/>
          </a:xfrm>
        </p:spPr>
        <p:txBody>
          <a:bodyPr/>
          <a:lstStyle/>
          <a:p>
            <a:pPr marL="0" indent="0">
              <a:buNone/>
            </a:pPr>
            <a:r>
              <a:rPr lang="en-MY" dirty="0"/>
              <a:t>Strategic planning is a function of strategic management, which is the continuing process of pursuing a favourable competitive fit between the firm and its dynamic environment. </a:t>
            </a:r>
          </a:p>
          <a:p>
            <a:pPr marL="0" indent="0">
              <a:buNone/>
            </a:pPr>
            <a:endParaRPr lang="en-MY" dirty="0"/>
          </a:p>
          <a:p>
            <a:pPr marL="0" indent="0">
              <a:buNone/>
            </a:pPr>
            <a:r>
              <a:rPr lang="en-MY" dirty="0"/>
              <a:t>A strategic plan is a document used to communicate with the organization the organizations goals, the actions needed to achieve those goals and all of the other critical elements developed during the planning exercise.</a:t>
            </a:r>
          </a:p>
        </p:txBody>
      </p:sp>
    </p:spTree>
    <p:extLst>
      <p:ext uri="{BB962C8B-B14F-4D97-AF65-F5344CB8AC3E}">
        <p14:creationId xmlns:p14="http://schemas.microsoft.com/office/powerpoint/2010/main" val="21164136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2AD5-1256-4ED9-AAE6-0269C8471530}"/>
              </a:ext>
            </a:extLst>
          </p:cNvPr>
          <p:cNvSpPr>
            <a:spLocks noGrp="1"/>
          </p:cNvSpPr>
          <p:nvPr>
            <p:ph type="title"/>
          </p:nvPr>
        </p:nvSpPr>
        <p:spPr/>
        <p:txBody>
          <a:bodyPr/>
          <a:lstStyle/>
          <a:p>
            <a:r>
              <a:rPr lang="en-MY" dirty="0"/>
              <a:t>Strategic Planning</a:t>
            </a:r>
          </a:p>
        </p:txBody>
      </p:sp>
      <p:pic>
        <p:nvPicPr>
          <p:cNvPr id="5" name="Content Placeholder 4">
            <a:extLst>
              <a:ext uri="{FF2B5EF4-FFF2-40B4-BE49-F238E27FC236}">
                <a16:creationId xmlns:a16="http://schemas.microsoft.com/office/drawing/2014/main" id="{D1191DB0-7290-4266-83FC-750F12126DD6}"/>
              </a:ext>
            </a:extLst>
          </p:cNvPr>
          <p:cNvPicPr>
            <a:picLocks noGrp="1" noChangeAspect="1"/>
          </p:cNvPicPr>
          <p:nvPr>
            <p:ph idx="1"/>
          </p:nvPr>
        </p:nvPicPr>
        <p:blipFill>
          <a:blip r:embed="rId2"/>
          <a:stretch>
            <a:fillRect/>
          </a:stretch>
        </p:blipFill>
        <p:spPr>
          <a:xfrm>
            <a:off x="970670" y="1988839"/>
            <a:ext cx="7561769" cy="4476365"/>
          </a:xfrm>
        </p:spPr>
      </p:pic>
    </p:spTree>
    <p:extLst>
      <p:ext uri="{BB962C8B-B14F-4D97-AF65-F5344CB8AC3E}">
        <p14:creationId xmlns:p14="http://schemas.microsoft.com/office/powerpoint/2010/main" val="32082788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A04FC-1385-4CE8-BCD4-2CD4A35B6D13}"/>
              </a:ext>
            </a:extLst>
          </p:cNvPr>
          <p:cNvSpPr>
            <a:spLocks noGrp="1"/>
          </p:cNvSpPr>
          <p:nvPr>
            <p:ph type="title"/>
          </p:nvPr>
        </p:nvSpPr>
        <p:spPr/>
        <p:txBody>
          <a:bodyPr/>
          <a:lstStyle/>
          <a:p>
            <a:r>
              <a:rPr lang="en-MY" dirty="0"/>
              <a:t>Vision Statement</a:t>
            </a:r>
          </a:p>
        </p:txBody>
      </p:sp>
      <p:sp>
        <p:nvSpPr>
          <p:cNvPr id="3" name="Content Placeholder 2">
            <a:extLst>
              <a:ext uri="{FF2B5EF4-FFF2-40B4-BE49-F238E27FC236}">
                <a16:creationId xmlns:a16="http://schemas.microsoft.com/office/drawing/2014/main" id="{EDAA9638-DD1B-4CF1-A0A6-8E12D5AEB8B0}"/>
              </a:ext>
            </a:extLst>
          </p:cNvPr>
          <p:cNvSpPr>
            <a:spLocks noGrp="1"/>
          </p:cNvSpPr>
          <p:nvPr>
            <p:ph idx="1"/>
          </p:nvPr>
        </p:nvSpPr>
        <p:spPr>
          <a:xfrm>
            <a:off x="611560" y="1600200"/>
            <a:ext cx="8208912" cy="4530725"/>
          </a:xfrm>
        </p:spPr>
        <p:txBody>
          <a:bodyPr/>
          <a:lstStyle/>
          <a:p>
            <a:pPr marL="0" indent="0">
              <a:buNone/>
            </a:pPr>
            <a:r>
              <a:rPr lang="en-MY" sz="2000" b="0" i="0" dirty="0">
                <a:solidFill>
                  <a:srgbClr val="202122"/>
                </a:solidFill>
                <a:effectLst/>
                <a:latin typeface="Arial" panose="020B0604020202020204" pitchFamily="34" charset="0"/>
              </a:rPr>
              <a:t>A vision statement is a company's road map, indicating what the company wants to become by setting a defined direction for the company's growth. </a:t>
            </a:r>
          </a:p>
          <a:p>
            <a:pPr marL="0" indent="0">
              <a:buNone/>
            </a:pPr>
            <a:endParaRPr lang="en-US" sz="2000" dirty="0">
              <a:solidFill>
                <a:srgbClr val="202122"/>
              </a:solidFill>
              <a:latin typeface="Arial" panose="020B0604020202020204" pitchFamily="34" charset="0"/>
            </a:endParaRPr>
          </a:p>
          <a:p>
            <a:pPr marL="0" indent="0">
              <a:buNone/>
            </a:pPr>
            <a:r>
              <a:rPr lang="en-US" sz="2000" dirty="0">
                <a:solidFill>
                  <a:srgbClr val="202122"/>
                </a:solidFill>
                <a:latin typeface="Arial" panose="020B0604020202020204" pitchFamily="34" charset="0"/>
              </a:rPr>
              <a:t>Big picture idea of what you want to achieve</a:t>
            </a:r>
            <a:endParaRPr lang="en-MY" sz="2000" dirty="0">
              <a:solidFill>
                <a:srgbClr val="202122"/>
              </a:solidFill>
              <a:latin typeface="Arial" panose="020B0604020202020204" pitchFamily="34" charset="0"/>
            </a:endParaRPr>
          </a:p>
          <a:p>
            <a:pPr marL="0" indent="0">
              <a:buNone/>
            </a:pPr>
            <a:endParaRPr lang="en-MY" sz="2000" dirty="0">
              <a:solidFill>
                <a:srgbClr val="202122"/>
              </a:solidFill>
              <a:latin typeface="Arial" panose="020B0604020202020204" pitchFamily="34" charset="0"/>
            </a:endParaRPr>
          </a:p>
          <a:p>
            <a:r>
              <a:rPr lang="en-MY" sz="2000" dirty="0"/>
              <a:t>Concise: able to be easily remembered and repeated</a:t>
            </a:r>
          </a:p>
          <a:p>
            <a:r>
              <a:rPr lang="en-MY" sz="2000" dirty="0"/>
              <a:t>Clear: defines a prime goal</a:t>
            </a:r>
          </a:p>
          <a:p>
            <a:r>
              <a:rPr lang="en-MY" sz="2000" dirty="0"/>
              <a:t>Time horizon: defines a time horizon</a:t>
            </a:r>
          </a:p>
          <a:p>
            <a:r>
              <a:rPr lang="en-MY" sz="2000" dirty="0"/>
              <a:t>Future-oriented: describes where the company is going</a:t>
            </a:r>
          </a:p>
          <a:p>
            <a:r>
              <a:rPr lang="en-MY" sz="2000" dirty="0"/>
              <a:t>Stable: offers a long-term perspective</a:t>
            </a:r>
          </a:p>
          <a:p>
            <a:r>
              <a:rPr lang="en-MY" sz="2000" dirty="0"/>
              <a:t>Challenging: not something that can be easily met and discarded</a:t>
            </a:r>
          </a:p>
          <a:p>
            <a:r>
              <a:rPr lang="en-MY" sz="2000" dirty="0"/>
              <a:t>Abstract: encompass all of the organization's interests and direction</a:t>
            </a:r>
          </a:p>
          <a:p>
            <a:r>
              <a:rPr lang="en-MY" sz="2000" dirty="0"/>
              <a:t>Inspiring: motivates employees</a:t>
            </a:r>
          </a:p>
        </p:txBody>
      </p:sp>
    </p:spTree>
    <p:extLst>
      <p:ext uri="{BB962C8B-B14F-4D97-AF65-F5344CB8AC3E}">
        <p14:creationId xmlns:p14="http://schemas.microsoft.com/office/powerpoint/2010/main" val="21229010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1F1EE-0F60-4F7A-BCC8-1477D4DD9D7D}"/>
              </a:ext>
            </a:extLst>
          </p:cNvPr>
          <p:cNvSpPr>
            <a:spLocks noGrp="1"/>
          </p:cNvSpPr>
          <p:nvPr>
            <p:ph type="title"/>
          </p:nvPr>
        </p:nvSpPr>
        <p:spPr/>
        <p:txBody>
          <a:bodyPr/>
          <a:lstStyle/>
          <a:p>
            <a:r>
              <a:rPr lang="en-MY" dirty="0"/>
              <a:t>Examples of Vision Statement</a:t>
            </a:r>
          </a:p>
        </p:txBody>
      </p:sp>
      <p:sp>
        <p:nvSpPr>
          <p:cNvPr id="3" name="Content Placeholder 2">
            <a:extLst>
              <a:ext uri="{FF2B5EF4-FFF2-40B4-BE49-F238E27FC236}">
                <a16:creationId xmlns:a16="http://schemas.microsoft.com/office/drawing/2014/main" id="{BF082678-E104-42B9-B3A9-2830064499E7}"/>
              </a:ext>
            </a:extLst>
          </p:cNvPr>
          <p:cNvSpPr>
            <a:spLocks noGrp="1"/>
          </p:cNvSpPr>
          <p:nvPr>
            <p:ph idx="1"/>
          </p:nvPr>
        </p:nvSpPr>
        <p:spPr/>
        <p:txBody>
          <a:bodyPr/>
          <a:lstStyle/>
          <a:p>
            <a:r>
              <a:rPr lang="en-MY" sz="2400" dirty="0">
                <a:solidFill>
                  <a:srgbClr val="202122"/>
                </a:solidFill>
                <a:latin typeface="Arial" panose="020B0604020202020204" pitchFamily="34" charset="0"/>
              </a:rPr>
              <a:t>Bring inspiration and innovation to every athlete in the world ~ Nike</a:t>
            </a:r>
          </a:p>
          <a:p>
            <a:r>
              <a:rPr lang="en-MY" sz="2400" dirty="0">
                <a:solidFill>
                  <a:srgbClr val="202122"/>
                </a:solidFill>
                <a:latin typeface="Arial" panose="020B0604020202020204" pitchFamily="34" charset="0"/>
              </a:rPr>
              <a:t>Our vision is to create a better everyday life for many people ~ IKEA</a:t>
            </a:r>
          </a:p>
          <a:p>
            <a:r>
              <a:rPr lang="en-MY" sz="2400" dirty="0">
                <a:solidFill>
                  <a:srgbClr val="202122"/>
                </a:solidFill>
                <a:latin typeface="Arial" panose="020B0604020202020204" pitchFamily="34" charset="0"/>
              </a:rPr>
              <a:t>To be the best quick service restaurant experience. Being the best means providing outstanding quality, service, cleanliness and value, so that we make every customer in every restaurant smile ~ McDonald</a:t>
            </a:r>
          </a:p>
          <a:p>
            <a:r>
              <a:rPr lang="en-MY" sz="2400" dirty="0">
                <a:solidFill>
                  <a:srgbClr val="202122"/>
                </a:solidFill>
                <a:latin typeface="Arial" panose="020B0604020202020204" pitchFamily="34" charset="0"/>
              </a:rPr>
              <a:t>Connect with friends and the world around you on Facebook</a:t>
            </a:r>
          </a:p>
          <a:p>
            <a:r>
              <a:rPr lang="en-MY" sz="2400" dirty="0">
                <a:solidFill>
                  <a:srgbClr val="202122"/>
                </a:solidFill>
                <a:latin typeface="Arial" panose="020B0604020202020204" pitchFamily="34" charset="0"/>
              </a:rPr>
              <a:t>Create economic opportunity for every member of the global workforce ~ </a:t>
            </a:r>
            <a:r>
              <a:rPr lang="en-MY" sz="2400" dirty="0" err="1">
                <a:solidFill>
                  <a:srgbClr val="202122"/>
                </a:solidFill>
                <a:latin typeface="Arial" panose="020B0604020202020204" pitchFamily="34" charset="0"/>
              </a:rPr>
              <a:t>Linkedin</a:t>
            </a:r>
            <a:endParaRPr lang="en-MY" sz="2400" dirty="0">
              <a:solidFill>
                <a:srgbClr val="202122"/>
              </a:solidFill>
              <a:latin typeface="Arial" panose="020B0604020202020204" pitchFamily="34" charset="0"/>
            </a:endParaRPr>
          </a:p>
        </p:txBody>
      </p:sp>
    </p:spTree>
    <p:extLst>
      <p:ext uri="{BB962C8B-B14F-4D97-AF65-F5344CB8AC3E}">
        <p14:creationId xmlns:p14="http://schemas.microsoft.com/office/powerpoint/2010/main" val="3327230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3ABF5-9E35-4CBB-98B7-F448C5EB1E58}"/>
              </a:ext>
            </a:extLst>
          </p:cNvPr>
          <p:cNvSpPr>
            <a:spLocks noGrp="1"/>
          </p:cNvSpPr>
          <p:nvPr>
            <p:ph type="title"/>
          </p:nvPr>
        </p:nvSpPr>
        <p:spPr/>
        <p:txBody>
          <a:bodyPr/>
          <a:lstStyle/>
          <a:p>
            <a:r>
              <a:rPr lang="en-MY" dirty="0"/>
              <a:t>Mission Statement</a:t>
            </a:r>
          </a:p>
        </p:txBody>
      </p:sp>
      <p:sp>
        <p:nvSpPr>
          <p:cNvPr id="3" name="Content Placeholder 2">
            <a:extLst>
              <a:ext uri="{FF2B5EF4-FFF2-40B4-BE49-F238E27FC236}">
                <a16:creationId xmlns:a16="http://schemas.microsoft.com/office/drawing/2014/main" id="{2C42646B-8D92-41B5-965E-EEEB5B7FF808}"/>
              </a:ext>
            </a:extLst>
          </p:cNvPr>
          <p:cNvSpPr>
            <a:spLocks noGrp="1"/>
          </p:cNvSpPr>
          <p:nvPr>
            <p:ph idx="1"/>
          </p:nvPr>
        </p:nvSpPr>
        <p:spPr>
          <a:xfrm>
            <a:off x="685800" y="1628800"/>
            <a:ext cx="8458200" cy="4530725"/>
          </a:xfrm>
        </p:spPr>
        <p:txBody>
          <a:bodyPr/>
          <a:lstStyle/>
          <a:p>
            <a:pPr marL="0" indent="0">
              <a:buNone/>
            </a:pPr>
            <a:r>
              <a:rPr lang="en-MY" sz="2400" dirty="0"/>
              <a:t>Mission is a general statement of how you will achieve your vision. Developing mission statements are the next step in the action planning process. An organization's mission statement describes what the group is going to do, and why it's going to do that mission statements are similar to vision statements, but they're more concrete, and they are definitely more "action-oriented" than vision statements</a:t>
            </a:r>
          </a:p>
          <a:p>
            <a:pPr marL="0" indent="0">
              <a:buNone/>
            </a:pPr>
            <a:endParaRPr lang="en-MY" sz="2400" dirty="0"/>
          </a:p>
          <a:p>
            <a:r>
              <a:rPr lang="en-MY" sz="2400" dirty="0"/>
              <a:t>“What do we do?” — The main purpose of the organisation</a:t>
            </a:r>
          </a:p>
          <a:p>
            <a:r>
              <a:rPr lang="en-MY" sz="2400" dirty="0"/>
              <a:t>“How do we do it?” — Achieving the mission statement.</a:t>
            </a:r>
          </a:p>
          <a:p>
            <a:r>
              <a:rPr lang="en-MY" sz="2400" dirty="0"/>
              <a:t>“Whom do we do it for?” — Target audience.</a:t>
            </a:r>
          </a:p>
          <a:p>
            <a:r>
              <a:rPr lang="en-MY" sz="2400" dirty="0"/>
              <a:t>“What value are we bringing?” — The benefits and values</a:t>
            </a:r>
          </a:p>
        </p:txBody>
      </p:sp>
    </p:spTree>
    <p:extLst>
      <p:ext uri="{BB962C8B-B14F-4D97-AF65-F5344CB8AC3E}">
        <p14:creationId xmlns:p14="http://schemas.microsoft.com/office/powerpoint/2010/main" val="15343479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C1546-0CF3-4B1E-95F8-6A5C7BC2D56C}"/>
              </a:ext>
            </a:extLst>
          </p:cNvPr>
          <p:cNvSpPr>
            <a:spLocks noGrp="1"/>
          </p:cNvSpPr>
          <p:nvPr>
            <p:ph type="title"/>
          </p:nvPr>
        </p:nvSpPr>
        <p:spPr/>
        <p:txBody>
          <a:bodyPr/>
          <a:lstStyle/>
          <a:p>
            <a:r>
              <a:rPr lang="en-MY" dirty="0"/>
              <a:t>Examples of Mission Statement</a:t>
            </a:r>
          </a:p>
        </p:txBody>
      </p:sp>
      <p:sp>
        <p:nvSpPr>
          <p:cNvPr id="3" name="Content Placeholder 2">
            <a:extLst>
              <a:ext uri="{FF2B5EF4-FFF2-40B4-BE49-F238E27FC236}">
                <a16:creationId xmlns:a16="http://schemas.microsoft.com/office/drawing/2014/main" id="{BF0FE4EE-62EB-49D4-9439-979C7F023AF5}"/>
              </a:ext>
            </a:extLst>
          </p:cNvPr>
          <p:cNvSpPr>
            <a:spLocks noGrp="1"/>
          </p:cNvSpPr>
          <p:nvPr>
            <p:ph idx="1"/>
          </p:nvPr>
        </p:nvSpPr>
        <p:spPr/>
        <p:txBody>
          <a:bodyPr/>
          <a:lstStyle/>
          <a:p>
            <a:r>
              <a:rPr lang="en-MY" sz="2400" dirty="0"/>
              <a:t>To give people the power to share and make the world more open and connected ~ Facebook</a:t>
            </a:r>
          </a:p>
          <a:p>
            <a:r>
              <a:rPr lang="en-MY" sz="2400" dirty="0"/>
              <a:t>“To connect the world’s professionals to make them more productive and successful” ~ </a:t>
            </a:r>
            <a:r>
              <a:rPr lang="en-MY" sz="2400" dirty="0" err="1"/>
              <a:t>Linkedin</a:t>
            </a:r>
            <a:endParaRPr lang="en-MY" sz="2400" dirty="0"/>
          </a:p>
          <a:p>
            <a:r>
              <a:rPr lang="en-MY" sz="2400" dirty="0"/>
              <a:t>“To be one of the world’s leading producers and providers of entertainment and information, using its portfolio of brands to differentiate its content, services and consumer products.” ~ Walt Disney</a:t>
            </a:r>
          </a:p>
          <a:p>
            <a:r>
              <a:rPr lang="en-MY" sz="2400" dirty="0"/>
              <a:t>“To be a company that inspires and fulfils your curiosity.” ~ Sony</a:t>
            </a:r>
          </a:p>
          <a:p>
            <a:endParaRPr lang="en-MY" sz="2400" dirty="0"/>
          </a:p>
        </p:txBody>
      </p:sp>
    </p:spTree>
    <p:extLst>
      <p:ext uri="{BB962C8B-B14F-4D97-AF65-F5344CB8AC3E}">
        <p14:creationId xmlns:p14="http://schemas.microsoft.com/office/powerpoint/2010/main" val="37774771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3BD61-B39B-46E4-95BA-9CB314E41893}"/>
              </a:ext>
            </a:extLst>
          </p:cNvPr>
          <p:cNvSpPr>
            <a:spLocks noGrp="1"/>
          </p:cNvSpPr>
          <p:nvPr>
            <p:ph type="title"/>
          </p:nvPr>
        </p:nvSpPr>
        <p:spPr/>
        <p:txBody>
          <a:bodyPr/>
          <a:lstStyle/>
          <a:p>
            <a:r>
              <a:rPr lang="en-MY" dirty="0"/>
              <a:t>Differences in terms</a:t>
            </a:r>
          </a:p>
        </p:txBody>
      </p:sp>
      <p:pic>
        <p:nvPicPr>
          <p:cNvPr id="5" name="Picture 4">
            <a:extLst>
              <a:ext uri="{FF2B5EF4-FFF2-40B4-BE49-F238E27FC236}">
                <a16:creationId xmlns:a16="http://schemas.microsoft.com/office/drawing/2014/main" id="{ED0E4172-4F37-4EC0-BA65-83EA93521219}"/>
              </a:ext>
            </a:extLst>
          </p:cNvPr>
          <p:cNvPicPr>
            <a:picLocks noChangeAspect="1"/>
          </p:cNvPicPr>
          <p:nvPr/>
        </p:nvPicPr>
        <p:blipFill>
          <a:blip r:embed="rId2"/>
          <a:stretch>
            <a:fillRect/>
          </a:stretch>
        </p:blipFill>
        <p:spPr>
          <a:xfrm>
            <a:off x="3995937" y="2211911"/>
            <a:ext cx="5058264" cy="3873341"/>
          </a:xfrm>
          <a:prstGeom prst="rect">
            <a:avLst/>
          </a:prstGeom>
        </p:spPr>
      </p:pic>
      <p:pic>
        <p:nvPicPr>
          <p:cNvPr id="7" name="Picture 6">
            <a:extLst>
              <a:ext uri="{FF2B5EF4-FFF2-40B4-BE49-F238E27FC236}">
                <a16:creationId xmlns:a16="http://schemas.microsoft.com/office/drawing/2014/main" id="{658784EE-C75F-4B71-85F7-187EEE4CC232}"/>
              </a:ext>
            </a:extLst>
          </p:cNvPr>
          <p:cNvPicPr>
            <a:picLocks noChangeAspect="1"/>
          </p:cNvPicPr>
          <p:nvPr/>
        </p:nvPicPr>
        <p:blipFill>
          <a:blip r:embed="rId3"/>
          <a:stretch>
            <a:fillRect/>
          </a:stretch>
        </p:blipFill>
        <p:spPr>
          <a:xfrm>
            <a:off x="755576" y="1844824"/>
            <a:ext cx="3371850" cy="4400550"/>
          </a:xfrm>
          <a:prstGeom prst="rect">
            <a:avLst/>
          </a:prstGeom>
        </p:spPr>
      </p:pic>
    </p:spTree>
    <p:extLst>
      <p:ext uri="{BB962C8B-B14F-4D97-AF65-F5344CB8AC3E}">
        <p14:creationId xmlns:p14="http://schemas.microsoft.com/office/powerpoint/2010/main" val="32152745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4591A-1B64-479E-A0A6-EEBE98AADC59}"/>
              </a:ext>
            </a:extLst>
          </p:cNvPr>
          <p:cNvSpPr>
            <a:spLocks noGrp="1"/>
          </p:cNvSpPr>
          <p:nvPr>
            <p:ph type="title"/>
          </p:nvPr>
        </p:nvSpPr>
        <p:spPr/>
        <p:txBody>
          <a:bodyPr/>
          <a:lstStyle/>
          <a:p>
            <a:r>
              <a:rPr lang="en-MY" dirty="0"/>
              <a:t>Values Statement</a:t>
            </a:r>
          </a:p>
        </p:txBody>
      </p:sp>
      <p:sp>
        <p:nvSpPr>
          <p:cNvPr id="3" name="Content Placeholder 2">
            <a:extLst>
              <a:ext uri="{FF2B5EF4-FFF2-40B4-BE49-F238E27FC236}">
                <a16:creationId xmlns:a16="http://schemas.microsoft.com/office/drawing/2014/main" id="{2AB61FD1-DCA0-4720-AA66-02635F70C23A}"/>
              </a:ext>
            </a:extLst>
          </p:cNvPr>
          <p:cNvSpPr>
            <a:spLocks noGrp="1"/>
          </p:cNvSpPr>
          <p:nvPr>
            <p:ph idx="1"/>
          </p:nvPr>
        </p:nvSpPr>
        <p:spPr/>
        <p:txBody>
          <a:bodyPr/>
          <a:lstStyle/>
          <a:p>
            <a:r>
              <a:rPr lang="en-MY" dirty="0"/>
              <a:t>A values statement lists the core principles that guide and direct the organization and its culture.</a:t>
            </a:r>
          </a:p>
          <a:p>
            <a:r>
              <a:rPr lang="en-MY" dirty="0"/>
              <a:t> In a values-led organization, the values create a moral compass for the organization and its employees.</a:t>
            </a:r>
          </a:p>
          <a:p>
            <a:r>
              <a:rPr lang="en-MY" dirty="0"/>
              <a:t>It guides decision-making and establishes a standard against which actions can be assessed. These core values are an internalized framework that is shared and acted on by leadership. </a:t>
            </a:r>
          </a:p>
        </p:txBody>
      </p:sp>
    </p:spTree>
    <p:extLst>
      <p:ext uri="{BB962C8B-B14F-4D97-AF65-F5344CB8AC3E}">
        <p14:creationId xmlns:p14="http://schemas.microsoft.com/office/powerpoint/2010/main" val="22479257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65FE7-1606-4B56-A8FB-B1FF9EA8423E}"/>
              </a:ext>
            </a:extLst>
          </p:cNvPr>
          <p:cNvSpPr>
            <a:spLocks noGrp="1"/>
          </p:cNvSpPr>
          <p:nvPr>
            <p:ph type="title"/>
          </p:nvPr>
        </p:nvSpPr>
        <p:spPr/>
        <p:txBody>
          <a:bodyPr/>
          <a:lstStyle/>
          <a:p>
            <a:r>
              <a:rPr lang="en-MY" dirty="0"/>
              <a:t>Value Statement</a:t>
            </a:r>
          </a:p>
        </p:txBody>
      </p:sp>
      <p:sp>
        <p:nvSpPr>
          <p:cNvPr id="3" name="Content Placeholder 2">
            <a:extLst>
              <a:ext uri="{FF2B5EF4-FFF2-40B4-BE49-F238E27FC236}">
                <a16:creationId xmlns:a16="http://schemas.microsoft.com/office/drawing/2014/main" id="{077B7A4D-B854-441A-9C50-31E1BCF0F426}"/>
              </a:ext>
            </a:extLst>
          </p:cNvPr>
          <p:cNvSpPr>
            <a:spLocks noGrp="1"/>
          </p:cNvSpPr>
          <p:nvPr>
            <p:ph idx="1"/>
          </p:nvPr>
        </p:nvSpPr>
        <p:spPr/>
        <p:txBody>
          <a:bodyPr/>
          <a:lstStyle/>
          <a:p>
            <a:pPr marL="0" indent="0">
              <a:buNone/>
            </a:pPr>
            <a:r>
              <a:rPr lang="en-MY" dirty="0"/>
              <a:t>When drafting values statements, questions to consider might include:</a:t>
            </a:r>
          </a:p>
          <a:p>
            <a:r>
              <a:rPr lang="en-MY" dirty="0"/>
              <a:t>What values are unique to our organization?</a:t>
            </a:r>
          </a:p>
          <a:p>
            <a:r>
              <a:rPr lang="en-MY" dirty="0"/>
              <a:t>What values should guide the operations of our company?</a:t>
            </a:r>
          </a:p>
          <a:p>
            <a:r>
              <a:rPr lang="en-MY" dirty="0"/>
              <a:t>What conduct should our employees uphold?</a:t>
            </a:r>
          </a:p>
          <a:p>
            <a:endParaRPr lang="en-MY" dirty="0"/>
          </a:p>
          <a:p>
            <a:pPr marL="0" indent="0">
              <a:buNone/>
            </a:pPr>
            <a:r>
              <a:rPr lang="en-MY" dirty="0"/>
              <a:t>In conjunction with a values statement, a code of ethics puts those values into practice.</a:t>
            </a:r>
          </a:p>
        </p:txBody>
      </p:sp>
    </p:spTree>
    <p:extLst>
      <p:ext uri="{BB962C8B-B14F-4D97-AF65-F5344CB8AC3E}">
        <p14:creationId xmlns:p14="http://schemas.microsoft.com/office/powerpoint/2010/main" val="24965308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6867C-E491-4557-86B0-7257B3964211}"/>
              </a:ext>
            </a:extLst>
          </p:cNvPr>
          <p:cNvSpPr>
            <a:spLocks noGrp="1"/>
          </p:cNvSpPr>
          <p:nvPr>
            <p:ph type="title"/>
          </p:nvPr>
        </p:nvSpPr>
        <p:spPr/>
        <p:txBody>
          <a:bodyPr/>
          <a:lstStyle/>
          <a:p>
            <a:r>
              <a:rPr lang="en-MY" dirty="0"/>
              <a:t>Example of Value Statement</a:t>
            </a:r>
          </a:p>
        </p:txBody>
      </p:sp>
      <p:sp>
        <p:nvSpPr>
          <p:cNvPr id="3" name="Content Placeholder 2">
            <a:extLst>
              <a:ext uri="{FF2B5EF4-FFF2-40B4-BE49-F238E27FC236}">
                <a16:creationId xmlns:a16="http://schemas.microsoft.com/office/drawing/2014/main" id="{65186A5B-3230-4318-8B2A-2D3E75A995C0}"/>
              </a:ext>
            </a:extLst>
          </p:cNvPr>
          <p:cNvSpPr>
            <a:spLocks noGrp="1"/>
          </p:cNvSpPr>
          <p:nvPr>
            <p:ph idx="1"/>
          </p:nvPr>
        </p:nvSpPr>
        <p:spPr/>
        <p:txBody>
          <a:bodyPr/>
          <a:lstStyle/>
          <a:p>
            <a:pPr marL="0" indent="0">
              <a:buNone/>
            </a:pPr>
            <a:r>
              <a:rPr lang="en-MY" dirty="0"/>
              <a:t>Coca-Cola :</a:t>
            </a:r>
          </a:p>
          <a:p>
            <a:r>
              <a:rPr lang="en-MY" dirty="0"/>
              <a:t>Leadership: The courage to shape a better future</a:t>
            </a:r>
          </a:p>
          <a:p>
            <a:r>
              <a:rPr lang="en-MY" dirty="0"/>
              <a:t>Collaboration: Leverage collective genius</a:t>
            </a:r>
          </a:p>
          <a:p>
            <a:r>
              <a:rPr lang="en-MY" dirty="0"/>
              <a:t>Integrity: Be real</a:t>
            </a:r>
          </a:p>
          <a:p>
            <a:r>
              <a:rPr lang="en-MY" dirty="0"/>
              <a:t>Accountability: If it is to be, it’s up to me</a:t>
            </a:r>
          </a:p>
          <a:p>
            <a:r>
              <a:rPr lang="en-MY" dirty="0"/>
              <a:t>Passion: Committed in heart and mind</a:t>
            </a:r>
          </a:p>
          <a:p>
            <a:r>
              <a:rPr lang="en-MY" dirty="0"/>
              <a:t>Diversity: As inclusive as our brands</a:t>
            </a:r>
          </a:p>
          <a:p>
            <a:r>
              <a:rPr lang="en-MY" dirty="0"/>
              <a:t>Quality: What we do, we do well</a:t>
            </a:r>
          </a:p>
        </p:txBody>
      </p:sp>
    </p:spTree>
    <p:extLst>
      <p:ext uri="{BB962C8B-B14F-4D97-AF65-F5344CB8AC3E}">
        <p14:creationId xmlns:p14="http://schemas.microsoft.com/office/powerpoint/2010/main" val="37685021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CE744-88E9-4012-847F-636B17E54AF7}"/>
              </a:ext>
            </a:extLst>
          </p:cNvPr>
          <p:cNvSpPr>
            <a:spLocks noGrp="1"/>
          </p:cNvSpPr>
          <p:nvPr>
            <p:ph type="title"/>
          </p:nvPr>
        </p:nvSpPr>
        <p:spPr/>
        <p:txBody>
          <a:bodyPr/>
          <a:lstStyle/>
          <a:p>
            <a:r>
              <a:rPr lang="en-MY" dirty="0"/>
              <a:t>Different Terms</a:t>
            </a:r>
          </a:p>
        </p:txBody>
      </p:sp>
      <p:pic>
        <p:nvPicPr>
          <p:cNvPr id="5" name="Picture 4">
            <a:extLst>
              <a:ext uri="{FF2B5EF4-FFF2-40B4-BE49-F238E27FC236}">
                <a16:creationId xmlns:a16="http://schemas.microsoft.com/office/drawing/2014/main" id="{F20D6152-08B2-46AE-9779-703032F8AECD}"/>
              </a:ext>
            </a:extLst>
          </p:cNvPr>
          <p:cNvPicPr>
            <a:picLocks noChangeAspect="1"/>
          </p:cNvPicPr>
          <p:nvPr/>
        </p:nvPicPr>
        <p:blipFill>
          <a:blip r:embed="rId2"/>
          <a:stretch>
            <a:fillRect/>
          </a:stretch>
        </p:blipFill>
        <p:spPr>
          <a:xfrm>
            <a:off x="2051720" y="1700808"/>
            <a:ext cx="5040560" cy="4672252"/>
          </a:xfrm>
          <a:prstGeom prst="rect">
            <a:avLst/>
          </a:prstGeom>
        </p:spPr>
      </p:pic>
    </p:spTree>
    <p:extLst>
      <p:ext uri="{BB962C8B-B14F-4D97-AF65-F5344CB8AC3E}">
        <p14:creationId xmlns:p14="http://schemas.microsoft.com/office/powerpoint/2010/main" val="3705387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1D2A0-25FC-4CEA-86C5-00B7A414013F}"/>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1FA89B29-EEAC-4E8B-BBE8-BFCC0C143CC1}"/>
              </a:ext>
            </a:extLst>
          </p:cNvPr>
          <p:cNvSpPr>
            <a:spLocks noGrp="1"/>
          </p:cNvSpPr>
          <p:nvPr>
            <p:ph idx="1"/>
          </p:nvPr>
        </p:nvSpPr>
        <p:spPr/>
        <p:txBody>
          <a:bodyPr/>
          <a:lstStyle/>
          <a:p>
            <a:pPr marL="0" indent="0">
              <a:buNone/>
            </a:pPr>
            <a:r>
              <a:rPr lang="en-MY" dirty="0"/>
              <a:t>A mission statement does NOT need to include?	</a:t>
            </a:r>
          </a:p>
          <a:p>
            <a:pPr marL="0" indent="0">
              <a:buNone/>
            </a:pPr>
            <a:r>
              <a:rPr lang="en-MY" dirty="0"/>
              <a:t>    </a:t>
            </a:r>
          </a:p>
          <a:p>
            <a:pPr marL="0" indent="0">
              <a:buNone/>
            </a:pPr>
            <a:r>
              <a:rPr lang="en-MY" dirty="0"/>
              <a:t>a) State what the company does.	    </a:t>
            </a:r>
          </a:p>
          <a:p>
            <a:pPr marL="0" indent="0">
              <a:buNone/>
            </a:pPr>
            <a:r>
              <a:rPr lang="en-MY" dirty="0"/>
              <a:t>b) State time frame for completion.	    </a:t>
            </a:r>
          </a:p>
          <a:p>
            <a:pPr marL="0" indent="0">
              <a:buNone/>
            </a:pPr>
            <a:r>
              <a:rPr lang="en-MY" dirty="0"/>
              <a:t>c) State where the company is headed.	    </a:t>
            </a:r>
          </a:p>
          <a:p>
            <a:pPr marL="0" indent="0">
              <a:buNone/>
            </a:pPr>
            <a:r>
              <a:rPr lang="en-MY" dirty="0"/>
              <a:t>d) State who its customers are.</a:t>
            </a:r>
          </a:p>
          <a:p>
            <a:pPr marL="0" indent="0">
              <a:buNone/>
            </a:pPr>
            <a:endParaRPr lang="en-MY" dirty="0"/>
          </a:p>
        </p:txBody>
      </p:sp>
    </p:spTree>
    <p:extLst>
      <p:ext uri="{BB962C8B-B14F-4D97-AF65-F5344CB8AC3E}">
        <p14:creationId xmlns:p14="http://schemas.microsoft.com/office/powerpoint/2010/main" val="5488773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1D0C2-B679-4A23-B3A8-6DE42B968BF9}"/>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3EC25FB4-F639-485A-BDDF-F1AE83A37A1B}"/>
              </a:ext>
            </a:extLst>
          </p:cNvPr>
          <p:cNvSpPr>
            <a:spLocks noGrp="1"/>
          </p:cNvSpPr>
          <p:nvPr>
            <p:ph idx="1"/>
          </p:nvPr>
        </p:nvSpPr>
        <p:spPr/>
        <p:txBody>
          <a:bodyPr/>
          <a:lstStyle/>
          <a:p>
            <a:r>
              <a:rPr lang="en-MY" dirty="0"/>
              <a:t>Option B</a:t>
            </a:r>
          </a:p>
          <a:p>
            <a:endParaRPr lang="en-MY" dirty="0"/>
          </a:p>
          <a:p>
            <a:pPr marL="0" indent="0">
              <a:buNone/>
            </a:pPr>
            <a:r>
              <a:rPr lang="en-MY" dirty="0"/>
              <a:t>Mission statement is a formal, written document that defines the organization’s purpose in society. In that, there is no timeframe for mission with an organization</a:t>
            </a:r>
          </a:p>
        </p:txBody>
      </p:sp>
    </p:spTree>
    <p:extLst>
      <p:ext uri="{BB962C8B-B14F-4D97-AF65-F5344CB8AC3E}">
        <p14:creationId xmlns:p14="http://schemas.microsoft.com/office/powerpoint/2010/main" val="3560398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672328246"/>
              </p:ext>
            </p:extLst>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325094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993E4-A25A-4928-B620-2128412CA0B3}"/>
              </a:ext>
            </a:extLst>
          </p:cNvPr>
          <p:cNvSpPr>
            <a:spLocks noGrp="1"/>
          </p:cNvSpPr>
          <p:nvPr>
            <p:ph type="title"/>
          </p:nvPr>
        </p:nvSpPr>
        <p:spPr/>
        <p:txBody>
          <a:bodyPr/>
          <a:lstStyle/>
          <a:p>
            <a:r>
              <a:rPr lang="en-MY" dirty="0"/>
              <a:t>SWOT</a:t>
            </a:r>
          </a:p>
        </p:txBody>
      </p:sp>
      <p:sp>
        <p:nvSpPr>
          <p:cNvPr id="3" name="Content Placeholder 2">
            <a:extLst>
              <a:ext uri="{FF2B5EF4-FFF2-40B4-BE49-F238E27FC236}">
                <a16:creationId xmlns:a16="http://schemas.microsoft.com/office/drawing/2014/main" id="{E874EC89-59C6-4DBE-A4E5-1E48B9F43AF2}"/>
              </a:ext>
            </a:extLst>
          </p:cNvPr>
          <p:cNvSpPr>
            <a:spLocks noGrp="1"/>
          </p:cNvSpPr>
          <p:nvPr>
            <p:ph idx="1"/>
          </p:nvPr>
        </p:nvSpPr>
        <p:spPr/>
        <p:txBody>
          <a:bodyPr/>
          <a:lstStyle/>
          <a:p>
            <a:pPr marL="0" indent="0">
              <a:buNone/>
            </a:pPr>
            <a:r>
              <a:rPr lang="en-MY" sz="2600" dirty="0"/>
              <a:t>The primary aim of strategic planning is to bring an organization into balance with the external environment and to maintain that balance over time. Organizations accomplish this balance by evaluating new programs and services with the intent of maximizing organizational performance. SWOT analysis is a preliminary decision-making tool that sets the stage for this work.</a:t>
            </a:r>
          </a:p>
          <a:p>
            <a:pPr marL="0" indent="0">
              <a:buNone/>
            </a:pPr>
            <a:endParaRPr lang="en-MY" sz="2600" dirty="0"/>
          </a:p>
          <a:p>
            <a:pPr marL="0" indent="0">
              <a:buNone/>
            </a:pPr>
            <a:r>
              <a:rPr lang="en-MY" sz="2600" dirty="0"/>
              <a:t>SWOT analysis was invented in the 1960s by a management consultant named Albert Humphrey at the Stanford Research Institute. </a:t>
            </a:r>
          </a:p>
        </p:txBody>
      </p:sp>
    </p:spTree>
    <p:extLst>
      <p:ext uri="{BB962C8B-B14F-4D97-AF65-F5344CB8AC3E}">
        <p14:creationId xmlns:p14="http://schemas.microsoft.com/office/powerpoint/2010/main" val="33887854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3566E-B8ED-4111-AA28-029482BD76FE}"/>
              </a:ext>
            </a:extLst>
          </p:cNvPr>
          <p:cNvSpPr>
            <a:spLocks noGrp="1"/>
          </p:cNvSpPr>
          <p:nvPr>
            <p:ph type="title"/>
          </p:nvPr>
        </p:nvSpPr>
        <p:spPr/>
        <p:txBody>
          <a:bodyPr/>
          <a:lstStyle/>
          <a:p>
            <a:r>
              <a:rPr lang="en-MY" dirty="0"/>
              <a:t>SWOT Analysis</a:t>
            </a:r>
          </a:p>
        </p:txBody>
      </p:sp>
      <p:pic>
        <p:nvPicPr>
          <p:cNvPr id="5" name="Content Placeholder 4">
            <a:extLst>
              <a:ext uri="{FF2B5EF4-FFF2-40B4-BE49-F238E27FC236}">
                <a16:creationId xmlns:a16="http://schemas.microsoft.com/office/drawing/2014/main" id="{2CC02B3F-A0F7-439D-A238-F7B035CF1DE2}"/>
              </a:ext>
            </a:extLst>
          </p:cNvPr>
          <p:cNvPicPr>
            <a:picLocks noGrp="1" noChangeAspect="1"/>
          </p:cNvPicPr>
          <p:nvPr>
            <p:ph idx="1"/>
          </p:nvPr>
        </p:nvPicPr>
        <p:blipFill>
          <a:blip r:embed="rId2"/>
          <a:stretch>
            <a:fillRect/>
          </a:stretch>
        </p:blipFill>
        <p:spPr>
          <a:xfrm>
            <a:off x="1043608" y="1772816"/>
            <a:ext cx="5783219" cy="4519339"/>
          </a:xfrm>
        </p:spPr>
      </p:pic>
    </p:spTree>
    <p:extLst>
      <p:ext uri="{BB962C8B-B14F-4D97-AF65-F5344CB8AC3E}">
        <p14:creationId xmlns:p14="http://schemas.microsoft.com/office/powerpoint/2010/main" val="25787406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A195F-FA82-4905-B66A-3B182E5E6A53}"/>
              </a:ext>
            </a:extLst>
          </p:cNvPr>
          <p:cNvSpPr>
            <a:spLocks noGrp="1"/>
          </p:cNvSpPr>
          <p:nvPr>
            <p:ph type="title"/>
          </p:nvPr>
        </p:nvSpPr>
        <p:spPr/>
        <p:txBody>
          <a:bodyPr/>
          <a:lstStyle/>
          <a:p>
            <a:r>
              <a:rPr lang="en-MY" dirty="0"/>
              <a:t>Strengths</a:t>
            </a:r>
          </a:p>
        </p:txBody>
      </p:sp>
      <p:sp>
        <p:nvSpPr>
          <p:cNvPr id="3" name="Content Placeholder 2">
            <a:extLst>
              <a:ext uri="{FF2B5EF4-FFF2-40B4-BE49-F238E27FC236}">
                <a16:creationId xmlns:a16="http://schemas.microsoft.com/office/drawing/2014/main" id="{BE3EF4AB-9E04-4DB5-BECA-D94AF162CFE4}"/>
              </a:ext>
            </a:extLst>
          </p:cNvPr>
          <p:cNvSpPr>
            <a:spLocks noGrp="1"/>
          </p:cNvSpPr>
          <p:nvPr>
            <p:ph idx="1"/>
          </p:nvPr>
        </p:nvSpPr>
        <p:spPr>
          <a:xfrm>
            <a:off x="685800" y="1556792"/>
            <a:ext cx="8278688" cy="5023395"/>
          </a:xfrm>
        </p:spPr>
        <p:txBody>
          <a:bodyPr/>
          <a:lstStyle/>
          <a:p>
            <a:pPr marL="0" indent="0">
              <a:buNone/>
            </a:pPr>
            <a:r>
              <a:rPr lang="en-MY" sz="2400" dirty="0"/>
              <a:t>They are characteristics of the business or team that give it an advantage over others in the industry. Strengths must focus upon what the firm can do with its internal resources. </a:t>
            </a:r>
          </a:p>
          <a:p>
            <a:pPr marL="0" indent="0">
              <a:buNone/>
            </a:pPr>
            <a:endParaRPr lang="en-MY" sz="2400" dirty="0"/>
          </a:p>
          <a:p>
            <a:r>
              <a:rPr lang="en-MY" sz="2400" dirty="0"/>
              <a:t>Any asset that the firm owns could certainly be classified as strength, </a:t>
            </a:r>
          </a:p>
          <a:p>
            <a:r>
              <a:rPr lang="en-MY" sz="2400" dirty="0"/>
              <a:t> State-of-the-art production line machinery</a:t>
            </a:r>
          </a:p>
          <a:p>
            <a:r>
              <a:rPr lang="en-MY" sz="2400" dirty="0"/>
              <a:t>A strong brand-name presence</a:t>
            </a:r>
          </a:p>
          <a:p>
            <a:r>
              <a:rPr lang="en-MY" sz="2400" dirty="0"/>
              <a:t>Recognized customer service excellence,</a:t>
            </a:r>
          </a:p>
          <a:p>
            <a:r>
              <a:rPr lang="en-MY" sz="2400" dirty="0"/>
              <a:t>Exclusive access to a strong supply chain network</a:t>
            </a:r>
          </a:p>
        </p:txBody>
      </p:sp>
    </p:spTree>
    <p:extLst>
      <p:ext uri="{BB962C8B-B14F-4D97-AF65-F5344CB8AC3E}">
        <p14:creationId xmlns:p14="http://schemas.microsoft.com/office/powerpoint/2010/main" val="23450693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BEC7E-D26D-4C8C-BBD2-1A85ABC15714}"/>
              </a:ext>
            </a:extLst>
          </p:cNvPr>
          <p:cNvSpPr>
            <a:spLocks noGrp="1"/>
          </p:cNvSpPr>
          <p:nvPr>
            <p:ph type="title"/>
          </p:nvPr>
        </p:nvSpPr>
        <p:spPr/>
        <p:txBody>
          <a:bodyPr/>
          <a:lstStyle/>
          <a:p>
            <a:r>
              <a:rPr lang="en-MY" dirty="0"/>
              <a:t>Weaknesses</a:t>
            </a:r>
          </a:p>
        </p:txBody>
      </p:sp>
      <p:sp>
        <p:nvSpPr>
          <p:cNvPr id="3" name="Content Placeholder 2">
            <a:extLst>
              <a:ext uri="{FF2B5EF4-FFF2-40B4-BE49-F238E27FC236}">
                <a16:creationId xmlns:a16="http://schemas.microsoft.com/office/drawing/2014/main" id="{4C180FDF-44D9-47DD-9546-0250A30BA9DD}"/>
              </a:ext>
            </a:extLst>
          </p:cNvPr>
          <p:cNvSpPr>
            <a:spLocks noGrp="1"/>
          </p:cNvSpPr>
          <p:nvPr>
            <p:ph idx="1"/>
          </p:nvPr>
        </p:nvSpPr>
        <p:spPr/>
        <p:txBody>
          <a:bodyPr/>
          <a:lstStyle/>
          <a:p>
            <a:pPr marL="0" indent="0">
              <a:buNone/>
            </a:pPr>
            <a:r>
              <a:rPr lang="en-MY" sz="2400" dirty="0"/>
              <a:t>Characteristics that place the firm at a disadvantage relative to others. </a:t>
            </a:r>
          </a:p>
          <a:p>
            <a:pPr marL="0" indent="0">
              <a:buNone/>
            </a:pPr>
            <a:endParaRPr lang="en-MY" sz="2400" dirty="0"/>
          </a:p>
          <a:p>
            <a:r>
              <a:rPr lang="en-MY" sz="2400" dirty="0"/>
              <a:t>Poor product positioning</a:t>
            </a:r>
          </a:p>
          <a:p>
            <a:r>
              <a:rPr lang="en-MY" sz="2400" dirty="0"/>
              <a:t>Deteriorating physical assets</a:t>
            </a:r>
          </a:p>
          <a:p>
            <a:r>
              <a:rPr lang="en-MY" sz="2400" dirty="0"/>
              <a:t>Out-of-date production equipment</a:t>
            </a:r>
          </a:p>
          <a:p>
            <a:r>
              <a:rPr lang="en-MY" sz="2400" dirty="0"/>
              <a:t>Poor customer service</a:t>
            </a:r>
          </a:p>
          <a:p>
            <a:r>
              <a:rPr lang="en-MY" sz="2400" dirty="0"/>
              <a:t>High employee turnover that causes the firm to lose talented people can be a major weakness of the firm</a:t>
            </a:r>
          </a:p>
        </p:txBody>
      </p:sp>
    </p:spTree>
    <p:extLst>
      <p:ext uri="{BB962C8B-B14F-4D97-AF65-F5344CB8AC3E}">
        <p14:creationId xmlns:p14="http://schemas.microsoft.com/office/powerpoint/2010/main" val="36065691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C71FB-93FD-4309-A77D-A9196AC0AEDA}"/>
              </a:ext>
            </a:extLst>
          </p:cNvPr>
          <p:cNvSpPr>
            <a:spLocks noGrp="1"/>
          </p:cNvSpPr>
          <p:nvPr>
            <p:ph type="title"/>
          </p:nvPr>
        </p:nvSpPr>
        <p:spPr/>
        <p:txBody>
          <a:bodyPr/>
          <a:lstStyle/>
          <a:p>
            <a:r>
              <a:rPr lang="en-MY" dirty="0"/>
              <a:t>Opportunities</a:t>
            </a:r>
          </a:p>
        </p:txBody>
      </p:sp>
      <p:sp>
        <p:nvSpPr>
          <p:cNvPr id="3" name="Content Placeholder 2">
            <a:extLst>
              <a:ext uri="{FF2B5EF4-FFF2-40B4-BE49-F238E27FC236}">
                <a16:creationId xmlns:a16="http://schemas.microsoft.com/office/drawing/2014/main" id="{8774C223-6EFC-45A7-BE5D-84CF73C273CD}"/>
              </a:ext>
            </a:extLst>
          </p:cNvPr>
          <p:cNvSpPr>
            <a:spLocks noGrp="1"/>
          </p:cNvSpPr>
          <p:nvPr>
            <p:ph idx="1"/>
          </p:nvPr>
        </p:nvSpPr>
        <p:spPr/>
        <p:txBody>
          <a:bodyPr/>
          <a:lstStyle/>
          <a:p>
            <a:pPr marL="0" indent="0">
              <a:buNone/>
            </a:pPr>
            <a:r>
              <a:rPr lang="en-MY" sz="2400" dirty="0"/>
              <a:t>In general, any changes in the external environment can be an opportunity to the firm</a:t>
            </a:r>
          </a:p>
          <a:p>
            <a:pPr marL="0" indent="0">
              <a:buNone/>
            </a:pPr>
            <a:endParaRPr lang="en-MY" sz="2400" dirty="0"/>
          </a:p>
          <a:p>
            <a:r>
              <a:rPr lang="en-MY" sz="2400" dirty="0"/>
              <a:t>Changes in tax structure</a:t>
            </a:r>
          </a:p>
          <a:p>
            <a:r>
              <a:rPr lang="en-MY" sz="2400" dirty="0"/>
              <a:t>Improvements in economic trends</a:t>
            </a:r>
          </a:p>
          <a:p>
            <a:r>
              <a:rPr lang="en-MY" sz="2400" dirty="0"/>
              <a:t>The passage of favourable laws</a:t>
            </a:r>
          </a:p>
          <a:p>
            <a:r>
              <a:rPr lang="en-MY" sz="2400" dirty="0"/>
              <a:t>Market positioning</a:t>
            </a:r>
          </a:p>
          <a:p>
            <a:r>
              <a:rPr lang="en-MY" sz="2400" dirty="0"/>
              <a:t>New technologies</a:t>
            </a:r>
          </a:p>
          <a:p>
            <a:r>
              <a:rPr lang="en-MY" sz="2400" dirty="0"/>
              <a:t>International trade agreements</a:t>
            </a:r>
          </a:p>
        </p:txBody>
      </p:sp>
    </p:spTree>
    <p:extLst>
      <p:ext uri="{BB962C8B-B14F-4D97-AF65-F5344CB8AC3E}">
        <p14:creationId xmlns:p14="http://schemas.microsoft.com/office/powerpoint/2010/main" val="24115523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C622A-D2CF-40E2-BAA4-9C587C9966ED}"/>
              </a:ext>
            </a:extLst>
          </p:cNvPr>
          <p:cNvSpPr>
            <a:spLocks noGrp="1"/>
          </p:cNvSpPr>
          <p:nvPr>
            <p:ph type="title"/>
          </p:nvPr>
        </p:nvSpPr>
        <p:spPr/>
        <p:txBody>
          <a:bodyPr/>
          <a:lstStyle/>
          <a:p>
            <a:r>
              <a:rPr lang="en-MY" dirty="0"/>
              <a:t>Threats</a:t>
            </a:r>
          </a:p>
        </p:txBody>
      </p:sp>
      <p:sp>
        <p:nvSpPr>
          <p:cNvPr id="3" name="Content Placeholder 2">
            <a:extLst>
              <a:ext uri="{FF2B5EF4-FFF2-40B4-BE49-F238E27FC236}">
                <a16:creationId xmlns:a16="http://schemas.microsoft.com/office/drawing/2014/main" id="{AE1C4139-92DB-4678-A418-44B66B2BC1CC}"/>
              </a:ext>
            </a:extLst>
          </p:cNvPr>
          <p:cNvSpPr>
            <a:spLocks noGrp="1"/>
          </p:cNvSpPr>
          <p:nvPr>
            <p:ph idx="1"/>
          </p:nvPr>
        </p:nvSpPr>
        <p:spPr/>
        <p:txBody>
          <a:bodyPr/>
          <a:lstStyle/>
          <a:p>
            <a:pPr marL="0" indent="0">
              <a:buNone/>
            </a:pPr>
            <a:r>
              <a:rPr lang="en-MY" sz="2400" dirty="0"/>
              <a:t>They are external elements in the environment that could cause trouble for the business. </a:t>
            </a:r>
          </a:p>
          <a:p>
            <a:pPr marL="0" indent="0">
              <a:buNone/>
            </a:pPr>
            <a:endParaRPr lang="en-MY" sz="2400" dirty="0"/>
          </a:p>
          <a:p>
            <a:r>
              <a:rPr lang="en-MY" sz="2400" dirty="0"/>
              <a:t>Changes in consumer preferences</a:t>
            </a:r>
          </a:p>
          <a:p>
            <a:r>
              <a:rPr lang="en-MY" sz="2400" dirty="0"/>
              <a:t>New competitor innovations</a:t>
            </a:r>
          </a:p>
          <a:p>
            <a:r>
              <a:rPr lang="en-MY" sz="2400" dirty="0"/>
              <a:t>Restrictive regulations</a:t>
            </a:r>
          </a:p>
          <a:p>
            <a:r>
              <a:rPr lang="en-MY" sz="2400" dirty="0"/>
              <a:t>Unfavourable trade barriers</a:t>
            </a:r>
          </a:p>
          <a:p>
            <a:r>
              <a:rPr lang="en-MY" sz="2400" dirty="0"/>
              <a:t>Loss of </a:t>
            </a:r>
            <a:r>
              <a:rPr lang="en-MY" sz="2400" dirty="0" err="1"/>
              <a:t>favorable</a:t>
            </a:r>
            <a:r>
              <a:rPr lang="en-MY" sz="2400" dirty="0"/>
              <a:t> distribution networks </a:t>
            </a:r>
          </a:p>
          <a:p>
            <a:r>
              <a:rPr lang="en-MY" sz="2400" dirty="0"/>
              <a:t>Restrictions on the firm’s cash flows </a:t>
            </a:r>
          </a:p>
          <a:p>
            <a:endParaRPr lang="en-MY" sz="2400" dirty="0"/>
          </a:p>
          <a:p>
            <a:pPr marL="0" indent="0">
              <a:buNone/>
            </a:pPr>
            <a:r>
              <a:rPr lang="en-MY" sz="2400" dirty="0"/>
              <a:t>Anything that can threaten the firm’s market position</a:t>
            </a:r>
          </a:p>
        </p:txBody>
      </p:sp>
    </p:spTree>
    <p:extLst>
      <p:ext uri="{BB962C8B-B14F-4D97-AF65-F5344CB8AC3E}">
        <p14:creationId xmlns:p14="http://schemas.microsoft.com/office/powerpoint/2010/main" val="36494385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377785074"/>
              </p:ext>
            </p:extLst>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386548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F8186-5B32-484F-BBE4-DEB5F4AFEDAB}"/>
              </a:ext>
            </a:extLst>
          </p:cNvPr>
          <p:cNvSpPr>
            <a:spLocks noGrp="1"/>
          </p:cNvSpPr>
          <p:nvPr>
            <p:ph type="title"/>
          </p:nvPr>
        </p:nvSpPr>
        <p:spPr/>
        <p:txBody>
          <a:bodyPr/>
          <a:lstStyle/>
          <a:p>
            <a:r>
              <a:rPr lang="en-MY" dirty="0"/>
              <a:t>PEST Analysis</a:t>
            </a:r>
          </a:p>
        </p:txBody>
      </p:sp>
      <p:sp>
        <p:nvSpPr>
          <p:cNvPr id="3" name="Content Placeholder 2">
            <a:extLst>
              <a:ext uri="{FF2B5EF4-FFF2-40B4-BE49-F238E27FC236}">
                <a16:creationId xmlns:a16="http://schemas.microsoft.com/office/drawing/2014/main" id="{E60261A9-5944-4A0C-B0B1-D92C8DBC4E50}"/>
              </a:ext>
            </a:extLst>
          </p:cNvPr>
          <p:cNvSpPr>
            <a:spLocks noGrp="1"/>
          </p:cNvSpPr>
          <p:nvPr>
            <p:ph idx="1"/>
          </p:nvPr>
        </p:nvSpPr>
        <p:spPr/>
        <p:txBody>
          <a:bodyPr/>
          <a:lstStyle/>
          <a:p>
            <a:pPr marL="0" indent="0">
              <a:buNone/>
            </a:pPr>
            <a:r>
              <a:rPr lang="en-MY" dirty="0"/>
              <a:t>PEST analysis (political, economic, social and technological) describes a framework of macro-environmental factors used in the environmental scanning component of strategic management. It is part of an external analysis when conducting a strategic analysis or doing market research, and gives an overview of the different macro-environmental factors to be taken into consideration.</a:t>
            </a:r>
          </a:p>
        </p:txBody>
      </p:sp>
    </p:spTree>
    <p:extLst>
      <p:ext uri="{BB962C8B-B14F-4D97-AF65-F5344CB8AC3E}">
        <p14:creationId xmlns:p14="http://schemas.microsoft.com/office/powerpoint/2010/main" val="39097911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CEED8-821D-4D98-B730-28FD7AA4288E}"/>
              </a:ext>
            </a:extLst>
          </p:cNvPr>
          <p:cNvSpPr>
            <a:spLocks noGrp="1"/>
          </p:cNvSpPr>
          <p:nvPr>
            <p:ph type="title"/>
          </p:nvPr>
        </p:nvSpPr>
        <p:spPr/>
        <p:txBody>
          <a:bodyPr/>
          <a:lstStyle/>
          <a:p>
            <a:r>
              <a:rPr lang="en-MY" dirty="0"/>
              <a:t>PEST Analysis</a:t>
            </a:r>
          </a:p>
        </p:txBody>
      </p:sp>
      <p:pic>
        <p:nvPicPr>
          <p:cNvPr id="5" name="Picture 4">
            <a:extLst>
              <a:ext uri="{FF2B5EF4-FFF2-40B4-BE49-F238E27FC236}">
                <a16:creationId xmlns:a16="http://schemas.microsoft.com/office/drawing/2014/main" id="{D7BCEC6B-7ECA-42D0-8698-C711110F310D}"/>
              </a:ext>
            </a:extLst>
          </p:cNvPr>
          <p:cNvPicPr>
            <a:picLocks noChangeAspect="1"/>
          </p:cNvPicPr>
          <p:nvPr/>
        </p:nvPicPr>
        <p:blipFill>
          <a:blip r:embed="rId2"/>
          <a:stretch>
            <a:fillRect/>
          </a:stretch>
        </p:blipFill>
        <p:spPr>
          <a:xfrm>
            <a:off x="1115616" y="2060848"/>
            <a:ext cx="7126142" cy="3960440"/>
          </a:xfrm>
          <a:prstGeom prst="rect">
            <a:avLst/>
          </a:prstGeom>
        </p:spPr>
      </p:pic>
    </p:spTree>
    <p:extLst>
      <p:ext uri="{BB962C8B-B14F-4D97-AF65-F5344CB8AC3E}">
        <p14:creationId xmlns:p14="http://schemas.microsoft.com/office/powerpoint/2010/main" val="34850974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D5AB7-EA93-4FA0-8265-9605DAF342A3}"/>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C60C7162-6B39-4D58-957C-F25DF1AE7C93}"/>
              </a:ext>
            </a:extLst>
          </p:cNvPr>
          <p:cNvSpPr>
            <a:spLocks noGrp="1"/>
          </p:cNvSpPr>
          <p:nvPr>
            <p:ph idx="1"/>
          </p:nvPr>
        </p:nvSpPr>
        <p:spPr/>
        <p:txBody>
          <a:bodyPr/>
          <a:lstStyle/>
          <a:p>
            <a:pPr marL="0" indent="0">
              <a:buNone/>
            </a:pPr>
            <a:r>
              <a:rPr lang="en-MY" dirty="0"/>
              <a:t>Which of the following is an external factor that is considered in an environmental scan?</a:t>
            </a:r>
          </a:p>
          <a:p>
            <a:pPr marL="0" indent="0">
              <a:buNone/>
            </a:pPr>
            <a:r>
              <a:rPr lang="en-MY" dirty="0"/>
              <a:t>a) Company culture</a:t>
            </a:r>
          </a:p>
          <a:p>
            <a:pPr marL="0" indent="0">
              <a:buNone/>
            </a:pPr>
            <a:r>
              <a:rPr lang="en-MY" dirty="0"/>
              <a:t>b) Local legal policies</a:t>
            </a:r>
          </a:p>
          <a:p>
            <a:pPr marL="0" indent="0">
              <a:buNone/>
            </a:pPr>
            <a:r>
              <a:rPr lang="en-MY" dirty="0"/>
              <a:t>c) Organizational structure</a:t>
            </a:r>
          </a:p>
          <a:p>
            <a:pPr marL="0" indent="0">
              <a:buNone/>
            </a:pPr>
            <a:r>
              <a:rPr lang="en-MY" dirty="0"/>
              <a:t>d) Strategy</a:t>
            </a:r>
          </a:p>
        </p:txBody>
      </p:sp>
    </p:spTree>
    <p:extLst>
      <p:ext uri="{BB962C8B-B14F-4D97-AF65-F5344CB8AC3E}">
        <p14:creationId xmlns:p14="http://schemas.microsoft.com/office/powerpoint/2010/main" val="12841637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7E43A-6C48-44E6-8F36-6A4BE1D7A0F8}"/>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AD9358F7-9E7B-43C2-9242-58822E29B472}"/>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42746544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084620585"/>
              </p:ext>
            </p:extLst>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425193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5056F-7E26-4702-8659-62EC526CD935}"/>
              </a:ext>
            </a:extLst>
          </p:cNvPr>
          <p:cNvSpPr>
            <a:spLocks noGrp="1"/>
          </p:cNvSpPr>
          <p:nvPr>
            <p:ph type="title"/>
          </p:nvPr>
        </p:nvSpPr>
        <p:spPr/>
        <p:txBody>
          <a:bodyPr/>
          <a:lstStyle/>
          <a:p>
            <a:r>
              <a:rPr lang="en-MY" dirty="0"/>
              <a:t>Strategy Choices</a:t>
            </a:r>
          </a:p>
        </p:txBody>
      </p:sp>
      <p:pic>
        <p:nvPicPr>
          <p:cNvPr id="5" name="Picture 4">
            <a:extLst>
              <a:ext uri="{FF2B5EF4-FFF2-40B4-BE49-F238E27FC236}">
                <a16:creationId xmlns:a16="http://schemas.microsoft.com/office/drawing/2014/main" id="{37A32D65-2A86-4671-A7CF-5BB28D0EDD12}"/>
              </a:ext>
            </a:extLst>
          </p:cNvPr>
          <p:cNvPicPr>
            <a:picLocks noChangeAspect="1"/>
          </p:cNvPicPr>
          <p:nvPr/>
        </p:nvPicPr>
        <p:blipFill>
          <a:blip r:embed="rId2"/>
          <a:stretch>
            <a:fillRect/>
          </a:stretch>
        </p:blipFill>
        <p:spPr>
          <a:xfrm>
            <a:off x="1259632" y="1988840"/>
            <a:ext cx="7041520" cy="3847306"/>
          </a:xfrm>
          <a:prstGeom prst="rect">
            <a:avLst/>
          </a:prstGeom>
        </p:spPr>
      </p:pic>
    </p:spTree>
    <p:extLst>
      <p:ext uri="{BB962C8B-B14F-4D97-AF65-F5344CB8AC3E}">
        <p14:creationId xmlns:p14="http://schemas.microsoft.com/office/powerpoint/2010/main" val="42942850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DB019-C972-4FB1-AA77-5A8668012B59}"/>
              </a:ext>
            </a:extLst>
          </p:cNvPr>
          <p:cNvSpPr>
            <a:spLocks noGrp="1"/>
          </p:cNvSpPr>
          <p:nvPr>
            <p:ph type="title"/>
          </p:nvPr>
        </p:nvSpPr>
        <p:spPr/>
        <p:txBody>
          <a:bodyPr/>
          <a:lstStyle/>
          <a:p>
            <a:r>
              <a:rPr lang="en-MY" dirty="0"/>
              <a:t>Corporate strategy</a:t>
            </a:r>
          </a:p>
        </p:txBody>
      </p:sp>
      <p:sp>
        <p:nvSpPr>
          <p:cNvPr id="3" name="Content Placeholder 2">
            <a:extLst>
              <a:ext uri="{FF2B5EF4-FFF2-40B4-BE49-F238E27FC236}">
                <a16:creationId xmlns:a16="http://schemas.microsoft.com/office/drawing/2014/main" id="{DA6ED86A-E475-4B4B-BEF9-394BF266DA34}"/>
              </a:ext>
            </a:extLst>
          </p:cNvPr>
          <p:cNvSpPr>
            <a:spLocks noGrp="1"/>
          </p:cNvSpPr>
          <p:nvPr>
            <p:ph idx="1"/>
          </p:nvPr>
        </p:nvSpPr>
        <p:spPr/>
        <p:txBody>
          <a:bodyPr/>
          <a:lstStyle/>
          <a:p>
            <a:pPr marL="0" indent="0">
              <a:buNone/>
            </a:pPr>
            <a:r>
              <a:rPr lang="en-MY" dirty="0"/>
              <a:t>The Corporate/organization Strategy comprises a directional strategy through a corporate vision and a mission statement. Three main corporate strategies: </a:t>
            </a:r>
          </a:p>
          <a:p>
            <a:pPr marL="0" indent="0">
              <a:buNone/>
            </a:pPr>
            <a:endParaRPr lang="en-MY" dirty="0"/>
          </a:p>
          <a:p>
            <a:r>
              <a:rPr lang="en-MY" dirty="0"/>
              <a:t>Growth (increase in size)</a:t>
            </a:r>
          </a:p>
          <a:p>
            <a:r>
              <a:rPr lang="en-MY" dirty="0"/>
              <a:t>Stability ( retain current size)</a:t>
            </a:r>
          </a:p>
          <a:p>
            <a:r>
              <a:rPr lang="en-MY" dirty="0"/>
              <a:t>Renewal (decrease in size)</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26961941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3D932-9327-4932-8523-9DFE1C44E194}"/>
              </a:ext>
            </a:extLst>
          </p:cNvPr>
          <p:cNvSpPr>
            <a:spLocks noGrp="1"/>
          </p:cNvSpPr>
          <p:nvPr>
            <p:ph type="title"/>
          </p:nvPr>
        </p:nvSpPr>
        <p:spPr/>
        <p:txBody>
          <a:bodyPr/>
          <a:lstStyle/>
          <a:p>
            <a:r>
              <a:rPr lang="en-MY" dirty="0"/>
              <a:t>Growth Strategy</a:t>
            </a:r>
          </a:p>
        </p:txBody>
      </p:sp>
      <p:sp>
        <p:nvSpPr>
          <p:cNvPr id="3" name="Content Placeholder 2">
            <a:extLst>
              <a:ext uri="{FF2B5EF4-FFF2-40B4-BE49-F238E27FC236}">
                <a16:creationId xmlns:a16="http://schemas.microsoft.com/office/drawing/2014/main" id="{D3E3F543-85FF-4C89-8C5B-692FD6254D82}"/>
              </a:ext>
            </a:extLst>
          </p:cNvPr>
          <p:cNvSpPr>
            <a:spLocks noGrp="1"/>
          </p:cNvSpPr>
          <p:nvPr>
            <p:ph idx="1"/>
          </p:nvPr>
        </p:nvSpPr>
        <p:spPr/>
        <p:txBody>
          <a:bodyPr/>
          <a:lstStyle/>
          <a:p>
            <a:pPr marL="0" indent="0">
              <a:buNone/>
            </a:pPr>
            <a:r>
              <a:rPr lang="en-MY" dirty="0"/>
              <a:t>When an organization expands the number of markets served or products offered, either through its current business(es) or through new business(es).</a:t>
            </a:r>
          </a:p>
          <a:p>
            <a:r>
              <a:rPr lang="en-MY" dirty="0"/>
              <a:t>Internal Growth : Expanding by internally increase in its size and sales</a:t>
            </a:r>
          </a:p>
          <a:p>
            <a:r>
              <a:rPr lang="en-MY" dirty="0"/>
              <a:t>External Growth : Rapid way of growth through acquiring other companies</a:t>
            </a:r>
          </a:p>
          <a:p>
            <a:endParaRPr lang="en-MY" dirty="0"/>
          </a:p>
          <a:p>
            <a:endParaRPr lang="en-MY" dirty="0"/>
          </a:p>
        </p:txBody>
      </p:sp>
    </p:spTree>
    <p:extLst>
      <p:ext uri="{BB962C8B-B14F-4D97-AF65-F5344CB8AC3E}">
        <p14:creationId xmlns:p14="http://schemas.microsoft.com/office/powerpoint/2010/main" val="39477581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1976C-E583-47B5-A64C-FDBFC2FB6772}"/>
              </a:ext>
            </a:extLst>
          </p:cNvPr>
          <p:cNvSpPr>
            <a:spLocks noGrp="1"/>
          </p:cNvSpPr>
          <p:nvPr>
            <p:ph type="title"/>
          </p:nvPr>
        </p:nvSpPr>
        <p:spPr/>
        <p:txBody>
          <a:bodyPr/>
          <a:lstStyle/>
          <a:p>
            <a:r>
              <a:rPr lang="en-MY" dirty="0"/>
              <a:t>Vertical Integration Strategy</a:t>
            </a:r>
          </a:p>
        </p:txBody>
      </p:sp>
      <p:sp>
        <p:nvSpPr>
          <p:cNvPr id="3" name="Content Placeholder 2">
            <a:extLst>
              <a:ext uri="{FF2B5EF4-FFF2-40B4-BE49-F238E27FC236}">
                <a16:creationId xmlns:a16="http://schemas.microsoft.com/office/drawing/2014/main" id="{415DE398-151B-41B5-B11E-82E09AEEBBFF}"/>
              </a:ext>
            </a:extLst>
          </p:cNvPr>
          <p:cNvSpPr>
            <a:spLocks noGrp="1"/>
          </p:cNvSpPr>
          <p:nvPr>
            <p:ph idx="1"/>
          </p:nvPr>
        </p:nvSpPr>
        <p:spPr/>
        <p:txBody>
          <a:bodyPr/>
          <a:lstStyle/>
          <a:p>
            <a:pPr marL="0" indent="0">
              <a:buNone/>
            </a:pPr>
            <a:r>
              <a:rPr lang="en-MY" dirty="0"/>
              <a:t>Vertical integration – company grows by gaining control of inputs or outputs or both when a company acquires its input supplier it is called backward integration. When it acquires companies in its distribution chain it is called forward integration. For example, a vertically integrated oil company may end up owning oilfields, refineries, tankers, trucks, and gas (petrol) filling stations. Also called vertical merger. See also horizontal integration.</a:t>
            </a:r>
          </a:p>
          <a:p>
            <a:pPr marL="0" indent="0">
              <a:buNone/>
            </a:pPr>
            <a:endParaRPr lang="en-MY" dirty="0"/>
          </a:p>
        </p:txBody>
      </p:sp>
    </p:spTree>
    <p:extLst>
      <p:ext uri="{BB962C8B-B14F-4D97-AF65-F5344CB8AC3E}">
        <p14:creationId xmlns:p14="http://schemas.microsoft.com/office/powerpoint/2010/main" val="2154573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C4697-3620-4C9B-8F60-1755AFB98B9B}"/>
              </a:ext>
            </a:extLst>
          </p:cNvPr>
          <p:cNvSpPr>
            <a:spLocks noGrp="1"/>
          </p:cNvSpPr>
          <p:nvPr>
            <p:ph type="title"/>
          </p:nvPr>
        </p:nvSpPr>
        <p:spPr/>
        <p:txBody>
          <a:bodyPr/>
          <a:lstStyle/>
          <a:p>
            <a:r>
              <a:rPr lang="en-MY" dirty="0"/>
              <a:t>Horizontal Integration Strategy</a:t>
            </a:r>
          </a:p>
        </p:txBody>
      </p:sp>
      <p:sp>
        <p:nvSpPr>
          <p:cNvPr id="3" name="Content Placeholder 2">
            <a:extLst>
              <a:ext uri="{FF2B5EF4-FFF2-40B4-BE49-F238E27FC236}">
                <a16:creationId xmlns:a16="http://schemas.microsoft.com/office/drawing/2014/main" id="{90A32030-1DBD-4DA9-83CF-12096DE021B5}"/>
              </a:ext>
            </a:extLst>
          </p:cNvPr>
          <p:cNvSpPr>
            <a:spLocks noGrp="1"/>
          </p:cNvSpPr>
          <p:nvPr>
            <p:ph idx="1"/>
          </p:nvPr>
        </p:nvSpPr>
        <p:spPr/>
        <p:txBody>
          <a:bodyPr/>
          <a:lstStyle/>
          <a:p>
            <a:pPr marL="0" indent="0">
              <a:buNone/>
            </a:pPr>
            <a:r>
              <a:rPr lang="en-MY" dirty="0"/>
              <a:t>Horizontal integration – grow by combining with competitors. The merger of companies at the same stage of production in the same or different industries. When the products of both companies are similar, it is a merger of competitors. When all producers of a good or service in a market merge, it is the creation of a monopoly. If only a few competitors remain, it is termed an oligopoly.</a:t>
            </a:r>
          </a:p>
          <a:p>
            <a:pPr marL="0" indent="0">
              <a:buNone/>
            </a:pPr>
            <a:endParaRPr lang="en-MY" dirty="0"/>
          </a:p>
        </p:txBody>
      </p:sp>
    </p:spTree>
    <p:extLst>
      <p:ext uri="{BB962C8B-B14F-4D97-AF65-F5344CB8AC3E}">
        <p14:creationId xmlns:p14="http://schemas.microsoft.com/office/powerpoint/2010/main" val="993480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51B34-3322-4A5B-A717-1D8866C8D9A5}"/>
              </a:ext>
            </a:extLst>
          </p:cNvPr>
          <p:cNvSpPr>
            <a:spLocks noGrp="1"/>
          </p:cNvSpPr>
          <p:nvPr>
            <p:ph type="title"/>
          </p:nvPr>
        </p:nvSpPr>
        <p:spPr/>
        <p:txBody>
          <a:bodyPr/>
          <a:lstStyle/>
          <a:p>
            <a:r>
              <a:rPr lang="en-MY" dirty="0"/>
              <a:t>Stability Strategy</a:t>
            </a:r>
          </a:p>
        </p:txBody>
      </p:sp>
      <p:sp>
        <p:nvSpPr>
          <p:cNvPr id="3" name="Content Placeholder 2">
            <a:extLst>
              <a:ext uri="{FF2B5EF4-FFF2-40B4-BE49-F238E27FC236}">
                <a16:creationId xmlns:a16="http://schemas.microsoft.com/office/drawing/2014/main" id="{DBABA608-4DEC-4B2D-A3C8-DB662C73F443}"/>
              </a:ext>
            </a:extLst>
          </p:cNvPr>
          <p:cNvSpPr>
            <a:spLocks noGrp="1"/>
          </p:cNvSpPr>
          <p:nvPr>
            <p:ph idx="1"/>
          </p:nvPr>
        </p:nvSpPr>
        <p:spPr>
          <a:xfrm>
            <a:off x="914400" y="1656471"/>
            <a:ext cx="7772400" cy="4530725"/>
          </a:xfrm>
        </p:spPr>
        <p:txBody>
          <a:bodyPr/>
          <a:lstStyle/>
          <a:p>
            <a:r>
              <a:rPr lang="en-MY" dirty="0"/>
              <a:t>Stability - attempting to maintain the present size and scope of operations</a:t>
            </a:r>
          </a:p>
          <a:p>
            <a:r>
              <a:rPr lang="en-MY" dirty="0"/>
              <a:t>Industry growth is slow or non-existent</a:t>
            </a:r>
          </a:p>
          <a:p>
            <a:r>
              <a:rPr lang="en-MY" dirty="0"/>
              <a:t>Cost associated with growth do not exceed its benefits</a:t>
            </a:r>
          </a:p>
          <a:p>
            <a:r>
              <a:rPr lang="en-MY" dirty="0"/>
              <a:t>Growth may place great strains on quality and customer service</a:t>
            </a:r>
          </a:p>
          <a:p>
            <a:r>
              <a:rPr lang="en-MY" dirty="0"/>
              <a:t>Large, dominant firms may not want to risk prosecution for monopolistic practices</a:t>
            </a:r>
          </a:p>
          <a:p>
            <a:endParaRPr lang="en-MY" dirty="0"/>
          </a:p>
          <a:p>
            <a:endParaRPr lang="en-MY" dirty="0"/>
          </a:p>
          <a:p>
            <a:endParaRPr lang="en-MY" dirty="0"/>
          </a:p>
        </p:txBody>
      </p:sp>
    </p:spTree>
    <p:extLst>
      <p:ext uri="{BB962C8B-B14F-4D97-AF65-F5344CB8AC3E}">
        <p14:creationId xmlns:p14="http://schemas.microsoft.com/office/powerpoint/2010/main" val="23136010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12DF0-1BA8-4948-AC58-D74B4553EC45}"/>
              </a:ext>
            </a:extLst>
          </p:cNvPr>
          <p:cNvSpPr>
            <a:spLocks noGrp="1"/>
          </p:cNvSpPr>
          <p:nvPr>
            <p:ph type="title"/>
          </p:nvPr>
        </p:nvSpPr>
        <p:spPr/>
        <p:txBody>
          <a:bodyPr/>
          <a:lstStyle/>
          <a:p>
            <a:r>
              <a:rPr lang="en-MY" dirty="0"/>
              <a:t>Retrenchment Strategy</a:t>
            </a:r>
          </a:p>
        </p:txBody>
      </p:sp>
      <p:sp>
        <p:nvSpPr>
          <p:cNvPr id="3" name="Content Placeholder 2">
            <a:extLst>
              <a:ext uri="{FF2B5EF4-FFF2-40B4-BE49-F238E27FC236}">
                <a16:creationId xmlns:a16="http://schemas.microsoft.com/office/drawing/2014/main" id="{FF41B3A9-EA57-41C3-B0D2-AD273D9FE694}"/>
              </a:ext>
            </a:extLst>
          </p:cNvPr>
          <p:cNvSpPr>
            <a:spLocks noGrp="1"/>
          </p:cNvSpPr>
          <p:nvPr>
            <p:ph idx="1"/>
          </p:nvPr>
        </p:nvSpPr>
        <p:spPr>
          <a:xfrm>
            <a:off x="914400" y="1600200"/>
            <a:ext cx="8050088" cy="4530725"/>
          </a:xfrm>
        </p:spPr>
        <p:txBody>
          <a:bodyPr/>
          <a:lstStyle/>
          <a:p>
            <a:r>
              <a:rPr lang="en-MY" dirty="0"/>
              <a:t>A firm deliberately reduces its size when it employs a retrenchment strategy</a:t>
            </a:r>
          </a:p>
          <a:p>
            <a:r>
              <a:rPr lang="en-MY" dirty="0"/>
              <a:t>A retrenchment strategy is often accompanied by a reorganisation process known as corporate restructuring</a:t>
            </a:r>
          </a:p>
          <a:p>
            <a:r>
              <a:rPr lang="en-MY" dirty="0"/>
              <a:t>A turnaround seeks to transform the corporation into a leaner, more effective firm by eliminating unprofitable outputs, reducing workforce size, cutting cost of distribution and reassessing the firm's product lines and customer groups</a:t>
            </a:r>
          </a:p>
        </p:txBody>
      </p:sp>
    </p:spTree>
    <p:extLst>
      <p:ext uri="{BB962C8B-B14F-4D97-AF65-F5344CB8AC3E}">
        <p14:creationId xmlns:p14="http://schemas.microsoft.com/office/powerpoint/2010/main" val="29544423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800957654"/>
              </p:ext>
            </p:extLst>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497841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7B8E3-4146-406A-B80B-203BCBD7447B}"/>
              </a:ext>
            </a:extLst>
          </p:cNvPr>
          <p:cNvSpPr>
            <a:spLocks noGrp="1"/>
          </p:cNvSpPr>
          <p:nvPr>
            <p:ph type="title"/>
          </p:nvPr>
        </p:nvSpPr>
        <p:spPr/>
        <p:txBody>
          <a:bodyPr/>
          <a:lstStyle/>
          <a:p>
            <a:r>
              <a:rPr lang="en-MY" dirty="0"/>
              <a:t>Michael Porter</a:t>
            </a:r>
          </a:p>
        </p:txBody>
      </p:sp>
      <p:sp>
        <p:nvSpPr>
          <p:cNvPr id="3" name="Content Placeholder 2">
            <a:extLst>
              <a:ext uri="{FF2B5EF4-FFF2-40B4-BE49-F238E27FC236}">
                <a16:creationId xmlns:a16="http://schemas.microsoft.com/office/drawing/2014/main" id="{B110E948-D3D7-42E8-B371-8485307F38A6}"/>
              </a:ext>
            </a:extLst>
          </p:cNvPr>
          <p:cNvSpPr>
            <a:spLocks noGrp="1"/>
          </p:cNvSpPr>
          <p:nvPr>
            <p:ph idx="1"/>
          </p:nvPr>
        </p:nvSpPr>
        <p:spPr>
          <a:xfrm>
            <a:off x="914400" y="1600201"/>
            <a:ext cx="5601816" cy="2404863"/>
          </a:xfrm>
        </p:spPr>
        <p:txBody>
          <a:bodyPr/>
          <a:lstStyle/>
          <a:p>
            <a:r>
              <a:rPr lang="en-MY" sz="1800" dirty="0"/>
              <a:t>Degree in aerospace and mechanical engineering from Princeton University in 1969</a:t>
            </a:r>
          </a:p>
          <a:p>
            <a:r>
              <a:rPr lang="en-MY" sz="1800" dirty="0"/>
              <a:t>MBA in 1971 from Harvard Business School</a:t>
            </a:r>
          </a:p>
          <a:p>
            <a:r>
              <a:rPr lang="en-MY" sz="1800" dirty="0"/>
              <a:t>PhD in business economics from Harvard University in 1973</a:t>
            </a:r>
          </a:p>
          <a:p>
            <a:r>
              <a:rPr lang="en-MY" sz="1800" dirty="0"/>
              <a:t>Five forces framework was first published in Harvard Business Review in 1979</a:t>
            </a:r>
          </a:p>
        </p:txBody>
      </p:sp>
      <p:pic>
        <p:nvPicPr>
          <p:cNvPr id="5" name="Picture 4">
            <a:extLst>
              <a:ext uri="{FF2B5EF4-FFF2-40B4-BE49-F238E27FC236}">
                <a16:creationId xmlns:a16="http://schemas.microsoft.com/office/drawing/2014/main" id="{0228AE2D-FD01-4626-83BC-EDA1703A06C3}"/>
              </a:ext>
            </a:extLst>
          </p:cNvPr>
          <p:cNvPicPr>
            <a:picLocks noChangeAspect="1"/>
          </p:cNvPicPr>
          <p:nvPr/>
        </p:nvPicPr>
        <p:blipFill>
          <a:blip r:embed="rId2"/>
          <a:stretch>
            <a:fillRect/>
          </a:stretch>
        </p:blipFill>
        <p:spPr>
          <a:xfrm>
            <a:off x="6732240" y="1704976"/>
            <a:ext cx="1676400" cy="1619250"/>
          </a:xfrm>
          <a:prstGeom prst="rect">
            <a:avLst/>
          </a:prstGeom>
        </p:spPr>
      </p:pic>
    </p:spTree>
    <p:extLst>
      <p:ext uri="{BB962C8B-B14F-4D97-AF65-F5344CB8AC3E}">
        <p14:creationId xmlns:p14="http://schemas.microsoft.com/office/powerpoint/2010/main" val="35360513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5C18B-B554-4236-985E-33DA10F0F26D}"/>
              </a:ext>
            </a:extLst>
          </p:cNvPr>
          <p:cNvSpPr>
            <a:spLocks noGrp="1"/>
          </p:cNvSpPr>
          <p:nvPr>
            <p:ph type="title"/>
          </p:nvPr>
        </p:nvSpPr>
        <p:spPr/>
        <p:txBody>
          <a:bodyPr/>
          <a:lstStyle/>
          <a:p>
            <a:r>
              <a:rPr lang="en-MY" dirty="0"/>
              <a:t>Strategy Formulation</a:t>
            </a:r>
          </a:p>
        </p:txBody>
      </p:sp>
      <p:sp>
        <p:nvSpPr>
          <p:cNvPr id="3" name="Content Placeholder 2">
            <a:extLst>
              <a:ext uri="{FF2B5EF4-FFF2-40B4-BE49-F238E27FC236}">
                <a16:creationId xmlns:a16="http://schemas.microsoft.com/office/drawing/2014/main" id="{A298CB56-9851-49E2-8B8B-D4AA3FE6EACF}"/>
              </a:ext>
            </a:extLst>
          </p:cNvPr>
          <p:cNvSpPr>
            <a:spLocks noGrp="1"/>
          </p:cNvSpPr>
          <p:nvPr>
            <p:ph idx="1"/>
          </p:nvPr>
        </p:nvSpPr>
        <p:spPr/>
        <p:txBody>
          <a:bodyPr/>
          <a:lstStyle/>
          <a:p>
            <a:pPr marL="0" indent="0">
              <a:buNone/>
            </a:pPr>
            <a:r>
              <a:rPr lang="en-MY" dirty="0"/>
              <a:t>As the Company’s vision, mission, core value statements, and SWOTs are defined. Businesses can secure a sustainable competitive advantage by adopting one of three generic strategies as follows:</a:t>
            </a:r>
          </a:p>
          <a:p>
            <a:pPr marL="0" indent="0">
              <a:buNone/>
            </a:pPr>
            <a:endParaRPr lang="en-MY" dirty="0"/>
          </a:p>
          <a:p>
            <a:pPr marL="514350" indent="-514350">
              <a:buFont typeface="+mj-lt"/>
              <a:buAutoNum type="arabicPeriod"/>
            </a:pPr>
            <a:r>
              <a:rPr lang="en-MY" dirty="0"/>
              <a:t>Cost leadership Strategy</a:t>
            </a:r>
          </a:p>
          <a:p>
            <a:pPr marL="514350" indent="-514350">
              <a:buFont typeface="+mj-lt"/>
              <a:buAutoNum type="arabicPeriod"/>
            </a:pPr>
            <a:r>
              <a:rPr lang="en-MY" dirty="0"/>
              <a:t>Differentiation Strategy</a:t>
            </a:r>
          </a:p>
          <a:p>
            <a:pPr marL="514350" indent="-514350">
              <a:buFont typeface="+mj-lt"/>
              <a:buAutoNum type="arabicPeriod"/>
            </a:pPr>
            <a:r>
              <a:rPr lang="en-MY" dirty="0"/>
              <a:t>Focus (Niche) Strategy</a:t>
            </a:r>
          </a:p>
          <a:p>
            <a:pPr marL="514350" indent="-514350">
              <a:buFont typeface="+mj-lt"/>
              <a:buAutoNum type="arabicPeriod"/>
            </a:pPr>
            <a:r>
              <a:rPr lang="en-MY" dirty="0"/>
              <a:t>"Middle of the road" strategy</a:t>
            </a:r>
          </a:p>
        </p:txBody>
      </p:sp>
    </p:spTree>
    <p:extLst>
      <p:ext uri="{BB962C8B-B14F-4D97-AF65-F5344CB8AC3E}">
        <p14:creationId xmlns:p14="http://schemas.microsoft.com/office/powerpoint/2010/main" val="11486886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BE820-CEA0-4E61-91C6-610EA7237B8C}"/>
              </a:ext>
            </a:extLst>
          </p:cNvPr>
          <p:cNvSpPr>
            <a:spLocks noGrp="1"/>
          </p:cNvSpPr>
          <p:nvPr>
            <p:ph type="title"/>
          </p:nvPr>
        </p:nvSpPr>
        <p:spPr/>
        <p:txBody>
          <a:bodyPr/>
          <a:lstStyle/>
          <a:p>
            <a:r>
              <a:rPr lang="en-MY" dirty="0"/>
              <a:t>Cost Leadership Strategy</a:t>
            </a:r>
          </a:p>
        </p:txBody>
      </p:sp>
      <p:sp>
        <p:nvSpPr>
          <p:cNvPr id="3" name="Content Placeholder 2">
            <a:extLst>
              <a:ext uri="{FF2B5EF4-FFF2-40B4-BE49-F238E27FC236}">
                <a16:creationId xmlns:a16="http://schemas.microsoft.com/office/drawing/2014/main" id="{BAD3517C-F27D-48A9-98FC-6A4795CF3FB4}"/>
              </a:ext>
            </a:extLst>
          </p:cNvPr>
          <p:cNvSpPr>
            <a:spLocks noGrp="1"/>
          </p:cNvSpPr>
          <p:nvPr>
            <p:ph idx="1"/>
          </p:nvPr>
        </p:nvSpPr>
        <p:spPr/>
        <p:txBody>
          <a:bodyPr/>
          <a:lstStyle/>
          <a:p>
            <a:r>
              <a:rPr lang="en-MY" sz="2000" dirty="0"/>
              <a:t>Cost leadership is to drive cost down through all the elements of the production of the product from sourcing, to </a:t>
            </a:r>
            <a:r>
              <a:rPr lang="en-MY" sz="2000" dirty="0" err="1"/>
              <a:t>labor</a:t>
            </a:r>
            <a:r>
              <a:rPr lang="en-MY" sz="2000" dirty="0"/>
              <a:t> costs. </a:t>
            </a:r>
          </a:p>
          <a:p>
            <a:endParaRPr lang="en-MY" sz="2000" dirty="0"/>
          </a:p>
          <a:p>
            <a:r>
              <a:rPr lang="en-MY" sz="2000" dirty="0"/>
              <a:t>This strategy involves the organization aiming to be the lowest cost producer and/or distributor within their industry. </a:t>
            </a:r>
          </a:p>
          <a:p>
            <a:endParaRPr lang="en-MY" sz="2000" dirty="0"/>
          </a:p>
          <a:p>
            <a:r>
              <a:rPr lang="en-MY" sz="2000" dirty="0"/>
              <a:t>To achieve cost leadership a business will usually need large scale production so that they can benefit from "economies of scale". </a:t>
            </a:r>
          </a:p>
          <a:p>
            <a:endParaRPr lang="en-MY" sz="2000" dirty="0"/>
          </a:p>
          <a:p>
            <a:r>
              <a:rPr lang="en-MY" sz="2000" dirty="0"/>
              <a:t>Large scale production means that the business will need to appeal to a broad part of the market</a:t>
            </a:r>
          </a:p>
        </p:txBody>
      </p:sp>
    </p:spTree>
    <p:extLst>
      <p:ext uri="{BB962C8B-B14F-4D97-AF65-F5344CB8AC3E}">
        <p14:creationId xmlns:p14="http://schemas.microsoft.com/office/powerpoint/2010/main" val="21298131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7B685-7350-442A-B0A7-5D58447AFF05}"/>
              </a:ext>
            </a:extLst>
          </p:cNvPr>
          <p:cNvSpPr>
            <a:spLocks noGrp="1"/>
          </p:cNvSpPr>
          <p:nvPr>
            <p:ph type="title"/>
          </p:nvPr>
        </p:nvSpPr>
        <p:spPr/>
        <p:txBody>
          <a:bodyPr/>
          <a:lstStyle/>
          <a:p>
            <a:r>
              <a:rPr lang="en-MY" dirty="0"/>
              <a:t>Cost Leadership Strategy</a:t>
            </a:r>
          </a:p>
        </p:txBody>
      </p:sp>
      <p:sp>
        <p:nvSpPr>
          <p:cNvPr id="3" name="Content Placeholder 2">
            <a:extLst>
              <a:ext uri="{FF2B5EF4-FFF2-40B4-BE49-F238E27FC236}">
                <a16:creationId xmlns:a16="http://schemas.microsoft.com/office/drawing/2014/main" id="{0F07FDA8-EC7C-4374-8065-2B7CE3FBAC59}"/>
              </a:ext>
            </a:extLst>
          </p:cNvPr>
          <p:cNvSpPr>
            <a:spLocks noGrp="1"/>
          </p:cNvSpPr>
          <p:nvPr>
            <p:ph idx="1"/>
          </p:nvPr>
        </p:nvSpPr>
        <p:spPr/>
        <p:txBody>
          <a:bodyPr/>
          <a:lstStyle/>
          <a:p>
            <a:pPr marL="0" indent="0">
              <a:buNone/>
            </a:pPr>
            <a:r>
              <a:rPr lang="en-MY" sz="2400" dirty="0"/>
              <a:t>A cost leadership business can create a competitive advantage:</a:t>
            </a:r>
          </a:p>
          <a:p>
            <a:pPr marL="0" indent="0">
              <a:buNone/>
            </a:pPr>
            <a:endParaRPr lang="en-MY" sz="2400" dirty="0"/>
          </a:p>
          <a:p>
            <a:r>
              <a:rPr lang="en-MY" sz="2400" dirty="0"/>
              <a:t>by reducing production costs and therefore increasing the amount of profit made on each sale as the business believes that its brand can command a premium price or</a:t>
            </a:r>
          </a:p>
          <a:p>
            <a:pPr marL="0" indent="0">
              <a:buNone/>
            </a:pPr>
            <a:endParaRPr lang="en-MY" sz="2400" dirty="0"/>
          </a:p>
          <a:p>
            <a:r>
              <a:rPr lang="en-MY" sz="2400" dirty="0"/>
              <a:t>by reducing production costs and passing on the cost saving to customers in the hope that it will increase sales and market share</a:t>
            </a:r>
          </a:p>
          <a:p>
            <a:pPr marL="0" indent="0">
              <a:buNone/>
            </a:pPr>
            <a:endParaRPr lang="en-MY" sz="2400" dirty="0"/>
          </a:p>
        </p:txBody>
      </p:sp>
    </p:spTree>
    <p:extLst>
      <p:ext uri="{BB962C8B-B14F-4D97-AF65-F5344CB8AC3E}">
        <p14:creationId xmlns:p14="http://schemas.microsoft.com/office/powerpoint/2010/main" val="27702914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95DC1-B0D5-4AE7-ABD9-F890D4C06824}"/>
              </a:ext>
            </a:extLst>
          </p:cNvPr>
          <p:cNvSpPr>
            <a:spLocks noGrp="1"/>
          </p:cNvSpPr>
          <p:nvPr>
            <p:ph type="title"/>
          </p:nvPr>
        </p:nvSpPr>
        <p:spPr/>
        <p:txBody>
          <a:bodyPr/>
          <a:lstStyle/>
          <a:p>
            <a:r>
              <a:rPr lang="en-MY" dirty="0"/>
              <a:t>Differentiation Strategy</a:t>
            </a:r>
          </a:p>
        </p:txBody>
      </p:sp>
      <p:sp>
        <p:nvSpPr>
          <p:cNvPr id="3" name="Content Placeholder 2">
            <a:extLst>
              <a:ext uri="{FF2B5EF4-FFF2-40B4-BE49-F238E27FC236}">
                <a16:creationId xmlns:a16="http://schemas.microsoft.com/office/drawing/2014/main" id="{5C86C7A4-0424-4622-ACE7-D5FB92BA16E1}"/>
              </a:ext>
            </a:extLst>
          </p:cNvPr>
          <p:cNvSpPr>
            <a:spLocks noGrp="1"/>
          </p:cNvSpPr>
          <p:nvPr>
            <p:ph idx="1"/>
          </p:nvPr>
        </p:nvSpPr>
        <p:spPr/>
        <p:txBody>
          <a:bodyPr/>
          <a:lstStyle/>
          <a:p>
            <a:r>
              <a:rPr lang="en-MY" sz="2400" dirty="0"/>
              <a:t>Differentiation is to focus its effort on particular segments and charge for the added differentiated value. </a:t>
            </a:r>
          </a:p>
          <a:p>
            <a:endParaRPr lang="en-MY" sz="2400" dirty="0"/>
          </a:p>
          <a:p>
            <a:r>
              <a:rPr lang="en-MY" sz="2400" dirty="0"/>
              <a:t>To be different, is what organization striving for; companies and product ranges that appeal to customers and "stand out from the crowd" have a competitive advantage.</a:t>
            </a:r>
          </a:p>
          <a:p>
            <a:endParaRPr lang="en-MY" sz="2400" dirty="0"/>
          </a:p>
          <a:p>
            <a:pPr marL="0" indent="0">
              <a:buNone/>
            </a:pPr>
            <a:r>
              <a:rPr lang="en-MY" sz="2400" dirty="0"/>
              <a:t>Porter asserts that businesses can stand out from their competitors by developing a differentiation strategy.</a:t>
            </a:r>
          </a:p>
        </p:txBody>
      </p:sp>
    </p:spTree>
    <p:extLst>
      <p:ext uri="{BB962C8B-B14F-4D97-AF65-F5344CB8AC3E}">
        <p14:creationId xmlns:p14="http://schemas.microsoft.com/office/powerpoint/2010/main" val="4457752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11771-3956-48D4-8F71-CF7B278E59E9}"/>
              </a:ext>
            </a:extLst>
          </p:cNvPr>
          <p:cNvSpPr>
            <a:spLocks noGrp="1"/>
          </p:cNvSpPr>
          <p:nvPr>
            <p:ph type="title"/>
          </p:nvPr>
        </p:nvSpPr>
        <p:spPr/>
        <p:txBody>
          <a:bodyPr/>
          <a:lstStyle/>
          <a:p>
            <a:r>
              <a:rPr lang="en-MY" dirty="0"/>
              <a:t>Differentiation Strategy</a:t>
            </a:r>
          </a:p>
        </p:txBody>
      </p:sp>
      <p:sp>
        <p:nvSpPr>
          <p:cNvPr id="3" name="Content Placeholder 2">
            <a:extLst>
              <a:ext uri="{FF2B5EF4-FFF2-40B4-BE49-F238E27FC236}">
                <a16:creationId xmlns:a16="http://schemas.microsoft.com/office/drawing/2014/main" id="{BC235854-F36E-454B-A162-F24E70173D2D}"/>
              </a:ext>
            </a:extLst>
          </p:cNvPr>
          <p:cNvSpPr>
            <a:spLocks noGrp="1"/>
          </p:cNvSpPr>
          <p:nvPr>
            <p:ph idx="1"/>
          </p:nvPr>
        </p:nvSpPr>
        <p:spPr/>
        <p:txBody>
          <a:bodyPr/>
          <a:lstStyle/>
          <a:p>
            <a:r>
              <a:rPr lang="en-MY" sz="2400" dirty="0"/>
              <a:t>With a differentiation strategy the business develops product or service features which are different from competitors and appeal to customers including functionality, customer support and product quality. </a:t>
            </a:r>
          </a:p>
          <a:p>
            <a:endParaRPr lang="en-MY" sz="2400" dirty="0"/>
          </a:p>
          <a:p>
            <a:r>
              <a:rPr lang="en-MY" sz="2400" dirty="0"/>
              <a:t>New concepts which allow for differentiation can be protected through patents and other intellectual property rights.</a:t>
            </a:r>
          </a:p>
        </p:txBody>
      </p:sp>
    </p:spTree>
    <p:extLst>
      <p:ext uri="{BB962C8B-B14F-4D97-AF65-F5344CB8AC3E}">
        <p14:creationId xmlns:p14="http://schemas.microsoft.com/office/powerpoint/2010/main" val="4341428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C15E2-0B22-4518-8B1A-FEB6D6F9850E}"/>
              </a:ext>
            </a:extLst>
          </p:cNvPr>
          <p:cNvSpPr>
            <a:spLocks noGrp="1"/>
          </p:cNvSpPr>
          <p:nvPr>
            <p:ph type="title"/>
          </p:nvPr>
        </p:nvSpPr>
        <p:spPr/>
        <p:txBody>
          <a:bodyPr/>
          <a:lstStyle/>
          <a:p>
            <a:r>
              <a:rPr lang="en-MY" dirty="0"/>
              <a:t>Focus (Niche) Strategy</a:t>
            </a:r>
          </a:p>
        </p:txBody>
      </p:sp>
      <p:sp>
        <p:nvSpPr>
          <p:cNvPr id="3" name="Content Placeholder 2">
            <a:extLst>
              <a:ext uri="{FF2B5EF4-FFF2-40B4-BE49-F238E27FC236}">
                <a16:creationId xmlns:a16="http://schemas.microsoft.com/office/drawing/2014/main" id="{1CD13CC1-4DE7-47F9-BAC1-7E6A59459A23}"/>
              </a:ext>
            </a:extLst>
          </p:cNvPr>
          <p:cNvSpPr>
            <a:spLocks noGrp="1"/>
          </p:cNvSpPr>
          <p:nvPr>
            <p:ph idx="1"/>
          </p:nvPr>
        </p:nvSpPr>
        <p:spPr/>
        <p:txBody>
          <a:bodyPr/>
          <a:lstStyle/>
          <a:p>
            <a:r>
              <a:rPr lang="en-MY" sz="2000" dirty="0"/>
              <a:t>Focus or Niche is to form a competitive advantage for this niche market and either succeeds by being a low cost producer or differentiator within that particular segment. </a:t>
            </a:r>
          </a:p>
          <a:p>
            <a:pPr marL="0" indent="0">
              <a:buNone/>
            </a:pPr>
            <a:endParaRPr lang="en-MY" sz="2000" dirty="0"/>
          </a:p>
          <a:p>
            <a:r>
              <a:rPr lang="en-MY" sz="2000" dirty="0"/>
              <a:t>Under a focus strategy a business focuses its effort on one particular segment of the market and aims to become well known for providing products/services for that segment.</a:t>
            </a:r>
          </a:p>
          <a:p>
            <a:pPr marL="0" indent="0">
              <a:buNone/>
            </a:pPr>
            <a:endParaRPr lang="en-MY" sz="2000" dirty="0"/>
          </a:p>
          <a:p>
            <a:r>
              <a:rPr lang="en-MY" sz="2000" dirty="0"/>
              <a:t> They form a competitive advantage by catering for the specific needs and wants of their niche market.</a:t>
            </a:r>
          </a:p>
          <a:p>
            <a:pPr marL="0" indent="0">
              <a:buNone/>
            </a:pPr>
            <a:endParaRPr lang="en-MY" sz="2000" dirty="0"/>
          </a:p>
          <a:p>
            <a:r>
              <a:rPr lang="en-MY" sz="2000" dirty="0"/>
              <a:t> A focus strategy is known as a narrow scope strategy because the business is focusing on a narrow (specific) segment of the market</a:t>
            </a:r>
          </a:p>
        </p:txBody>
      </p:sp>
    </p:spTree>
    <p:extLst>
      <p:ext uri="{BB962C8B-B14F-4D97-AF65-F5344CB8AC3E}">
        <p14:creationId xmlns:p14="http://schemas.microsoft.com/office/powerpoint/2010/main" val="31082215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D8FEB-9BCE-41CA-8773-ADB35CD31CDA}"/>
              </a:ext>
            </a:extLst>
          </p:cNvPr>
          <p:cNvSpPr>
            <a:spLocks noGrp="1"/>
          </p:cNvSpPr>
          <p:nvPr>
            <p:ph type="title"/>
          </p:nvPr>
        </p:nvSpPr>
        <p:spPr/>
        <p:txBody>
          <a:bodyPr/>
          <a:lstStyle/>
          <a:p>
            <a:r>
              <a:rPr lang="en-MY" dirty="0"/>
              <a:t>"Middle of the road" strategy</a:t>
            </a:r>
          </a:p>
        </p:txBody>
      </p:sp>
      <p:sp>
        <p:nvSpPr>
          <p:cNvPr id="3" name="Content Placeholder 2">
            <a:extLst>
              <a:ext uri="{FF2B5EF4-FFF2-40B4-BE49-F238E27FC236}">
                <a16:creationId xmlns:a16="http://schemas.microsoft.com/office/drawing/2014/main" id="{8A4C7D5A-CE7B-40D4-A868-A21C658DA2FB}"/>
              </a:ext>
            </a:extLst>
          </p:cNvPr>
          <p:cNvSpPr>
            <a:spLocks noGrp="1"/>
          </p:cNvSpPr>
          <p:nvPr>
            <p:ph idx="1"/>
          </p:nvPr>
        </p:nvSpPr>
        <p:spPr/>
        <p:txBody>
          <a:bodyPr/>
          <a:lstStyle/>
          <a:p>
            <a:r>
              <a:rPr lang="en-MY" sz="2000" dirty="0"/>
              <a:t>Some businesses will attempt to adopt all three strategies; cost leadership, differentiation and niche (focus). </a:t>
            </a:r>
          </a:p>
          <a:p>
            <a:r>
              <a:rPr lang="en-MY" sz="2000" dirty="0"/>
              <a:t>A business adopting all three strategies is known as "stuck in the middle".</a:t>
            </a:r>
          </a:p>
          <a:p>
            <a:r>
              <a:rPr lang="en-MY" sz="2000" dirty="0"/>
              <a:t> They have no clear business strategy and are attempting to be everything to everyone. </a:t>
            </a:r>
          </a:p>
          <a:p>
            <a:r>
              <a:rPr lang="en-MY" sz="2000" dirty="0"/>
              <a:t>This is likely to increase running costs and cause confusion, as it is difficult to please all sectors of the market. </a:t>
            </a:r>
          </a:p>
          <a:p>
            <a:r>
              <a:rPr lang="en-MY" sz="2000" dirty="0"/>
              <a:t>Middle of the road businesses usually do the worst in their industry because they are not concentrating on one business strength.</a:t>
            </a:r>
          </a:p>
          <a:p>
            <a:r>
              <a:rPr lang="en-MY" sz="2000" dirty="0"/>
              <a:t> In other word, try to do all three would become stuck in the middle and danger.</a:t>
            </a:r>
          </a:p>
        </p:txBody>
      </p:sp>
    </p:spTree>
    <p:extLst>
      <p:ext uri="{BB962C8B-B14F-4D97-AF65-F5344CB8AC3E}">
        <p14:creationId xmlns:p14="http://schemas.microsoft.com/office/powerpoint/2010/main" val="13125402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2206B-05E0-4E3F-B2E9-97F418DDF8CF}"/>
              </a:ext>
            </a:extLst>
          </p:cNvPr>
          <p:cNvSpPr>
            <a:spLocks noGrp="1"/>
          </p:cNvSpPr>
          <p:nvPr>
            <p:ph type="title"/>
          </p:nvPr>
        </p:nvSpPr>
        <p:spPr/>
        <p:txBody>
          <a:bodyPr/>
          <a:lstStyle/>
          <a:p>
            <a:r>
              <a:rPr lang="en-MY" dirty="0"/>
              <a:t>Competitive Advantage</a:t>
            </a:r>
          </a:p>
        </p:txBody>
      </p:sp>
      <p:pic>
        <p:nvPicPr>
          <p:cNvPr id="5" name="Picture 4">
            <a:extLst>
              <a:ext uri="{FF2B5EF4-FFF2-40B4-BE49-F238E27FC236}">
                <a16:creationId xmlns:a16="http://schemas.microsoft.com/office/drawing/2014/main" id="{A56C09D4-1A1C-4033-B3CB-A4876AC1B92E}"/>
              </a:ext>
            </a:extLst>
          </p:cNvPr>
          <p:cNvPicPr>
            <a:picLocks noChangeAspect="1"/>
          </p:cNvPicPr>
          <p:nvPr/>
        </p:nvPicPr>
        <p:blipFill>
          <a:blip r:embed="rId2"/>
          <a:stretch>
            <a:fillRect/>
          </a:stretch>
        </p:blipFill>
        <p:spPr>
          <a:xfrm>
            <a:off x="1162050" y="2276872"/>
            <a:ext cx="7277100" cy="3590925"/>
          </a:xfrm>
          <a:prstGeom prst="rect">
            <a:avLst/>
          </a:prstGeom>
        </p:spPr>
      </p:pic>
    </p:spTree>
    <p:extLst>
      <p:ext uri="{BB962C8B-B14F-4D97-AF65-F5344CB8AC3E}">
        <p14:creationId xmlns:p14="http://schemas.microsoft.com/office/powerpoint/2010/main" val="37817077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1DB95-147B-416C-B576-B1B72F3BD741}"/>
              </a:ext>
            </a:extLst>
          </p:cNvPr>
          <p:cNvSpPr>
            <a:spLocks noGrp="1"/>
          </p:cNvSpPr>
          <p:nvPr>
            <p:ph type="title"/>
          </p:nvPr>
        </p:nvSpPr>
        <p:spPr/>
        <p:txBody>
          <a:bodyPr/>
          <a:lstStyle/>
          <a:p>
            <a:r>
              <a:rPr lang="en-MY" dirty="0"/>
              <a:t>Porters Generic Strategies</a:t>
            </a:r>
          </a:p>
        </p:txBody>
      </p:sp>
      <p:pic>
        <p:nvPicPr>
          <p:cNvPr id="5" name="Content Placeholder 4">
            <a:extLst>
              <a:ext uri="{FF2B5EF4-FFF2-40B4-BE49-F238E27FC236}">
                <a16:creationId xmlns:a16="http://schemas.microsoft.com/office/drawing/2014/main" id="{058319EA-DB7B-4E85-A91C-CB1E698D88E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11660" y="1772816"/>
            <a:ext cx="6120680" cy="4710054"/>
          </a:xfrm>
        </p:spPr>
      </p:pic>
    </p:spTree>
    <p:extLst>
      <p:ext uri="{BB962C8B-B14F-4D97-AF65-F5344CB8AC3E}">
        <p14:creationId xmlns:p14="http://schemas.microsoft.com/office/powerpoint/2010/main" val="35237945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DEDDB-F880-4D51-8F39-AF15CCCC6F33}"/>
              </a:ext>
            </a:extLst>
          </p:cNvPr>
          <p:cNvSpPr>
            <a:spLocks noGrp="1"/>
          </p:cNvSpPr>
          <p:nvPr>
            <p:ph type="title"/>
          </p:nvPr>
        </p:nvSpPr>
        <p:spPr>
          <a:xfrm>
            <a:off x="685800" y="116632"/>
            <a:ext cx="8278688" cy="1143000"/>
          </a:xfrm>
        </p:spPr>
        <p:txBody>
          <a:bodyPr/>
          <a:lstStyle/>
          <a:p>
            <a:r>
              <a:rPr lang="en-MY" dirty="0"/>
              <a:t>Examples of Business Level Strategy</a:t>
            </a:r>
          </a:p>
        </p:txBody>
      </p:sp>
      <p:pic>
        <p:nvPicPr>
          <p:cNvPr id="5" name="Content Placeholder 4">
            <a:extLst>
              <a:ext uri="{FF2B5EF4-FFF2-40B4-BE49-F238E27FC236}">
                <a16:creationId xmlns:a16="http://schemas.microsoft.com/office/drawing/2014/main" id="{D00E4584-9396-479C-A018-84EB77A0EC2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00936" y="1844824"/>
            <a:ext cx="5799327" cy="4530725"/>
          </a:xfrm>
        </p:spPr>
      </p:pic>
    </p:spTree>
    <p:extLst>
      <p:ext uri="{BB962C8B-B14F-4D97-AF65-F5344CB8AC3E}">
        <p14:creationId xmlns:p14="http://schemas.microsoft.com/office/powerpoint/2010/main" val="38421032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2413</TotalTime>
  <Words>2452</Words>
  <Application>Microsoft Office PowerPoint</Application>
  <PresentationFormat>On-screen Show (4:3)</PresentationFormat>
  <Paragraphs>279</Paragraphs>
  <Slides>54</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54</vt:i4>
      </vt:variant>
    </vt:vector>
  </HeadingPairs>
  <TitlesOfParts>
    <vt:vector size="58" baseType="lpstr">
      <vt:lpstr>Arial</vt:lpstr>
      <vt:lpstr>Times New Roman</vt:lpstr>
      <vt:lpstr>Wingdings</vt:lpstr>
      <vt:lpstr>Office Theme</vt:lpstr>
      <vt:lpstr>BUSINESS LEADERSHIP - IV</vt:lpstr>
      <vt:lpstr>PowerPoint Presentation</vt:lpstr>
      <vt:lpstr>Strategy</vt:lpstr>
      <vt:lpstr>Strategy</vt:lpstr>
      <vt:lpstr>Strategy</vt:lpstr>
      <vt:lpstr>Tactics</vt:lpstr>
      <vt:lpstr>Strategy in Business</vt:lpstr>
      <vt:lpstr>PowerPoint Presentation</vt:lpstr>
      <vt:lpstr>Strategic Planning</vt:lpstr>
      <vt:lpstr>Strategic Planning</vt:lpstr>
      <vt:lpstr>Vision Statement</vt:lpstr>
      <vt:lpstr>Examples of Vision Statement</vt:lpstr>
      <vt:lpstr>Mission Statement</vt:lpstr>
      <vt:lpstr>Examples of Mission Statement</vt:lpstr>
      <vt:lpstr>Differences in terms</vt:lpstr>
      <vt:lpstr>Values Statement</vt:lpstr>
      <vt:lpstr>Value Statement</vt:lpstr>
      <vt:lpstr>Example of Value Statement</vt:lpstr>
      <vt:lpstr>Different Terms</vt:lpstr>
      <vt:lpstr>Question # 1</vt:lpstr>
      <vt:lpstr>Answer # 1</vt:lpstr>
      <vt:lpstr>PowerPoint Presentation</vt:lpstr>
      <vt:lpstr>SWOT</vt:lpstr>
      <vt:lpstr>SWOT Analysis</vt:lpstr>
      <vt:lpstr>Strengths</vt:lpstr>
      <vt:lpstr>Weaknesses</vt:lpstr>
      <vt:lpstr>Opportunities</vt:lpstr>
      <vt:lpstr>Threats</vt:lpstr>
      <vt:lpstr>PowerPoint Presentation</vt:lpstr>
      <vt:lpstr>PEST Analysis</vt:lpstr>
      <vt:lpstr>PEST Analysis</vt:lpstr>
      <vt:lpstr>Question # 2</vt:lpstr>
      <vt:lpstr>Answer # 2</vt:lpstr>
      <vt:lpstr>PowerPoint Presentation</vt:lpstr>
      <vt:lpstr>Strategy Choices</vt:lpstr>
      <vt:lpstr>Corporate strategy</vt:lpstr>
      <vt:lpstr>Growth Strategy</vt:lpstr>
      <vt:lpstr>Vertical Integration Strategy</vt:lpstr>
      <vt:lpstr>Horizontal Integration Strategy</vt:lpstr>
      <vt:lpstr>Stability Strategy</vt:lpstr>
      <vt:lpstr>Retrenchment Strategy</vt:lpstr>
      <vt:lpstr>PowerPoint Presentation</vt:lpstr>
      <vt:lpstr>Michael Porter</vt:lpstr>
      <vt:lpstr>Strategy Formulation</vt:lpstr>
      <vt:lpstr>Cost Leadership Strategy</vt:lpstr>
      <vt:lpstr>Cost Leadership Strategy</vt:lpstr>
      <vt:lpstr>Differentiation Strategy</vt:lpstr>
      <vt:lpstr>Differentiation Strategy</vt:lpstr>
      <vt:lpstr>Focus (Niche) Strategy</vt:lpstr>
      <vt:lpstr>"Middle of the road" strategy</vt:lpstr>
      <vt:lpstr>Competitive Advantage</vt:lpstr>
      <vt:lpstr>Porters Generic Strategies</vt:lpstr>
      <vt:lpstr>Examples of Business Level Strategy</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87</cp:revision>
  <cp:lastPrinted>1601-01-01T00:00:00Z</cp:lastPrinted>
  <dcterms:created xsi:type="dcterms:W3CDTF">2020-07-09T15:12:46Z</dcterms:created>
  <dcterms:modified xsi:type="dcterms:W3CDTF">2021-06-25T17:41:24Z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