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53"/>
  </p:notesMasterIdLst>
  <p:handoutMasterIdLst>
    <p:handoutMasterId r:id="rId54"/>
  </p:handoutMasterIdLst>
  <p:sldIdLst>
    <p:sldId id="256" r:id="rId2"/>
    <p:sldId id="516" r:id="rId3"/>
    <p:sldId id="517" r:id="rId4"/>
    <p:sldId id="518" r:id="rId5"/>
    <p:sldId id="519" r:id="rId6"/>
    <p:sldId id="520" r:id="rId7"/>
    <p:sldId id="521" r:id="rId8"/>
    <p:sldId id="522" r:id="rId9"/>
    <p:sldId id="523" r:id="rId10"/>
    <p:sldId id="524" r:id="rId11"/>
    <p:sldId id="525" r:id="rId12"/>
    <p:sldId id="526" r:id="rId13"/>
    <p:sldId id="527" r:id="rId14"/>
    <p:sldId id="528" r:id="rId15"/>
    <p:sldId id="529" r:id="rId16"/>
    <p:sldId id="530" r:id="rId17"/>
    <p:sldId id="531" r:id="rId18"/>
    <p:sldId id="532" r:id="rId19"/>
    <p:sldId id="533" r:id="rId20"/>
    <p:sldId id="534" r:id="rId21"/>
    <p:sldId id="535" r:id="rId22"/>
    <p:sldId id="536" r:id="rId23"/>
    <p:sldId id="537" r:id="rId24"/>
    <p:sldId id="538" r:id="rId25"/>
    <p:sldId id="539" r:id="rId26"/>
    <p:sldId id="540" r:id="rId27"/>
    <p:sldId id="541" r:id="rId28"/>
    <p:sldId id="542" r:id="rId29"/>
    <p:sldId id="543" r:id="rId30"/>
    <p:sldId id="544" r:id="rId31"/>
    <p:sldId id="545" r:id="rId32"/>
    <p:sldId id="546" r:id="rId33"/>
    <p:sldId id="547" r:id="rId34"/>
    <p:sldId id="548" r:id="rId35"/>
    <p:sldId id="549" r:id="rId36"/>
    <p:sldId id="550" r:id="rId37"/>
    <p:sldId id="551" r:id="rId38"/>
    <p:sldId id="552" r:id="rId39"/>
    <p:sldId id="553" r:id="rId40"/>
    <p:sldId id="554" r:id="rId41"/>
    <p:sldId id="555" r:id="rId42"/>
    <p:sldId id="556" r:id="rId43"/>
    <p:sldId id="561" r:id="rId44"/>
    <p:sldId id="557" r:id="rId45"/>
    <p:sldId id="558" r:id="rId46"/>
    <p:sldId id="562" r:id="rId47"/>
    <p:sldId id="563" r:id="rId48"/>
    <p:sldId id="564" r:id="rId49"/>
    <p:sldId id="559" r:id="rId50"/>
    <p:sldId id="560" r:id="rId51"/>
    <p:sldId id="276"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291" autoAdjust="0"/>
  </p:normalViewPr>
  <p:slideViewPr>
    <p:cSldViewPr>
      <p:cViewPr varScale="1">
        <p:scale>
          <a:sx n="69" d="100"/>
          <a:sy n="69" d="100"/>
        </p:scale>
        <p:origin x="-141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err="1">
              <a:solidFill>
                <a:srgbClr val="FFFFEE"/>
              </a:solidFill>
              <a:latin typeface="Arial"/>
              <a:ea typeface="+mn-ea"/>
              <a:cs typeface="+mn-cs"/>
            </a:rPr>
            <a:t>Trompenaar</a:t>
          </a:r>
          <a:r>
            <a:rPr lang="en-MY" sz="3500" kern="1200" dirty="0">
              <a:solidFill>
                <a:srgbClr val="FFFFEE"/>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A6A4226F-7203-479D-87E7-3AEF0884BCE5}">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B4C9140C-CB70-46C5-B750-CD1899E49423}" type="parTrans" cxnId="{96B31D5D-2018-41E4-B503-6AC87FBC46F7}">
      <dgm:prSet/>
      <dgm:spPr/>
    </dgm:pt>
    <dgm:pt modelId="{9E38F048-786D-43A4-A14B-F8F78B2076B1}" type="sibTrans" cxnId="{96B31D5D-2018-41E4-B503-6AC87FBC46F7}">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2441924"/>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EF048607-CA23-4F3A-B4EF-9BCA05DE008D}" type="pres">
      <dgm:prSet presAssocID="{C23BDBEE-399D-4121-9374-3755477B8443}" presName="spacer" presStyleCnt="0"/>
      <dgm:spPr/>
    </dgm:pt>
    <dgm:pt modelId="{A4803EFC-AA53-4B8C-AEAE-35C92315BC9B}" type="pres">
      <dgm:prSet presAssocID="{A6A4226F-7203-479D-87E7-3AEF0884BCE5}" presName="parentText" presStyleLbl="node1" presStyleIdx="7" presStyleCnt="8">
        <dgm:presLayoutVars>
          <dgm:chMax val="0"/>
          <dgm:bulletEnabled val="1"/>
        </dgm:presLayoutVars>
      </dgm:prSet>
      <dgm:spPr/>
      <dgm:t>
        <a:bodyPr/>
        <a:lstStyle/>
        <a:p>
          <a:endParaRPr lang="en-US"/>
        </a:p>
      </dgm:t>
    </dgm:pt>
  </dgm:ptLst>
  <dgm:cxnLst>
    <dgm:cxn modelId="{5DD05C2C-6948-43B6-AA58-EA0ADB00E3E9}" type="presOf" srcId="{A6A4226F-7203-479D-87E7-3AEF0884BCE5}" destId="{A4803EFC-AA53-4B8C-AEAE-35C92315BC9B}" srcOrd="0" destOrd="0" presId="urn:microsoft.com/office/officeart/2005/8/layout/vList2"/>
    <dgm:cxn modelId="{2F42C28F-D325-46CF-84BE-F862EE09D6FA}" type="presOf" srcId="{69BD61AE-1E10-401F-9595-1097457E33C7}" destId="{401E888D-ADD7-4E04-8F4F-BE31B5B3ACF3}" srcOrd="0" destOrd="0" presId="urn:microsoft.com/office/officeart/2005/8/layout/vList2"/>
    <dgm:cxn modelId="{8259F60F-468E-44D6-8514-8072C78F57BE}" type="presOf" srcId="{9FF9C588-5AC7-4213-AC10-D7BF2859CFD7}" destId="{02733F7B-8381-46B4-A62D-60C94EF49351}" srcOrd="0" destOrd="0" presId="urn:microsoft.com/office/officeart/2005/8/layout/vList2"/>
    <dgm:cxn modelId="{CCCE4606-5C56-4987-804F-8D698D4A2E74}" type="presOf" srcId="{D27CD70E-DFBB-4221-9DFB-1B5A6662F39F}" destId="{BAF84493-57B1-45CA-968B-333D00BDD5BF}"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5E5EAFC4-44B3-4549-AC9A-997C897F1B4D}" srcId="{703D4D02-5513-427D-B6E9-B2E187EE0C3A}" destId="{6045ACAC-5E4F-4F21-A66B-AB5CDA262068}" srcOrd="2" destOrd="0" parTransId="{11DAFEE1-F611-4BD6-B139-CD15394BFBA6}" sibTransId="{B4C2AAE5-D99A-459F-BDEC-4FFC3545C099}"/>
    <dgm:cxn modelId="{96B31D5D-2018-41E4-B503-6AC87FBC46F7}" srcId="{703D4D02-5513-427D-B6E9-B2E187EE0C3A}" destId="{A6A4226F-7203-479D-87E7-3AEF0884BCE5}" srcOrd="7" destOrd="0" parTransId="{B4C9140C-CB70-46C5-B750-CD1899E49423}" sibTransId="{9E38F048-786D-43A4-A14B-F8F78B2076B1}"/>
    <dgm:cxn modelId="{45A1B0D1-0ADB-4DC9-9C0C-829A9B9288D9}" type="presOf" srcId="{6045ACAC-5E4F-4F21-A66B-AB5CDA262068}" destId="{C30047F0-DB09-4604-AC54-FC0221E4A689}"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17C00D36-44C5-48EA-A292-85588082EC38}" srcId="{703D4D02-5513-427D-B6E9-B2E187EE0C3A}" destId="{0665DC02-B792-4630-A897-0DA290FA588A}" srcOrd="4" destOrd="0" parTransId="{7EE42A0E-6BF4-4765-93EF-F1D2F7C35AF4}" sibTransId="{60484752-0D8A-40CE-9AB1-ED97EF463E69}"/>
    <dgm:cxn modelId="{17F38210-419A-4C05-A8D1-798436F69B45}" type="presOf" srcId="{0ED06F71-722D-4D98-8A78-76B9D17B094B}" destId="{F209ACB3-3444-40CC-BCCA-513ABA9ADB86}" srcOrd="0" destOrd="0" presId="urn:microsoft.com/office/officeart/2005/8/layout/vList2"/>
    <dgm:cxn modelId="{26B98E59-C499-4F92-8A40-1FF3CDC8AEB9}" type="presOf" srcId="{703D4D02-5513-427D-B6E9-B2E187EE0C3A}" destId="{CC8763B3-4621-4666-B669-3C5BA2A30DBE}" srcOrd="0" destOrd="0" presId="urn:microsoft.com/office/officeart/2005/8/layout/vList2"/>
    <dgm:cxn modelId="{4B03E53D-E704-4BDE-9808-5F37A6835FF7}" type="presOf" srcId="{62CB3C78-1DA1-4746-BD0D-6B96A3CEA09A}" destId="{C8CBCA26-9D20-4838-B1F9-53234775E96B}" srcOrd="0" destOrd="0" presId="urn:microsoft.com/office/officeart/2005/8/layout/vList2"/>
    <dgm:cxn modelId="{2070381A-3645-423A-AFBD-47A4F6C61168}" type="presOf" srcId="{0665DC02-B792-4630-A897-0DA290FA588A}" destId="{24D32922-BF99-4CE5-821E-A240C3092535}" srcOrd="0" destOrd="0" presId="urn:microsoft.com/office/officeart/2005/8/layout/vList2"/>
    <dgm:cxn modelId="{916FA9B5-2524-4EC5-B8F8-C1BCE09B11CE}" type="presParOf" srcId="{CC8763B3-4621-4666-B669-3C5BA2A30DBE}" destId="{02733F7B-8381-46B4-A62D-60C94EF49351}" srcOrd="0" destOrd="0" presId="urn:microsoft.com/office/officeart/2005/8/layout/vList2"/>
    <dgm:cxn modelId="{D528CC17-1CAD-4D09-947D-3A26011A39DE}" type="presParOf" srcId="{CC8763B3-4621-4666-B669-3C5BA2A30DBE}" destId="{D11942FF-04E3-49E6-B922-9EFB2DC49F41}" srcOrd="1" destOrd="0" presId="urn:microsoft.com/office/officeart/2005/8/layout/vList2"/>
    <dgm:cxn modelId="{82087999-BD31-4842-AEB4-E5D8BD71E684}" type="presParOf" srcId="{CC8763B3-4621-4666-B669-3C5BA2A30DBE}" destId="{C8CBCA26-9D20-4838-B1F9-53234775E96B}" srcOrd="2" destOrd="0" presId="urn:microsoft.com/office/officeart/2005/8/layout/vList2"/>
    <dgm:cxn modelId="{A8141EF6-B63B-4D2C-B53B-686B5A54DD2F}" type="presParOf" srcId="{CC8763B3-4621-4666-B669-3C5BA2A30DBE}" destId="{671B3283-BB64-487F-AB90-C94002C94229}" srcOrd="3" destOrd="0" presId="urn:microsoft.com/office/officeart/2005/8/layout/vList2"/>
    <dgm:cxn modelId="{B3762E87-F9D0-43C0-A601-48ED1013F3D3}" type="presParOf" srcId="{CC8763B3-4621-4666-B669-3C5BA2A30DBE}" destId="{C30047F0-DB09-4604-AC54-FC0221E4A689}" srcOrd="4" destOrd="0" presId="urn:microsoft.com/office/officeart/2005/8/layout/vList2"/>
    <dgm:cxn modelId="{9629DC57-0551-4E84-85E2-E43D692F2BDF}" type="presParOf" srcId="{CC8763B3-4621-4666-B669-3C5BA2A30DBE}" destId="{130EF046-02F9-4526-B16D-075FE651A93E}" srcOrd="5" destOrd="0" presId="urn:microsoft.com/office/officeart/2005/8/layout/vList2"/>
    <dgm:cxn modelId="{C753E59E-1402-4245-B828-223372828E79}" type="presParOf" srcId="{CC8763B3-4621-4666-B669-3C5BA2A30DBE}" destId="{F209ACB3-3444-40CC-BCCA-513ABA9ADB86}" srcOrd="6" destOrd="0" presId="urn:microsoft.com/office/officeart/2005/8/layout/vList2"/>
    <dgm:cxn modelId="{92CC78D3-D9EB-4313-A643-BF1B1980C29D}" type="presParOf" srcId="{CC8763B3-4621-4666-B669-3C5BA2A30DBE}" destId="{3021E19B-D6F7-4D3A-9633-E49336FDC5DD}" srcOrd="7" destOrd="0" presId="urn:microsoft.com/office/officeart/2005/8/layout/vList2"/>
    <dgm:cxn modelId="{26615F3E-859D-4AD3-B0CE-2533093F5CC2}" type="presParOf" srcId="{CC8763B3-4621-4666-B669-3C5BA2A30DBE}" destId="{24D32922-BF99-4CE5-821E-A240C3092535}" srcOrd="8" destOrd="0" presId="urn:microsoft.com/office/officeart/2005/8/layout/vList2"/>
    <dgm:cxn modelId="{BC04E5FF-EBAF-47F1-B8B0-B660D23DBBFF}" type="presParOf" srcId="{CC8763B3-4621-4666-B669-3C5BA2A30DBE}" destId="{1547C88C-0553-48E2-9A0E-2FE58FDCEF25}" srcOrd="9" destOrd="0" presId="urn:microsoft.com/office/officeart/2005/8/layout/vList2"/>
    <dgm:cxn modelId="{0D112C2E-5AA0-41AB-B9E1-33C84C6BA773}" type="presParOf" srcId="{CC8763B3-4621-4666-B669-3C5BA2A30DBE}" destId="{401E888D-ADD7-4E04-8F4F-BE31B5B3ACF3}" srcOrd="10" destOrd="0" presId="urn:microsoft.com/office/officeart/2005/8/layout/vList2"/>
    <dgm:cxn modelId="{2DBAA84A-4B86-4843-8C40-B31170155C2C}" type="presParOf" srcId="{CC8763B3-4621-4666-B669-3C5BA2A30DBE}" destId="{3D98E15D-9BAC-402C-AD03-780F149FDDBD}" srcOrd="11" destOrd="0" presId="urn:microsoft.com/office/officeart/2005/8/layout/vList2"/>
    <dgm:cxn modelId="{FD27D251-FFB9-4239-9F69-70F1E436FE0F}" type="presParOf" srcId="{CC8763B3-4621-4666-B669-3C5BA2A30DBE}" destId="{BAF84493-57B1-45CA-968B-333D00BDD5BF}" srcOrd="12" destOrd="0" presId="urn:microsoft.com/office/officeart/2005/8/layout/vList2"/>
    <dgm:cxn modelId="{8B60E70F-A540-41A5-A93D-B01F73356F54}" type="presParOf" srcId="{CC8763B3-4621-4666-B669-3C5BA2A30DBE}" destId="{EF048607-CA23-4F3A-B4EF-9BCA05DE008D}" srcOrd="13" destOrd="0" presId="urn:microsoft.com/office/officeart/2005/8/layout/vList2"/>
    <dgm:cxn modelId="{56CE3FA7-07F2-47EA-93F8-6AB3A6F3220E}" type="presParOf" srcId="{CC8763B3-4621-4666-B669-3C5BA2A30DBE}" destId="{A4803EFC-AA53-4B8C-AEAE-35C92315BC9B}" srcOrd="14"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2F7A25B8-4F55-48A3-BD43-D2340182F9F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5230ED8C-59BF-481F-8CF3-E7E9686B274B}" type="parTrans" cxnId="{070810B6-A63B-4359-976A-521E5BBFD8F2}">
      <dgm:prSet/>
      <dgm:spPr/>
    </dgm:pt>
    <dgm:pt modelId="{EF04C1AE-1A10-4B48-B8BE-08CE0EE94F94}" type="sibTrans" cxnId="{070810B6-A63B-4359-976A-521E5BBFD8F2}">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dgm:presLayoutVars>
          <dgm:chMax val="0"/>
          <dgm:bulletEnabled val="1"/>
        </dgm:presLayoutVars>
      </dgm:prSet>
      <dgm:spPr>
        <a:xfrm>
          <a:off x="0" y="2441924"/>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940"/>
          <a:ext cx="7844408" cy="799630"/>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0BC4AA23-E7DF-475E-AB08-34699716E395}" type="pres">
      <dgm:prSet presAssocID="{C23BDBEE-399D-4121-9374-3755477B8443}" presName="spacer" presStyleCnt="0"/>
      <dgm:spPr/>
    </dgm:pt>
    <dgm:pt modelId="{464756BD-52D9-46EB-AE5A-FB9D9714DC36}" type="pres">
      <dgm:prSet presAssocID="{2F7A25B8-4F55-48A3-BD43-D2340182F9F8}" presName="parentText" presStyleLbl="node1" presStyleIdx="7" presStyleCnt="8">
        <dgm:presLayoutVars>
          <dgm:chMax val="0"/>
          <dgm:bulletEnabled val="1"/>
        </dgm:presLayoutVars>
      </dgm:prSet>
      <dgm:spPr/>
      <dgm:t>
        <a:bodyPr/>
        <a:lstStyle/>
        <a:p>
          <a:endParaRPr lang="en-US"/>
        </a:p>
      </dgm:t>
    </dgm:pt>
  </dgm:ptLst>
  <dgm:cxnLst>
    <dgm:cxn modelId="{E7A4B290-00FA-44C8-B617-4F59272D08A6}" type="presOf" srcId="{0ED06F71-722D-4D98-8A78-76B9D17B094B}" destId="{F209ACB3-3444-40CC-BCCA-513ABA9ADB86}" srcOrd="0" destOrd="0" presId="urn:microsoft.com/office/officeart/2005/8/layout/vList2"/>
    <dgm:cxn modelId="{6469CEC6-5EA6-4E1A-8708-93485C5873B9}" type="presOf" srcId="{2F7A25B8-4F55-48A3-BD43-D2340182F9F8}" destId="{464756BD-52D9-46EB-AE5A-FB9D9714DC36}" srcOrd="0" destOrd="0" presId="urn:microsoft.com/office/officeart/2005/8/layout/vList2"/>
    <dgm:cxn modelId="{E729BD7B-C4C4-4FFC-926F-5526E69FDE21}" type="presOf" srcId="{D27CD70E-DFBB-4221-9DFB-1B5A6662F39F}" destId="{BAF84493-57B1-45CA-968B-333D00BDD5BF}"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5E5EAFC4-44B3-4549-AC9A-997C897F1B4D}" srcId="{703D4D02-5513-427D-B6E9-B2E187EE0C3A}" destId="{6045ACAC-5E4F-4F21-A66B-AB5CDA262068}" srcOrd="2" destOrd="0" parTransId="{11DAFEE1-F611-4BD6-B139-CD15394BFBA6}" sibTransId="{B4C2AAE5-D99A-459F-BDEC-4FFC3545C099}"/>
    <dgm:cxn modelId="{AF5451BE-2CCA-4AA7-9126-C4AE25B76F7C}" type="presOf" srcId="{703D4D02-5513-427D-B6E9-B2E187EE0C3A}" destId="{CC8763B3-4621-4666-B669-3C5BA2A30DBE}" srcOrd="0" destOrd="0" presId="urn:microsoft.com/office/officeart/2005/8/layout/vList2"/>
    <dgm:cxn modelId="{070810B6-A63B-4359-976A-521E5BBFD8F2}" srcId="{703D4D02-5513-427D-B6E9-B2E187EE0C3A}" destId="{2F7A25B8-4F55-48A3-BD43-D2340182F9F8}" srcOrd="7" destOrd="0" parTransId="{5230ED8C-59BF-481F-8CF3-E7E9686B274B}" sibTransId="{EF04C1AE-1A10-4B48-B8BE-08CE0EE94F94}"/>
    <dgm:cxn modelId="{BE89D6D1-9245-4BE6-BE7F-A4A0C1C23AF7}" type="presOf" srcId="{0665DC02-B792-4630-A897-0DA290FA588A}" destId="{24D32922-BF99-4CE5-821E-A240C3092535}" srcOrd="0" destOrd="0" presId="urn:microsoft.com/office/officeart/2005/8/layout/vList2"/>
    <dgm:cxn modelId="{AEBC3DDA-EFCA-43BD-A06F-6FB9FC7C03E0}" type="presOf" srcId="{69BD61AE-1E10-401F-9595-1097457E33C7}" destId="{401E888D-ADD7-4E04-8F4F-BE31B5B3ACF3}"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17C00D36-44C5-48EA-A292-85588082EC38}" srcId="{703D4D02-5513-427D-B6E9-B2E187EE0C3A}" destId="{0665DC02-B792-4630-A897-0DA290FA588A}" srcOrd="4" destOrd="0" parTransId="{7EE42A0E-6BF4-4765-93EF-F1D2F7C35AF4}" sibTransId="{60484752-0D8A-40CE-9AB1-ED97EF463E69}"/>
    <dgm:cxn modelId="{73D3FA39-D465-46C1-BFBF-3AE33BDE23BB}" type="presOf" srcId="{9FF9C588-5AC7-4213-AC10-D7BF2859CFD7}" destId="{02733F7B-8381-46B4-A62D-60C94EF49351}" srcOrd="0" destOrd="0" presId="urn:microsoft.com/office/officeart/2005/8/layout/vList2"/>
    <dgm:cxn modelId="{48AFE038-DE9E-403F-9C87-27586F9A6CB1}" type="presOf" srcId="{6045ACAC-5E4F-4F21-A66B-AB5CDA262068}" destId="{C30047F0-DB09-4604-AC54-FC0221E4A689}" srcOrd="0" destOrd="0" presId="urn:microsoft.com/office/officeart/2005/8/layout/vList2"/>
    <dgm:cxn modelId="{5D0DB19C-0E61-4B87-BEC5-2054A428993E}" type="presOf" srcId="{62CB3C78-1DA1-4746-BD0D-6B96A3CEA09A}" destId="{C8CBCA26-9D20-4838-B1F9-53234775E96B}" srcOrd="0" destOrd="0" presId="urn:microsoft.com/office/officeart/2005/8/layout/vList2"/>
    <dgm:cxn modelId="{A50D152F-E540-4B4C-AB71-F21C23775BBE}" type="presParOf" srcId="{CC8763B3-4621-4666-B669-3C5BA2A30DBE}" destId="{02733F7B-8381-46B4-A62D-60C94EF49351}" srcOrd="0" destOrd="0" presId="urn:microsoft.com/office/officeart/2005/8/layout/vList2"/>
    <dgm:cxn modelId="{1A179812-A3D4-40B2-AE01-90ABFF64AA1B}" type="presParOf" srcId="{CC8763B3-4621-4666-B669-3C5BA2A30DBE}" destId="{D11942FF-04E3-49E6-B922-9EFB2DC49F41}" srcOrd="1" destOrd="0" presId="urn:microsoft.com/office/officeart/2005/8/layout/vList2"/>
    <dgm:cxn modelId="{7DB304FB-20BE-4B93-9E44-C855528FAC91}" type="presParOf" srcId="{CC8763B3-4621-4666-B669-3C5BA2A30DBE}" destId="{C8CBCA26-9D20-4838-B1F9-53234775E96B}" srcOrd="2" destOrd="0" presId="urn:microsoft.com/office/officeart/2005/8/layout/vList2"/>
    <dgm:cxn modelId="{00A2C189-8589-4703-BE9B-836BE38969AF}" type="presParOf" srcId="{CC8763B3-4621-4666-B669-3C5BA2A30DBE}" destId="{671B3283-BB64-487F-AB90-C94002C94229}" srcOrd="3" destOrd="0" presId="urn:microsoft.com/office/officeart/2005/8/layout/vList2"/>
    <dgm:cxn modelId="{8311E3E6-23F2-462F-B8B6-9502808D0ABB}" type="presParOf" srcId="{CC8763B3-4621-4666-B669-3C5BA2A30DBE}" destId="{C30047F0-DB09-4604-AC54-FC0221E4A689}" srcOrd="4" destOrd="0" presId="urn:microsoft.com/office/officeart/2005/8/layout/vList2"/>
    <dgm:cxn modelId="{0E4CE0CE-6D2D-4B10-AADE-7827CCDD9496}" type="presParOf" srcId="{CC8763B3-4621-4666-B669-3C5BA2A30DBE}" destId="{130EF046-02F9-4526-B16D-075FE651A93E}" srcOrd="5" destOrd="0" presId="urn:microsoft.com/office/officeart/2005/8/layout/vList2"/>
    <dgm:cxn modelId="{EF7C70AF-A6E2-4239-AF0B-7276482E5216}" type="presParOf" srcId="{CC8763B3-4621-4666-B669-3C5BA2A30DBE}" destId="{F209ACB3-3444-40CC-BCCA-513ABA9ADB86}" srcOrd="6" destOrd="0" presId="urn:microsoft.com/office/officeart/2005/8/layout/vList2"/>
    <dgm:cxn modelId="{B88EC266-7A6D-4B93-9FE7-627824D355ED}" type="presParOf" srcId="{CC8763B3-4621-4666-B669-3C5BA2A30DBE}" destId="{3021E19B-D6F7-4D3A-9633-E49336FDC5DD}" srcOrd="7" destOrd="0" presId="urn:microsoft.com/office/officeart/2005/8/layout/vList2"/>
    <dgm:cxn modelId="{DE0DB05F-F3C4-4993-9277-8215CDF5E9A6}" type="presParOf" srcId="{CC8763B3-4621-4666-B669-3C5BA2A30DBE}" destId="{24D32922-BF99-4CE5-821E-A240C3092535}" srcOrd="8" destOrd="0" presId="urn:microsoft.com/office/officeart/2005/8/layout/vList2"/>
    <dgm:cxn modelId="{2EA88E2F-BEF3-451C-B743-2712083BC1F2}" type="presParOf" srcId="{CC8763B3-4621-4666-B669-3C5BA2A30DBE}" destId="{1547C88C-0553-48E2-9A0E-2FE58FDCEF25}" srcOrd="9" destOrd="0" presId="urn:microsoft.com/office/officeart/2005/8/layout/vList2"/>
    <dgm:cxn modelId="{E6C1324F-5E64-446E-8245-4DE4893AA9F2}" type="presParOf" srcId="{CC8763B3-4621-4666-B669-3C5BA2A30DBE}" destId="{401E888D-ADD7-4E04-8F4F-BE31B5B3ACF3}" srcOrd="10" destOrd="0" presId="urn:microsoft.com/office/officeart/2005/8/layout/vList2"/>
    <dgm:cxn modelId="{B6967F5E-C2BA-4D94-B7FA-1E7864F1C049}" type="presParOf" srcId="{CC8763B3-4621-4666-B669-3C5BA2A30DBE}" destId="{3D98E15D-9BAC-402C-AD03-780F149FDDBD}" srcOrd="11" destOrd="0" presId="urn:microsoft.com/office/officeart/2005/8/layout/vList2"/>
    <dgm:cxn modelId="{F106B3CF-BD83-4553-98E3-B3C435E6E385}" type="presParOf" srcId="{CC8763B3-4621-4666-B669-3C5BA2A30DBE}" destId="{BAF84493-57B1-45CA-968B-333D00BDD5BF}" srcOrd="12" destOrd="0" presId="urn:microsoft.com/office/officeart/2005/8/layout/vList2"/>
    <dgm:cxn modelId="{B6A66F4D-D802-4081-B524-64D74E6E7D07}" type="presParOf" srcId="{CC8763B3-4621-4666-B669-3C5BA2A30DBE}" destId="{0BC4AA23-E7DF-475E-AB08-34699716E395}" srcOrd="13" destOrd="0" presId="urn:microsoft.com/office/officeart/2005/8/layout/vList2"/>
    <dgm:cxn modelId="{FFD85126-64D8-4EE8-9AE8-C446D3097C9A}" type="presParOf" srcId="{CC8763B3-4621-4666-B669-3C5BA2A30DBE}" destId="{464756BD-52D9-46EB-AE5A-FB9D9714DC36}" srcOrd="14"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B16BBB2A-326F-485E-A7AA-54724614A35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60AEC536-E5AD-4D29-BB0D-F858F1DB1021}" type="parTrans" cxnId="{B218EFFD-DE7E-4110-A925-92AEBDEF3631}">
      <dgm:prSet/>
      <dgm:spPr/>
    </dgm:pt>
    <dgm:pt modelId="{A15D33B6-2680-4C16-A337-8A639F2A4E1F}" type="sibTrans" cxnId="{B218EFFD-DE7E-4110-A925-92AEBDEF3631}">
      <dgm:prSet/>
      <dgm:spPr/>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custLinFactNeighborY="7">
        <dgm:presLayoutVars>
          <dgm:chMax val="0"/>
          <dgm:bulletEnabled val="1"/>
        </dgm:presLayoutVars>
      </dgm:prSet>
      <dgm:spPr>
        <a:xfrm>
          <a:off x="0" y="2441924"/>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030"/>
          <a:ext cx="7844408" cy="799004"/>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dgm:t>
        <a:bodyPr/>
        <a:lstStyle/>
        <a:p>
          <a:endParaRPr lang="en-US"/>
        </a:p>
      </dgm:t>
    </dgm:pt>
    <dgm:pt modelId="{E73170F2-1DC8-4843-B5B9-FBEF1F5939A8}" type="pres">
      <dgm:prSet presAssocID="{C23BDBEE-399D-4121-9374-3755477B8443}" presName="spacer" presStyleCnt="0"/>
      <dgm:spPr/>
    </dgm:pt>
    <dgm:pt modelId="{D04EDA56-404F-4093-8640-4667B262AB11}" type="pres">
      <dgm:prSet presAssocID="{B16BBB2A-326F-485E-A7AA-54724614A356}" presName="parentText" presStyleLbl="node1" presStyleIdx="7" presStyleCnt="8">
        <dgm:presLayoutVars>
          <dgm:chMax val="0"/>
          <dgm:bulletEnabled val="1"/>
        </dgm:presLayoutVars>
      </dgm:prSet>
      <dgm:spPr/>
      <dgm:t>
        <a:bodyPr/>
        <a:lstStyle/>
        <a:p>
          <a:endParaRPr lang="en-US"/>
        </a:p>
      </dgm:t>
    </dgm:pt>
  </dgm:ptLst>
  <dgm:cxnLst>
    <dgm:cxn modelId="{92A7CEBB-6AC0-415E-AB38-98227FA94D77}" type="presOf" srcId="{703D4D02-5513-427D-B6E9-B2E187EE0C3A}" destId="{CC8763B3-4621-4666-B669-3C5BA2A30DBE}" srcOrd="0" destOrd="0" presId="urn:microsoft.com/office/officeart/2005/8/layout/vList2"/>
    <dgm:cxn modelId="{D3A6D1A7-5C22-4D3B-B53C-9F6A629B0923}" type="presOf" srcId="{69BD61AE-1E10-401F-9595-1097457E33C7}" destId="{401E888D-ADD7-4E04-8F4F-BE31B5B3ACF3}"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30013865-F41C-44B0-8AF7-914351552848}" type="presOf" srcId="{0665DC02-B792-4630-A897-0DA290FA588A}" destId="{24D32922-BF99-4CE5-821E-A240C3092535}" srcOrd="0" destOrd="0" presId="urn:microsoft.com/office/officeart/2005/8/layout/vList2"/>
    <dgm:cxn modelId="{08670A16-24F5-43FE-908E-7ACFEA5E104A}" srcId="{703D4D02-5513-427D-B6E9-B2E187EE0C3A}" destId="{D27CD70E-DFBB-4221-9DFB-1B5A6662F39F}" srcOrd="6" destOrd="0" parTransId="{F8254E23-CFB3-49E4-BC97-B30A865DDA26}" sibTransId="{C23BDBEE-399D-4121-9374-3755477B8443}"/>
    <dgm:cxn modelId="{9A00CB71-ACD0-4039-B603-E286D321BA87}" type="presOf" srcId="{D27CD70E-DFBB-4221-9DFB-1B5A6662F39F}" destId="{BAF84493-57B1-45CA-968B-333D00BDD5BF}" srcOrd="0" destOrd="0" presId="urn:microsoft.com/office/officeart/2005/8/layout/vList2"/>
    <dgm:cxn modelId="{288951F1-D053-4BD7-9CDA-9C570215014B}" type="presOf" srcId="{6045ACAC-5E4F-4F21-A66B-AB5CDA262068}" destId="{C30047F0-DB09-4604-AC54-FC0221E4A689}"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6B321823-626A-47FD-A3FC-17E367733ECD}" type="presOf" srcId="{0ED06F71-722D-4D98-8A78-76B9D17B094B}" destId="{F209ACB3-3444-40CC-BCCA-513ABA9ADB86}" srcOrd="0" destOrd="0" presId="urn:microsoft.com/office/officeart/2005/8/layout/vList2"/>
    <dgm:cxn modelId="{B218EFFD-DE7E-4110-A925-92AEBDEF3631}" srcId="{703D4D02-5513-427D-B6E9-B2E187EE0C3A}" destId="{B16BBB2A-326F-485E-A7AA-54724614A356}" srcOrd="7" destOrd="0" parTransId="{60AEC536-E5AD-4D29-BB0D-F858F1DB1021}" sibTransId="{A15D33B6-2680-4C16-A337-8A639F2A4E1F}"/>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8191E38A-E82B-43BC-86DD-256F1CF1CEE6}" type="presOf" srcId="{9FF9C588-5AC7-4213-AC10-D7BF2859CFD7}" destId="{02733F7B-8381-46B4-A62D-60C94EF49351}" srcOrd="0" destOrd="0" presId="urn:microsoft.com/office/officeart/2005/8/layout/vList2"/>
    <dgm:cxn modelId="{17C00D36-44C5-48EA-A292-85588082EC38}" srcId="{703D4D02-5513-427D-B6E9-B2E187EE0C3A}" destId="{0665DC02-B792-4630-A897-0DA290FA588A}" srcOrd="4" destOrd="0" parTransId="{7EE42A0E-6BF4-4765-93EF-F1D2F7C35AF4}" sibTransId="{60484752-0D8A-40CE-9AB1-ED97EF463E69}"/>
    <dgm:cxn modelId="{291DD744-74D6-42AF-A0C2-5C8EBDC6BC45}" type="presOf" srcId="{62CB3C78-1DA1-4746-BD0D-6B96A3CEA09A}" destId="{C8CBCA26-9D20-4838-B1F9-53234775E96B}" srcOrd="0" destOrd="0" presId="urn:microsoft.com/office/officeart/2005/8/layout/vList2"/>
    <dgm:cxn modelId="{73474D58-1B8F-4D28-827A-E458977CAD2A}" type="presOf" srcId="{B16BBB2A-326F-485E-A7AA-54724614A356}" destId="{D04EDA56-404F-4093-8640-4667B262AB11}" srcOrd="0" destOrd="0" presId="urn:microsoft.com/office/officeart/2005/8/layout/vList2"/>
    <dgm:cxn modelId="{0B142ABA-A3D4-459D-87A6-CA102F423103}" type="presParOf" srcId="{CC8763B3-4621-4666-B669-3C5BA2A30DBE}" destId="{02733F7B-8381-46B4-A62D-60C94EF49351}" srcOrd="0" destOrd="0" presId="urn:microsoft.com/office/officeart/2005/8/layout/vList2"/>
    <dgm:cxn modelId="{171FC181-2889-45D3-BA27-48DEAD679C80}" type="presParOf" srcId="{CC8763B3-4621-4666-B669-3C5BA2A30DBE}" destId="{D11942FF-04E3-49E6-B922-9EFB2DC49F41}" srcOrd="1" destOrd="0" presId="urn:microsoft.com/office/officeart/2005/8/layout/vList2"/>
    <dgm:cxn modelId="{92C54FDF-EF72-487F-8682-7217EAE25C27}" type="presParOf" srcId="{CC8763B3-4621-4666-B669-3C5BA2A30DBE}" destId="{C8CBCA26-9D20-4838-B1F9-53234775E96B}" srcOrd="2" destOrd="0" presId="urn:microsoft.com/office/officeart/2005/8/layout/vList2"/>
    <dgm:cxn modelId="{7786C403-62B6-4CE0-9006-05ABE3D1DFC3}" type="presParOf" srcId="{CC8763B3-4621-4666-B669-3C5BA2A30DBE}" destId="{671B3283-BB64-487F-AB90-C94002C94229}" srcOrd="3" destOrd="0" presId="urn:microsoft.com/office/officeart/2005/8/layout/vList2"/>
    <dgm:cxn modelId="{DD8D5472-9423-4A0A-A852-D1B7902FCF3B}" type="presParOf" srcId="{CC8763B3-4621-4666-B669-3C5BA2A30DBE}" destId="{C30047F0-DB09-4604-AC54-FC0221E4A689}" srcOrd="4" destOrd="0" presId="urn:microsoft.com/office/officeart/2005/8/layout/vList2"/>
    <dgm:cxn modelId="{052B42A6-BB25-4BEE-BC0D-310C9FC7DDA5}" type="presParOf" srcId="{CC8763B3-4621-4666-B669-3C5BA2A30DBE}" destId="{130EF046-02F9-4526-B16D-075FE651A93E}" srcOrd="5" destOrd="0" presId="urn:microsoft.com/office/officeart/2005/8/layout/vList2"/>
    <dgm:cxn modelId="{F09BF8D4-954A-48D5-BC52-9EFFFEB73BA7}" type="presParOf" srcId="{CC8763B3-4621-4666-B669-3C5BA2A30DBE}" destId="{F209ACB3-3444-40CC-BCCA-513ABA9ADB86}" srcOrd="6" destOrd="0" presId="urn:microsoft.com/office/officeart/2005/8/layout/vList2"/>
    <dgm:cxn modelId="{E4B9A293-016E-48DD-A253-8CE00B8EC2E5}" type="presParOf" srcId="{CC8763B3-4621-4666-B669-3C5BA2A30DBE}" destId="{3021E19B-D6F7-4D3A-9633-E49336FDC5DD}" srcOrd="7" destOrd="0" presId="urn:microsoft.com/office/officeart/2005/8/layout/vList2"/>
    <dgm:cxn modelId="{D1F71E3A-FBFD-4505-9C22-21EDA5EB5952}" type="presParOf" srcId="{CC8763B3-4621-4666-B669-3C5BA2A30DBE}" destId="{24D32922-BF99-4CE5-821E-A240C3092535}" srcOrd="8" destOrd="0" presId="urn:microsoft.com/office/officeart/2005/8/layout/vList2"/>
    <dgm:cxn modelId="{D4F0899A-A570-4E4D-B0FA-39F5EF67F1F9}" type="presParOf" srcId="{CC8763B3-4621-4666-B669-3C5BA2A30DBE}" destId="{1547C88C-0553-48E2-9A0E-2FE58FDCEF25}" srcOrd="9" destOrd="0" presId="urn:microsoft.com/office/officeart/2005/8/layout/vList2"/>
    <dgm:cxn modelId="{48FCE83C-AFD6-43DF-987A-74D97BD09BCC}" type="presParOf" srcId="{CC8763B3-4621-4666-B669-3C5BA2A30DBE}" destId="{401E888D-ADD7-4E04-8F4F-BE31B5B3ACF3}" srcOrd="10" destOrd="0" presId="urn:microsoft.com/office/officeart/2005/8/layout/vList2"/>
    <dgm:cxn modelId="{8F6200B8-B240-4170-9A62-5E9DD76F51BC}" type="presParOf" srcId="{CC8763B3-4621-4666-B669-3C5BA2A30DBE}" destId="{3D98E15D-9BAC-402C-AD03-780F149FDDBD}" srcOrd="11" destOrd="0" presId="urn:microsoft.com/office/officeart/2005/8/layout/vList2"/>
    <dgm:cxn modelId="{C0EFAF79-CDB6-49FE-9BCC-5B1FE477B146}" type="presParOf" srcId="{CC8763B3-4621-4666-B669-3C5BA2A30DBE}" destId="{BAF84493-57B1-45CA-968B-333D00BDD5BF}" srcOrd="12" destOrd="0" presId="urn:microsoft.com/office/officeart/2005/8/layout/vList2"/>
    <dgm:cxn modelId="{EB4C0EBB-634A-4B15-8E50-C81D9942430D}" type="presParOf" srcId="{CC8763B3-4621-4666-B669-3C5BA2A30DBE}" destId="{E73170F2-1DC8-4843-B5B9-FBEF1F5939A8}" srcOrd="13" destOrd="0" presId="urn:microsoft.com/office/officeart/2005/8/layout/vList2"/>
    <dgm:cxn modelId="{6B66B412-4094-4846-8C09-4A32384D03DB}" type="presParOf" srcId="{CC8763B3-4621-4666-B669-3C5BA2A30DBE}" destId="{D04EDA56-404F-4093-8640-4667B262AB11}" srcOrd="14"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1375952-D7CC-499B-91B1-AA413E993F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Corporate Governance</a:t>
          </a:r>
        </a:p>
      </dgm:t>
    </dgm:pt>
    <dgm:pt modelId="{D036586E-3D66-4989-B636-032CBF2889DE}" type="parTrans" cxnId="{244FD31D-DE32-4B58-8532-6D0925122817}">
      <dgm:prSet/>
      <dgm:spPr/>
      <dgm:t>
        <a:bodyPr/>
        <a:lstStyle/>
        <a:p>
          <a:endParaRPr lang="en-MY"/>
        </a:p>
      </dgm:t>
    </dgm:pt>
    <dgm:pt modelId="{18BFDF42-5637-45E1-8002-14C7032A714C}" type="sibTrans" cxnId="{244FD31D-DE32-4B58-8532-6D092512281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custLinFactNeighborY="7">
        <dgm:presLayoutVars>
          <dgm:chMax val="0"/>
          <dgm:bulletEnabled val="1"/>
        </dgm:presLayoutVars>
      </dgm:prSet>
      <dgm:spPr>
        <a:xfrm>
          <a:off x="0" y="2441924"/>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030"/>
          <a:ext cx="7844408" cy="799004"/>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a:xfrm>
          <a:off x="0" y="4881084"/>
          <a:ext cx="7844408" cy="799004"/>
        </a:xfrm>
        <a:prstGeom prst="roundRect">
          <a:avLst/>
        </a:prstGeom>
      </dgm:spPr>
      <dgm:t>
        <a:bodyPr/>
        <a:lstStyle/>
        <a:p>
          <a:endParaRPr lang="en-US"/>
        </a:p>
      </dgm:t>
    </dgm:pt>
    <dgm:pt modelId="{C196F1DE-CF2F-425D-B95C-9881DC82EB02}" type="pres">
      <dgm:prSet presAssocID="{C23BDBEE-399D-4121-9374-3755477B8443}" presName="spacer" presStyleCnt="0"/>
      <dgm:spPr/>
    </dgm:pt>
    <dgm:pt modelId="{80F51ED9-C957-4B84-9A01-AA3867739A3A}" type="pres">
      <dgm:prSet presAssocID="{71375952-D7CC-499B-91B1-AA413E993F9F}" presName="parentText" presStyleLbl="node1" presStyleIdx="7" presStyleCnt="8">
        <dgm:presLayoutVars>
          <dgm:chMax val="0"/>
          <dgm:bulletEnabled val="1"/>
        </dgm:presLayoutVars>
      </dgm:prSet>
      <dgm:spPr>
        <a:xfrm>
          <a:off x="0" y="4983786"/>
          <a:ext cx="7844408" cy="698829"/>
        </a:xfrm>
        <a:prstGeom prst="roundRect">
          <a:avLst/>
        </a:prstGeom>
      </dgm:spPr>
      <dgm:t>
        <a:bodyPr/>
        <a:lstStyle/>
        <a:p>
          <a:endParaRPr lang="en-US"/>
        </a:p>
      </dgm:t>
    </dgm:pt>
  </dgm:ptLst>
  <dgm:cxnLst>
    <dgm:cxn modelId="{E045AF94-A4F2-4DB7-9083-60CA9696099A}" type="presOf" srcId="{D27CD70E-DFBB-4221-9DFB-1B5A6662F39F}" destId="{BAF84493-57B1-45CA-968B-333D00BDD5BF}" srcOrd="0" destOrd="0" presId="urn:microsoft.com/office/officeart/2005/8/layout/vList2"/>
    <dgm:cxn modelId="{299BEEF6-E470-48B3-9363-AB968D7394D4}" type="presOf" srcId="{6045ACAC-5E4F-4F21-A66B-AB5CDA262068}" destId="{C30047F0-DB09-4604-AC54-FC0221E4A689}" srcOrd="0" destOrd="0" presId="urn:microsoft.com/office/officeart/2005/8/layout/vList2"/>
    <dgm:cxn modelId="{9E22594C-A315-43B5-8EA3-A7C2A57CEE60}" type="presOf" srcId="{0ED06F71-722D-4D98-8A78-76B9D17B094B}" destId="{F209ACB3-3444-40CC-BCCA-513ABA9ADB86}" srcOrd="0" destOrd="0" presId="urn:microsoft.com/office/officeart/2005/8/layout/vList2"/>
    <dgm:cxn modelId="{80FE3CAA-0DD5-4DBC-AF5A-06D0C3C19572}" type="presOf" srcId="{62CB3C78-1DA1-4746-BD0D-6B96A3CEA09A}" destId="{C8CBCA26-9D20-4838-B1F9-53234775E96B}" srcOrd="0" destOrd="0" presId="urn:microsoft.com/office/officeart/2005/8/layout/vList2"/>
    <dgm:cxn modelId="{D2B1F738-8401-4B6A-8183-32BF5B5AFA35}" type="presOf" srcId="{703D4D02-5513-427D-B6E9-B2E187EE0C3A}" destId="{CC8763B3-4621-4666-B669-3C5BA2A30DBE}"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5E5EAFC4-44B3-4549-AC9A-997C897F1B4D}" srcId="{703D4D02-5513-427D-B6E9-B2E187EE0C3A}" destId="{6045ACAC-5E4F-4F21-A66B-AB5CDA262068}" srcOrd="2" destOrd="0" parTransId="{11DAFEE1-F611-4BD6-B139-CD15394BFBA6}" sibTransId="{B4C2AAE5-D99A-459F-BDEC-4FFC3545C099}"/>
    <dgm:cxn modelId="{DDDE65FA-1312-4842-90AB-6E1CF029A179}" type="presOf" srcId="{71375952-D7CC-499B-91B1-AA413E993F9F}" destId="{80F51ED9-C957-4B84-9A01-AA3867739A3A}" srcOrd="0" destOrd="0" presId="urn:microsoft.com/office/officeart/2005/8/layout/vList2"/>
    <dgm:cxn modelId="{7DDE3681-0005-43A2-941F-4CA8ECDA8CCF}" type="presOf" srcId="{9FF9C588-5AC7-4213-AC10-D7BF2859CFD7}" destId="{02733F7B-8381-46B4-A62D-60C94EF49351}" srcOrd="0" destOrd="0" presId="urn:microsoft.com/office/officeart/2005/8/layout/vList2"/>
    <dgm:cxn modelId="{17A856CA-D583-460A-AAEB-9DE389533976}" srcId="{703D4D02-5513-427D-B6E9-B2E187EE0C3A}" destId="{62CB3C78-1DA1-4746-BD0D-6B96A3CEA09A}" srcOrd="1" destOrd="0" parTransId="{D6BFE600-101E-43B0-9656-8573B6404A8B}" sibTransId="{7D8071C4-BB68-4D6B-A620-51DB78C20E88}"/>
    <dgm:cxn modelId="{954ACD7B-BC78-480A-85C3-9E15D78A746B}" type="presOf" srcId="{69BD61AE-1E10-401F-9595-1097457E33C7}" destId="{401E888D-ADD7-4E04-8F4F-BE31B5B3ACF3}"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17C00D36-44C5-48EA-A292-85588082EC38}" srcId="{703D4D02-5513-427D-B6E9-B2E187EE0C3A}" destId="{0665DC02-B792-4630-A897-0DA290FA588A}" srcOrd="4" destOrd="0" parTransId="{7EE42A0E-6BF4-4765-93EF-F1D2F7C35AF4}" sibTransId="{60484752-0D8A-40CE-9AB1-ED97EF463E69}"/>
    <dgm:cxn modelId="{5D58D3E1-12FD-47DF-9A3F-192C1D08FC09}" type="presOf" srcId="{0665DC02-B792-4630-A897-0DA290FA588A}" destId="{24D32922-BF99-4CE5-821E-A240C3092535}" srcOrd="0" destOrd="0" presId="urn:microsoft.com/office/officeart/2005/8/layout/vList2"/>
    <dgm:cxn modelId="{244FD31D-DE32-4B58-8532-6D0925122817}" srcId="{703D4D02-5513-427D-B6E9-B2E187EE0C3A}" destId="{71375952-D7CC-499B-91B1-AA413E993F9F}" srcOrd="7" destOrd="0" parTransId="{D036586E-3D66-4989-B636-032CBF2889DE}" sibTransId="{18BFDF42-5637-45E1-8002-14C7032A714C}"/>
    <dgm:cxn modelId="{60F170B5-6529-4363-8AED-3A3B9751CDFE}" type="presParOf" srcId="{CC8763B3-4621-4666-B669-3C5BA2A30DBE}" destId="{02733F7B-8381-46B4-A62D-60C94EF49351}" srcOrd="0" destOrd="0" presId="urn:microsoft.com/office/officeart/2005/8/layout/vList2"/>
    <dgm:cxn modelId="{FA329923-287D-471F-B86E-27F1F843F222}" type="presParOf" srcId="{CC8763B3-4621-4666-B669-3C5BA2A30DBE}" destId="{D11942FF-04E3-49E6-B922-9EFB2DC49F41}" srcOrd="1" destOrd="0" presId="urn:microsoft.com/office/officeart/2005/8/layout/vList2"/>
    <dgm:cxn modelId="{1A55B5F1-C894-4D02-AC74-E3A5DD9C2530}" type="presParOf" srcId="{CC8763B3-4621-4666-B669-3C5BA2A30DBE}" destId="{C8CBCA26-9D20-4838-B1F9-53234775E96B}" srcOrd="2" destOrd="0" presId="urn:microsoft.com/office/officeart/2005/8/layout/vList2"/>
    <dgm:cxn modelId="{AB3A4324-D15E-4C33-82F0-4338D9136ACC}" type="presParOf" srcId="{CC8763B3-4621-4666-B669-3C5BA2A30DBE}" destId="{671B3283-BB64-487F-AB90-C94002C94229}" srcOrd="3" destOrd="0" presId="urn:microsoft.com/office/officeart/2005/8/layout/vList2"/>
    <dgm:cxn modelId="{6B7A5188-EF58-4787-A119-6B0ED3A8C568}" type="presParOf" srcId="{CC8763B3-4621-4666-B669-3C5BA2A30DBE}" destId="{C30047F0-DB09-4604-AC54-FC0221E4A689}" srcOrd="4" destOrd="0" presId="urn:microsoft.com/office/officeart/2005/8/layout/vList2"/>
    <dgm:cxn modelId="{0DB170AB-25C0-4C94-A992-6AE032ABAE62}" type="presParOf" srcId="{CC8763B3-4621-4666-B669-3C5BA2A30DBE}" destId="{130EF046-02F9-4526-B16D-075FE651A93E}" srcOrd="5" destOrd="0" presId="urn:microsoft.com/office/officeart/2005/8/layout/vList2"/>
    <dgm:cxn modelId="{0BD9FF68-1FE9-4D69-847A-65930FFFDD85}" type="presParOf" srcId="{CC8763B3-4621-4666-B669-3C5BA2A30DBE}" destId="{F209ACB3-3444-40CC-BCCA-513ABA9ADB86}" srcOrd="6" destOrd="0" presId="urn:microsoft.com/office/officeart/2005/8/layout/vList2"/>
    <dgm:cxn modelId="{BA35A96D-19AA-4468-84DA-447797B6015E}" type="presParOf" srcId="{CC8763B3-4621-4666-B669-3C5BA2A30DBE}" destId="{3021E19B-D6F7-4D3A-9633-E49336FDC5DD}" srcOrd="7" destOrd="0" presId="urn:microsoft.com/office/officeart/2005/8/layout/vList2"/>
    <dgm:cxn modelId="{DB53F5EA-1C5F-48B8-8193-73CE7C4B7E95}" type="presParOf" srcId="{CC8763B3-4621-4666-B669-3C5BA2A30DBE}" destId="{24D32922-BF99-4CE5-821E-A240C3092535}" srcOrd="8" destOrd="0" presId="urn:microsoft.com/office/officeart/2005/8/layout/vList2"/>
    <dgm:cxn modelId="{69F70C28-CA3F-46FF-93EA-7878E3E34943}" type="presParOf" srcId="{CC8763B3-4621-4666-B669-3C5BA2A30DBE}" destId="{1547C88C-0553-48E2-9A0E-2FE58FDCEF25}" srcOrd="9" destOrd="0" presId="urn:microsoft.com/office/officeart/2005/8/layout/vList2"/>
    <dgm:cxn modelId="{9FB70763-84CF-4AC3-9706-98C407BCB834}" type="presParOf" srcId="{CC8763B3-4621-4666-B669-3C5BA2A30DBE}" destId="{401E888D-ADD7-4E04-8F4F-BE31B5B3ACF3}" srcOrd="10" destOrd="0" presId="urn:microsoft.com/office/officeart/2005/8/layout/vList2"/>
    <dgm:cxn modelId="{A6F533B1-30B2-4802-B478-A4318879CCE5}" type="presParOf" srcId="{CC8763B3-4621-4666-B669-3C5BA2A30DBE}" destId="{3D98E15D-9BAC-402C-AD03-780F149FDDBD}" srcOrd="11" destOrd="0" presId="urn:microsoft.com/office/officeart/2005/8/layout/vList2"/>
    <dgm:cxn modelId="{C85B2639-1037-4592-9E74-92D1D9A4E6B8}" type="presParOf" srcId="{CC8763B3-4621-4666-B669-3C5BA2A30DBE}" destId="{BAF84493-57B1-45CA-968B-333D00BDD5BF}" srcOrd="12" destOrd="0" presId="urn:microsoft.com/office/officeart/2005/8/layout/vList2"/>
    <dgm:cxn modelId="{BB147347-D330-4A11-BA0D-17A43F313058}" type="presParOf" srcId="{CC8763B3-4621-4666-B669-3C5BA2A30DBE}" destId="{C196F1DE-CF2F-425D-B95C-9881DC82EB02}" srcOrd="13" destOrd="0" presId="urn:microsoft.com/office/officeart/2005/8/layout/vList2"/>
    <dgm:cxn modelId="{612348C7-54CD-4178-B6E4-DB0FD20E9913}" type="presParOf" srcId="{CC8763B3-4621-4666-B669-3C5BA2A30DBE}" destId="{80F51ED9-C957-4B84-9A01-AA3867739A3A}" srcOrd="14"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Edgar Schein Theory of Culture</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Organisational Culture</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Cameron and Quinn Theory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69BD61AE-1E10-401F-9595-1097457E33C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Hofstede Dimensions of Culture</a:t>
          </a:r>
        </a:p>
      </dgm:t>
    </dgm:pt>
    <dgm:pt modelId="{98B399C3-5F77-4CA8-B599-B56E37F0BECD}" type="parTrans" cxnId="{61541A32-888F-4077-8CA0-C01C5CE2FD31}">
      <dgm:prSet/>
      <dgm:spPr/>
      <dgm:t>
        <a:bodyPr/>
        <a:lstStyle/>
        <a:p>
          <a:endParaRPr lang="en-MY"/>
        </a:p>
      </dgm:t>
    </dgm:pt>
    <dgm:pt modelId="{71EC67D1-ECF5-4EF6-B097-704AE310B9FB}" type="sibTrans" cxnId="{61541A32-888F-4077-8CA0-C01C5CE2FD31}">
      <dgm:prSet/>
      <dgm:spPr/>
      <dgm:t>
        <a:bodyPr/>
        <a:lstStyle/>
        <a:p>
          <a:endParaRPr lang="en-MY"/>
        </a:p>
      </dgm:t>
    </dgm:pt>
    <dgm:pt modelId="{D27CD70E-DFBB-4221-9DFB-1B5A6662F39F}">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Edward Hall Theory</a:t>
          </a:r>
        </a:p>
      </dgm:t>
    </dgm:pt>
    <dgm:pt modelId="{F8254E23-CFB3-49E4-BC97-B30A865DDA26}" type="parTrans" cxnId="{08670A16-24F5-43FE-908E-7ACFEA5E104A}">
      <dgm:prSet/>
      <dgm:spPr/>
      <dgm:t>
        <a:bodyPr/>
        <a:lstStyle/>
        <a:p>
          <a:endParaRPr lang="en-MY"/>
        </a:p>
      </dgm:t>
    </dgm:pt>
    <dgm:pt modelId="{C23BDBEE-399D-4121-9374-3755477B8443}" type="sibTrans" cxnId="{08670A16-24F5-43FE-908E-7ACFEA5E104A}">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err="1">
              <a:solidFill>
                <a:srgbClr val="000000"/>
              </a:solidFill>
              <a:latin typeface="Arial"/>
              <a:ea typeface="+mn-ea"/>
              <a:cs typeface="+mn-cs"/>
            </a:rPr>
            <a:t>Trompenaar</a:t>
          </a:r>
          <a:r>
            <a:rPr lang="en-MY" sz="3500" kern="1200" dirty="0">
              <a:solidFill>
                <a:srgbClr val="000000"/>
              </a:solidFill>
              <a:latin typeface="Arial"/>
              <a:ea typeface="+mn-ea"/>
              <a:cs typeface="+mn-cs"/>
            </a:rPr>
            <a:t> Cultural Dimensions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Culture, Climate and Strategy</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1375952-D7CC-499B-91B1-AA413E993F9F}">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Corporate Governance</a:t>
          </a:r>
        </a:p>
      </dgm:t>
    </dgm:pt>
    <dgm:pt modelId="{D036586E-3D66-4989-B636-032CBF2889DE}" type="parTrans" cxnId="{244FD31D-DE32-4B58-8532-6D0925122817}">
      <dgm:prSet/>
      <dgm:spPr/>
      <dgm:t>
        <a:bodyPr/>
        <a:lstStyle/>
        <a:p>
          <a:endParaRPr lang="en-MY"/>
        </a:p>
      </dgm:t>
    </dgm:pt>
    <dgm:pt modelId="{18BFDF42-5637-45E1-8002-14C7032A714C}" type="sibTrans" cxnId="{244FD31D-DE32-4B58-8532-6D0925122817}">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t>
        <a:bodyPr/>
        <a:lstStyle/>
        <a:p>
          <a:endParaRPr lang="en-US"/>
        </a:p>
      </dgm:t>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3317"/>
          <a:ext cx="7844408" cy="799630"/>
        </a:xfrm>
        <a:prstGeom prst="roundRect">
          <a:avLst/>
        </a:prstGeom>
      </dgm:spPr>
      <dgm:t>
        <a:bodyPr/>
        <a:lstStyle/>
        <a:p>
          <a:endParaRPr lang="en-US"/>
        </a:p>
      </dgm:t>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Y="66812">
        <dgm:presLayoutVars>
          <dgm:chMax val="0"/>
          <dgm:bulletEnabled val="1"/>
        </dgm:presLayoutVars>
      </dgm:prSet>
      <dgm:spPr>
        <a:xfrm>
          <a:off x="0" y="825203"/>
          <a:ext cx="7844408" cy="799004"/>
        </a:xfrm>
        <a:prstGeom prst="roundRect">
          <a:avLst/>
        </a:prstGeom>
      </dgm:spPr>
      <dgm:t>
        <a:bodyPr/>
        <a:lstStyle/>
        <a:p>
          <a:endParaRPr lang="en-US"/>
        </a:p>
      </dgm:t>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82422">
        <dgm:presLayoutVars>
          <dgm:chMax val="0"/>
          <dgm:bulletEnabled val="1"/>
        </dgm:presLayoutVars>
      </dgm:prSet>
      <dgm:spPr>
        <a:xfrm>
          <a:off x="0" y="1628870"/>
          <a:ext cx="7844408" cy="799004"/>
        </a:xfrm>
        <a:prstGeom prst="roundRect">
          <a:avLst/>
        </a:prstGeom>
      </dgm:spPr>
      <dgm:t>
        <a:bodyPr/>
        <a:lstStyle/>
        <a:p>
          <a:endParaRPr lang="en-US"/>
        </a:p>
      </dgm:t>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3" presStyleCnt="8" custLinFactNeighborY="7">
        <dgm:presLayoutVars>
          <dgm:chMax val="0"/>
          <dgm:bulletEnabled val="1"/>
        </dgm:presLayoutVars>
      </dgm:prSet>
      <dgm:spPr>
        <a:xfrm>
          <a:off x="0" y="2441924"/>
          <a:ext cx="7844408" cy="799004"/>
        </a:xfrm>
        <a:prstGeom prst="roundRect">
          <a:avLst/>
        </a:prstGeom>
      </dgm:spPr>
      <dgm:t>
        <a:bodyPr/>
        <a:lstStyle/>
        <a:p>
          <a:endParaRPr lang="en-US"/>
        </a:p>
      </dgm:t>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4" presStyleCnt="8">
        <dgm:presLayoutVars>
          <dgm:chMax val="0"/>
          <dgm:bulletEnabled val="1"/>
        </dgm:presLayoutVars>
      </dgm:prSet>
      <dgm:spPr>
        <a:xfrm>
          <a:off x="0" y="3254977"/>
          <a:ext cx="7844408" cy="799004"/>
        </a:xfrm>
        <a:prstGeom prst="roundRect">
          <a:avLst/>
        </a:prstGeom>
      </dgm:spPr>
      <dgm:t>
        <a:bodyPr/>
        <a:lstStyle/>
        <a:p>
          <a:endParaRPr lang="en-US"/>
        </a:p>
      </dgm:t>
    </dgm:pt>
    <dgm:pt modelId="{1547C88C-0553-48E2-9A0E-2FE58FDCEF25}" type="pres">
      <dgm:prSet presAssocID="{60484752-0D8A-40CE-9AB1-ED97EF463E69}" presName="spacer" presStyleCnt="0"/>
      <dgm:spPr/>
    </dgm:pt>
    <dgm:pt modelId="{401E888D-ADD7-4E04-8F4F-BE31B5B3ACF3}" type="pres">
      <dgm:prSet presAssocID="{69BD61AE-1E10-401F-9595-1097457E33C7}" presName="parentText" presStyleLbl="node1" presStyleIdx="5" presStyleCnt="8">
        <dgm:presLayoutVars>
          <dgm:chMax val="0"/>
          <dgm:bulletEnabled val="1"/>
        </dgm:presLayoutVars>
      </dgm:prSet>
      <dgm:spPr>
        <a:xfrm>
          <a:off x="0" y="4068030"/>
          <a:ext cx="7844408" cy="799004"/>
        </a:xfrm>
        <a:prstGeom prst="roundRect">
          <a:avLst/>
        </a:prstGeom>
      </dgm:spPr>
      <dgm:t>
        <a:bodyPr/>
        <a:lstStyle/>
        <a:p>
          <a:endParaRPr lang="en-US"/>
        </a:p>
      </dgm:t>
    </dgm:pt>
    <dgm:pt modelId="{3D98E15D-9BAC-402C-AD03-780F149FDDBD}" type="pres">
      <dgm:prSet presAssocID="{71EC67D1-ECF5-4EF6-B097-704AE310B9FB}" presName="spacer" presStyleCnt="0"/>
      <dgm:spPr/>
    </dgm:pt>
    <dgm:pt modelId="{BAF84493-57B1-45CA-968B-333D00BDD5BF}" type="pres">
      <dgm:prSet presAssocID="{D27CD70E-DFBB-4221-9DFB-1B5A6662F39F}" presName="parentText" presStyleLbl="node1" presStyleIdx="6" presStyleCnt="8">
        <dgm:presLayoutVars>
          <dgm:chMax val="0"/>
          <dgm:bulletEnabled val="1"/>
        </dgm:presLayoutVars>
      </dgm:prSet>
      <dgm:spPr>
        <a:xfrm>
          <a:off x="0" y="4271850"/>
          <a:ext cx="7844408" cy="698829"/>
        </a:xfrm>
        <a:prstGeom prst="roundRect">
          <a:avLst/>
        </a:prstGeom>
      </dgm:spPr>
      <dgm:t>
        <a:bodyPr/>
        <a:lstStyle/>
        <a:p>
          <a:endParaRPr lang="en-US"/>
        </a:p>
      </dgm:t>
    </dgm:pt>
    <dgm:pt modelId="{C196F1DE-CF2F-425D-B95C-9881DC82EB02}" type="pres">
      <dgm:prSet presAssocID="{C23BDBEE-399D-4121-9374-3755477B8443}" presName="spacer" presStyleCnt="0"/>
      <dgm:spPr/>
    </dgm:pt>
    <dgm:pt modelId="{80F51ED9-C957-4B84-9A01-AA3867739A3A}" type="pres">
      <dgm:prSet presAssocID="{71375952-D7CC-499B-91B1-AA413E993F9F}" presName="parentText" presStyleLbl="node1" presStyleIdx="7" presStyleCnt="8">
        <dgm:presLayoutVars>
          <dgm:chMax val="0"/>
          <dgm:bulletEnabled val="1"/>
        </dgm:presLayoutVars>
      </dgm:prSet>
      <dgm:spPr>
        <a:xfrm>
          <a:off x="0" y="4982225"/>
          <a:ext cx="7844408" cy="699129"/>
        </a:xfrm>
        <a:prstGeom prst="roundRect">
          <a:avLst/>
        </a:prstGeom>
      </dgm:spPr>
      <dgm:t>
        <a:bodyPr/>
        <a:lstStyle/>
        <a:p>
          <a:endParaRPr lang="en-US"/>
        </a:p>
      </dgm:t>
    </dgm:pt>
  </dgm:ptLst>
  <dgm:cxnLst>
    <dgm:cxn modelId="{8B093030-1480-4BF8-8D00-FF89B1BBA8D5}" type="presOf" srcId="{D27CD70E-DFBB-4221-9DFB-1B5A6662F39F}" destId="{BAF84493-57B1-45CA-968B-333D00BDD5BF}" srcOrd="0" destOrd="0" presId="urn:microsoft.com/office/officeart/2005/8/layout/vList2"/>
    <dgm:cxn modelId="{9BD66EF0-EFCD-4BF3-B244-ABCD5CFC5880}" type="presOf" srcId="{6045ACAC-5E4F-4F21-A66B-AB5CDA262068}" destId="{C30047F0-DB09-4604-AC54-FC0221E4A689}" srcOrd="0" destOrd="0" presId="urn:microsoft.com/office/officeart/2005/8/layout/vList2"/>
    <dgm:cxn modelId="{6914337B-F53B-49A2-BC1F-86D1D447F9BB}" type="presOf" srcId="{69BD61AE-1E10-401F-9595-1097457E33C7}" destId="{401E888D-ADD7-4E04-8F4F-BE31B5B3ACF3}" srcOrd="0" destOrd="0" presId="urn:microsoft.com/office/officeart/2005/8/layout/vList2"/>
    <dgm:cxn modelId="{61541A32-888F-4077-8CA0-C01C5CE2FD31}" srcId="{703D4D02-5513-427D-B6E9-B2E187EE0C3A}" destId="{69BD61AE-1E10-401F-9595-1097457E33C7}" srcOrd="5" destOrd="0" parTransId="{98B399C3-5F77-4CA8-B599-B56E37F0BECD}" sibTransId="{71EC67D1-ECF5-4EF6-B097-704AE310B9FB}"/>
    <dgm:cxn modelId="{08670A16-24F5-43FE-908E-7ACFEA5E104A}" srcId="{703D4D02-5513-427D-B6E9-B2E187EE0C3A}" destId="{D27CD70E-DFBB-4221-9DFB-1B5A6662F39F}" srcOrd="6" destOrd="0" parTransId="{F8254E23-CFB3-49E4-BC97-B30A865DDA26}" sibTransId="{C23BDBEE-399D-4121-9374-3755477B8443}"/>
    <dgm:cxn modelId="{AD1177B5-F8B8-4284-A11D-B0AD455FEB7A}" type="presOf" srcId="{62CB3C78-1DA1-4746-BD0D-6B96A3CEA09A}" destId="{C8CBCA26-9D20-4838-B1F9-53234775E96B}"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C7A70C48-D1B8-40BB-9BA5-FD9B78AC2E6C}" srcId="{703D4D02-5513-427D-B6E9-B2E187EE0C3A}" destId="{9FF9C588-5AC7-4213-AC10-D7BF2859CFD7}" srcOrd="0" destOrd="0" parTransId="{AEC3E7C9-70D8-4F0A-835B-202C5BFB7DBD}" sibTransId="{3EEB248A-4EBB-4A62-9632-F990F5DC9389}"/>
    <dgm:cxn modelId="{D9917803-728B-4A60-BFA8-569B9CD3BC09}" srcId="{703D4D02-5513-427D-B6E9-B2E187EE0C3A}" destId="{0ED06F71-722D-4D98-8A78-76B9D17B094B}" srcOrd="3" destOrd="0" parTransId="{64A37167-2FEF-412B-977A-6C319213DCF5}" sibTransId="{95E5FBCD-B8E9-4948-B577-4614DE77EA4F}"/>
    <dgm:cxn modelId="{17C00D36-44C5-48EA-A292-85588082EC38}" srcId="{703D4D02-5513-427D-B6E9-B2E187EE0C3A}" destId="{0665DC02-B792-4630-A897-0DA290FA588A}" srcOrd="4" destOrd="0" parTransId="{7EE42A0E-6BF4-4765-93EF-F1D2F7C35AF4}" sibTransId="{60484752-0D8A-40CE-9AB1-ED97EF463E69}"/>
    <dgm:cxn modelId="{89248860-7009-46D2-8E1D-DEF604D4E29E}" type="presOf" srcId="{9FF9C588-5AC7-4213-AC10-D7BF2859CFD7}" destId="{02733F7B-8381-46B4-A62D-60C94EF49351}" srcOrd="0" destOrd="0" presId="urn:microsoft.com/office/officeart/2005/8/layout/vList2"/>
    <dgm:cxn modelId="{A8EADCC7-3E44-4F4F-98FE-BC912CCB9890}" type="presOf" srcId="{703D4D02-5513-427D-B6E9-B2E187EE0C3A}" destId="{CC8763B3-4621-4666-B669-3C5BA2A30DBE}" srcOrd="0" destOrd="0" presId="urn:microsoft.com/office/officeart/2005/8/layout/vList2"/>
    <dgm:cxn modelId="{E3C425FD-1A96-4135-B7D9-5286549F9FA8}" type="presOf" srcId="{0665DC02-B792-4630-A897-0DA290FA588A}" destId="{24D32922-BF99-4CE5-821E-A240C3092535}" srcOrd="0" destOrd="0" presId="urn:microsoft.com/office/officeart/2005/8/layout/vList2"/>
    <dgm:cxn modelId="{5222A210-B203-48EE-9AE0-290E54E53BA2}" type="presOf" srcId="{0ED06F71-722D-4D98-8A78-76B9D17B094B}" destId="{F209ACB3-3444-40CC-BCCA-513ABA9ADB86}" srcOrd="0" destOrd="0" presId="urn:microsoft.com/office/officeart/2005/8/layout/vList2"/>
    <dgm:cxn modelId="{14A15194-BED2-4FD4-856F-7B9B760BFE25}" type="presOf" srcId="{71375952-D7CC-499B-91B1-AA413E993F9F}" destId="{80F51ED9-C957-4B84-9A01-AA3867739A3A}" srcOrd="0" destOrd="0" presId="urn:microsoft.com/office/officeart/2005/8/layout/vList2"/>
    <dgm:cxn modelId="{244FD31D-DE32-4B58-8532-6D0925122817}" srcId="{703D4D02-5513-427D-B6E9-B2E187EE0C3A}" destId="{71375952-D7CC-499B-91B1-AA413E993F9F}" srcOrd="7" destOrd="0" parTransId="{D036586E-3D66-4989-B636-032CBF2889DE}" sibTransId="{18BFDF42-5637-45E1-8002-14C7032A714C}"/>
    <dgm:cxn modelId="{F2A9175D-4814-4AEA-8809-7774F9FBBF04}" type="presParOf" srcId="{CC8763B3-4621-4666-B669-3C5BA2A30DBE}" destId="{02733F7B-8381-46B4-A62D-60C94EF49351}" srcOrd="0" destOrd="0" presId="urn:microsoft.com/office/officeart/2005/8/layout/vList2"/>
    <dgm:cxn modelId="{986C1789-3D21-4DD8-BEBD-3E5585EAB6B0}" type="presParOf" srcId="{CC8763B3-4621-4666-B669-3C5BA2A30DBE}" destId="{D11942FF-04E3-49E6-B922-9EFB2DC49F41}" srcOrd="1" destOrd="0" presId="urn:microsoft.com/office/officeart/2005/8/layout/vList2"/>
    <dgm:cxn modelId="{FED37A69-53B1-4923-83E3-E0C424AA1194}" type="presParOf" srcId="{CC8763B3-4621-4666-B669-3C5BA2A30DBE}" destId="{C8CBCA26-9D20-4838-B1F9-53234775E96B}" srcOrd="2" destOrd="0" presId="urn:microsoft.com/office/officeart/2005/8/layout/vList2"/>
    <dgm:cxn modelId="{6BF536BD-C53D-4CEF-9A8D-76764C4E01DC}" type="presParOf" srcId="{CC8763B3-4621-4666-B669-3C5BA2A30DBE}" destId="{671B3283-BB64-487F-AB90-C94002C94229}" srcOrd="3" destOrd="0" presId="urn:microsoft.com/office/officeart/2005/8/layout/vList2"/>
    <dgm:cxn modelId="{EBBB524E-26F4-43BE-9F4F-B0F55B95B4A6}" type="presParOf" srcId="{CC8763B3-4621-4666-B669-3C5BA2A30DBE}" destId="{C30047F0-DB09-4604-AC54-FC0221E4A689}" srcOrd="4" destOrd="0" presId="urn:microsoft.com/office/officeart/2005/8/layout/vList2"/>
    <dgm:cxn modelId="{80D9A513-6579-4835-A594-B5E7974FF0D7}" type="presParOf" srcId="{CC8763B3-4621-4666-B669-3C5BA2A30DBE}" destId="{130EF046-02F9-4526-B16D-075FE651A93E}" srcOrd="5" destOrd="0" presId="urn:microsoft.com/office/officeart/2005/8/layout/vList2"/>
    <dgm:cxn modelId="{46906BB6-847E-438B-9371-C1CC77BFFCE3}" type="presParOf" srcId="{CC8763B3-4621-4666-B669-3C5BA2A30DBE}" destId="{F209ACB3-3444-40CC-BCCA-513ABA9ADB86}" srcOrd="6" destOrd="0" presId="urn:microsoft.com/office/officeart/2005/8/layout/vList2"/>
    <dgm:cxn modelId="{D529B736-35BD-46A7-84B4-F7A9E4969175}" type="presParOf" srcId="{CC8763B3-4621-4666-B669-3C5BA2A30DBE}" destId="{3021E19B-D6F7-4D3A-9633-E49336FDC5DD}" srcOrd="7" destOrd="0" presId="urn:microsoft.com/office/officeart/2005/8/layout/vList2"/>
    <dgm:cxn modelId="{A2249F47-C058-4CED-9E55-C98F2DEBD3E5}" type="presParOf" srcId="{CC8763B3-4621-4666-B669-3C5BA2A30DBE}" destId="{24D32922-BF99-4CE5-821E-A240C3092535}" srcOrd="8" destOrd="0" presId="urn:microsoft.com/office/officeart/2005/8/layout/vList2"/>
    <dgm:cxn modelId="{D63DFC07-F717-4F54-9B4B-7206C71853BC}" type="presParOf" srcId="{CC8763B3-4621-4666-B669-3C5BA2A30DBE}" destId="{1547C88C-0553-48E2-9A0E-2FE58FDCEF25}" srcOrd="9" destOrd="0" presId="urn:microsoft.com/office/officeart/2005/8/layout/vList2"/>
    <dgm:cxn modelId="{BADD29A2-AD0B-49EA-9735-7D9E5022C9C5}" type="presParOf" srcId="{CC8763B3-4621-4666-B669-3C5BA2A30DBE}" destId="{401E888D-ADD7-4E04-8F4F-BE31B5B3ACF3}" srcOrd="10" destOrd="0" presId="urn:microsoft.com/office/officeart/2005/8/layout/vList2"/>
    <dgm:cxn modelId="{B8D92FA4-334F-437C-944B-343443C19B44}" type="presParOf" srcId="{CC8763B3-4621-4666-B669-3C5BA2A30DBE}" destId="{3D98E15D-9BAC-402C-AD03-780F149FDDBD}" srcOrd="11" destOrd="0" presId="urn:microsoft.com/office/officeart/2005/8/layout/vList2"/>
    <dgm:cxn modelId="{AC260DA1-AC6E-4AAD-90EA-312E5FE09CC6}" type="presParOf" srcId="{CC8763B3-4621-4666-B669-3C5BA2A30DBE}" destId="{BAF84493-57B1-45CA-968B-333D00BDD5BF}" srcOrd="12" destOrd="0" presId="urn:microsoft.com/office/officeart/2005/8/layout/vList2"/>
    <dgm:cxn modelId="{C53B4430-F0FD-44BD-89C8-0E460C6A66A6}" type="presParOf" srcId="{CC8763B3-4621-4666-B669-3C5BA2A30DBE}" destId="{C196F1DE-CF2F-425D-B95C-9881DC82EB02}" srcOrd="13" destOrd="0" presId="urn:microsoft.com/office/officeart/2005/8/layout/vList2"/>
    <dgm:cxn modelId="{93935BF7-116F-4FB0-8165-2C12B9FE52F7}" type="presParOf" srcId="{CC8763B3-4621-4666-B669-3C5BA2A30DBE}" destId="{80F51ED9-C957-4B84-9A01-AA3867739A3A}" srcOrd="14"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xmlns=""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xmlns=""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xmlns=""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xmlns=""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xmlns=""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xmlns=""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xmlns=""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97989" name="Rectangle 5">
            <a:extLst>
              <a:ext uri="{FF2B5EF4-FFF2-40B4-BE49-F238E27FC236}">
                <a16:creationId xmlns:a16="http://schemas.microsoft.com/office/drawing/2014/main" xmlns=""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xmlns=""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xmlns=""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 xmlns:p14="http://schemas.microsoft.com/office/powerpoint/2010/main" val="2650925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21</a:t>
            </a:fld>
            <a:endParaRPr lang="en-MY" altLang="en-US"/>
          </a:p>
        </p:txBody>
      </p:sp>
    </p:spTree>
    <p:extLst>
      <p:ext uri="{BB962C8B-B14F-4D97-AF65-F5344CB8AC3E}">
        <p14:creationId xmlns:p14="http://schemas.microsoft.com/office/powerpoint/2010/main" xmlns="" val="1053284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24</a:t>
            </a:fld>
            <a:endParaRPr lang="en-MY" altLang="en-US"/>
          </a:p>
        </p:txBody>
      </p:sp>
    </p:spTree>
    <p:extLst>
      <p:ext uri="{BB962C8B-B14F-4D97-AF65-F5344CB8AC3E}">
        <p14:creationId xmlns:p14="http://schemas.microsoft.com/office/powerpoint/2010/main" xmlns="" val="3054547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36</a:t>
            </a:fld>
            <a:endParaRPr lang="en-MY" altLang="en-US"/>
          </a:p>
        </p:txBody>
      </p:sp>
    </p:spTree>
    <p:extLst>
      <p:ext uri="{BB962C8B-B14F-4D97-AF65-F5344CB8AC3E}">
        <p14:creationId xmlns:p14="http://schemas.microsoft.com/office/powerpoint/2010/main" xmlns="" val="28675252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42</a:t>
            </a:fld>
            <a:endParaRPr lang="en-MY" altLang="en-US"/>
          </a:p>
        </p:txBody>
      </p:sp>
    </p:spTree>
    <p:extLst>
      <p:ext uri="{BB962C8B-B14F-4D97-AF65-F5344CB8AC3E}">
        <p14:creationId xmlns:p14="http://schemas.microsoft.com/office/powerpoint/2010/main" xmlns="" val="3811466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xmlns="" id="{73E8E5E8-B888-82D8-6E91-80291A290250}"/>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745802" y="6216667"/>
            <a:ext cx="1194273" cy="501084"/>
          </a:xfrm>
          <a:prstGeom prst="rect">
            <a:avLst/>
          </a:prstGeom>
        </p:spPr>
      </p:pic>
    </p:spTree>
    <p:extLst>
      <p:ext uri="{BB962C8B-B14F-4D97-AF65-F5344CB8AC3E}">
        <p14:creationId xmlns:p14="http://schemas.microsoft.com/office/powerpoint/2010/main" xmlns="" val="35275176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a16="http://schemas.microsoft.com/office/drawing/2014/main" xmlns="" id="{37C6489D-B032-69A4-967E-D9F109B376A3}"/>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956822" y="6354146"/>
            <a:ext cx="1044849" cy="438390"/>
          </a:xfrm>
          <a:prstGeom prst="rect">
            <a:avLst/>
          </a:prstGeom>
        </p:spPr>
      </p:pic>
    </p:spTree>
    <p:extLst>
      <p:ext uri="{BB962C8B-B14F-4D97-AF65-F5344CB8AC3E}">
        <p14:creationId xmlns:p14="http://schemas.microsoft.com/office/powerpoint/2010/main" xmlns="" val="35757815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142280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xmlns="" val="3967582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xmlns="" val="5684389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xmlns="" val="10256084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xmlns="" val="344402417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xmlns="" val="35233721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xmlns="" val="366858479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xmlns="" val="36325781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xmlns="" val="17514515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1143000" y="228600"/>
            <a:ext cx="7200900" cy="731839"/>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838200" y="1371600"/>
            <a:ext cx="7696200" cy="45720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xmlns="" val="10125969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ctr" defTabSz="6858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28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240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24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80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1174CD-402F-4B22-AC79-4EBBD3FFA854}"/>
              </a:ext>
            </a:extLst>
          </p:cNvPr>
          <p:cNvSpPr>
            <a:spLocks noGrp="1"/>
          </p:cNvSpPr>
          <p:nvPr>
            <p:ph type="ctrTitle"/>
          </p:nvPr>
        </p:nvSpPr>
        <p:spPr>
          <a:xfrm>
            <a:off x="1066800" y="1371600"/>
            <a:ext cx="7203233" cy="3383280"/>
          </a:xfrm>
        </p:spPr>
        <p:txBody>
          <a:bodyPr/>
          <a:lstStyle/>
          <a:p>
            <a:r>
              <a:rPr lang="en-MY" dirty="0"/>
              <a:t>BUSINESS LEADERSHIP - </a:t>
            </a:r>
            <a:r>
              <a:rPr lang="en-MY" dirty="0" smtClean="0"/>
              <a:t>IV</a:t>
            </a:r>
            <a:endParaRPr lang="en-MY" dirty="0"/>
          </a:p>
        </p:txBody>
      </p:sp>
      <p:sp>
        <p:nvSpPr>
          <p:cNvPr id="3" name="Subtitle 2">
            <a:extLst>
              <a:ext uri="{FF2B5EF4-FFF2-40B4-BE49-F238E27FC236}">
                <a16:creationId xmlns:a16="http://schemas.microsoft.com/office/drawing/2014/main" xmlns=""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xmlns="" val="21333420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 xmlns:a16="http://schemas.microsoft.com/office/drawing/2014/main"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9450500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0FB8242-947B-4828-B059-13CF8085705B}"/>
              </a:ext>
            </a:extLst>
          </p:cNvPr>
          <p:cNvSpPr>
            <a:spLocks noGrp="1"/>
          </p:cNvSpPr>
          <p:nvPr>
            <p:ph type="title"/>
          </p:nvPr>
        </p:nvSpPr>
        <p:spPr/>
        <p:txBody>
          <a:bodyPr/>
          <a:lstStyle/>
          <a:p>
            <a:r>
              <a:rPr lang="en-MY" dirty="0"/>
              <a:t>Cultural Dimensions</a:t>
            </a:r>
          </a:p>
        </p:txBody>
      </p:sp>
      <p:pic>
        <p:nvPicPr>
          <p:cNvPr id="5" name="Picture 4">
            <a:extLst>
              <a:ext uri="{FF2B5EF4-FFF2-40B4-BE49-F238E27FC236}">
                <a16:creationId xmlns="" xmlns:a16="http://schemas.microsoft.com/office/drawing/2014/main" id="{CC5A5B33-8F1F-4742-BB77-5D1EF34EF7E6}"/>
              </a:ext>
            </a:extLst>
          </p:cNvPr>
          <p:cNvPicPr>
            <a:picLocks noChangeAspect="1"/>
          </p:cNvPicPr>
          <p:nvPr/>
        </p:nvPicPr>
        <p:blipFill>
          <a:blip r:embed="rId2"/>
          <a:stretch>
            <a:fillRect/>
          </a:stretch>
        </p:blipFill>
        <p:spPr>
          <a:xfrm>
            <a:off x="1115616" y="1700808"/>
            <a:ext cx="7310425" cy="4307929"/>
          </a:xfrm>
          <a:prstGeom prst="rect">
            <a:avLst/>
          </a:prstGeom>
        </p:spPr>
      </p:pic>
    </p:spTree>
    <p:extLst>
      <p:ext uri="{BB962C8B-B14F-4D97-AF65-F5344CB8AC3E}">
        <p14:creationId xmlns="" xmlns:p14="http://schemas.microsoft.com/office/powerpoint/2010/main" val="423722125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1251C24-3518-43F0-ACB8-1EB987A8B59E}"/>
              </a:ext>
            </a:extLst>
          </p:cNvPr>
          <p:cNvSpPr>
            <a:spLocks noGrp="1"/>
          </p:cNvSpPr>
          <p:nvPr>
            <p:ph type="title"/>
          </p:nvPr>
        </p:nvSpPr>
        <p:spPr/>
        <p:txBody>
          <a:bodyPr>
            <a:normAutofit fontScale="90000"/>
          </a:bodyPr>
          <a:lstStyle/>
          <a:p>
            <a:r>
              <a:rPr lang="en-MY" sz="3600" dirty="0"/>
              <a:t>Trompenaars and Hampden-Turner's Seven Dimensions of Culture</a:t>
            </a:r>
          </a:p>
        </p:txBody>
      </p:sp>
      <p:pic>
        <p:nvPicPr>
          <p:cNvPr id="5" name="Picture 4">
            <a:extLst>
              <a:ext uri="{FF2B5EF4-FFF2-40B4-BE49-F238E27FC236}">
                <a16:creationId xmlns="" xmlns:a16="http://schemas.microsoft.com/office/drawing/2014/main" id="{39CFF113-4019-48EE-945D-4A7E4946F5CE}"/>
              </a:ext>
            </a:extLst>
          </p:cNvPr>
          <p:cNvPicPr>
            <a:picLocks noChangeAspect="1"/>
          </p:cNvPicPr>
          <p:nvPr/>
        </p:nvPicPr>
        <p:blipFill>
          <a:blip r:embed="rId2"/>
          <a:stretch>
            <a:fillRect/>
          </a:stretch>
        </p:blipFill>
        <p:spPr>
          <a:xfrm>
            <a:off x="1092990" y="1844824"/>
            <a:ext cx="6428760" cy="4891658"/>
          </a:xfrm>
          <a:prstGeom prst="rect">
            <a:avLst/>
          </a:prstGeom>
        </p:spPr>
      </p:pic>
    </p:spTree>
    <p:extLst>
      <p:ext uri="{BB962C8B-B14F-4D97-AF65-F5344CB8AC3E}">
        <p14:creationId xmlns="" xmlns:p14="http://schemas.microsoft.com/office/powerpoint/2010/main" val="30964124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6D98A2-9FFB-4130-AA79-3344E5B747F5}"/>
              </a:ext>
            </a:extLst>
          </p:cNvPr>
          <p:cNvSpPr>
            <a:spLocks noGrp="1"/>
          </p:cNvSpPr>
          <p:nvPr>
            <p:ph type="title"/>
          </p:nvPr>
        </p:nvSpPr>
        <p:spPr>
          <a:xfrm>
            <a:off x="692696" y="-88742"/>
            <a:ext cx="7200900" cy="1142385"/>
          </a:xfrm>
        </p:spPr>
        <p:txBody>
          <a:bodyPr>
            <a:normAutofit/>
          </a:bodyPr>
          <a:lstStyle/>
          <a:p>
            <a:r>
              <a:rPr lang="en-MY" sz="2800" dirty="0"/>
              <a:t>Universalism vs. Particularism (Rules Versus Relationships)</a:t>
            </a:r>
          </a:p>
        </p:txBody>
      </p:sp>
      <p:sp>
        <p:nvSpPr>
          <p:cNvPr id="3" name="Content Placeholder 2">
            <a:extLst>
              <a:ext uri="{FF2B5EF4-FFF2-40B4-BE49-F238E27FC236}">
                <a16:creationId xmlns="" xmlns:a16="http://schemas.microsoft.com/office/drawing/2014/main" id="{5BF07974-ADD2-4298-A917-601316CB43E0}"/>
              </a:ext>
            </a:extLst>
          </p:cNvPr>
          <p:cNvSpPr>
            <a:spLocks noGrp="1"/>
          </p:cNvSpPr>
          <p:nvPr>
            <p:ph idx="1"/>
          </p:nvPr>
        </p:nvSpPr>
        <p:spPr>
          <a:xfrm>
            <a:off x="539552" y="1163637"/>
            <a:ext cx="7992888" cy="4785643"/>
          </a:xfrm>
        </p:spPr>
        <p:txBody>
          <a:bodyPr>
            <a:normAutofit lnSpcReduction="10000"/>
          </a:bodyPr>
          <a:lstStyle/>
          <a:p>
            <a:r>
              <a:rPr lang="en-MY" sz="2400" dirty="0"/>
              <a:t>Universalism implies that correct behaviour can be defined and always applies, while particularism suggests that relationships are more important than abstract social codes. </a:t>
            </a:r>
          </a:p>
          <a:p>
            <a:r>
              <a:rPr lang="en-MY" sz="2400" dirty="0"/>
              <a:t>In universalistic cultures, people place a high importance on laws, rules, values, and obligations. On the contrary, in a particularistic culture, People believe that each circumstance, and each relationship, dictates the rules that they live by. </a:t>
            </a:r>
          </a:p>
          <a:p>
            <a:r>
              <a:rPr lang="en-MY" sz="2400" dirty="0"/>
              <a:t>Typical universalistic cultures include the U.S., Canada, the U.K, the Netherlands, Germany, Scandinavia, New Zealand, Australia, and Switzerland. Typical particularistic cultures include Russia, Latin-America, and China.</a:t>
            </a:r>
          </a:p>
        </p:txBody>
      </p:sp>
    </p:spTree>
    <p:extLst>
      <p:ext uri="{BB962C8B-B14F-4D97-AF65-F5344CB8AC3E}">
        <p14:creationId xmlns="" xmlns:p14="http://schemas.microsoft.com/office/powerpoint/2010/main" val="17916486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3891B38-B683-40E9-B9A5-F35AFAB65D02}"/>
              </a:ext>
            </a:extLst>
          </p:cNvPr>
          <p:cNvSpPr>
            <a:spLocks noGrp="1"/>
          </p:cNvSpPr>
          <p:nvPr>
            <p:ph type="title"/>
          </p:nvPr>
        </p:nvSpPr>
        <p:spPr>
          <a:xfrm>
            <a:off x="971550" y="116632"/>
            <a:ext cx="7200900" cy="1142385"/>
          </a:xfrm>
        </p:spPr>
        <p:txBody>
          <a:bodyPr>
            <a:noAutofit/>
          </a:bodyPr>
          <a:lstStyle/>
          <a:p>
            <a:r>
              <a:rPr lang="en-MY" sz="2800" dirty="0"/>
              <a:t>Individualism vs. Communitarianism (The Individual Versus The Group)</a:t>
            </a:r>
          </a:p>
        </p:txBody>
      </p:sp>
      <p:sp>
        <p:nvSpPr>
          <p:cNvPr id="3" name="Content Placeholder 2">
            <a:extLst>
              <a:ext uri="{FF2B5EF4-FFF2-40B4-BE49-F238E27FC236}">
                <a16:creationId xmlns="" xmlns:a16="http://schemas.microsoft.com/office/drawing/2014/main" id="{278DE62A-D0EF-47AD-BB8A-FEE8514A9CAA}"/>
              </a:ext>
            </a:extLst>
          </p:cNvPr>
          <p:cNvSpPr>
            <a:spLocks noGrp="1"/>
          </p:cNvSpPr>
          <p:nvPr>
            <p:ph idx="1"/>
          </p:nvPr>
        </p:nvSpPr>
        <p:spPr>
          <a:xfrm>
            <a:off x="611560" y="1376772"/>
            <a:ext cx="7920880" cy="4428492"/>
          </a:xfrm>
        </p:spPr>
        <p:txBody>
          <a:bodyPr>
            <a:normAutofit lnSpcReduction="10000"/>
          </a:bodyPr>
          <a:lstStyle/>
          <a:p>
            <a:r>
              <a:rPr lang="en-MY" sz="2400" dirty="0"/>
              <a:t>Individualism refers to people as individuals; Communitarianism (Collectivism) refers to people regard themselves as part of a group. In individualistic cultures, People believe in personal freedom and achievement. They believe that you make your own decisions, and that you must take care of yourself. In the second case, people believe that the group is more important than the individual. The group provides help and safety, in exchange for loyalty. The group always comes before the individual.</a:t>
            </a:r>
          </a:p>
          <a:p>
            <a:r>
              <a:rPr lang="en-MY" sz="2400" dirty="0"/>
              <a:t>Typical individualist cultures include the U.S., Canada, the U.K, Scandinavia, New Zealand, Australia, and Switzerland. Typical communitarian cultures include countries in Latin-America, Africa, and Japan.</a:t>
            </a:r>
          </a:p>
          <a:p>
            <a:endParaRPr lang="en-MY" sz="2400" dirty="0"/>
          </a:p>
        </p:txBody>
      </p:sp>
    </p:spTree>
    <p:extLst>
      <p:ext uri="{BB962C8B-B14F-4D97-AF65-F5344CB8AC3E}">
        <p14:creationId xmlns="" xmlns:p14="http://schemas.microsoft.com/office/powerpoint/2010/main" val="25747037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74ADDD9-0CDC-4E4C-8C1F-CD2D5D864769}"/>
              </a:ext>
            </a:extLst>
          </p:cNvPr>
          <p:cNvSpPr>
            <a:spLocks noGrp="1"/>
          </p:cNvSpPr>
          <p:nvPr>
            <p:ph type="title"/>
          </p:nvPr>
        </p:nvSpPr>
        <p:spPr>
          <a:xfrm>
            <a:off x="755576" y="-105351"/>
            <a:ext cx="7200900" cy="1142385"/>
          </a:xfrm>
        </p:spPr>
        <p:txBody>
          <a:bodyPr>
            <a:normAutofit/>
          </a:bodyPr>
          <a:lstStyle/>
          <a:p>
            <a:r>
              <a:rPr lang="en-MY" sz="2800" dirty="0"/>
              <a:t>Neutral vs. Emotional (How People Express Emotions)</a:t>
            </a:r>
          </a:p>
        </p:txBody>
      </p:sp>
      <p:sp>
        <p:nvSpPr>
          <p:cNvPr id="3" name="Content Placeholder 2">
            <a:extLst>
              <a:ext uri="{FF2B5EF4-FFF2-40B4-BE49-F238E27FC236}">
                <a16:creationId xmlns="" xmlns:a16="http://schemas.microsoft.com/office/drawing/2014/main" id="{396DEB64-9C11-42CE-AEBE-36DD4209A411}"/>
              </a:ext>
            </a:extLst>
          </p:cNvPr>
          <p:cNvSpPr>
            <a:spLocks noGrp="1"/>
          </p:cNvSpPr>
          <p:nvPr>
            <p:ph idx="1"/>
          </p:nvPr>
        </p:nvSpPr>
        <p:spPr>
          <a:xfrm>
            <a:off x="741014" y="1268760"/>
            <a:ext cx="7719417" cy="4752528"/>
          </a:xfrm>
        </p:spPr>
        <p:txBody>
          <a:bodyPr>
            <a:normAutofit lnSpcReduction="10000"/>
          </a:bodyPr>
          <a:lstStyle/>
          <a:p>
            <a:r>
              <a:rPr lang="en-MY" sz="2400" dirty="0"/>
              <a:t>Neutral refers to culture in which emotions are not shown; Emotional refers to emotions are expressed openly and naturally. In neutral culture, people make a great effort to control their emotions. Reason influences their actions far more than their feelings. People don't reveal what they're thinking or how they're feeling. In emotional culture, people want to find ways to express their emotions, even spontaneously, at work. In these cultures, it's welcome and accepted to show emotion.</a:t>
            </a:r>
          </a:p>
          <a:p>
            <a:r>
              <a:rPr lang="en-MY" sz="2400" dirty="0"/>
              <a:t>Typical neutral cultures include the U.K., Sweden, the Netherlands, Finland, and Germany. Typical emotional cultures include Italy, France, Spain, and countries in Latin-America.</a:t>
            </a:r>
          </a:p>
          <a:p>
            <a:endParaRPr lang="en-MY" sz="2400" dirty="0"/>
          </a:p>
        </p:txBody>
      </p:sp>
    </p:spTree>
    <p:extLst>
      <p:ext uri="{BB962C8B-B14F-4D97-AF65-F5344CB8AC3E}">
        <p14:creationId xmlns="" xmlns:p14="http://schemas.microsoft.com/office/powerpoint/2010/main" val="386507753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991DCC1-A7DC-4D35-8232-A89E9E3DDBCB}"/>
              </a:ext>
            </a:extLst>
          </p:cNvPr>
          <p:cNvSpPr>
            <a:spLocks noGrp="1"/>
          </p:cNvSpPr>
          <p:nvPr>
            <p:ph type="title"/>
          </p:nvPr>
        </p:nvSpPr>
        <p:spPr>
          <a:xfrm>
            <a:off x="827584" y="-91283"/>
            <a:ext cx="7200900" cy="1142385"/>
          </a:xfrm>
        </p:spPr>
        <p:txBody>
          <a:bodyPr>
            <a:normAutofit/>
          </a:bodyPr>
          <a:lstStyle/>
          <a:p>
            <a:r>
              <a:rPr lang="en-MY" sz="2800" dirty="0"/>
              <a:t>Specific vs. Diffuse (How Far People Get Involved)</a:t>
            </a:r>
          </a:p>
        </p:txBody>
      </p:sp>
      <p:sp>
        <p:nvSpPr>
          <p:cNvPr id="3" name="Content Placeholder 2">
            <a:extLst>
              <a:ext uri="{FF2B5EF4-FFF2-40B4-BE49-F238E27FC236}">
                <a16:creationId xmlns="" xmlns:a16="http://schemas.microsoft.com/office/drawing/2014/main" id="{9BC28D1B-5EED-4BD7-A654-5D628B99317F}"/>
              </a:ext>
            </a:extLst>
          </p:cNvPr>
          <p:cNvSpPr>
            <a:spLocks noGrp="1"/>
          </p:cNvSpPr>
          <p:nvPr>
            <p:ph idx="1"/>
          </p:nvPr>
        </p:nvSpPr>
        <p:spPr>
          <a:xfrm>
            <a:off x="683568" y="1340768"/>
            <a:ext cx="7992888" cy="4752528"/>
          </a:xfrm>
        </p:spPr>
        <p:txBody>
          <a:bodyPr>
            <a:normAutofit lnSpcReduction="10000"/>
          </a:bodyPr>
          <a:lstStyle/>
          <a:p>
            <a:r>
              <a:rPr lang="en-MY" sz="2400" dirty="0"/>
              <a:t>Specific refers to large public space shared with others and small private space guarded closely. In specific culture, people keep work and personal lives separate. As a result, they believe that relationships don't have much of an impact on work objectives, and, although good relationships are important, they believe that people can work together without having a good relationship. In diffuse culture, people see an overlap between their work and personal life. </a:t>
            </a:r>
          </a:p>
          <a:p>
            <a:endParaRPr lang="en-MY" sz="2400" dirty="0"/>
          </a:p>
          <a:p>
            <a:r>
              <a:rPr lang="en-MY" sz="2400" dirty="0"/>
              <a:t>Typical specific cultures include the U.S., the U.K., Switzerland, Germany, Scandinavia, and the Netherlands. Typical diffuse cultures include Argentina, Spain, Russia, India, and China.</a:t>
            </a:r>
          </a:p>
          <a:p>
            <a:endParaRPr lang="en-MY" sz="2400" dirty="0"/>
          </a:p>
        </p:txBody>
      </p:sp>
    </p:spTree>
    <p:extLst>
      <p:ext uri="{BB962C8B-B14F-4D97-AF65-F5344CB8AC3E}">
        <p14:creationId xmlns="" xmlns:p14="http://schemas.microsoft.com/office/powerpoint/2010/main" val="35585793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353FCB8-F0FD-4AF9-853F-97A7637914FB}"/>
              </a:ext>
            </a:extLst>
          </p:cNvPr>
          <p:cNvSpPr>
            <a:spLocks noGrp="1"/>
          </p:cNvSpPr>
          <p:nvPr>
            <p:ph type="title"/>
          </p:nvPr>
        </p:nvSpPr>
        <p:spPr>
          <a:xfrm>
            <a:off x="962709" y="-75586"/>
            <a:ext cx="7200900" cy="1142385"/>
          </a:xfrm>
        </p:spPr>
        <p:txBody>
          <a:bodyPr/>
          <a:lstStyle/>
          <a:p>
            <a:r>
              <a:rPr lang="en-MY" dirty="0"/>
              <a:t>Achievement vs. Ascription (How People View Status)</a:t>
            </a:r>
          </a:p>
        </p:txBody>
      </p:sp>
      <p:sp>
        <p:nvSpPr>
          <p:cNvPr id="3" name="Content Placeholder 2">
            <a:extLst>
              <a:ext uri="{FF2B5EF4-FFF2-40B4-BE49-F238E27FC236}">
                <a16:creationId xmlns="" xmlns:a16="http://schemas.microsoft.com/office/drawing/2014/main" id="{9C32BE96-72C8-4741-8689-B139F37FD4B0}"/>
              </a:ext>
            </a:extLst>
          </p:cNvPr>
          <p:cNvSpPr>
            <a:spLocks noGrp="1"/>
          </p:cNvSpPr>
          <p:nvPr>
            <p:ph idx="1"/>
          </p:nvPr>
        </p:nvSpPr>
        <p:spPr>
          <a:xfrm>
            <a:off x="683568" y="1340768"/>
            <a:ext cx="7920880" cy="4752528"/>
          </a:xfrm>
        </p:spPr>
        <p:txBody>
          <a:bodyPr>
            <a:normAutofit lnSpcReduction="10000"/>
          </a:bodyPr>
          <a:lstStyle/>
          <a:p>
            <a:r>
              <a:rPr lang="en-MY" sz="2400" dirty="0"/>
              <a:t>Achievement culture refers to people are accorded status based on how well perform functions; Ascription culture refers to status based on who or what person is. In achievement culture, people believe that you are what you do, and they base your worth accordingly. These cultures value performance, no matter who you are. In ascription culture, people believe that you should be valued for who you are. Power, title, and position matter in these cultures, and these roles define </a:t>
            </a:r>
            <a:r>
              <a:rPr lang="en-MY" sz="2400" dirty="0" err="1"/>
              <a:t>behavior</a:t>
            </a:r>
            <a:r>
              <a:rPr lang="en-MY" sz="2400" dirty="0"/>
              <a:t>.</a:t>
            </a:r>
          </a:p>
          <a:p>
            <a:endParaRPr lang="en-MY" sz="2400" dirty="0"/>
          </a:p>
          <a:p>
            <a:r>
              <a:rPr lang="en-MY" sz="2400" dirty="0"/>
              <a:t>Typical achievement cultures include the U.S., Canada, Australia, and Scandinavia. Typical ascription cultures include France, Italy, Japan, and Saudi Arabia.</a:t>
            </a:r>
          </a:p>
          <a:p>
            <a:endParaRPr lang="en-MY" sz="2400" dirty="0"/>
          </a:p>
        </p:txBody>
      </p:sp>
    </p:spTree>
    <p:extLst>
      <p:ext uri="{BB962C8B-B14F-4D97-AF65-F5344CB8AC3E}">
        <p14:creationId xmlns="" xmlns:p14="http://schemas.microsoft.com/office/powerpoint/2010/main" val="58516007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075986-FFD7-4109-96AF-875094951910}"/>
              </a:ext>
            </a:extLst>
          </p:cNvPr>
          <p:cNvSpPr>
            <a:spLocks noGrp="1"/>
          </p:cNvSpPr>
          <p:nvPr>
            <p:ph type="title"/>
          </p:nvPr>
        </p:nvSpPr>
        <p:spPr>
          <a:xfrm>
            <a:off x="692696" y="0"/>
            <a:ext cx="7200900" cy="1142385"/>
          </a:xfrm>
        </p:spPr>
        <p:txBody>
          <a:bodyPr>
            <a:normAutofit/>
          </a:bodyPr>
          <a:lstStyle/>
          <a:p>
            <a:r>
              <a:rPr lang="en-MY" sz="2800" dirty="0"/>
              <a:t>Sequential Time vs. Synchronous Time (How People Manage Time)</a:t>
            </a:r>
          </a:p>
        </p:txBody>
      </p:sp>
      <p:sp>
        <p:nvSpPr>
          <p:cNvPr id="3" name="Content Placeholder 2">
            <a:extLst>
              <a:ext uri="{FF2B5EF4-FFF2-40B4-BE49-F238E27FC236}">
                <a16:creationId xmlns="" xmlns:a16="http://schemas.microsoft.com/office/drawing/2014/main" id="{2BF77E11-EEEC-43C1-AAC0-7240A0CE8CA0}"/>
              </a:ext>
            </a:extLst>
          </p:cNvPr>
          <p:cNvSpPr>
            <a:spLocks noGrp="1"/>
          </p:cNvSpPr>
          <p:nvPr>
            <p:ph idx="1"/>
          </p:nvPr>
        </p:nvSpPr>
        <p:spPr>
          <a:xfrm>
            <a:off x="685800" y="1556792"/>
            <a:ext cx="8134672" cy="4530725"/>
          </a:xfrm>
        </p:spPr>
        <p:txBody>
          <a:bodyPr>
            <a:normAutofit lnSpcReduction="10000"/>
          </a:bodyPr>
          <a:lstStyle/>
          <a:p>
            <a:r>
              <a:rPr lang="en-MY" sz="2400" dirty="0"/>
              <a:t> In sequential time oriented culture, people like events to happen in order. They place a high value on punctuality, planning (and sticking to your plans), and staying on schedule. In this culture, "time is money," and people don't appreciate it when their schedule is thrown off. In synchronous time oriented culture, people see the past, present, and future as interwoven periods. They often work on several projects at once, and view plans and commitments as flexible.</a:t>
            </a:r>
          </a:p>
          <a:p>
            <a:endParaRPr lang="en-MY" sz="2400" dirty="0"/>
          </a:p>
          <a:p>
            <a:r>
              <a:rPr lang="en-MY" sz="2400" dirty="0"/>
              <a:t>Typical sequential-time cultures include Germany, the U.K., and the U.S. Typical synchronous-time cultures include Argentina, and Mexico.</a:t>
            </a:r>
          </a:p>
          <a:p>
            <a:endParaRPr lang="en-MY" sz="2400" dirty="0"/>
          </a:p>
        </p:txBody>
      </p:sp>
    </p:spTree>
    <p:extLst>
      <p:ext uri="{BB962C8B-B14F-4D97-AF65-F5344CB8AC3E}">
        <p14:creationId xmlns="" xmlns:p14="http://schemas.microsoft.com/office/powerpoint/2010/main" val="38086200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C25B626-1B38-49E7-886A-501AEF29EC42}"/>
              </a:ext>
            </a:extLst>
          </p:cNvPr>
          <p:cNvSpPr>
            <a:spLocks noGrp="1"/>
          </p:cNvSpPr>
          <p:nvPr>
            <p:ph type="title"/>
          </p:nvPr>
        </p:nvSpPr>
        <p:spPr>
          <a:xfrm>
            <a:off x="971550" y="-1630"/>
            <a:ext cx="7200900" cy="1142385"/>
          </a:xfrm>
        </p:spPr>
        <p:txBody>
          <a:bodyPr>
            <a:noAutofit/>
          </a:bodyPr>
          <a:lstStyle/>
          <a:p>
            <a:r>
              <a:rPr lang="en-MY" sz="2800" dirty="0"/>
              <a:t>Inner-directed vs. Outer-directed (How People Relate to Their Environment)</a:t>
            </a:r>
          </a:p>
        </p:txBody>
      </p:sp>
      <p:sp>
        <p:nvSpPr>
          <p:cNvPr id="3" name="Content Placeholder 2">
            <a:extLst>
              <a:ext uri="{FF2B5EF4-FFF2-40B4-BE49-F238E27FC236}">
                <a16:creationId xmlns="" xmlns:a16="http://schemas.microsoft.com/office/drawing/2014/main" id="{B57929DD-0AAF-4D4B-978A-39DA946D20AD}"/>
              </a:ext>
            </a:extLst>
          </p:cNvPr>
          <p:cNvSpPr>
            <a:spLocks noGrp="1"/>
          </p:cNvSpPr>
          <p:nvPr>
            <p:ph idx="1"/>
          </p:nvPr>
        </p:nvSpPr>
        <p:spPr>
          <a:xfrm>
            <a:off x="683568" y="1524000"/>
            <a:ext cx="7776864" cy="4425280"/>
          </a:xfrm>
        </p:spPr>
        <p:txBody>
          <a:bodyPr>
            <a:normAutofit/>
          </a:bodyPr>
          <a:lstStyle/>
          <a:p>
            <a:pPr marL="0" indent="0">
              <a:buNone/>
            </a:pPr>
            <a:r>
              <a:rPr lang="en-MY" sz="2400" dirty="0"/>
              <a:t>Inner-directed refers to people believe in control of outcomes; Outer-directed refers to people believe in letting things take own course. In inner-directed culture, people believe that they can control nature or their environment to achieve goals. This includes how they work with teams and within organizations. In outer-directed culture, people believe that nature, or their environment controls them; they must work with their environment to achieve goals. At work or in relationships, they focus their actions on others, and they avoid conflict where possible. People often need reassurance that they're doing a good job.</a:t>
            </a:r>
          </a:p>
        </p:txBody>
      </p:sp>
    </p:spTree>
    <p:extLst>
      <p:ext uri="{BB962C8B-B14F-4D97-AF65-F5344CB8AC3E}">
        <p14:creationId xmlns="" xmlns:p14="http://schemas.microsoft.com/office/powerpoint/2010/main" val="145048156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B3DDD1C-6D53-4211-A416-9CB588B15728}"/>
              </a:ext>
            </a:extLst>
          </p:cNvPr>
          <p:cNvSpPr>
            <a:spLocks noGrp="1"/>
          </p:cNvSpPr>
          <p:nvPr>
            <p:ph type="title"/>
          </p:nvPr>
        </p:nvSpPr>
        <p:spPr>
          <a:xfrm>
            <a:off x="827584" y="-77216"/>
            <a:ext cx="7200900" cy="1142385"/>
          </a:xfrm>
        </p:spPr>
        <p:txBody>
          <a:bodyPr>
            <a:normAutofit/>
          </a:bodyPr>
          <a:lstStyle/>
          <a:p>
            <a:r>
              <a:rPr lang="en-MY" sz="2800" dirty="0"/>
              <a:t>Question # </a:t>
            </a:r>
          </a:p>
        </p:txBody>
      </p:sp>
      <p:sp>
        <p:nvSpPr>
          <p:cNvPr id="3" name="Content Placeholder 2">
            <a:extLst>
              <a:ext uri="{FF2B5EF4-FFF2-40B4-BE49-F238E27FC236}">
                <a16:creationId xmlns="" xmlns:a16="http://schemas.microsoft.com/office/drawing/2014/main" id="{C23B4431-8FAB-4002-A8C9-D8C7141A0855}"/>
              </a:ext>
            </a:extLst>
          </p:cNvPr>
          <p:cNvSpPr>
            <a:spLocks noGrp="1"/>
          </p:cNvSpPr>
          <p:nvPr>
            <p:ph idx="1"/>
          </p:nvPr>
        </p:nvSpPr>
        <p:spPr>
          <a:xfrm>
            <a:off x="611560" y="1524000"/>
            <a:ext cx="7848872" cy="4353272"/>
          </a:xfrm>
        </p:spPr>
        <p:txBody>
          <a:bodyPr>
            <a:normAutofit/>
          </a:bodyPr>
          <a:lstStyle/>
          <a:p>
            <a:pPr marL="0" indent="0">
              <a:buNone/>
            </a:pPr>
            <a:r>
              <a:rPr lang="en-MY" sz="2400" dirty="0"/>
              <a:t>Which of the following is representative of a universalist culture?</a:t>
            </a:r>
          </a:p>
          <a:p>
            <a:pPr marL="0" indent="0">
              <a:buNone/>
            </a:pPr>
            <a:endParaRPr lang="en-MY" sz="2400" dirty="0"/>
          </a:p>
          <a:p>
            <a:pPr marL="0" indent="0">
              <a:buNone/>
            </a:pPr>
            <a:r>
              <a:rPr lang="en-MY" sz="2400" dirty="0"/>
              <a:t>a) Multitasking is valued more than sequential completion of tasks.</a:t>
            </a:r>
          </a:p>
          <a:p>
            <a:pPr marL="0" indent="0">
              <a:buNone/>
            </a:pPr>
            <a:r>
              <a:rPr lang="en-MY" sz="2400" dirty="0"/>
              <a:t>b) There is intense competition among project teams.</a:t>
            </a:r>
          </a:p>
          <a:p>
            <a:pPr marL="0" indent="0">
              <a:buNone/>
            </a:pPr>
            <a:r>
              <a:rPr lang="en-MY" sz="2400" dirty="0"/>
              <a:t>c) Managers believe that rules and consistency lead to fairness.</a:t>
            </a:r>
          </a:p>
          <a:p>
            <a:pPr marL="0" indent="0">
              <a:buNone/>
            </a:pPr>
            <a:r>
              <a:rPr lang="en-MY" sz="2400" dirty="0"/>
              <a:t>d) Personal freedom is less important than taking care of each other.</a:t>
            </a:r>
          </a:p>
        </p:txBody>
      </p:sp>
    </p:spTree>
    <p:extLst>
      <p:ext uri="{BB962C8B-B14F-4D97-AF65-F5344CB8AC3E}">
        <p14:creationId xmlns="" xmlns:p14="http://schemas.microsoft.com/office/powerpoint/2010/main" val="1981705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68FC71F-0B13-4B06-9AED-4CBBA161E716}"/>
              </a:ext>
            </a:extLst>
          </p:cNvPr>
          <p:cNvSpPr>
            <a:spLocks noGrp="1"/>
          </p:cNvSpPr>
          <p:nvPr>
            <p:ph type="title"/>
          </p:nvPr>
        </p:nvSpPr>
        <p:spPr>
          <a:xfrm>
            <a:off x="611560" y="-75586"/>
            <a:ext cx="7200900" cy="1142385"/>
          </a:xfrm>
        </p:spPr>
        <p:txBody>
          <a:bodyPr>
            <a:normAutofit/>
          </a:bodyPr>
          <a:lstStyle/>
          <a:p>
            <a:r>
              <a:rPr lang="en-MY" sz="2800" dirty="0"/>
              <a:t>Answer # </a:t>
            </a:r>
          </a:p>
        </p:txBody>
      </p:sp>
      <p:sp>
        <p:nvSpPr>
          <p:cNvPr id="3" name="Content Placeholder 2">
            <a:extLst>
              <a:ext uri="{FF2B5EF4-FFF2-40B4-BE49-F238E27FC236}">
                <a16:creationId xmlns="" xmlns:a16="http://schemas.microsoft.com/office/drawing/2014/main" id="{3981E17F-EBC0-4453-83C2-D6742BD63798}"/>
              </a:ext>
            </a:extLst>
          </p:cNvPr>
          <p:cNvSpPr>
            <a:spLocks noGrp="1"/>
          </p:cNvSpPr>
          <p:nvPr>
            <p:ph idx="1"/>
          </p:nvPr>
        </p:nvSpPr>
        <p:spPr>
          <a:xfrm>
            <a:off x="604388" y="1340768"/>
            <a:ext cx="7200900" cy="3809999"/>
          </a:xfrm>
        </p:spPr>
        <p:txBody>
          <a:bodyPr>
            <a:normAutofit/>
          </a:bodyPr>
          <a:lstStyle/>
          <a:p>
            <a:r>
              <a:rPr lang="en-MY" sz="2400" dirty="0"/>
              <a:t>Option C</a:t>
            </a:r>
          </a:p>
        </p:txBody>
      </p:sp>
    </p:spTree>
    <p:extLst>
      <p:ext uri="{BB962C8B-B14F-4D97-AF65-F5344CB8AC3E}">
        <p14:creationId xmlns="" xmlns:p14="http://schemas.microsoft.com/office/powerpoint/2010/main" val="39340725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147FC9-AF6E-4D89-AB40-FF6420381062}"/>
              </a:ext>
            </a:extLst>
          </p:cNvPr>
          <p:cNvSpPr>
            <a:spLocks noGrp="1"/>
          </p:cNvSpPr>
          <p:nvPr>
            <p:ph type="title"/>
          </p:nvPr>
        </p:nvSpPr>
        <p:spPr>
          <a:xfrm>
            <a:off x="683568" y="-29765"/>
            <a:ext cx="7200900" cy="1142385"/>
          </a:xfrm>
        </p:spPr>
        <p:txBody>
          <a:bodyPr>
            <a:normAutofit/>
          </a:bodyPr>
          <a:lstStyle/>
          <a:p>
            <a:r>
              <a:rPr lang="en-MY" sz="2800" dirty="0"/>
              <a:t>Diversity Cultures</a:t>
            </a:r>
          </a:p>
        </p:txBody>
      </p:sp>
      <p:pic>
        <p:nvPicPr>
          <p:cNvPr id="5" name="Picture 4">
            <a:extLst>
              <a:ext uri="{FF2B5EF4-FFF2-40B4-BE49-F238E27FC236}">
                <a16:creationId xmlns="" xmlns:a16="http://schemas.microsoft.com/office/drawing/2014/main" id="{C92FE66C-0393-4ADA-94AC-1AE75EA1D62A}"/>
              </a:ext>
            </a:extLst>
          </p:cNvPr>
          <p:cNvPicPr>
            <a:picLocks noChangeAspect="1"/>
          </p:cNvPicPr>
          <p:nvPr/>
        </p:nvPicPr>
        <p:blipFill>
          <a:blip r:embed="rId2"/>
          <a:stretch>
            <a:fillRect/>
          </a:stretch>
        </p:blipFill>
        <p:spPr>
          <a:xfrm>
            <a:off x="1259632" y="1484784"/>
            <a:ext cx="5524551" cy="4277072"/>
          </a:xfrm>
          <a:prstGeom prst="rect">
            <a:avLst/>
          </a:prstGeom>
          <a:ln w="15875">
            <a:solidFill>
              <a:schemeClr val="tx1"/>
            </a:solidFill>
          </a:ln>
        </p:spPr>
      </p:pic>
    </p:spTree>
    <p:extLst>
      <p:ext uri="{BB962C8B-B14F-4D97-AF65-F5344CB8AC3E}">
        <p14:creationId xmlns="" xmlns:p14="http://schemas.microsoft.com/office/powerpoint/2010/main" val="14328572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6329E86-3EEB-4279-A592-050FEC18F223}"/>
              </a:ext>
            </a:extLst>
          </p:cNvPr>
          <p:cNvSpPr>
            <a:spLocks noGrp="1"/>
          </p:cNvSpPr>
          <p:nvPr>
            <p:ph type="title"/>
          </p:nvPr>
        </p:nvSpPr>
        <p:spPr>
          <a:xfrm>
            <a:off x="683568" y="-105351"/>
            <a:ext cx="7200900" cy="1142385"/>
          </a:xfrm>
        </p:spPr>
        <p:txBody>
          <a:bodyPr>
            <a:normAutofit/>
          </a:bodyPr>
          <a:lstStyle/>
          <a:p>
            <a:r>
              <a:rPr lang="en-MY" sz="2800" dirty="0"/>
              <a:t>Family</a:t>
            </a:r>
          </a:p>
        </p:txBody>
      </p:sp>
      <p:sp>
        <p:nvSpPr>
          <p:cNvPr id="3" name="Content Placeholder 2">
            <a:extLst>
              <a:ext uri="{FF2B5EF4-FFF2-40B4-BE49-F238E27FC236}">
                <a16:creationId xmlns="" xmlns:a16="http://schemas.microsoft.com/office/drawing/2014/main" id="{4B9C2F7D-84DF-4EE8-8B5D-EE9716BD1A43}"/>
              </a:ext>
            </a:extLst>
          </p:cNvPr>
          <p:cNvSpPr>
            <a:spLocks noGrp="1"/>
          </p:cNvSpPr>
          <p:nvPr>
            <p:ph idx="1"/>
          </p:nvPr>
        </p:nvSpPr>
        <p:spPr>
          <a:xfrm>
            <a:off x="683568" y="1340768"/>
            <a:ext cx="7704856" cy="3816424"/>
          </a:xfrm>
        </p:spPr>
        <p:txBody>
          <a:bodyPr>
            <a:normAutofit/>
          </a:bodyPr>
          <a:lstStyle/>
          <a:p>
            <a:pPr marL="0" indent="0">
              <a:buNone/>
            </a:pPr>
            <a:r>
              <a:rPr lang="en-MY" sz="2400" dirty="0"/>
              <a:t>The Family organizational culture is marked by a parent-child dynamic in which personal relationships and getting along together are extremely important. Power rests in key leaders, who guard it carefully. Success often depends on one's ability to manipulate and build on relationships. This culture occurs most frequently in countries like Japan, France, and Spain.</a:t>
            </a:r>
          </a:p>
        </p:txBody>
      </p:sp>
    </p:spTree>
    <p:extLst>
      <p:ext uri="{BB962C8B-B14F-4D97-AF65-F5344CB8AC3E}">
        <p14:creationId xmlns="" xmlns:p14="http://schemas.microsoft.com/office/powerpoint/2010/main" val="15374000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477574-8DB0-4AFE-8809-E5DFD89B72DB}"/>
              </a:ext>
            </a:extLst>
          </p:cNvPr>
          <p:cNvSpPr>
            <a:spLocks noGrp="1"/>
          </p:cNvSpPr>
          <p:nvPr>
            <p:ph type="title"/>
          </p:nvPr>
        </p:nvSpPr>
        <p:spPr>
          <a:xfrm>
            <a:off x="611560" y="-75586"/>
            <a:ext cx="7200900" cy="1142385"/>
          </a:xfrm>
        </p:spPr>
        <p:txBody>
          <a:bodyPr>
            <a:normAutofit/>
          </a:bodyPr>
          <a:lstStyle/>
          <a:p>
            <a:r>
              <a:rPr lang="en-MY" sz="2800" dirty="0"/>
              <a:t>Eiffel Tower</a:t>
            </a:r>
          </a:p>
        </p:txBody>
      </p:sp>
      <p:sp>
        <p:nvSpPr>
          <p:cNvPr id="3" name="Content Placeholder 2">
            <a:extLst>
              <a:ext uri="{FF2B5EF4-FFF2-40B4-BE49-F238E27FC236}">
                <a16:creationId xmlns="" xmlns:a16="http://schemas.microsoft.com/office/drawing/2014/main" id="{C6C41889-2603-461E-B814-5D0B313AA49F}"/>
              </a:ext>
            </a:extLst>
          </p:cNvPr>
          <p:cNvSpPr>
            <a:spLocks noGrp="1"/>
          </p:cNvSpPr>
          <p:nvPr>
            <p:ph idx="1"/>
          </p:nvPr>
        </p:nvSpPr>
        <p:spPr>
          <a:xfrm>
            <a:off x="683568" y="1524000"/>
            <a:ext cx="7920880" cy="3993232"/>
          </a:xfrm>
        </p:spPr>
        <p:txBody>
          <a:bodyPr>
            <a:normAutofit/>
          </a:bodyPr>
          <a:lstStyle/>
          <a:p>
            <a:pPr marL="0" indent="0">
              <a:buNone/>
            </a:pPr>
            <a:r>
              <a:rPr lang="en-MY" sz="2400" dirty="0"/>
              <a:t>The Eiffel Tower concept refers to a hierarchical structuring of relationships. Power and decision-making responsibility increase as one move toward the top of the organization. There may be elaborate rules, strictly respected job definitions and responsibilities, and a reliance on planning. These kinds of organizations are generally found in Germany, Denmark, and the Netherlands.</a:t>
            </a:r>
          </a:p>
        </p:txBody>
      </p:sp>
    </p:spTree>
    <p:extLst>
      <p:ext uri="{BB962C8B-B14F-4D97-AF65-F5344CB8AC3E}">
        <p14:creationId xmlns="" xmlns:p14="http://schemas.microsoft.com/office/powerpoint/2010/main" val="241755192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F586E26-B669-4094-9605-F1CACB074B16}"/>
              </a:ext>
            </a:extLst>
          </p:cNvPr>
          <p:cNvSpPr>
            <a:spLocks noGrp="1"/>
          </p:cNvSpPr>
          <p:nvPr>
            <p:ph type="title"/>
          </p:nvPr>
        </p:nvSpPr>
        <p:spPr>
          <a:xfrm>
            <a:off x="755576" y="-15697"/>
            <a:ext cx="7200900" cy="1142385"/>
          </a:xfrm>
        </p:spPr>
        <p:txBody>
          <a:bodyPr>
            <a:normAutofit/>
          </a:bodyPr>
          <a:lstStyle/>
          <a:p>
            <a:r>
              <a:rPr lang="en-MY" sz="2800" dirty="0"/>
              <a:t>Incubator</a:t>
            </a:r>
          </a:p>
        </p:txBody>
      </p:sp>
      <p:sp>
        <p:nvSpPr>
          <p:cNvPr id="3" name="Content Placeholder 2">
            <a:extLst>
              <a:ext uri="{FF2B5EF4-FFF2-40B4-BE49-F238E27FC236}">
                <a16:creationId xmlns="" xmlns:a16="http://schemas.microsoft.com/office/drawing/2014/main" id="{6FFF9C84-76CF-4FA1-B650-084A9C62846F}"/>
              </a:ext>
            </a:extLst>
          </p:cNvPr>
          <p:cNvSpPr>
            <a:spLocks noGrp="1"/>
          </p:cNvSpPr>
          <p:nvPr>
            <p:ph idx="1"/>
          </p:nvPr>
        </p:nvSpPr>
        <p:spPr>
          <a:xfrm>
            <a:off x="755576" y="1268760"/>
            <a:ext cx="7560840" cy="3960440"/>
          </a:xfrm>
        </p:spPr>
        <p:txBody>
          <a:bodyPr>
            <a:normAutofit/>
          </a:bodyPr>
          <a:lstStyle/>
          <a:p>
            <a:pPr marL="0" indent="0">
              <a:buNone/>
            </a:pPr>
            <a:r>
              <a:rPr lang="en-MY" sz="2400" dirty="0"/>
              <a:t>The Incubator describes organizations that are relatively flat, in which individuals can exert power and gain recognition. From a national perspective, Sweden tends to produce Incubators; from an industrial perspective, Incubators are often software companies</a:t>
            </a:r>
          </a:p>
        </p:txBody>
      </p:sp>
    </p:spTree>
    <p:extLst>
      <p:ext uri="{BB962C8B-B14F-4D97-AF65-F5344CB8AC3E}">
        <p14:creationId xmlns="" xmlns:p14="http://schemas.microsoft.com/office/powerpoint/2010/main" val="49691836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3D0BA9-7FA6-4457-81BF-BBA3145253E5}"/>
              </a:ext>
            </a:extLst>
          </p:cNvPr>
          <p:cNvSpPr>
            <a:spLocks noGrp="1"/>
          </p:cNvSpPr>
          <p:nvPr>
            <p:ph type="title"/>
          </p:nvPr>
        </p:nvSpPr>
        <p:spPr/>
        <p:txBody>
          <a:bodyPr>
            <a:normAutofit/>
          </a:bodyPr>
          <a:lstStyle/>
          <a:p>
            <a:r>
              <a:rPr lang="en-MY" sz="2800" dirty="0"/>
              <a:t>Guided Missile</a:t>
            </a:r>
          </a:p>
        </p:txBody>
      </p:sp>
      <p:sp>
        <p:nvSpPr>
          <p:cNvPr id="3" name="Content Placeholder 2">
            <a:extLst>
              <a:ext uri="{FF2B5EF4-FFF2-40B4-BE49-F238E27FC236}">
                <a16:creationId xmlns="" xmlns:a16="http://schemas.microsoft.com/office/drawing/2014/main" id="{C016495B-3AB4-4AB4-965D-F393BBBECB7E}"/>
              </a:ext>
            </a:extLst>
          </p:cNvPr>
          <p:cNvSpPr>
            <a:spLocks noGrp="1"/>
          </p:cNvSpPr>
          <p:nvPr>
            <p:ph idx="1"/>
          </p:nvPr>
        </p:nvSpPr>
        <p:spPr/>
        <p:txBody>
          <a:bodyPr>
            <a:normAutofit/>
          </a:bodyPr>
          <a:lstStyle/>
          <a:p>
            <a:pPr marL="0" indent="0">
              <a:buNone/>
            </a:pPr>
            <a:r>
              <a:rPr lang="en-MY" sz="2400" dirty="0"/>
              <a:t>The Guided Missile organization is highly focused on the achievement of specific objectives, often those that deliver value in a short time frame. Power is gained through expertise. Value to the organization is measured by results and is rewarded. This type of corporate culture characterizes many organizations in the United Kingdom, the United States, and Canada.</a:t>
            </a:r>
          </a:p>
        </p:txBody>
      </p:sp>
    </p:spTree>
    <p:extLst>
      <p:ext uri="{BB962C8B-B14F-4D97-AF65-F5344CB8AC3E}">
        <p14:creationId xmlns="" xmlns:p14="http://schemas.microsoft.com/office/powerpoint/2010/main" val="226364012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9F54148-6CAB-4135-8ABA-3142E77CC055}"/>
              </a:ext>
            </a:extLst>
          </p:cNvPr>
          <p:cNvSpPr>
            <a:spLocks noGrp="1"/>
          </p:cNvSpPr>
          <p:nvPr>
            <p:ph type="title"/>
          </p:nvPr>
        </p:nvSpPr>
        <p:spPr/>
        <p:txBody>
          <a:bodyPr>
            <a:normAutofit/>
          </a:bodyPr>
          <a:lstStyle/>
          <a:p>
            <a:r>
              <a:rPr lang="en-MY" sz="2800" dirty="0"/>
              <a:t>Question # </a:t>
            </a:r>
          </a:p>
        </p:txBody>
      </p:sp>
      <p:sp>
        <p:nvSpPr>
          <p:cNvPr id="3" name="Content Placeholder 2">
            <a:extLst>
              <a:ext uri="{FF2B5EF4-FFF2-40B4-BE49-F238E27FC236}">
                <a16:creationId xmlns="" xmlns:a16="http://schemas.microsoft.com/office/drawing/2014/main" id="{E27D6185-E311-460F-9439-B8FA8E4B7AB5}"/>
              </a:ext>
            </a:extLst>
          </p:cNvPr>
          <p:cNvSpPr>
            <a:spLocks noGrp="1"/>
          </p:cNvSpPr>
          <p:nvPr>
            <p:ph idx="1"/>
          </p:nvPr>
        </p:nvSpPr>
        <p:spPr>
          <a:xfrm>
            <a:off x="467544" y="2060848"/>
            <a:ext cx="8208912" cy="3888432"/>
          </a:xfrm>
        </p:spPr>
        <p:txBody>
          <a:bodyPr>
            <a:normAutofit/>
          </a:bodyPr>
          <a:lstStyle/>
          <a:p>
            <a:pPr marL="0" indent="0">
              <a:buNone/>
            </a:pPr>
            <a:r>
              <a:rPr lang="en-MY" sz="2400" dirty="0"/>
              <a:t>Which of the following organizational cultures is highly focused on the achievement of objectives and provides rewards based on expertise?</a:t>
            </a:r>
          </a:p>
          <a:p>
            <a:pPr marL="0" indent="0">
              <a:buNone/>
            </a:pPr>
            <a:r>
              <a:rPr lang="en-MY" sz="2400" dirty="0"/>
              <a:t>a) Guided Missile</a:t>
            </a:r>
          </a:p>
          <a:p>
            <a:pPr marL="0" indent="0">
              <a:buNone/>
            </a:pPr>
            <a:r>
              <a:rPr lang="en-MY" sz="2400" dirty="0"/>
              <a:t>b) Incubator</a:t>
            </a:r>
          </a:p>
          <a:p>
            <a:pPr marL="0" indent="0">
              <a:buNone/>
            </a:pPr>
            <a:r>
              <a:rPr lang="en-MY" sz="2400" dirty="0"/>
              <a:t>c) Eiffel Tower</a:t>
            </a:r>
          </a:p>
          <a:p>
            <a:pPr marL="0" indent="0">
              <a:buNone/>
            </a:pPr>
            <a:r>
              <a:rPr lang="en-MY" sz="2400" dirty="0"/>
              <a:t>d) Family</a:t>
            </a:r>
          </a:p>
          <a:p>
            <a:pPr marL="0" indent="0">
              <a:buNone/>
            </a:pPr>
            <a:endParaRPr lang="en-MY" sz="2400" dirty="0"/>
          </a:p>
          <a:p>
            <a:pPr marL="0" indent="0">
              <a:buNone/>
            </a:pPr>
            <a:endParaRPr lang="en-MY" sz="2400" dirty="0"/>
          </a:p>
          <a:p>
            <a:pPr marL="0" indent="0">
              <a:buNone/>
            </a:pPr>
            <a:endParaRPr lang="en-MY" sz="2400" dirty="0"/>
          </a:p>
        </p:txBody>
      </p:sp>
    </p:spTree>
    <p:extLst>
      <p:ext uri="{BB962C8B-B14F-4D97-AF65-F5344CB8AC3E}">
        <p14:creationId xmlns="" xmlns:p14="http://schemas.microsoft.com/office/powerpoint/2010/main" val="4571513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94D98FE-7337-4C32-B9CD-C3A1C0B74D61}"/>
              </a:ext>
            </a:extLst>
          </p:cNvPr>
          <p:cNvSpPr>
            <a:spLocks noGrp="1"/>
          </p:cNvSpPr>
          <p:nvPr>
            <p:ph type="title"/>
          </p:nvPr>
        </p:nvSpPr>
        <p:spPr/>
        <p:txBody>
          <a:bodyPr>
            <a:normAutofit/>
          </a:bodyPr>
          <a:lstStyle/>
          <a:p>
            <a:r>
              <a:rPr lang="en-MY" sz="2800" dirty="0"/>
              <a:t>Answer # </a:t>
            </a:r>
          </a:p>
        </p:txBody>
      </p:sp>
      <p:sp>
        <p:nvSpPr>
          <p:cNvPr id="3" name="Content Placeholder 2">
            <a:extLst>
              <a:ext uri="{FF2B5EF4-FFF2-40B4-BE49-F238E27FC236}">
                <a16:creationId xmlns="" xmlns:a16="http://schemas.microsoft.com/office/drawing/2014/main" id="{5E573244-543E-48F0-9C8E-1595005606C3}"/>
              </a:ext>
            </a:extLst>
          </p:cNvPr>
          <p:cNvSpPr>
            <a:spLocks noGrp="1"/>
          </p:cNvSpPr>
          <p:nvPr>
            <p:ph idx="1"/>
          </p:nvPr>
        </p:nvSpPr>
        <p:spPr/>
        <p:txBody>
          <a:bodyPr>
            <a:normAutofit/>
          </a:bodyPr>
          <a:lstStyle/>
          <a:p>
            <a:r>
              <a:rPr lang="en-MY" sz="2400" dirty="0"/>
              <a:t>Option A</a:t>
            </a:r>
          </a:p>
        </p:txBody>
      </p:sp>
    </p:spTree>
    <p:extLst>
      <p:ext uri="{BB962C8B-B14F-4D97-AF65-F5344CB8AC3E}">
        <p14:creationId xmlns="" xmlns:p14="http://schemas.microsoft.com/office/powerpoint/2010/main" val="398057503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831099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0EAD04-A990-4F22-8BB8-1DEB526BE13A}"/>
              </a:ext>
            </a:extLst>
          </p:cNvPr>
          <p:cNvSpPr>
            <a:spLocks noGrp="1"/>
          </p:cNvSpPr>
          <p:nvPr>
            <p:ph type="title"/>
          </p:nvPr>
        </p:nvSpPr>
        <p:spPr>
          <a:xfrm>
            <a:off x="228600" y="152400"/>
            <a:ext cx="8534400" cy="1219199"/>
          </a:xfrm>
        </p:spPr>
        <p:txBody>
          <a:bodyPr>
            <a:normAutofit/>
          </a:bodyPr>
          <a:lstStyle/>
          <a:p>
            <a:r>
              <a:rPr lang="en-MY" dirty="0"/>
              <a:t>Cameron &amp; Quinn Organisational Culture Model</a:t>
            </a:r>
          </a:p>
        </p:txBody>
      </p:sp>
      <p:sp>
        <p:nvSpPr>
          <p:cNvPr id="3" name="Content Placeholder 2">
            <a:extLst>
              <a:ext uri="{FF2B5EF4-FFF2-40B4-BE49-F238E27FC236}">
                <a16:creationId xmlns:a16="http://schemas.microsoft.com/office/drawing/2014/main" xmlns="" id="{24379F4D-BC5E-4759-B14A-77BFC77521A4}"/>
              </a:ext>
            </a:extLst>
          </p:cNvPr>
          <p:cNvSpPr>
            <a:spLocks noGrp="1"/>
          </p:cNvSpPr>
          <p:nvPr>
            <p:ph idx="1"/>
          </p:nvPr>
        </p:nvSpPr>
        <p:spPr>
          <a:xfrm>
            <a:off x="467544" y="1484784"/>
            <a:ext cx="8208912" cy="4608512"/>
          </a:xfrm>
        </p:spPr>
        <p:txBody>
          <a:bodyPr>
            <a:normAutofit/>
          </a:bodyPr>
          <a:lstStyle/>
          <a:p>
            <a:r>
              <a:rPr lang="en-MY" sz="2400" dirty="0"/>
              <a:t>Clan oriented cultures are family-like, with a focus on mentoring, nurturing, and “doing things together.”</a:t>
            </a:r>
          </a:p>
          <a:p>
            <a:r>
              <a:rPr lang="en-MY" sz="2400" dirty="0"/>
              <a:t>Adhocracy oriented cultures are dynamic and entrepreneurial, with a focus on risk- taking, innovation, and “doing things first.”</a:t>
            </a:r>
          </a:p>
          <a:p>
            <a:r>
              <a:rPr lang="en-MY" sz="2400" dirty="0"/>
              <a:t>Market oriented cultures are results oriented, with a focus on competition, achievement, and “getting the job done.”</a:t>
            </a:r>
          </a:p>
          <a:p>
            <a:r>
              <a:rPr lang="en-MY" sz="2400" dirty="0"/>
              <a:t>Hierarchy oriented cultures are structured and controlled, with a focus on efficiency, stability and “doing things right.”</a:t>
            </a:r>
          </a:p>
          <a:p>
            <a:endParaRPr lang="en-MY" sz="2400" dirty="0"/>
          </a:p>
        </p:txBody>
      </p:sp>
    </p:spTree>
    <p:extLst>
      <p:ext uri="{BB962C8B-B14F-4D97-AF65-F5344CB8AC3E}">
        <p14:creationId xmlns:p14="http://schemas.microsoft.com/office/powerpoint/2010/main" xmlns="" val="143834092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F958309-2148-4C83-8374-4CE1E4D68C19}"/>
              </a:ext>
            </a:extLst>
          </p:cNvPr>
          <p:cNvSpPr>
            <a:spLocks noGrp="1"/>
          </p:cNvSpPr>
          <p:nvPr>
            <p:ph type="title"/>
          </p:nvPr>
        </p:nvSpPr>
        <p:spPr/>
        <p:txBody>
          <a:bodyPr>
            <a:normAutofit fontScale="90000"/>
          </a:bodyPr>
          <a:lstStyle/>
          <a:p>
            <a:r>
              <a:rPr lang="en-MY" dirty="0"/>
              <a:t>Cameron &amp; Quinn Organisational Culture Model</a:t>
            </a:r>
          </a:p>
        </p:txBody>
      </p:sp>
      <p:pic>
        <p:nvPicPr>
          <p:cNvPr id="5" name="Picture 4">
            <a:extLst>
              <a:ext uri="{FF2B5EF4-FFF2-40B4-BE49-F238E27FC236}">
                <a16:creationId xmlns:a16="http://schemas.microsoft.com/office/drawing/2014/main" xmlns="" id="{7EEEB65A-1CA7-49EC-B8B6-C635835EDA01}"/>
              </a:ext>
            </a:extLst>
          </p:cNvPr>
          <p:cNvPicPr>
            <a:picLocks noChangeAspect="1"/>
          </p:cNvPicPr>
          <p:nvPr/>
        </p:nvPicPr>
        <p:blipFill>
          <a:blip r:embed="rId2"/>
          <a:stretch>
            <a:fillRect/>
          </a:stretch>
        </p:blipFill>
        <p:spPr>
          <a:xfrm>
            <a:off x="683568" y="1844824"/>
            <a:ext cx="8151306" cy="4392488"/>
          </a:xfrm>
          <a:prstGeom prst="rect">
            <a:avLst/>
          </a:prstGeom>
        </p:spPr>
      </p:pic>
    </p:spTree>
    <p:extLst>
      <p:ext uri="{BB962C8B-B14F-4D97-AF65-F5344CB8AC3E}">
        <p14:creationId xmlns:p14="http://schemas.microsoft.com/office/powerpoint/2010/main" xmlns="" val="356333520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6446146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79C640-5F20-4372-AAAD-C0007D817AE7}"/>
              </a:ext>
            </a:extLst>
          </p:cNvPr>
          <p:cNvSpPr>
            <a:spLocks noGrp="1"/>
          </p:cNvSpPr>
          <p:nvPr>
            <p:ph type="title"/>
          </p:nvPr>
        </p:nvSpPr>
        <p:spPr>
          <a:xfrm>
            <a:off x="827584" y="-63148"/>
            <a:ext cx="7200900" cy="1142385"/>
          </a:xfrm>
        </p:spPr>
        <p:txBody>
          <a:bodyPr>
            <a:normAutofit/>
          </a:bodyPr>
          <a:lstStyle/>
          <a:p>
            <a:r>
              <a:rPr lang="en-MY" sz="2800" dirty="0"/>
              <a:t>National Culture</a:t>
            </a:r>
          </a:p>
        </p:txBody>
      </p:sp>
      <p:sp>
        <p:nvSpPr>
          <p:cNvPr id="3" name="Content Placeholder 2">
            <a:extLst>
              <a:ext uri="{FF2B5EF4-FFF2-40B4-BE49-F238E27FC236}">
                <a16:creationId xmlns:a16="http://schemas.microsoft.com/office/drawing/2014/main" xmlns="" id="{D060DC0B-DF9C-40D1-876D-8742277EDCEC}"/>
              </a:ext>
            </a:extLst>
          </p:cNvPr>
          <p:cNvSpPr>
            <a:spLocks noGrp="1"/>
          </p:cNvSpPr>
          <p:nvPr>
            <p:ph idx="1"/>
          </p:nvPr>
        </p:nvSpPr>
        <p:spPr>
          <a:xfrm>
            <a:off x="611560" y="1340768"/>
            <a:ext cx="7920880" cy="4608512"/>
          </a:xfrm>
        </p:spPr>
        <p:txBody>
          <a:bodyPr>
            <a:normAutofit/>
          </a:bodyPr>
          <a:lstStyle/>
          <a:p>
            <a:pPr marL="0" indent="0">
              <a:buNone/>
            </a:pPr>
            <a:r>
              <a:rPr lang="en-MY" sz="2400" dirty="0"/>
              <a:t>The values that distinguished countries (rather than individuals) from each other grouped themselves statistically into four clusters. They dealt with four anthropological problem areas that different national societies handle differently: </a:t>
            </a:r>
          </a:p>
          <a:p>
            <a:r>
              <a:rPr lang="en-MY" sz="2400" dirty="0"/>
              <a:t>ways of coping with inequality</a:t>
            </a:r>
          </a:p>
          <a:p>
            <a:r>
              <a:rPr lang="en-MY" sz="2400" dirty="0"/>
              <a:t> ways of coping with uncertainty</a:t>
            </a:r>
          </a:p>
          <a:p>
            <a:r>
              <a:rPr lang="en-MY" sz="2400" dirty="0"/>
              <a:t>the relationship of the individual with her or his primary group</a:t>
            </a:r>
          </a:p>
          <a:p>
            <a:r>
              <a:rPr lang="en-MY" sz="2400" dirty="0"/>
              <a:t>the emotional implications of having been born as a girl or as a boy. </a:t>
            </a:r>
          </a:p>
        </p:txBody>
      </p:sp>
    </p:spTree>
    <p:extLst>
      <p:ext uri="{BB962C8B-B14F-4D97-AF65-F5344CB8AC3E}">
        <p14:creationId xmlns:p14="http://schemas.microsoft.com/office/powerpoint/2010/main" xmlns="" val="362257300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2B7666-5A51-498C-98BF-33B393746EC8}"/>
              </a:ext>
            </a:extLst>
          </p:cNvPr>
          <p:cNvSpPr>
            <a:spLocks noGrp="1"/>
          </p:cNvSpPr>
          <p:nvPr>
            <p:ph type="title"/>
          </p:nvPr>
        </p:nvSpPr>
        <p:spPr>
          <a:xfrm>
            <a:off x="827584" y="-75586"/>
            <a:ext cx="7200900" cy="1142385"/>
          </a:xfrm>
        </p:spPr>
        <p:txBody>
          <a:bodyPr>
            <a:normAutofit/>
          </a:bodyPr>
          <a:lstStyle/>
          <a:p>
            <a:r>
              <a:rPr lang="en-MY" sz="2800" dirty="0"/>
              <a:t>Hofstede Six Dimensions</a:t>
            </a:r>
          </a:p>
        </p:txBody>
      </p:sp>
      <p:sp>
        <p:nvSpPr>
          <p:cNvPr id="3" name="Content Placeholder 2">
            <a:extLst>
              <a:ext uri="{FF2B5EF4-FFF2-40B4-BE49-F238E27FC236}">
                <a16:creationId xmlns:a16="http://schemas.microsoft.com/office/drawing/2014/main" xmlns="" id="{84711A05-D4BF-484C-A9FF-46611530D8CD}"/>
              </a:ext>
            </a:extLst>
          </p:cNvPr>
          <p:cNvSpPr>
            <a:spLocks noGrp="1"/>
          </p:cNvSpPr>
          <p:nvPr>
            <p:ph idx="1"/>
          </p:nvPr>
        </p:nvSpPr>
        <p:spPr>
          <a:xfrm>
            <a:off x="683568" y="1412776"/>
            <a:ext cx="7632848" cy="4320480"/>
          </a:xfrm>
        </p:spPr>
        <p:txBody>
          <a:bodyPr>
            <a:normAutofit/>
          </a:bodyPr>
          <a:lstStyle/>
          <a:p>
            <a:pPr marL="0" indent="0">
              <a:buNone/>
            </a:pPr>
            <a:r>
              <a:rPr lang="en-MY" sz="2400" dirty="0"/>
              <a:t>Geert Hofstede dimensions of national culture:</a:t>
            </a:r>
          </a:p>
          <a:p>
            <a:pPr marL="0" indent="0">
              <a:buNone/>
            </a:pPr>
            <a:r>
              <a:rPr lang="en-MY" sz="2400" dirty="0"/>
              <a:t> </a:t>
            </a:r>
          </a:p>
          <a:p>
            <a:pPr marL="514350" indent="-514350">
              <a:buFont typeface="+mj-lt"/>
              <a:buAutoNum type="arabicPeriod"/>
            </a:pPr>
            <a:r>
              <a:rPr lang="en-MY" sz="2400" dirty="0"/>
              <a:t>Power Distance</a:t>
            </a:r>
          </a:p>
          <a:p>
            <a:pPr marL="514350" indent="-514350">
              <a:buFont typeface="+mj-lt"/>
              <a:buAutoNum type="arabicPeriod"/>
            </a:pPr>
            <a:r>
              <a:rPr lang="en-MY" sz="2400" dirty="0"/>
              <a:t>Uncertainty Avoidance</a:t>
            </a:r>
          </a:p>
          <a:p>
            <a:pPr marL="514350" indent="-514350">
              <a:buFont typeface="+mj-lt"/>
              <a:buAutoNum type="arabicPeriod"/>
            </a:pPr>
            <a:r>
              <a:rPr lang="en-MY" sz="2400" dirty="0"/>
              <a:t>Individualism versus Collectivism</a:t>
            </a:r>
          </a:p>
          <a:p>
            <a:pPr marL="514350" indent="-514350">
              <a:buFont typeface="+mj-lt"/>
              <a:buAutoNum type="arabicPeriod"/>
            </a:pPr>
            <a:r>
              <a:rPr lang="en-MY" sz="2400" dirty="0"/>
              <a:t>Masculinity versus Femininity</a:t>
            </a:r>
          </a:p>
          <a:p>
            <a:pPr marL="514350" indent="-514350">
              <a:buFont typeface="+mj-lt"/>
              <a:buAutoNum type="arabicPeriod"/>
            </a:pPr>
            <a:r>
              <a:rPr lang="en-MY" sz="2400" dirty="0"/>
              <a:t> Time Perspective</a:t>
            </a:r>
          </a:p>
          <a:p>
            <a:pPr marL="514350" indent="-514350">
              <a:buFont typeface="+mj-lt"/>
              <a:buAutoNum type="arabicPeriod"/>
            </a:pPr>
            <a:r>
              <a:rPr lang="en-MY" sz="2400" dirty="0"/>
              <a:t>Indulgence/Restraint</a:t>
            </a:r>
          </a:p>
        </p:txBody>
      </p:sp>
    </p:spTree>
    <p:extLst>
      <p:ext uri="{BB962C8B-B14F-4D97-AF65-F5344CB8AC3E}">
        <p14:creationId xmlns:p14="http://schemas.microsoft.com/office/powerpoint/2010/main" xmlns="" val="78380869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F85459-A794-446E-BA85-FD12704153A9}"/>
              </a:ext>
            </a:extLst>
          </p:cNvPr>
          <p:cNvSpPr>
            <a:spLocks noGrp="1"/>
          </p:cNvSpPr>
          <p:nvPr>
            <p:ph type="title"/>
          </p:nvPr>
        </p:nvSpPr>
        <p:spPr/>
        <p:txBody>
          <a:bodyPr/>
          <a:lstStyle/>
          <a:p>
            <a:r>
              <a:rPr lang="en-MY" dirty="0"/>
              <a:t>Hofstede’s Cultural Dimensions</a:t>
            </a:r>
          </a:p>
        </p:txBody>
      </p:sp>
      <p:pic>
        <p:nvPicPr>
          <p:cNvPr id="5" name="Picture 4">
            <a:extLst>
              <a:ext uri="{FF2B5EF4-FFF2-40B4-BE49-F238E27FC236}">
                <a16:creationId xmlns:a16="http://schemas.microsoft.com/office/drawing/2014/main" xmlns="" id="{F4A7072E-E7A4-4AF1-B16F-CCEFAFFC2F89}"/>
              </a:ext>
            </a:extLst>
          </p:cNvPr>
          <p:cNvPicPr>
            <a:picLocks noChangeAspect="1"/>
          </p:cNvPicPr>
          <p:nvPr/>
        </p:nvPicPr>
        <p:blipFill>
          <a:blip r:embed="rId2"/>
          <a:stretch>
            <a:fillRect/>
          </a:stretch>
        </p:blipFill>
        <p:spPr>
          <a:xfrm>
            <a:off x="1195387" y="2132856"/>
            <a:ext cx="6753225" cy="4343400"/>
          </a:xfrm>
          <a:prstGeom prst="rect">
            <a:avLst/>
          </a:prstGeom>
        </p:spPr>
      </p:pic>
    </p:spTree>
    <p:extLst>
      <p:ext uri="{BB962C8B-B14F-4D97-AF65-F5344CB8AC3E}">
        <p14:creationId xmlns:p14="http://schemas.microsoft.com/office/powerpoint/2010/main" xmlns="" val="397788665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D10B54-0546-45BD-9521-523E4FB310B5}"/>
              </a:ext>
            </a:extLst>
          </p:cNvPr>
          <p:cNvSpPr>
            <a:spLocks noGrp="1"/>
          </p:cNvSpPr>
          <p:nvPr>
            <p:ph type="title"/>
          </p:nvPr>
        </p:nvSpPr>
        <p:spPr>
          <a:xfrm>
            <a:off x="755576" y="-75586"/>
            <a:ext cx="7200900" cy="1142385"/>
          </a:xfrm>
        </p:spPr>
        <p:txBody>
          <a:bodyPr>
            <a:normAutofit/>
          </a:bodyPr>
          <a:lstStyle/>
          <a:p>
            <a:r>
              <a:rPr lang="en-MY" sz="2800" dirty="0"/>
              <a:t>Individualism vs. Collectivism</a:t>
            </a:r>
          </a:p>
        </p:txBody>
      </p:sp>
      <p:sp>
        <p:nvSpPr>
          <p:cNvPr id="3" name="Content Placeholder 2">
            <a:extLst>
              <a:ext uri="{FF2B5EF4-FFF2-40B4-BE49-F238E27FC236}">
                <a16:creationId xmlns:a16="http://schemas.microsoft.com/office/drawing/2014/main" xmlns="" id="{69B14157-4FB4-4303-9997-41C183B7D94B}"/>
              </a:ext>
            </a:extLst>
          </p:cNvPr>
          <p:cNvSpPr>
            <a:spLocks noGrp="1"/>
          </p:cNvSpPr>
          <p:nvPr>
            <p:ph idx="1"/>
          </p:nvPr>
        </p:nvSpPr>
        <p:spPr>
          <a:xfrm>
            <a:off x="467544" y="1340768"/>
            <a:ext cx="8136904" cy="4608512"/>
          </a:xfrm>
        </p:spPr>
        <p:txBody>
          <a:bodyPr>
            <a:normAutofit fontScale="92500" lnSpcReduction="10000"/>
          </a:bodyPr>
          <a:lstStyle/>
          <a:p>
            <a:pPr marL="0" indent="0">
              <a:buNone/>
            </a:pPr>
            <a:r>
              <a:rPr lang="en-MY" sz="2400" dirty="0"/>
              <a:t>Individualism is the tendency of people to look after themselves and their immediate family only; Individualism is the preference of people to belong to a loosely knit society where importance is placed on the self and autonomy. </a:t>
            </a:r>
          </a:p>
          <a:p>
            <a:pPr marL="0" indent="0">
              <a:buNone/>
            </a:pPr>
            <a:r>
              <a:rPr lang="en-MY" sz="2400" dirty="0"/>
              <a:t>In opposition, collectivism is the tendency of people to belong to groups or collectives and to look after each other in exchange for loyalty. Collectivist structures place importance on interdependent social units such as the family, rather than on the self. In individualist societies, employees require the freedom to work independently and desire challenging work (which is more important than personal relationships) that will help them reach self-actualization. In collectivist cultures, unquestioned management structures are responsible for the organization of teams of employees and the cohesion of the collective.</a:t>
            </a:r>
          </a:p>
        </p:txBody>
      </p:sp>
    </p:spTree>
    <p:extLst>
      <p:ext uri="{BB962C8B-B14F-4D97-AF65-F5344CB8AC3E}">
        <p14:creationId xmlns:p14="http://schemas.microsoft.com/office/powerpoint/2010/main" xmlns="" val="36137906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6172359-B84C-4AA2-91CE-A9C536605808}"/>
              </a:ext>
            </a:extLst>
          </p:cNvPr>
          <p:cNvSpPr>
            <a:spLocks noGrp="1"/>
          </p:cNvSpPr>
          <p:nvPr>
            <p:ph type="title"/>
          </p:nvPr>
        </p:nvSpPr>
        <p:spPr>
          <a:xfrm>
            <a:off x="755576" y="-77216"/>
            <a:ext cx="7200900" cy="1142385"/>
          </a:xfrm>
        </p:spPr>
        <p:txBody>
          <a:bodyPr>
            <a:normAutofit/>
          </a:bodyPr>
          <a:lstStyle/>
          <a:p>
            <a:r>
              <a:rPr lang="en-MY" sz="2800" dirty="0"/>
              <a:t>Masculinity vs. Femininity</a:t>
            </a:r>
          </a:p>
        </p:txBody>
      </p:sp>
      <p:sp>
        <p:nvSpPr>
          <p:cNvPr id="3" name="Content Placeholder 2">
            <a:extLst>
              <a:ext uri="{FF2B5EF4-FFF2-40B4-BE49-F238E27FC236}">
                <a16:creationId xmlns:a16="http://schemas.microsoft.com/office/drawing/2014/main" xmlns="" id="{909111A3-8626-4412-8ED2-BADAC765BB5B}"/>
              </a:ext>
            </a:extLst>
          </p:cNvPr>
          <p:cNvSpPr>
            <a:spLocks noGrp="1"/>
          </p:cNvSpPr>
          <p:nvPr>
            <p:ph idx="1"/>
          </p:nvPr>
        </p:nvSpPr>
        <p:spPr>
          <a:xfrm>
            <a:off x="755082" y="1524000"/>
            <a:ext cx="7849366" cy="4425280"/>
          </a:xfrm>
        </p:spPr>
        <p:txBody>
          <a:bodyPr>
            <a:normAutofit/>
          </a:bodyPr>
          <a:lstStyle/>
          <a:p>
            <a:pPr marL="0" indent="0">
              <a:buNone/>
            </a:pPr>
            <a:r>
              <a:rPr lang="en-MY" sz="2400" dirty="0"/>
              <a:t>Masculinity is a culture in which the dominant values in society are success, money, and that score high on masculinity; masculinity represents cultures with distinct gender roles where men focus on success, competition and rewards while women focus on tender values such as quality of life and modesty. Femininity represents cultures where gender roles overlap. Femininity is a culture in which the dominant values in society are caring for others and quality of life scores high on femininity. In masculine cultures managers are defined as more assertive and decisive, whereas feminine cultures breed more intuitive managers who negotiate disputes and encourage participation in decisions.</a:t>
            </a:r>
          </a:p>
        </p:txBody>
      </p:sp>
    </p:spTree>
    <p:extLst>
      <p:ext uri="{BB962C8B-B14F-4D97-AF65-F5344CB8AC3E}">
        <p14:creationId xmlns:p14="http://schemas.microsoft.com/office/powerpoint/2010/main" xmlns="" val="405765963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087406-94D8-4F65-ADDF-9A10C418EFF0}"/>
              </a:ext>
            </a:extLst>
          </p:cNvPr>
          <p:cNvSpPr>
            <a:spLocks noGrp="1"/>
          </p:cNvSpPr>
          <p:nvPr>
            <p:ph type="title"/>
          </p:nvPr>
        </p:nvSpPr>
        <p:spPr>
          <a:xfrm>
            <a:off x="539552" y="-171400"/>
            <a:ext cx="7200900" cy="1142385"/>
          </a:xfrm>
        </p:spPr>
        <p:txBody>
          <a:bodyPr>
            <a:normAutofit/>
          </a:bodyPr>
          <a:lstStyle/>
          <a:p>
            <a:r>
              <a:rPr lang="en-MY" sz="2800" dirty="0"/>
              <a:t>Uncertainty Avoidance</a:t>
            </a:r>
          </a:p>
        </p:txBody>
      </p:sp>
      <p:sp>
        <p:nvSpPr>
          <p:cNvPr id="3" name="Content Placeholder 2">
            <a:extLst>
              <a:ext uri="{FF2B5EF4-FFF2-40B4-BE49-F238E27FC236}">
                <a16:creationId xmlns:a16="http://schemas.microsoft.com/office/drawing/2014/main" xmlns="" id="{EB93A301-C788-419F-9859-52EF91E0D8FF}"/>
              </a:ext>
            </a:extLst>
          </p:cNvPr>
          <p:cNvSpPr>
            <a:spLocks noGrp="1"/>
          </p:cNvSpPr>
          <p:nvPr>
            <p:ph idx="1"/>
          </p:nvPr>
        </p:nvSpPr>
        <p:spPr>
          <a:xfrm>
            <a:off x="323528" y="1412776"/>
            <a:ext cx="8278688" cy="4530725"/>
          </a:xfrm>
        </p:spPr>
        <p:txBody>
          <a:bodyPr>
            <a:normAutofit lnSpcReduction="10000"/>
          </a:bodyPr>
          <a:lstStyle/>
          <a:p>
            <a:pPr marL="0" indent="0">
              <a:buNone/>
            </a:pPr>
            <a:r>
              <a:rPr lang="en-MY" sz="2400" dirty="0"/>
              <a:t>Uncertainty avoidance is the degree to which members of a culture feel threatened or uncertain in unfamiliar situations. Thus in high uncertainty avoidance cultures, people prefer a structured environment with rules and policies in place. Hard work is embraced, and there is a greater sense of anxiety amongst the workforce. In contrast, in weak uncertainty avoidance cultures rules create discomfort, almost fear, and exist only where absolutely necessary. People tend to be more relaxed in these cultures, and work at a slower pace. High uncertainty avoidance </a:t>
            </a:r>
            <a:r>
              <a:rPr lang="en-MY" sz="2400" dirty="0" err="1"/>
              <a:t>favors</a:t>
            </a:r>
            <a:r>
              <a:rPr lang="en-MY" sz="2400" dirty="0"/>
              <a:t> precise rules, teachers who are always right and superiors who should be obeyed without question. Low uncertainty avoidance </a:t>
            </a:r>
            <a:r>
              <a:rPr lang="en-MY" sz="2400" dirty="0" err="1"/>
              <a:t>favors</a:t>
            </a:r>
            <a:r>
              <a:rPr lang="en-MY" sz="2400" dirty="0"/>
              <a:t> flexibility, discussion and delegation of decision making</a:t>
            </a:r>
          </a:p>
        </p:txBody>
      </p:sp>
    </p:spTree>
    <p:extLst>
      <p:ext uri="{BB962C8B-B14F-4D97-AF65-F5344CB8AC3E}">
        <p14:creationId xmlns:p14="http://schemas.microsoft.com/office/powerpoint/2010/main" xmlns="" val="5463381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F43FB05-77BB-4A42-B928-F494AA3B94A3}"/>
              </a:ext>
            </a:extLst>
          </p:cNvPr>
          <p:cNvSpPr>
            <a:spLocks noGrp="1"/>
          </p:cNvSpPr>
          <p:nvPr>
            <p:ph type="title"/>
          </p:nvPr>
        </p:nvSpPr>
        <p:spPr>
          <a:xfrm>
            <a:off x="755576" y="-77216"/>
            <a:ext cx="7200900" cy="1142385"/>
          </a:xfrm>
        </p:spPr>
        <p:txBody>
          <a:bodyPr>
            <a:normAutofit/>
          </a:bodyPr>
          <a:lstStyle/>
          <a:p>
            <a:r>
              <a:rPr lang="en-MY" sz="2800" dirty="0"/>
              <a:t>Power distance</a:t>
            </a:r>
            <a:endParaRPr lang="en-MY" sz="1400" dirty="0"/>
          </a:p>
        </p:txBody>
      </p:sp>
      <p:sp>
        <p:nvSpPr>
          <p:cNvPr id="3" name="Content Placeholder 2">
            <a:extLst>
              <a:ext uri="{FF2B5EF4-FFF2-40B4-BE49-F238E27FC236}">
                <a16:creationId xmlns:a16="http://schemas.microsoft.com/office/drawing/2014/main" xmlns="" id="{1F814501-FE0A-4BB6-9ADA-6469B07A3FAD}"/>
              </a:ext>
            </a:extLst>
          </p:cNvPr>
          <p:cNvSpPr>
            <a:spLocks noGrp="1"/>
          </p:cNvSpPr>
          <p:nvPr>
            <p:ph idx="1"/>
          </p:nvPr>
        </p:nvSpPr>
        <p:spPr>
          <a:xfrm>
            <a:off x="539552" y="1412776"/>
            <a:ext cx="7920880" cy="4464496"/>
          </a:xfrm>
        </p:spPr>
        <p:txBody>
          <a:bodyPr>
            <a:normAutofit/>
          </a:bodyPr>
          <a:lstStyle/>
          <a:p>
            <a:pPr marL="0" indent="0">
              <a:buNone/>
            </a:pPr>
            <a:r>
              <a:rPr lang="en-MY" sz="2400" dirty="0"/>
              <a:t>Power distance is the extent to which less powerful members of institutions and organizations accept that power is distributed unequally. In high power distance cultures, children are raised with a great emphasis on respecting elders, which is carried through to adulthood. Therefore organizations are more centralized, employees prefer a more autocratic leadership style where subordinates are expected to be told what to do and there are wide wage gaps in the hierarchical structure. On the other hand, in low power distance cultures inequality is not desired, employees prefer to be consulted with regards to decision making and thus prefer a more resourceful and democratic leader.</a:t>
            </a:r>
          </a:p>
        </p:txBody>
      </p:sp>
    </p:spTree>
    <p:extLst>
      <p:ext uri="{BB962C8B-B14F-4D97-AF65-F5344CB8AC3E}">
        <p14:creationId xmlns:p14="http://schemas.microsoft.com/office/powerpoint/2010/main" xmlns="" val="27458485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57AB4A-8A5D-4E02-9D24-3C79FF72D66D}"/>
              </a:ext>
            </a:extLst>
          </p:cNvPr>
          <p:cNvSpPr>
            <a:spLocks noGrp="1"/>
          </p:cNvSpPr>
          <p:nvPr>
            <p:ph type="title"/>
          </p:nvPr>
        </p:nvSpPr>
        <p:spPr>
          <a:xfrm>
            <a:off x="827584" y="-75586"/>
            <a:ext cx="7200900" cy="1142385"/>
          </a:xfrm>
        </p:spPr>
        <p:txBody>
          <a:bodyPr>
            <a:normAutofit/>
          </a:bodyPr>
          <a:lstStyle/>
          <a:p>
            <a:r>
              <a:rPr lang="en-MY" sz="2800" dirty="0"/>
              <a:t>Time Perspective</a:t>
            </a:r>
          </a:p>
        </p:txBody>
      </p:sp>
      <p:sp>
        <p:nvSpPr>
          <p:cNvPr id="3" name="Content Placeholder 2">
            <a:extLst>
              <a:ext uri="{FF2B5EF4-FFF2-40B4-BE49-F238E27FC236}">
                <a16:creationId xmlns:a16="http://schemas.microsoft.com/office/drawing/2014/main" xmlns="" id="{0B28403B-8B9D-4A31-9B84-4E01829EBDD2}"/>
              </a:ext>
            </a:extLst>
          </p:cNvPr>
          <p:cNvSpPr>
            <a:spLocks noGrp="1"/>
          </p:cNvSpPr>
          <p:nvPr>
            <p:ph idx="1"/>
          </p:nvPr>
        </p:nvSpPr>
        <p:spPr>
          <a:xfrm>
            <a:off x="611560" y="1340768"/>
            <a:ext cx="7920880" cy="4608512"/>
          </a:xfrm>
        </p:spPr>
        <p:txBody>
          <a:bodyPr>
            <a:normAutofit/>
          </a:bodyPr>
          <a:lstStyle/>
          <a:p>
            <a:pPr marL="0" indent="0">
              <a:buNone/>
            </a:pPr>
            <a:r>
              <a:rPr lang="en-MY" sz="2400" dirty="0"/>
              <a:t>Following Hofstede, a subsequent study based on Chinese Confucian Theory revealed a fifth dimension referred to as long-term orientation. This describes the extent to which people have a dynamic, future-oriented perspective. It describes societies' time horizon. Long-term oriented societies attach more importance to the future. They foster pragmatic values oriented towards rewards, including persistence, saving and capacity for adaptation. In short term oriented societies, values promoted are related to the past and the present, including steadiness, respect for tradition, preservation of one's face, reciprocation and fulfilling social obligations.</a:t>
            </a:r>
          </a:p>
        </p:txBody>
      </p:sp>
    </p:spTree>
    <p:extLst>
      <p:ext uri="{BB962C8B-B14F-4D97-AF65-F5344CB8AC3E}">
        <p14:creationId xmlns:p14="http://schemas.microsoft.com/office/powerpoint/2010/main" xmlns="" val="40461110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524306-7BFB-4178-8D2D-B310C276FFC9}"/>
              </a:ext>
            </a:extLst>
          </p:cNvPr>
          <p:cNvSpPr>
            <a:spLocks noGrp="1"/>
          </p:cNvSpPr>
          <p:nvPr>
            <p:ph type="title"/>
          </p:nvPr>
        </p:nvSpPr>
        <p:spPr>
          <a:xfrm>
            <a:off x="683568" y="-92953"/>
            <a:ext cx="7200900" cy="1142385"/>
          </a:xfrm>
        </p:spPr>
        <p:txBody>
          <a:bodyPr>
            <a:normAutofit/>
          </a:bodyPr>
          <a:lstStyle/>
          <a:p>
            <a:r>
              <a:rPr lang="en-MY" sz="2800" dirty="0"/>
              <a:t>Indulgence/Restraint</a:t>
            </a:r>
          </a:p>
        </p:txBody>
      </p:sp>
      <p:sp>
        <p:nvSpPr>
          <p:cNvPr id="3" name="Content Placeholder 2">
            <a:extLst>
              <a:ext uri="{FF2B5EF4-FFF2-40B4-BE49-F238E27FC236}">
                <a16:creationId xmlns:a16="http://schemas.microsoft.com/office/drawing/2014/main" xmlns="" id="{88E49597-5A9D-4733-8730-D5EF8BD6EB80}"/>
              </a:ext>
            </a:extLst>
          </p:cNvPr>
          <p:cNvSpPr>
            <a:spLocks noGrp="1"/>
          </p:cNvSpPr>
          <p:nvPr>
            <p:ph idx="1"/>
          </p:nvPr>
        </p:nvSpPr>
        <p:spPr>
          <a:xfrm>
            <a:off x="539552" y="1412776"/>
            <a:ext cx="7992888" cy="4536504"/>
          </a:xfrm>
        </p:spPr>
        <p:txBody>
          <a:bodyPr>
            <a:normAutofit/>
          </a:bodyPr>
          <a:lstStyle/>
          <a:p>
            <a:r>
              <a:rPr lang="en-MY" sz="2400" dirty="0"/>
              <a:t>Indulgence societies tend to allow relatively free gratification of natural human desires related to enjoying life and having fun whereas Restraint societies are more likely to believe that such gratification needs to be curbed and regulated by strict norms.</a:t>
            </a:r>
          </a:p>
          <a:p>
            <a:r>
              <a:rPr lang="en-MY" sz="2400" dirty="0"/>
              <a:t>Indulgent cultures will tend to focus more on individual happiness and well-being, leisure time is more important and there is greater freedom and personal control. This is in contrast with restrained cultures where positive emotions are less freely expressed and happiness, freedom and leisure are not given the same importance.</a:t>
            </a:r>
          </a:p>
          <a:p>
            <a:pPr marL="0" indent="0">
              <a:buNone/>
            </a:pPr>
            <a:endParaRPr lang="en-MY" sz="2400" dirty="0"/>
          </a:p>
        </p:txBody>
      </p:sp>
    </p:spTree>
    <p:extLst>
      <p:ext uri="{BB962C8B-B14F-4D97-AF65-F5344CB8AC3E}">
        <p14:creationId xmlns:p14="http://schemas.microsoft.com/office/powerpoint/2010/main" xmlns="" val="14483920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40E325-4F46-409A-822D-5B52EFEC5028}"/>
              </a:ext>
            </a:extLst>
          </p:cNvPr>
          <p:cNvSpPr>
            <a:spLocks noGrp="1"/>
          </p:cNvSpPr>
          <p:nvPr>
            <p:ph type="title"/>
          </p:nvPr>
        </p:nvSpPr>
        <p:spPr>
          <a:xfrm>
            <a:off x="755576" y="-75586"/>
            <a:ext cx="7200900" cy="1142385"/>
          </a:xfrm>
        </p:spPr>
        <p:txBody>
          <a:bodyPr>
            <a:normAutofit/>
          </a:bodyPr>
          <a:lstStyle/>
          <a:p>
            <a:r>
              <a:rPr lang="en-MY" sz="2800" dirty="0"/>
              <a:t>Question #</a:t>
            </a:r>
          </a:p>
        </p:txBody>
      </p:sp>
      <p:sp>
        <p:nvSpPr>
          <p:cNvPr id="3" name="Content Placeholder 2">
            <a:extLst>
              <a:ext uri="{FF2B5EF4-FFF2-40B4-BE49-F238E27FC236}">
                <a16:creationId xmlns:a16="http://schemas.microsoft.com/office/drawing/2014/main" xmlns="" id="{9748D9D3-A893-4B20-AEC1-DFE22FCD7492}"/>
              </a:ext>
            </a:extLst>
          </p:cNvPr>
          <p:cNvSpPr>
            <a:spLocks noGrp="1"/>
          </p:cNvSpPr>
          <p:nvPr>
            <p:ph idx="1"/>
          </p:nvPr>
        </p:nvSpPr>
        <p:spPr>
          <a:xfrm>
            <a:off x="611560" y="1340768"/>
            <a:ext cx="7992888" cy="4536504"/>
          </a:xfrm>
        </p:spPr>
        <p:txBody>
          <a:bodyPr>
            <a:normAutofit/>
          </a:bodyPr>
          <a:lstStyle/>
          <a:p>
            <a:pPr marL="0" indent="0">
              <a:buNone/>
            </a:pPr>
            <a:r>
              <a:rPr lang="en-MY" sz="2400" dirty="0"/>
              <a:t>Which of the following </a:t>
            </a:r>
            <a:r>
              <a:rPr lang="en-MY" sz="2400" dirty="0" err="1"/>
              <a:t>behaviors</a:t>
            </a:r>
            <a:r>
              <a:rPr lang="en-MY" sz="2400" dirty="0"/>
              <a:t> is an example of high uncertainty avoidance?</a:t>
            </a:r>
          </a:p>
          <a:p>
            <a:pPr marL="0" indent="0">
              <a:buNone/>
            </a:pPr>
            <a:r>
              <a:rPr lang="en-MY" sz="2400" dirty="0"/>
              <a:t>a) A company minimizes its risk by instituting strict laws and safety measures.</a:t>
            </a:r>
          </a:p>
          <a:p>
            <a:pPr marL="0" indent="0">
              <a:buNone/>
            </a:pPr>
            <a:r>
              <a:rPr lang="en-MY" sz="2400" dirty="0"/>
              <a:t>b) A company implements a compensation plan that has low base pay and high commissions.</a:t>
            </a:r>
          </a:p>
          <a:p>
            <a:pPr marL="0" indent="0">
              <a:buNone/>
            </a:pPr>
            <a:r>
              <a:rPr lang="en-MY" sz="2400" dirty="0"/>
              <a:t>c) A new situation is motivating for a work team, and they enjoy the challenge.</a:t>
            </a:r>
          </a:p>
          <a:p>
            <a:pPr marL="0" indent="0">
              <a:buNone/>
            </a:pPr>
            <a:r>
              <a:rPr lang="en-MY" sz="2400" dirty="0"/>
              <a:t>d) Employees are likely to switch jobs frequently.</a:t>
            </a:r>
          </a:p>
        </p:txBody>
      </p:sp>
    </p:spTree>
    <p:extLst>
      <p:ext uri="{BB962C8B-B14F-4D97-AF65-F5344CB8AC3E}">
        <p14:creationId xmlns:p14="http://schemas.microsoft.com/office/powerpoint/2010/main" xmlns="" val="106278993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602ED1-D660-481A-9EF8-4270C3DF63FD}"/>
              </a:ext>
            </a:extLst>
          </p:cNvPr>
          <p:cNvSpPr>
            <a:spLocks noGrp="1"/>
          </p:cNvSpPr>
          <p:nvPr>
            <p:ph type="title"/>
          </p:nvPr>
        </p:nvSpPr>
        <p:spPr/>
        <p:txBody>
          <a:bodyPr>
            <a:normAutofit/>
          </a:bodyPr>
          <a:lstStyle/>
          <a:p>
            <a:r>
              <a:rPr lang="en-MY" sz="2800" dirty="0"/>
              <a:t>Answer # </a:t>
            </a:r>
          </a:p>
        </p:txBody>
      </p:sp>
      <p:sp>
        <p:nvSpPr>
          <p:cNvPr id="3" name="Content Placeholder 2">
            <a:extLst>
              <a:ext uri="{FF2B5EF4-FFF2-40B4-BE49-F238E27FC236}">
                <a16:creationId xmlns:a16="http://schemas.microsoft.com/office/drawing/2014/main" xmlns="" id="{8DB87FB0-9584-43A7-B6D0-1EDCC33E1295}"/>
              </a:ext>
            </a:extLst>
          </p:cNvPr>
          <p:cNvSpPr>
            <a:spLocks noGrp="1"/>
          </p:cNvSpPr>
          <p:nvPr>
            <p:ph idx="1"/>
          </p:nvPr>
        </p:nvSpPr>
        <p:spPr/>
        <p:txBody>
          <a:bodyPr>
            <a:normAutofit/>
          </a:bodyPr>
          <a:lstStyle/>
          <a:p>
            <a:r>
              <a:rPr lang="en-MY" sz="2400" dirty="0"/>
              <a:t>Option A</a:t>
            </a:r>
          </a:p>
        </p:txBody>
      </p:sp>
    </p:spTree>
    <p:extLst>
      <p:ext uri="{BB962C8B-B14F-4D97-AF65-F5344CB8AC3E}">
        <p14:creationId xmlns:p14="http://schemas.microsoft.com/office/powerpoint/2010/main" xmlns="" val="309952579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0943705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F8A356-D884-45B2-80A8-5DF22AFE2552}"/>
              </a:ext>
            </a:extLst>
          </p:cNvPr>
          <p:cNvSpPr>
            <a:spLocks noGrp="1"/>
          </p:cNvSpPr>
          <p:nvPr>
            <p:ph type="title"/>
          </p:nvPr>
        </p:nvSpPr>
        <p:spPr/>
        <p:txBody>
          <a:bodyPr/>
          <a:lstStyle/>
          <a:p>
            <a:r>
              <a:rPr lang="en-MY" dirty="0"/>
              <a:t>High vs Low Context Culture</a:t>
            </a:r>
          </a:p>
        </p:txBody>
      </p:sp>
      <p:pic>
        <p:nvPicPr>
          <p:cNvPr id="5" name="Picture 4">
            <a:extLst>
              <a:ext uri="{FF2B5EF4-FFF2-40B4-BE49-F238E27FC236}">
                <a16:creationId xmlns:a16="http://schemas.microsoft.com/office/drawing/2014/main" xmlns="" id="{F6FCEAF7-9A76-42C8-A0D1-5AB2404A9F65}"/>
              </a:ext>
            </a:extLst>
          </p:cNvPr>
          <p:cNvPicPr>
            <a:picLocks noChangeAspect="1"/>
          </p:cNvPicPr>
          <p:nvPr/>
        </p:nvPicPr>
        <p:blipFill>
          <a:blip r:embed="rId2"/>
          <a:stretch>
            <a:fillRect/>
          </a:stretch>
        </p:blipFill>
        <p:spPr>
          <a:xfrm>
            <a:off x="1403648" y="1988840"/>
            <a:ext cx="5624841" cy="3977035"/>
          </a:xfrm>
          <a:prstGeom prst="rect">
            <a:avLst/>
          </a:prstGeom>
        </p:spPr>
      </p:pic>
    </p:spTree>
    <p:extLst>
      <p:ext uri="{BB962C8B-B14F-4D97-AF65-F5344CB8AC3E}">
        <p14:creationId xmlns:p14="http://schemas.microsoft.com/office/powerpoint/2010/main" xmlns="" val="105038466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20F7F5-CBA7-4A9A-96B5-9CBC6A2E1B76}"/>
              </a:ext>
            </a:extLst>
          </p:cNvPr>
          <p:cNvSpPr>
            <a:spLocks noGrp="1"/>
          </p:cNvSpPr>
          <p:nvPr>
            <p:ph type="title"/>
          </p:nvPr>
        </p:nvSpPr>
        <p:spPr>
          <a:xfrm>
            <a:off x="755576" y="-75586"/>
            <a:ext cx="7200900" cy="1142385"/>
          </a:xfrm>
        </p:spPr>
        <p:txBody>
          <a:bodyPr>
            <a:normAutofit/>
          </a:bodyPr>
          <a:lstStyle/>
          <a:p>
            <a:r>
              <a:rPr lang="en-MY" sz="2800" dirty="0"/>
              <a:t>High context Culture</a:t>
            </a:r>
          </a:p>
        </p:txBody>
      </p:sp>
      <p:sp>
        <p:nvSpPr>
          <p:cNvPr id="3" name="Content Placeholder 2">
            <a:extLst>
              <a:ext uri="{FF2B5EF4-FFF2-40B4-BE49-F238E27FC236}">
                <a16:creationId xmlns:a16="http://schemas.microsoft.com/office/drawing/2014/main" xmlns="" id="{FDA62DCE-E19D-4A9E-BB2D-C6858A0C0C9E}"/>
              </a:ext>
            </a:extLst>
          </p:cNvPr>
          <p:cNvSpPr>
            <a:spLocks noGrp="1"/>
          </p:cNvSpPr>
          <p:nvPr>
            <p:ph idx="1"/>
          </p:nvPr>
        </p:nvSpPr>
        <p:spPr>
          <a:xfrm>
            <a:off x="611560" y="1340768"/>
            <a:ext cx="7848872" cy="4320480"/>
          </a:xfrm>
        </p:spPr>
        <p:txBody>
          <a:bodyPr>
            <a:normAutofit/>
          </a:bodyPr>
          <a:lstStyle/>
          <a:p>
            <a:pPr marL="0" indent="0">
              <a:buNone/>
            </a:pPr>
            <a:r>
              <a:rPr lang="en-MY" sz="2400" dirty="0"/>
              <a:t>High context refers to societies or groups where people have close connections over a long period of time. Many aspects of cultural </a:t>
            </a:r>
            <a:r>
              <a:rPr lang="en-MY" sz="2400" dirty="0" err="1"/>
              <a:t>behavior</a:t>
            </a:r>
            <a:r>
              <a:rPr lang="en-MY" sz="2400" dirty="0"/>
              <a:t> are, not made explicit, because most members know what to do and what to think from years of interaction with each other. High context is more common in Eastern cultures than in Western cultures.</a:t>
            </a:r>
          </a:p>
        </p:txBody>
      </p:sp>
    </p:spTree>
    <p:extLst>
      <p:ext uri="{BB962C8B-B14F-4D97-AF65-F5344CB8AC3E}">
        <p14:creationId xmlns:p14="http://schemas.microsoft.com/office/powerpoint/2010/main" xmlns="" val="380927053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5EE470-A97B-49F5-935E-C244B81EE297}"/>
              </a:ext>
            </a:extLst>
          </p:cNvPr>
          <p:cNvSpPr>
            <a:spLocks noGrp="1"/>
          </p:cNvSpPr>
          <p:nvPr>
            <p:ph type="title"/>
          </p:nvPr>
        </p:nvSpPr>
        <p:spPr>
          <a:xfrm>
            <a:off x="827584" y="-77216"/>
            <a:ext cx="7200900" cy="1142385"/>
          </a:xfrm>
        </p:spPr>
        <p:txBody>
          <a:bodyPr>
            <a:normAutofit/>
          </a:bodyPr>
          <a:lstStyle/>
          <a:p>
            <a:r>
              <a:rPr lang="en-MY" sz="2800" dirty="0"/>
              <a:t>Low context Culture</a:t>
            </a:r>
          </a:p>
        </p:txBody>
      </p:sp>
      <p:sp>
        <p:nvSpPr>
          <p:cNvPr id="3" name="Content Placeholder 2">
            <a:extLst>
              <a:ext uri="{FF2B5EF4-FFF2-40B4-BE49-F238E27FC236}">
                <a16:creationId xmlns:a16="http://schemas.microsoft.com/office/drawing/2014/main" xmlns="" id="{05A41454-BF13-4A2C-99C6-5553A5F437C8}"/>
              </a:ext>
            </a:extLst>
          </p:cNvPr>
          <p:cNvSpPr>
            <a:spLocks noGrp="1"/>
          </p:cNvSpPr>
          <p:nvPr>
            <p:ph idx="1"/>
          </p:nvPr>
        </p:nvSpPr>
        <p:spPr>
          <a:xfrm>
            <a:off x="824463" y="1340768"/>
            <a:ext cx="7200900" cy="3809999"/>
          </a:xfrm>
        </p:spPr>
        <p:txBody>
          <a:bodyPr>
            <a:normAutofit/>
          </a:bodyPr>
          <a:lstStyle/>
          <a:p>
            <a:pPr marL="0" indent="0">
              <a:buNone/>
            </a:pPr>
            <a:r>
              <a:rPr lang="en-MY" sz="2400" dirty="0"/>
              <a:t>Low context refers to societies where people tend to have many connections but of shorter duration or for some specific reason. In these societies, cultural </a:t>
            </a:r>
            <a:r>
              <a:rPr lang="en-MY" sz="2400" dirty="0" err="1"/>
              <a:t>behavior</a:t>
            </a:r>
            <a:r>
              <a:rPr lang="en-MY" sz="2400" dirty="0"/>
              <a:t> and beliefs may need to be spelled out explicitly so that those coming into the cultural environment know how to behave.</a:t>
            </a:r>
          </a:p>
        </p:txBody>
      </p:sp>
    </p:spTree>
    <p:extLst>
      <p:ext uri="{BB962C8B-B14F-4D97-AF65-F5344CB8AC3E}">
        <p14:creationId xmlns:p14="http://schemas.microsoft.com/office/powerpoint/2010/main" xmlns="" val="10832271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359C1B-60A8-4906-A707-2F38F2F91A28}"/>
              </a:ext>
            </a:extLst>
          </p:cNvPr>
          <p:cNvSpPr>
            <a:spLocks noGrp="1"/>
          </p:cNvSpPr>
          <p:nvPr>
            <p:ph type="title"/>
          </p:nvPr>
        </p:nvSpPr>
        <p:spPr>
          <a:xfrm>
            <a:off x="546956" y="-171400"/>
            <a:ext cx="7200900" cy="1142385"/>
          </a:xfrm>
        </p:spPr>
        <p:txBody>
          <a:bodyPr>
            <a:normAutofit/>
          </a:bodyPr>
          <a:lstStyle/>
          <a:p>
            <a:r>
              <a:rPr lang="en-MY" sz="2800" dirty="0"/>
              <a:t>Question # </a:t>
            </a:r>
          </a:p>
        </p:txBody>
      </p:sp>
      <p:sp>
        <p:nvSpPr>
          <p:cNvPr id="3" name="Content Placeholder 2">
            <a:extLst>
              <a:ext uri="{FF2B5EF4-FFF2-40B4-BE49-F238E27FC236}">
                <a16:creationId xmlns:a16="http://schemas.microsoft.com/office/drawing/2014/main" xmlns="" id="{84F961C0-3B9C-41DD-AB5B-7ACDB9272D3A}"/>
              </a:ext>
            </a:extLst>
          </p:cNvPr>
          <p:cNvSpPr>
            <a:spLocks noGrp="1"/>
          </p:cNvSpPr>
          <p:nvPr>
            <p:ph idx="1"/>
          </p:nvPr>
        </p:nvSpPr>
        <p:spPr>
          <a:xfrm>
            <a:off x="546956" y="1556792"/>
            <a:ext cx="8273516" cy="4530725"/>
          </a:xfrm>
        </p:spPr>
        <p:txBody>
          <a:bodyPr/>
          <a:lstStyle/>
          <a:p>
            <a:pPr marL="0" indent="0">
              <a:buNone/>
            </a:pPr>
            <a:r>
              <a:rPr lang="en-MY" sz="2400" dirty="0"/>
              <a:t>In high-context cultures, the most meaning is derived from</a:t>
            </a:r>
          </a:p>
          <a:p>
            <a:pPr marL="0" indent="0">
              <a:buNone/>
            </a:pPr>
            <a:r>
              <a:rPr lang="en-MY" sz="2400" dirty="0"/>
              <a:t>a) words.</a:t>
            </a:r>
          </a:p>
          <a:p>
            <a:pPr marL="0" indent="0">
              <a:buNone/>
            </a:pPr>
            <a:r>
              <a:rPr lang="en-MY" sz="2400" dirty="0"/>
              <a:t>b) relationships.</a:t>
            </a:r>
          </a:p>
          <a:p>
            <a:pPr marL="0" indent="0">
              <a:buNone/>
            </a:pPr>
            <a:r>
              <a:rPr lang="en-MY" sz="2400" dirty="0"/>
              <a:t>c) content.</a:t>
            </a:r>
          </a:p>
          <a:p>
            <a:pPr marL="0" indent="0">
              <a:buNone/>
            </a:pPr>
            <a:r>
              <a:rPr lang="en-MY" sz="2400" dirty="0"/>
              <a:t>d) actions.</a:t>
            </a:r>
          </a:p>
        </p:txBody>
      </p:sp>
    </p:spTree>
    <p:extLst>
      <p:ext uri="{BB962C8B-B14F-4D97-AF65-F5344CB8AC3E}">
        <p14:creationId xmlns:p14="http://schemas.microsoft.com/office/powerpoint/2010/main" xmlns="" val="103394534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BDB3B5-55BE-4F10-973B-C381C6CD364B}"/>
              </a:ext>
            </a:extLst>
          </p:cNvPr>
          <p:cNvSpPr>
            <a:spLocks noGrp="1"/>
          </p:cNvSpPr>
          <p:nvPr>
            <p:ph type="title"/>
          </p:nvPr>
        </p:nvSpPr>
        <p:spPr>
          <a:xfrm>
            <a:off x="683568" y="-75586"/>
            <a:ext cx="7200900" cy="1142385"/>
          </a:xfrm>
        </p:spPr>
        <p:txBody>
          <a:bodyPr>
            <a:normAutofit/>
          </a:bodyPr>
          <a:lstStyle/>
          <a:p>
            <a:r>
              <a:rPr lang="en-MY" sz="2800" dirty="0"/>
              <a:t>Answer # </a:t>
            </a:r>
          </a:p>
        </p:txBody>
      </p:sp>
      <p:sp>
        <p:nvSpPr>
          <p:cNvPr id="3" name="Content Placeholder 2">
            <a:extLst>
              <a:ext uri="{FF2B5EF4-FFF2-40B4-BE49-F238E27FC236}">
                <a16:creationId xmlns:a16="http://schemas.microsoft.com/office/drawing/2014/main" xmlns="" id="{22F720E2-AA99-46CF-AEF0-30D10782D5D3}"/>
              </a:ext>
            </a:extLst>
          </p:cNvPr>
          <p:cNvSpPr>
            <a:spLocks noGrp="1"/>
          </p:cNvSpPr>
          <p:nvPr>
            <p:ph idx="1"/>
          </p:nvPr>
        </p:nvSpPr>
        <p:spPr>
          <a:xfrm>
            <a:off x="683568" y="1524000"/>
            <a:ext cx="7776864" cy="4065240"/>
          </a:xfrm>
        </p:spPr>
        <p:txBody>
          <a:bodyPr>
            <a:normAutofit/>
          </a:bodyPr>
          <a:lstStyle/>
          <a:p>
            <a:r>
              <a:rPr lang="en-MY" sz="2400" dirty="0"/>
              <a:t>Option B</a:t>
            </a:r>
          </a:p>
          <a:p>
            <a:endParaRPr lang="en-MY" sz="2400" dirty="0"/>
          </a:p>
          <a:p>
            <a:pPr marL="0" indent="0">
              <a:buNone/>
            </a:pPr>
            <a:r>
              <a:rPr lang="en-MY" sz="2400" dirty="0"/>
              <a:t>In high-context cultures, the context of the communication, and not necessarily the words, provides the most meaning. A big part of the context is the relationship that exists between speaker and listener.</a:t>
            </a:r>
          </a:p>
        </p:txBody>
      </p:sp>
    </p:spTree>
    <p:extLst>
      <p:ext uri="{BB962C8B-B14F-4D97-AF65-F5344CB8AC3E}">
        <p14:creationId xmlns:p14="http://schemas.microsoft.com/office/powerpoint/2010/main" xmlns="" val="35738695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6E484E89-3E8A-40D4-BF77-F38EBE167C76}"/>
              </a:ext>
            </a:extLst>
          </p:cNvPr>
          <p:cNvGraphicFramePr>
            <a:graphicFrameLocks noGrp="1"/>
          </p:cNvGraphicFramePr>
          <p:nvPr>
            <p:ph idx="1"/>
          </p:nvPr>
        </p:nvGraphicFramePr>
        <p:xfrm>
          <a:off x="755576" y="587573"/>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8171181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Corporate governance</a:t>
            </a:r>
            <a:endParaRPr lang="en-US" dirty="0"/>
          </a:p>
        </p:txBody>
      </p:sp>
      <p:sp>
        <p:nvSpPr>
          <p:cNvPr id="3" name="Content Placeholder 2"/>
          <p:cNvSpPr>
            <a:spLocks noGrp="1"/>
          </p:cNvSpPr>
          <p:nvPr>
            <p:ph idx="1"/>
          </p:nvPr>
        </p:nvSpPr>
        <p:spPr>
          <a:xfrm>
            <a:off x="838200" y="1371600"/>
            <a:ext cx="7467600" cy="3200400"/>
          </a:xfrm>
        </p:spPr>
        <p:txBody>
          <a:bodyPr/>
          <a:lstStyle/>
          <a:p>
            <a:pPr>
              <a:buNone/>
            </a:pPr>
            <a:r>
              <a:rPr lang="en-US" dirty="0" smtClean="0"/>
              <a:t>Corporate governance refers to the systems by which an organization is administered, directed, and controlled. These systems include the rules, practices, regulations, policies, procedures, and processes that govern organizational activities and guide individual and organizational conduct</a:t>
            </a: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906FF93-B4C0-419F-B141-4CBE49F869A2}"/>
              </a:ext>
            </a:extLst>
          </p:cNvPr>
          <p:cNvSpPr>
            <a:spLocks noGrp="1"/>
          </p:cNvSpPr>
          <p:nvPr>
            <p:ph type="title"/>
          </p:nvPr>
        </p:nvSpPr>
        <p:spPr>
          <a:xfrm>
            <a:off x="827584" y="-75586"/>
            <a:ext cx="7200900" cy="1142385"/>
          </a:xfrm>
        </p:spPr>
        <p:txBody>
          <a:bodyPr>
            <a:normAutofit/>
          </a:bodyPr>
          <a:lstStyle/>
          <a:p>
            <a:r>
              <a:rPr lang="en-MY" sz="2800" dirty="0"/>
              <a:t>Corporate Governance</a:t>
            </a:r>
          </a:p>
        </p:txBody>
      </p:sp>
      <p:sp>
        <p:nvSpPr>
          <p:cNvPr id="3" name="Content Placeholder 2">
            <a:extLst>
              <a:ext uri="{FF2B5EF4-FFF2-40B4-BE49-F238E27FC236}">
                <a16:creationId xmlns:a16="http://schemas.microsoft.com/office/drawing/2014/main" xmlns="" id="{5DFB5FB5-FD93-44C2-B00B-C105E4D930C5}"/>
              </a:ext>
            </a:extLst>
          </p:cNvPr>
          <p:cNvSpPr>
            <a:spLocks noGrp="1"/>
          </p:cNvSpPr>
          <p:nvPr>
            <p:ph idx="1"/>
          </p:nvPr>
        </p:nvSpPr>
        <p:spPr>
          <a:xfrm>
            <a:off x="683568" y="1524000"/>
            <a:ext cx="7848872" cy="4425280"/>
          </a:xfrm>
        </p:spPr>
        <p:txBody>
          <a:bodyPr>
            <a:normAutofit lnSpcReduction="10000"/>
          </a:bodyPr>
          <a:lstStyle/>
          <a:p>
            <a:r>
              <a:rPr lang="en-MY" sz="2400" dirty="0"/>
              <a:t>Corporate governance is regarded as a means to ensure that companies are run properly and at the same time, minimising the risk of corporate failure</a:t>
            </a:r>
          </a:p>
          <a:p>
            <a:r>
              <a:rPr lang="en-MY" sz="2400" dirty="0"/>
              <a:t>The need for corporate governance arises because of the separation of management and ownership in modern Corporation</a:t>
            </a:r>
          </a:p>
          <a:p>
            <a:r>
              <a:rPr lang="en-MY" sz="2400" dirty="0"/>
              <a:t> There is an inherent conflict of interest between managers and shareholders. If managers are to act in the best interest of owners, the managers must be monitored and rewarded with appropriate incentives.</a:t>
            </a:r>
          </a:p>
          <a:p>
            <a:r>
              <a:rPr lang="en-MY" sz="2400" dirty="0"/>
              <a:t>Well governed companies are better contributors to the national economy and society</a:t>
            </a:r>
          </a:p>
        </p:txBody>
      </p:sp>
    </p:spTree>
    <p:extLst>
      <p:ext uri="{BB962C8B-B14F-4D97-AF65-F5344CB8AC3E}">
        <p14:creationId xmlns:p14="http://schemas.microsoft.com/office/powerpoint/2010/main" xmlns="" val="30664811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503398-3270-4D10-BE07-7784696AE348}"/>
              </a:ext>
            </a:extLst>
          </p:cNvPr>
          <p:cNvSpPr>
            <a:spLocks noGrp="1"/>
          </p:cNvSpPr>
          <p:nvPr>
            <p:ph type="title"/>
          </p:nvPr>
        </p:nvSpPr>
        <p:spPr>
          <a:xfrm>
            <a:off x="611560" y="26506"/>
            <a:ext cx="7200900" cy="1142385"/>
          </a:xfrm>
        </p:spPr>
        <p:txBody>
          <a:bodyPr>
            <a:normAutofit/>
          </a:bodyPr>
          <a:lstStyle/>
          <a:p>
            <a:r>
              <a:rPr lang="en-MY" sz="2800" dirty="0"/>
              <a:t>Corporate Governance</a:t>
            </a:r>
          </a:p>
        </p:txBody>
      </p:sp>
      <p:sp>
        <p:nvSpPr>
          <p:cNvPr id="3" name="Content Placeholder 2">
            <a:extLst>
              <a:ext uri="{FF2B5EF4-FFF2-40B4-BE49-F238E27FC236}">
                <a16:creationId xmlns:a16="http://schemas.microsoft.com/office/drawing/2014/main" xmlns="" id="{52E9E81D-849F-43FB-81CD-22FB232C8BDA}"/>
              </a:ext>
            </a:extLst>
          </p:cNvPr>
          <p:cNvSpPr>
            <a:spLocks noGrp="1"/>
          </p:cNvSpPr>
          <p:nvPr>
            <p:ph idx="1"/>
          </p:nvPr>
        </p:nvSpPr>
        <p:spPr>
          <a:xfrm>
            <a:off x="755576" y="1628800"/>
            <a:ext cx="7200900" cy="3809999"/>
          </a:xfrm>
        </p:spPr>
        <p:txBody>
          <a:bodyPr>
            <a:normAutofit/>
          </a:bodyPr>
          <a:lstStyle/>
          <a:p>
            <a:r>
              <a:rPr lang="en-MY" sz="2400" dirty="0"/>
              <a:t>The efficiency of this stakeholder approach draws on Japan and Germany as examples of successful industrial societies in which stakeholders are given importance while setting corporate goals so as to maximise the interests of the various groups of stakeholders</a:t>
            </a:r>
          </a:p>
          <a:p>
            <a:r>
              <a:rPr lang="en-MY" sz="2400" dirty="0"/>
              <a:t>In 2001-2002 saw the collapse of two big corporations namely Enron and WorldCom and the ensuing scandals and collapses like Arthur Andersen, Global Crossing and Tyco.</a:t>
            </a:r>
          </a:p>
        </p:txBody>
      </p:sp>
    </p:spTree>
    <p:extLst>
      <p:ext uri="{BB962C8B-B14F-4D97-AF65-F5344CB8AC3E}">
        <p14:creationId xmlns:p14="http://schemas.microsoft.com/office/powerpoint/2010/main" xmlns="" val="392668451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 of Corporate Governance</a:t>
            </a:r>
            <a:endParaRPr lang="en-US" dirty="0"/>
          </a:p>
        </p:txBody>
      </p:sp>
      <p:sp>
        <p:nvSpPr>
          <p:cNvPr id="3" name="Content Placeholder 2"/>
          <p:cNvSpPr>
            <a:spLocks noGrp="1"/>
          </p:cNvSpPr>
          <p:nvPr>
            <p:ph idx="1"/>
          </p:nvPr>
        </p:nvSpPr>
        <p:spPr/>
        <p:txBody>
          <a:bodyPr/>
          <a:lstStyle/>
          <a:p>
            <a:r>
              <a:rPr lang="en-US" i="1" dirty="0" smtClean="0"/>
              <a:t>Compliance</a:t>
            </a:r>
            <a:r>
              <a:rPr lang="en-US" dirty="0" smtClean="0"/>
              <a:t>: The organization should comply with all applicable legislation that relates directly to corporate governance.</a:t>
            </a:r>
          </a:p>
          <a:p>
            <a:endParaRPr lang="en-US" dirty="0" smtClean="0"/>
          </a:p>
          <a:p>
            <a:r>
              <a:rPr lang="en-US" i="1" dirty="0" smtClean="0"/>
              <a:t>Integrity and ethical behavior</a:t>
            </a:r>
            <a:r>
              <a:rPr lang="en-US" dirty="0" smtClean="0"/>
              <a:t>: The organization should have a code of conduct for board members, executives, and other members of the organization that defines proper business conduct and encourages ethical behavior and decision-making</a:t>
            </a:r>
          </a:p>
          <a:p>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 of Corporate Governance</a:t>
            </a:r>
            <a:endParaRPr lang="en-US" dirty="0"/>
          </a:p>
        </p:txBody>
      </p:sp>
      <p:sp>
        <p:nvSpPr>
          <p:cNvPr id="3" name="Content Placeholder 2"/>
          <p:cNvSpPr>
            <a:spLocks noGrp="1"/>
          </p:cNvSpPr>
          <p:nvPr>
            <p:ph idx="1"/>
          </p:nvPr>
        </p:nvSpPr>
        <p:spPr>
          <a:xfrm>
            <a:off x="533400" y="1143000"/>
            <a:ext cx="8001000" cy="4800600"/>
          </a:xfrm>
        </p:spPr>
        <p:txBody>
          <a:bodyPr>
            <a:normAutofit lnSpcReduction="10000"/>
          </a:bodyPr>
          <a:lstStyle/>
          <a:p>
            <a:r>
              <a:rPr lang="en-US" i="1" dirty="0" smtClean="0"/>
              <a:t>Rights and responsibilities</a:t>
            </a:r>
            <a:r>
              <a:rPr lang="en-US" dirty="0" smtClean="0"/>
              <a:t>: The organization should formally define the rights, roles, and responsibilities of board members, executives, and employees, including the rights and limitations for decision-making in various positions and roles throughout the organization.</a:t>
            </a:r>
          </a:p>
          <a:p>
            <a:endParaRPr lang="en-US" dirty="0" smtClean="0"/>
          </a:p>
          <a:p>
            <a:r>
              <a:rPr lang="en-US" i="1" dirty="0" smtClean="0"/>
              <a:t>Interest of stakeholders</a:t>
            </a:r>
            <a:r>
              <a:rPr lang="en-US" dirty="0" smtClean="0"/>
              <a:t>: The organization should recognize its legal, contractual, social, and ethical obligations to ensure the rights of its shareholders, employees, investors, creditors, local communities, and customers.</a:t>
            </a:r>
          </a:p>
          <a:p>
            <a:endParaRPr lang="en-US" dirty="0" smtClean="0"/>
          </a:p>
          <a:p>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 of Corporate Governance</a:t>
            </a:r>
            <a:endParaRPr lang="en-US" dirty="0"/>
          </a:p>
        </p:txBody>
      </p:sp>
      <p:sp>
        <p:nvSpPr>
          <p:cNvPr id="3" name="Content Placeholder 2"/>
          <p:cNvSpPr>
            <a:spLocks noGrp="1"/>
          </p:cNvSpPr>
          <p:nvPr>
            <p:ph idx="1"/>
          </p:nvPr>
        </p:nvSpPr>
        <p:spPr/>
        <p:txBody>
          <a:bodyPr/>
          <a:lstStyle/>
          <a:p>
            <a:r>
              <a:rPr lang="en-US" i="1" dirty="0" smtClean="0"/>
              <a:t>Oversight and control</a:t>
            </a:r>
            <a:r>
              <a:rPr lang="en-US" dirty="0" smtClean="0"/>
              <a:t>: The organization should establish systems to monitor compliance with established rules, policies, and practices</a:t>
            </a:r>
          </a:p>
          <a:p>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796121-5A68-444C-AF43-70C716D0DAD7}"/>
              </a:ext>
            </a:extLst>
          </p:cNvPr>
          <p:cNvSpPr>
            <a:spLocks noGrp="1"/>
          </p:cNvSpPr>
          <p:nvPr>
            <p:ph type="title"/>
          </p:nvPr>
        </p:nvSpPr>
        <p:spPr/>
        <p:txBody>
          <a:bodyPr/>
          <a:lstStyle/>
          <a:p>
            <a:r>
              <a:rPr lang="en-MY" dirty="0"/>
              <a:t>Models of Corporate Governance</a:t>
            </a:r>
          </a:p>
        </p:txBody>
      </p:sp>
      <p:pic>
        <p:nvPicPr>
          <p:cNvPr id="5" name="Picture 4">
            <a:extLst>
              <a:ext uri="{FF2B5EF4-FFF2-40B4-BE49-F238E27FC236}">
                <a16:creationId xmlns:a16="http://schemas.microsoft.com/office/drawing/2014/main" xmlns="" id="{68966FCD-039A-4920-BA05-FAA1D6B16447}"/>
              </a:ext>
            </a:extLst>
          </p:cNvPr>
          <p:cNvPicPr>
            <a:picLocks noChangeAspect="1"/>
          </p:cNvPicPr>
          <p:nvPr/>
        </p:nvPicPr>
        <p:blipFill>
          <a:blip r:embed="rId2"/>
          <a:stretch>
            <a:fillRect/>
          </a:stretch>
        </p:blipFill>
        <p:spPr>
          <a:xfrm>
            <a:off x="1547664" y="1916832"/>
            <a:ext cx="4914900" cy="4181475"/>
          </a:xfrm>
          <a:prstGeom prst="rect">
            <a:avLst/>
          </a:prstGeom>
        </p:spPr>
      </p:pic>
    </p:spTree>
    <p:extLst>
      <p:ext uri="{BB962C8B-B14F-4D97-AF65-F5344CB8AC3E}">
        <p14:creationId xmlns:p14="http://schemas.microsoft.com/office/powerpoint/2010/main" xmlns="" val="15154888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1FC520-4539-4A64-AFB1-1C0C902D0F4F}"/>
              </a:ext>
            </a:extLst>
          </p:cNvPr>
          <p:cNvSpPr>
            <a:spLocks noGrp="1"/>
          </p:cNvSpPr>
          <p:nvPr>
            <p:ph type="title"/>
          </p:nvPr>
        </p:nvSpPr>
        <p:spPr/>
        <p:txBody>
          <a:bodyPr/>
          <a:lstStyle/>
          <a:p>
            <a:r>
              <a:rPr lang="en-MY" dirty="0"/>
              <a:t>Models of Corporate Governance</a:t>
            </a:r>
          </a:p>
        </p:txBody>
      </p:sp>
      <p:pic>
        <p:nvPicPr>
          <p:cNvPr id="5" name="Picture 4">
            <a:extLst>
              <a:ext uri="{FF2B5EF4-FFF2-40B4-BE49-F238E27FC236}">
                <a16:creationId xmlns:a16="http://schemas.microsoft.com/office/drawing/2014/main" xmlns="" id="{90EF6FE5-E0AA-4FDA-9280-E9030553D312}"/>
              </a:ext>
            </a:extLst>
          </p:cNvPr>
          <p:cNvPicPr>
            <a:picLocks noChangeAspect="1"/>
          </p:cNvPicPr>
          <p:nvPr/>
        </p:nvPicPr>
        <p:blipFill>
          <a:blip r:embed="rId2"/>
          <a:stretch>
            <a:fillRect/>
          </a:stretch>
        </p:blipFill>
        <p:spPr>
          <a:xfrm>
            <a:off x="728662" y="1844824"/>
            <a:ext cx="8143875" cy="4495800"/>
          </a:xfrm>
          <a:prstGeom prst="rect">
            <a:avLst/>
          </a:prstGeom>
        </p:spPr>
      </p:pic>
    </p:spTree>
    <p:extLst>
      <p:ext uri="{BB962C8B-B14F-4D97-AF65-F5344CB8AC3E}">
        <p14:creationId xmlns:p14="http://schemas.microsoft.com/office/powerpoint/2010/main" xmlns="" val="31134687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xmlns="" val="31112767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tf03031015_win32</Template>
  <TotalTime>2714</TotalTime>
  <Words>2942</Words>
  <Application>Microsoft Office PowerPoint</Application>
  <PresentationFormat>On-screen Show (4:3)</PresentationFormat>
  <Paragraphs>182</Paragraphs>
  <Slides>51</Slides>
  <Notes>5</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Diamond Grid 16x9</vt:lpstr>
      <vt:lpstr>BUSINESS LEADERSHIP - IV</vt:lpstr>
      <vt:lpstr>Slide 2</vt:lpstr>
      <vt:lpstr>Cultural Dimensions</vt:lpstr>
      <vt:lpstr>Trompenaars and Hampden-Turner's Seven Dimensions of Culture</vt:lpstr>
      <vt:lpstr>Universalism vs. Particularism (Rules Versus Relationships)</vt:lpstr>
      <vt:lpstr>Individualism vs. Communitarianism (The Individual Versus The Group)</vt:lpstr>
      <vt:lpstr>Neutral vs. Emotional (How People Express Emotions)</vt:lpstr>
      <vt:lpstr>Specific vs. Diffuse (How Far People Get Involved)</vt:lpstr>
      <vt:lpstr>Achievement vs. Ascription (How People View Status)</vt:lpstr>
      <vt:lpstr>Sequential Time vs. Synchronous Time (How People Manage Time)</vt:lpstr>
      <vt:lpstr>Inner-directed vs. Outer-directed (How People Relate to Their Environment)</vt:lpstr>
      <vt:lpstr>Question # </vt:lpstr>
      <vt:lpstr>Answer # </vt:lpstr>
      <vt:lpstr>Diversity Cultures</vt:lpstr>
      <vt:lpstr>Family</vt:lpstr>
      <vt:lpstr>Eiffel Tower</vt:lpstr>
      <vt:lpstr>Incubator</vt:lpstr>
      <vt:lpstr>Guided Missile</vt:lpstr>
      <vt:lpstr>Question # </vt:lpstr>
      <vt:lpstr>Answer # </vt:lpstr>
      <vt:lpstr>Slide 21</vt:lpstr>
      <vt:lpstr>Cameron &amp; Quinn Organisational Culture Model</vt:lpstr>
      <vt:lpstr>Cameron &amp; Quinn Organisational Culture Model</vt:lpstr>
      <vt:lpstr>Slide 24</vt:lpstr>
      <vt:lpstr>National Culture</vt:lpstr>
      <vt:lpstr>Hofstede Six Dimensions</vt:lpstr>
      <vt:lpstr>Hofstede’s Cultural Dimensions</vt:lpstr>
      <vt:lpstr>Individualism vs. Collectivism</vt:lpstr>
      <vt:lpstr>Masculinity vs. Femininity</vt:lpstr>
      <vt:lpstr>Uncertainty Avoidance</vt:lpstr>
      <vt:lpstr>Power distance</vt:lpstr>
      <vt:lpstr>Time Perspective</vt:lpstr>
      <vt:lpstr>Indulgence/Restraint</vt:lpstr>
      <vt:lpstr>Question #</vt:lpstr>
      <vt:lpstr>Answer # </vt:lpstr>
      <vt:lpstr>Slide 36</vt:lpstr>
      <vt:lpstr>High vs Low Context Culture</vt:lpstr>
      <vt:lpstr>High context Culture</vt:lpstr>
      <vt:lpstr>Low context Culture</vt:lpstr>
      <vt:lpstr>Question # </vt:lpstr>
      <vt:lpstr>Answer # </vt:lpstr>
      <vt:lpstr>Slide 42</vt:lpstr>
      <vt:lpstr>Corporate governance</vt:lpstr>
      <vt:lpstr>Corporate Governance</vt:lpstr>
      <vt:lpstr>Corporate Governance</vt:lpstr>
      <vt:lpstr>Principles of Corporate Governance</vt:lpstr>
      <vt:lpstr>Principles of Corporate Governance</vt:lpstr>
      <vt:lpstr>Principles of Corporate Governance</vt:lpstr>
      <vt:lpstr>Models of Corporate Governance</vt:lpstr>
      <vt:lpstr>Models of Corporate Governance</vt:lpstr>
      <vt:lpstr>Slide 51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Venkatesan Muraledharan</dc:creator>
  <cp:lastModifiedBy>VENKATESAN</cp:lastModifiedBy>
  <cp:revision>147</cp:revision>
  <cp:lastPrinted>1601-01-01T00:00:00Z</cp:lastPrinted>
  <dcterms:created xsi:type="dcterms:W3CDTF">2020-07-09T15:12:46Z</dcterms:created>
  <dcterms:modified xsi:type="dcterms:W3CDTF">2022-12-17T13:15:00Z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