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8"/>
  </p:notesMasterIdLst>
  <p:handoutMasterIdLst>
    <p:handoutMasterId r:id="rId39"/>
  </p:handoutMasterIdLst>
  <p:sldIdLst>
    <p:sldId id="256" r:id="rId2"/>
    <p:sldId id="335" r:id="rId3"/>
    <p:sldId id="277" r:id="rId4"/>
    <p:sldId id="266" r:id="rId5"/>
    <p:sldId id="267" r:id="rId6"/>
    <p:sldId id="265" r:id="rId7"/>
    <p:sldId id="348" r:id="rId8"/>
    <p:sldId id="349" r:id="rId9"/>
    <p:sldId id="258" r:id="rId10"/>
    <p:sldId id="376" r:id="rId11"/>
    <p:sldId id="377" r:id="rId12"/>
    <p:sldId id="261" r:id="rId13"/>
    <p:sldId id="268" r:id="rId14"/>
    <p:sldId id="262" r:id="rId15"/>
    <p:sldId id="278" r:id="rId16"/>
    <p:sldId id="280" r:id="rId17"/>
    <p:sldId id="279" r:id="rId18"/>
    <p:sldId id="263" r:id="rId19"/>
    <p:sldId id="264" r:id="rId20"/>
    <p:sldId id="281" r:id="rId21"/>
    <p:sldId id="260" r:id="rId22"/>
    <p:sldId id="354" r:id="rId23"/>
    <p:sldId id="259" r:id="rId24"/>
    <p:sldId id="350" r:id="rId25"/>
    <p:sldId id="355" r:id="rId26"/>
    <p:sldId id="351" r:id="rId27"/>
    <p:sldId id="352" r:id="rId28"/>
    <p:sldId id="357" r:id="rId29"/>
    <p:sldId id="353" r:id="rId30"/>
    <p:sldId id="358" r:id="rId31"/>
    <p:sldId id="359" r:id="rId32"/>
    <p:sldId id="360" r:id="rId33"/>
    <p:sldId id="361" r:id="rId34"/>
    <p:sldId id="362" r:id="rId35"/>
    <p:sldId id="363" r:id="rId36"/>
    <p:sldId id="356" r:id="rId3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962A89-269B-4FA4-A833-6F1179F794A4}"/>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lgn="ctr">
              <a:buNone/>
            </a:pPr>
            <a:r>
              <a:rPr lang="en-MY" sz="4400" b="1" dirty="0"/>
              <a:t>STRATEGIC MANAGEMENT</a:t>
            </a:r>
          </a:p>
        </p:txBody>
      </p:sp>
    </p:spTree>
    <p:extLst>
      <p:ext uri="{BB962C8B-B14F-4D97-AF65-F5344CB8AC3E}">
        <p14:creationId xmlns:p14="http://schemas.microsoft.com/office/powerpoint/2010/main" val="3827916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556791"/>
            <a:ext cx="7978080" cy="5023395"/>
          </a:xfrm>
        </p:spPr>
        <p:txBody>
          <a:bodyPr/>
          <a:lstStyle/>
          <a:p>
            <a:pPr marL="496570" marR="639445" indent="0">
              <a:spcBef>
                <a:spcPts val="900"/>
              </a:spcBef>
              <a:spcAft>
                <a:spcPts val="0"/>
              </a:spcAft>
              <a:buNone/>
            </a:pPr>
            <a:r>
              <a:rPr lang="en-MY" sz="1800" dirty="0"/>
              <a:t>Strategy is a term that comes from the Greek word strategos meaning “Army Leader”.</a:t>
            </a:r>
          </a:p>
          <a:p>
            <a:pPr marL="496570" marR="639445" indent="0">
              <a:spcBef>
                <a:spcPts val="900"/>
              </a:spcBef>
              <a:spcAft>
                <a:spcPts val="0"/>
              </a:spcAft>
              <a:buNone/>
            </a:pPr>
            <a:endParaRPr lang="en-MY" sz="1800" dirty="0"/>
          </a:p>
          <a:p>
            <a:pPr marL="782320" marR="639445" indent="-285750">
              <a:spcBef>
                <a:spcPts val="900"/>
              </a:spcBef>
              <a:spcAft>
                <a:spcPts val="0"/>
              </a:spcAft>
            </a:pPr>
            <a:r>
              <a:rPr lang="en-MY" sz="1800" dirty="0"/>
              <a:t>Strategy is a plan, a "how," a means of getting from here to there.</a:t>
            </a:r>
          </a:p>
          <a:p>
            <a:pPr marL="782320" marR="639445" indent="-285750">
              <a:spcBef>
                <a:spcPts val="900"/>
              </a:spcBef>
              <a:spcAft>
                <a:spcPts val="0"/>
              </a:spcAft>
            </a:pPr>
            <a:r>
              <a:rPr lang="en-MY" sz="1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1800" dirty="0"/>
              <a:t>Strategy is position; that is, it reflects decisions to offer particular products or services in particular markets.</a:t>
            </a:r>
          </a:p>
          <a:p>
            <a:pPr marL="782320" marR="639445" indent="-285750">
              <a:spcBef>
                <a:spcPts val="900"/>
              </a:spcBef>
              <a:spcAft>
                <a:spcPts val="0"/>
              </a:spcAft>
            </a:pPr>
            <a:r>
              <a:rPr lang="en-MY" sz="1800" dirty="0"/>
              <a:t>Strategy is perspective, that is, vision and direction</a:t>
            </a:r>
          </a:p>
          <a:p>
            <a:pPr marL="782320" marR="639445" indent="-285750">
              <a:spcBef>
                <a:spcPts val="900"/>
              </a:spcBef>
              <a:spcAft>
                <a:spcPts val="0"/>
              </a:spcAft>
            </a:pPr>
            <a:endParaRPr lang="en-MY" sz="1800" dirty="0"/>
          </a:p>
          <a:p>
            <a:pPr marL="782320" marR="639445" indent="-285750">
              <a:spcBef>
                <a:spcPts val="900"/>
              </a:spcBef>
              <a:spcAft>
                <a:spcPts val="0"/>
              </a:spcAft>
            </a:pPr>
            <a:endParaRPr lang="en-MY" sz="1800" dirty="0"/>
          </a:p>
        </p:txBody>
      </p:sp>
      <p:sp>
        <p:nvSpPr>
          <p:cNvPr id="4" name="TextBox 3">
            <a:extLst>
              <a:ext uri="{FF2B5EF4-FFF2-40B4-BE49-F238E27FC236}">
                <a16:creationId xmlns:a16="http://schemas.microsoft.com/office/drawing/2014/main" id="{1818157E-24B5-4C2C-9DA4-023A0A3D089A}"/>
              </a:ext>
            </a:extLst>
          </p:cNvPr>
          <p:cNvSpPr txBox="1"/>
          <p:nvPr/>
        </p:nvSpPr>
        <p:spPr>
          <a:xfrm>
            <a:off x="1403648" y="5661248"/>
            <a:ext cx="6192688" cy="369332"/>
          </a:xfrm>
          <a:prstGeom prst="rect">
            <a:avLst/>
          </a:prstGeom>
          <a:noFill/>
        </p:spPr>
        <p:txBody>
          <a:bodyPr wrap="square" rtlCol="0">
            <a:spAutoFit/>
          </a:bodyPr>
          <a:lstStyle/>
          <a:p>
            <a:r>
              <a:rPr lang="en-MY" sz="1800" i="1" dirty="0"/>
              <a:t>Henry Mintzberg, The Rise and Fall of Strategic Planning</a:t>
            </a:r>
            <a:endParaRPr lang="en-MY" i="1" dirty="0"/>
          </a:p>
        </p:txBody>
      </p:sp>
    </p:spTree>
    <p:extLst>
      <p:ext uri="{BB962C8B-B14F-4D97-AF65-F5344CB8AC3E}">
        <p14:creationId xmlns:p14="http://schemas.microsoft.com/office/powerpoint/2010/main" val="783118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p:txBody>
          <a:bodyPr/>
          <a:lstStyle/>
          <a:p>
            <a:pPr marL="0" indent="0">
              <a:buNone/>
            </a:pPr>
            <a:r>
              <a:rPr lang="en-MY" sz="2000" dirty="0"/>
              <a:t>Strategy is a plan, pattern, position, perspective</a:t>
            </a:r>
          </a:p>
          <a:p>
            <a:endParaRPr lang="en-MY" sz="2000" dirty="0"/>
          </a:p>
          <a:p>
            <a:pPr marL="496570" marR="639445" indent="0">
              <a:spcBef>
                <a:spcPts val="900"/>
              </a:spcBef>
              <a:spcAft>
                <a:spcPts val="0"/>
              </a:spcAft>
              <a:buNone/>
            </a:pPr>
            <a:r>
              <a:rPr lang="en-MY" sz="2000" dirty="0"/>
              <a:t>It basically answers – </a:t>
            </a:r>
          </a:p>
          <a:p>
            <a:pPr marL="953770" marR="639445" indent="-457200">
              <a:spcBef>
                <a:spcPts val="900"/>
              </a:spcBef>
              <a:spcAft>
                <a:spcPts val="0"/>
              </a:spcAft>
            </a:pPr>
            <a:r>
              <a:rPr lang="en-MY" sz="2000" dirty="0"/>
              <a:t>Where we are now?</a:t>
            </a:r>
          </a:p>
          <a:p>
            <a:pPr marL="953770" marR="639445" indent="-457200">
              <a:spcBef>
                <a:spcPts val="900"/>
              </a:spcBef>
              <a:spcAft>
                <a:spcPts val="0"/>
              </a:spcAft>
            </a:pPr>
            <a:r>
              <a:rPr lang="en-MY" sz="2000" dirty="0"/>
              <a:t>Where do we want to be?</a:t>
            </a:r>
          </a:p>
          <a:p>
            <a:pPr marL="953770" marR="639445" indent="-457200">
              <a:spcBef>
                <a:spcPts val="900"/>
              </a:spcBef>
              <a:spcAft>
                <a:spcPts val="0"/>
              </a:spcAft>
            </a:pPr>
            <a:r>
              <a:rPr lang="en-MY" sz="2000" dirty="0"/>
              <a:t>How will we get there?</a:t>
            </a:r>
          </a:p>
          <a:p>
            <a:pPr marL="0" indent="0">
              <a:buNone/>
            </a:pPr>
            <a:endParaRPr lang="en-MY" sz="2000" dirty="0"/>
          </a:p>
          <a:p>
            <a:pPr marL="0" indent="0">
              <a:buNone/>
            </a:pPr>
            <a:r>
              <a:rPr lang="en-MY" sz="2000" dirty="0"/>
              <a:t>Strategy is about competitive position, about differentiating yourself in the eyes of the customer, about adding value through a mix of activities different from those used by competitors</a:t>
            </a:r>
          </a:p>
          <a:p>
            <a:endParaRPr lang="en-MY" dirty="0"/>
          </a:p>
        </p:txBody>
      </p:sp>
      <p:sp>
        <p:nvSpPr>
          <p:cNvPr id="6" name="TextBox 5">
            <a:extLst>
              <a:ext uri="{FF2B5EF4-FFF2-40B4-BE49-F238E27FC236}">
                <a16:creationId xmlns:a16="http://schemas.microsoft.com/office/drawing/2014/main" id="{55A09BBB-ED8E-4021-91AB-C5FB3B511F7A}"/>
              </a:ext>
            </a:extLst>
          </p:cNvPr>
          <p:cNvSpPr txBox="1"/>
          <p:nvPr/>
        </p:nvSpPr>
        <p:spPr>
          <a:xfrm>
            <a:off x="4067944" y="5445224"/>
            <a:ext cx="6192688" cy="369332"/>
          </a:xfrm>
          <a:prstGeom prst="rect">
            <a:avLst/>
          </a:prstGeom>
          <a:noFill/>
        </p:spPr>
        <p:txBody>
          <a:bodyPr wrap="square" rtlCol="0">
            <a:spAutoFit/>
          </a:bodyPr>
          <a:lstStyle/>
          <a:p>
            <a:r>
              <a:rPr lang="en-MY" sz="1800" i="1" dirty="0"/>
              <a:t>Michael Porter, Competitive Advantage</a:t>
            </a:r>
            <a:endParaRPr lang="en-MY" i="1" dirty="0"/>
          </a:p>
        </p:txBody>
      </p:sp>
    </p:spTree>
    <p:extLst>
      <p:ext uri="{BB962C8B-B14F-4D97-AF65-F5344CB8AC3E}">
        <p14:creationId xmlns:p14="http://schemas.microsoft.com/office/powerpoint/2010/main" val="267568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2841-1840-4CFB-9898-0E35F799227A}"/>
              </a:ext>
            </a:extLst>
          </p:cNvPr>
          <p:cNvSpPr>
            <a:spLocks noGrp="1"/>
          </p:cNvSpPr>
          <p:nvPr>
            <p:ph type="title"/>
          </p:nvPr>
        </p:nvSpPr>
        <p:spPr/>
        <p:txBody>
          <a:bodyPr/>
          <a:lstStyle/>
          <a:p>
            <a:r>
              <a:rPr lang="en-MY" dirty="0"/>
              <a:t>Strategy</a:t>
            </a:r>
          </a:p>
        </p:txBody>
      </p:sp>
      <p:pic>
        <p:nvPicPr>
          <p:cNvPr id="5" name="Content Placeholder 4">
            <a:extLst>
              <a:ext uri="{FF2B5EF4-FFF2-40B4-BE49-F238E27FC236}">
                <a16:creationId xmlns:a16="http://schemas.microsoft.com/office/drawing/2014/main" id="{3B92652A-BB05-466E-BE2D-53B5B872E3DB}"/>
              </a:ext>
            </a:extLst>
          </p:cNvPr>
          <p:cNvPicPr>
            <a:picLocks noGrp="1" noChangeAspect="1"/>
          </p:cNvPicPr>
          <p:nvPr>
            <p:ph idx="1"/>
          </p:nvPr>
        </p:nvPicPr>
        <p:blipFill>
          <a:blip r:embed="rId2"/>
          <a:stretch>
            <a:fillRect/>
          </a:stretch>
        </p:blipFill>
        <p:spPr>
          <a:xfrm>
            <a:off x="1619672" y="1916831"/>
            <a:ext cx="5976664" cy="3581059"/>
          </a:xfrm>
        </p:spPr>
      </p:pic>
    </p:spTree>
    <p:extLst>
      <p:ext uri="{BB962C8B-B14F-4D97-AF65-F5344CB8AC3E}">
        <p14:creationId xmlns:p14="http://schemas.microsoft.com/office/powerpoint/2010/main" val="40125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A2497-317C-4BC3-8D96-234803ADC5E0}"/>
              </a:ext>
            </a:extLst>
          </p:cNvPr>
          <p:cNvSpPr>
            <a:spLocks noGrp="1"/>
          </p:cNvSpPr>
          <p:nvPr>
            <p:ph type="title"/>
          </p:nvPr>
        </p:nvSpPr>
        <p:spPr/>
        <p:txBody>
          <a:bodyPr/>
          <a:lstStyle/>
          <a:p>
            <a:r>
              <a:rPr lang="en-MY" dirty="0"/>
              <a:t>Elements of Strategic Planning Process</a:t>
            </a:r>
          </a:p>
        </p:txBody>
      </p:sp>
      <p:pic>
        <p:nvPicPr>
          <p:cNvPr id="9" name="Picture 8">
            <a:extLst>
              <a:ext uri="{FF2B5EF4-FFF2-40B4-BE49-F238E27FC236}">
                <a16:creationId xmlns:a16="http://schemas.microsoft.com/office/drawing/2014/main" id="{327FB74C-E085-4F74-A41F-34788619D5E7}"/>
              </a:ext>
            </a:extLst>
          </p:cNvPr>
          <p:cNvPicPr>
            <a:picLocks noChangeAspect="1"/>
          </p:cNvPicPr>
          <p:nvPr/>
        </p:nvPicPr>
        <p:blipFill>
          <a:blip r:embed="rId2"/>
          <a:stretch>
            <a:fillRect/>
          </a:stretch>
        </p:blipFill>
        <p:spPr>
          <a:xfrm>
            <a:off x="1187624" y="1667130"/>
            <a:ext cx="6492254" cy="4913057"/>
          </a:xfrm>
          <a:prstGeom prst="rect">
            <a:avLst/>
          </a:prstGeom>
        </p:spPr>
      </p:pic>
    </p:spTree>
    <p:extLst>
      <p:ext uri="{BB962C8B-B14F-4D97-AF65-F5344CB8AC3E}">
        <p14:creationId xmlns:p14="http://schemas.microsoft.com/office/powerpoint/2010/main" val="1489173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1180-5179-4F8B-A87B-C78EA77EFA3F}"/>
              </a:ext>
            </a:extLst>
          </p:cNvPr>
          <p:cNvSpPr>
            <a:spLocks noGrp="1"/>
          </p:cNvSpPr>
          <p:nvPr>
            <p:ph type="title"/>
          </p:nvPr>
        </p:nvSpPr>
        <p:spPr/>
        <p:txBody>
          <a:bodyPr/>
          <a:lstStyle/>
          <a:p>
            <a:r>
              <a:rPr lang="en-MY" dirty="0"/>
              <a:t>Elements of Strategic Planning Process</a:t>
            </a:r>
          </a:p>
        </p:txBody>
      </p:sp>
      <p:pic>
        <p:nvPicPr>
          <p:cNvPr id="5" name="Picture 4">
            <a:extLst>
              <a:ext uri="{FF2B5EF4-FFF2-40B4-BE49-F238E27FC236}">
                <a16:creationId xmlns:a16="http://schemas.microsoft.com/office/drawing/2014/main" id="{B2DA501C-D3E1-4143-83BF-706B262AD832}"/>
              </a:ext>
            </a:extLst>
          </p:cNvPr>
          <p:cNvPicPr>
            <a:picLocks noChangeAspect="1"/>
          </p:cNvPicPr>
          <p:nvPr/>
        </p:nvPicPr>
        <p:blipFill>
          <a:blip r:embed="rId2"/>
          <a:stretch>
            <a:fillRect/>
          </a:stretch>
        </p:blipFill>
        <p:spPr>
          <a:xfrm>
            <a:off x="1323975" y="1988840"/>
            <a:ext cx="6496050" cy="4029075"/>
          </a:xfrm>
          <a:prstGeom prst="rect">
            <a:avLst/>
          </a:prstGeom>
        </p:spPr>
      </p:pic>
    </p:spTree>
    <p:extLst>
      <p:ext uri="{BB962C8B-B14F-4D97-AF65-F5344CB8AC3E}">
        <p14:creationId xmlns:p14="http://schemas.microsoft.com/office/powerpoint/2010/main" val="2099024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914400" y="1600200"/>
            <a:ext cx="8229600"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A mission statement is a short statement of why an organization exists, what its overall goal is, identifying the goal of its operations: what kind of product or service it provides, its primary customers or market, and its geographical region of operation</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F8666-F723-4642-A917-106361A2FFD7}"/>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4DD76C11-08A1-49FA-BFF5-063495B689E9}"/>
              </a:ext>
            </a:extLst>
          </p:cNvPr>
          <p:cNvSpPr>
            <a:spLocks noGrp="1"/>
          </p:cNvSpPr>
          <p:nvPr>
            <p:ph idx="1"/>
          </p:nvPr>
        </p:nvSpPr>
        <p:spPr>
          <a:xfrm>
            <a:off x="914400" y="1600200"/>
            <a:ext cx="7772400" cy="5141168"/>
          </a:xfrm>
        </p:spPr>
        <p:txBody>
          <a:bodyPr/>
          <a:lstStyle/>
          <a:p>
            <a:r>
              <a:rPr lang="en-MY" sz="2400" dirty="0"/>
              <a:t>Organisational values describe the core ethics or principles which the company will abide by.</a:t>
            </a:r>
          </a:p>
          <a:p>
            <a:r>
              <a:rPr lang="en-US" sz="2400" dirty="0"/>
              <a:t>How you will behave during the process</a:t>
            </a:r>
          </a:p>
          <a:p>
            <a:pPr marL="0" indent="0">
              <a:buNone/>
            </a:pPr>
            <a:r>
              <a:rPr lang="en-MY" sz="2400" dirty="0"/>
              <a:t>Example : Google – </a:t>
            </a:r>
          </a:p>
          <a:p>
            <a:r>
              <a:rPr lang="en-MY" sz="2000" dirty="0"/>
              <a:t>Focus on the user and all else will follow.</a:t>
            </a:r>
          </a:p>
          <a:p>
            <a:r>
              <a:rPr lang="en-MY" sz="2000" dirty="0"/>
              <a:t>It’s best to do one thing really, really well.</a:t>
            </a:r>
          </a:p>
          <a:p>
            <a:r>
              <a:rPr lang="en-MY" sz="2000" dirty="0"/>
              <a:t>Fast is better than slow.</a:t>
            </a:r>
          </a:p>
          <a:p>
            <a:r>
              <a:rPr lang="en-MY" sz="2000" dirty="0"/>
              <a:t>Democracy on the web works.</a:t>
            </a:r>
          </a:p>
          <a:p>
            <a:r>
              <a:rPr lang="en-MY" sz="2000" dirty="0"/>
              <a:t>There’s always more information out there.</a:t>
            </a:r>
          </a:p>
          <a:p>
            <a:r>
              <a:rPr lang="en-MY" sz="2000" dirty="0"/>
              <a:t>The need for information crosses all borders.</a:t>
            </a:r>
          </a:p>
          <a:p>
            <a:r>
              <a:rPr lang="en-MY" sz="2000" dirty="0"/>
              <a:t>You can be serious without a suit.</a:t>
            </a:r>
          </a:p>
          <a:p>
            <a:r>
              <a:rPr lang="en-MY" sz="2000" dirty="0"/>
              <a:t>Great just isn’t good enough.</a:t>
            </a:r>
            <a:endParaRPr lang="en-US" sz="2000" dirty="0"/>
          </a:p>
        </p:txBody>
      </p:sp>
    </p:spTree>
    <p:extLst>
      <p:ext uri="{BB962C8B-B14F-4D97-AF65-F5344CB8AC3E}">
        <p14:creationId xmlns:p14="http://schemas.microsoft.com/office/powerpoint/2010/main" val="474648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DE7D8-ED57-4515-86CD-49B569A6B7BD}"/>
              </a:ext>
            </a:extLst>
          </p:cNvPr>
          <p:cNvSpPr>
            <a:spLocks noGrp="1"/>
          </p:cNvSpPr>
          <p:nvPr>
            <p:ph type="title"/>
          </p:nvPr>
        </p:nvSpPr>
        <p:spPr/>
        <p:txBody>
          <a:bodyPr/>
          <a:lstStyle/>
          <a:p>
            <a:r>
              <a:rPr lang="en-MY" dirty="0"/>
              <a:t>Goals</a:t>
            </a:r>
          </a:p>
        </p:txBody>
      </p:sp>
      <p:sp>
        <p:nvSpPr>
          <p:cNvPr id="3" name="Content Placeholder 2">
            <a:extLst>
              <a:ext uri="{FF2B5EF4-FFF2-40B4-BE49-F238E27FC236}">
                <a16:creationId xmlns:a16="http://schemas.microsoft.com/office/drawing/2014/main" id="{9D64CB8B-4321-498D-9A10-385284091B81}"/>
              </a:ext>
            </a:extLst>
          </p:cNvPr>
          <p:cNvSpPr>
            <a:spLocks noGrp="1"/>
          </p:cNvSpPr>
          <p:nvPr>
            <p:ph idx="1"/>
          </p:nvPr>
        </p:nvSpPr>
        <p:spPr>
          <a:xfrm>
            <a:off x="914400" y="1600200"/>
            <a:ext cx="7772400" cy="4979987"/>
          </a:xfrm>
        </p:spPr>
        <p:txBody>
          <a:bodyPr/>
          <a:lstStyle/>
          <a:p>
            <a:r>
              <a:rPr lang="en-MY" dirty="0"/>
              <a:t>Organizational goals are strategically set objectives that outline expected results and guide employees’ efforts</a:t>
            </a:r>
          </a:p>
          <a:p>
            <a:r>
              <a:rPr lang="en-MY" dirty="0"/>
              <a:t>There are three types of organizational goals are strategic, tactical, and operational goals.</a:t>
            </a:r>
          </a:p>
          <a:p>
            <a:pPr marL="0" indent="0">
              <a:buNone/>
            </a:pPr>
            <a:r>
              <a:rPr lang="en-MY" dirty="0"/>
              <a:t>Example :</a:t>
            </a:r>
          </a:p>
          <a:p>
            <a:pPr algn="l">
              <a:buFont typeface="Arial" panose="020B0604020202020204" pitchFamily="34" charset="0"/>
              <a:buChar char="•"/>
            </a:pPr>
            <a:r>
              <a:rPr lang="en-MY" dirty="0"/>
              <a:t>Enter X, Y, Z markets by date.</a:t>
            </a:r>
          </a:p>
          <a:p>
            <a:pPr algn="l">
              <a:buFont typeface="Arial" panose="020B0604020202020204" pitchFamily="34" charset="0"/>
              <a:buChar char="•"/>
            </a:pPr>
            <a:r>
              <a:rPr lang="en-MY" dirty="0"/>
              <a:t>20 total regional markets by date.</a:t>
            </a:r>
          </a:p>
          <a:p>
            <a:pPr algn="l">
              <a:buFont typeface="Arial" panose="020B0604020202020204" pitchFamily="34" charset="0"/>
              <a:buChar char="•"/>
            </a:pPr>
            <a:r>
              <a:rPr lang="en-MY" dirty="0"/>
              <a:t>20% market share in each new market by date.</a:t>
            </a:r>
          </a:p>
          <a:p>
            <a:pPr marL="0" indent="0">
              <a:buNone/>
            </a:pPr>
            <a:endParaRPr lang="en-MY" dirty="0"/>
          </a:p>
        </p:txBody>
      </p:sp>
    </p:spTree>
    <p:extLst>
      <p:ext uri="{BB962C8B-B14F-4D97-AF65-F5344CB8AC3E}">
        <p14:creationId xmlns:p14="http://schemas.microsoft.com/office/powerpoint/2010/main" val="218300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AB8D-D41C-4F55-A46E-98CF81E4E7CF}"/>
              </a:ext>
            </a:extLst>
          </p:cNvPr>
          <p:cNvSpPr>
            <a:spLocks noGrp="1"/>
          </p:cNvSpPr>
          <p:nvPr>
            <p:ph type="title"/>
          </p:nvPr>
        </p:nvSpPr>
        <p:spPr/>
        <p:txBody>
          <a:bodyPr/>
          <a:lstStyle/>
          <a:p>
            <a:r>
              <a:rPr lang="en-MY" dirty="0"/>
              <a:t>Objective</a:t>
            </a:r>
          </a:p>
        </p:txBody>
      </p:sp>
      <p:sp>
        <p:nvSpPr>
          <p:cNvPr id="3" name="Content Placeholder 2">
            <a:extLst>
              <a:ext uri="{FF2B5EF4-FFF2-40B4-BE49-F238E27FC236}">
                <a16:creationId xmlns:a16="http://schemas.microsoft.com/office/drawing/2014/main" id="{A9A4E7BB-DBA6-4B61-AAEC-CFF4447CB6C3}"/>
              </a:ext>
            </a:extLst>
          </p:cNvPr>
          <p:cNvSpPr>
            <a:spLocks noGrp="1"/>
          </p:cNvSpPr>
          <p:nvPr>
            <p:ph idx="1"/>
          </p:nvPr>
        </p:nvSpPr>
        <p:spPr/>
        <p:txBody>
          <a:bodyPr/>
          <a:lstStyle/>
          <a:p>
            <a:r>
              <a:rPr lang="en-MY" dirty="0"/>
              <a:t>Organizational objectives are short-term and medium-term goals that an organization seeks to accomplish. An organization's objectives will play a large part in developing organizational policies and determining the allocation of organizational resources. Achievement of objectives helps an organization reach its overall strategic goals.</a:t>
            </a:r>
          </a:p>
        </p:txBody>
      </p:sp>
    </p:spTree>
    <p:extLst>
      <p:ext uri="{BB962C8B-B14F-4D97-AF65-F5344CB8AC3E}">
        <p14:creationId xmlns:p14="http://schemas.microsoft.com/office/powerpoint/2010/main" val="2692763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06E36-38FE-4D71-AA28-8786D457C4D2}"/>
              </a:ext>
            </a:extLst>
          </p:cNvPr>
          <p:cNvSpPr>
            <a:spLocks noGrp="1"/>
          </p:cNvSpPr>
          <p:nvPr>
            <p:ph type="title"/>
          </p:nvPr>
        </p:nvSpPr>
        <p:spPr/>
        <p:txBody>
          <a:bodyPr/>
          <a:lstStyle/>
          <a:p>
            <a:r>
              <a:rPr lang="en-MY" dirty="0"/>
              <a:t>Summary</a:t>
            </a:r>
          </a:p>
        </p:txBody>
      </p:sp>
      <p:sp>
        <p:nvSpPr>
          <p:cNvPr id="3" name="Content Placeholder 2">
            <a:extLst>
              <a:ext uri="{FF2B5EF4-FFF2-40B4-BE49-F238E27FC236}">
                <a16:creationId xmlns:a16="http://schemas.microsoft.com/office/drawing/2014/main" id="{96A5E32C-4225-44EB-BD31-1F9046CC9884}"/>
              </a:ext>
            </a:extLst>
          </p:cNvPr>
          <p:cNvSpPr>
            <a:spLocks noGrp="1"/>
          </p:cNvSpPr>
          <p:nvPr>
            <p:ph idx="1"/>
          </p:nvPr>
        </p:nvSpPr>
        <p:spPr/>
        <p:txBody>
          <a:bodyPr/>
          <a:lstStyle/>
          <a:p>
            <a:r>
              <a:rPr lang="en-MY" sz="2000" b="1" dirty="0"/>
              <a:t>Vision</a:t>
            </a:r>
            <a:r>
              <a:rPr lang="en-MY" sz="2000" dirty="0"/>
              <a:t> – Big picture of what you want to achieve.</a:t>
            </a:r>
          </a:p>
          <a:p>
            <a:r>
              <a:rPr lang="en-MY" sz="2000" b="1" dirty="0"/>
              <a:t>Mission</a:t>
            </a:r>
            <a:r>
              <a:rPr lang="en-MY" sz="2000" dirty="0"/>
              <a:t> – General statement of how you will achieve the vision.</a:t>
            </a:r>
          </a:p>
          <a:p>
            <a:r>
              <a:rPr lang="en-MY" sz="2000" b="1" dirty="0"/>
              <a:t>Core Values </a:t>
            </a:r>
            <a:r>
              <a:rPr lang="en-MY" sz="2000" dirty="0"/>
              <a:t>– How you will behave during the process.</a:t>
            </a:r>
          </a:p>
          <a:p>
            <a:r>
              <a:rPr lang="en-MY" sz="2000" b="1" dirty="0"/>
              <a:t>Strategies</a:t>
            </a:r>
            <a:r>
              <a:rPr lang="en-MY" sz="2000" dirty="0"/>
              <a:t> – Strategies are one or more ways to use the mission statement in order to achieve the vision statement. Although an organization will have just one vision statement and one mission statement, it may have several strategies.</a:t>
            </a:r>
          </a:p>
          <a:p>
            <a:r>
              <a:rPr lang="en-MY" sz="2000" b="1" dirty="0"/>
              <a:t>Goals </a:t>
            </a:r>
            <a:r>
              <a:rPr lang="en-MY" sz="2000" dirty="0"/>
              <a:t>– These are general statements of what needs to be accomplished to implement a strategy.</a:t>
            </a:r>
          </a:p>
          <a:p>
            <a:r>
              <a:rPr lang="en-MY" sz="2000" b="1" dirty="0"/>
              <a:t>Objectives</a:t>
            </a:r>
            <a:r>
              <a:rPr lang="en-MY" sz="2000" dirty="0"/>
              <a:t> – Objectives provide specific milestones with a specific timeline for achieving a goal.</a:t>
            </a:r>
          </a:p>
          <a:p>
            <a:r>
              <a:rPr lang="en-MY" sz="2000" b="1" dirty="0"/>
              <a:t>Action Plans </a:t>
            </a:r>
            <a:r>
              <a:rPr lang="en-MY" sz="2000" dirty="0"/>
              <a:t>– These are specific implementation plans of how you will achieve an objective.</a:t>
            </a:r>
          </a:p>
        </p:txBody>
      </p:sp>
    </p:spTree>
    <p:extLst>
      <p:ext uri="{BB962C8B-B14F-4D97-AF65-F5344CB8AC3E}">
        <p14:creationId xmlns:p14="http://schemas.microsoft.com/office/powerpoint/2010/main" val="1436593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p:txBody>
      </p:sp>
    </p:spTree>
    <p:extLst>
      <p:ext uri="{BB962C8B-B14F-4D97-AF65-F5344CB8AC3E}">
        <p14:creationId xmlns:p14="http://schemas.microsoft.com/office/powerpoint/2010/main" val="3388785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135</TotalTime>
  <Words>1914</Words>
  <Application>Microsoft Office PowerPoint</Application>
  <PresentationFormat>On-screen Show (4:3)</PresentationFormat>
  <Paragraphs>200</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Times New Roman</vt:lpstr>
      <vt:lpstr>Wingdings</vt:lpstr>
      <vt:lpstr>Office Theme</vt:lpstr>
      <vt:lpstr>BUSINESS LEADERSHIP IV</vt:lpstr>
      <vt:lpstr>PowerPoint Presentation</vt:lpstr>
      <vt:lpstr>Strategy</vt:lpstr>
      <vt:lpstr>Strategy</vt:lpstr>
      <vt:lpstr>Strategy</vt:lpstr>
      <vt:lpstr>Tactics</vt:lpstr>
      <vt:lpstr>Strategy in Business</vt:lpstr>
      <vt:lpstr>Strategic Planning</vt:lpstr>
      <vt:lpstr>Strategic Planning</vt:lpstr>
      <vt:lpstr>Elements of Strategic Planning Process</vt:lpstr>
      <vt:lpstr>Elements of Strategic Planning Process</vt:lpstr>
      <vt:lpstr>Vision Statement</vt:lpstr>
      <vt:lpstr>Examples of Vision Statement</vt:lpstr>
      <vt:lpstr>Mission Statement</vt:lpstr>
      <vt:lpstr>Examples of Mission Statement</vt:lpstr>
      <vt:lpstr>Differences in terms</vt:lpstr>
      <vt:lpstr>Values</vt:lpstr>
      <vt:lpstr>Goals</vt:lpstr>
      <vt:lpstr>Objective</vt:lpstr>
      <vt:lpstr>Summary</vt:lpstr>
      <vt:lpstr>Different Terms</vt:lpstr>
      <vt:lpstr>SWOT</vt:lpstr>
      <vt:lpstr>SWOT Analysis</vt:lpstr>
      <vt:lpstr>Strengths</vt:lpstr>
      <vt:lpstr>Weaknesses</vt:lpstr>
      <vt:lpstr>Opportunities</vt:lpstr>
      <vt:lpstr>Threats</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17</cp:revision>
  <cp:lastPrinted>1601-01-01T00:00:00Z</cp:lastPrinted>
  <dcterms:created xsi:type="dcterms:W3CDTF">2020-07-09T15:12:46Z</dcterms:created>
  <dcterms:modified xsi:type="dcterms:W3CDTF">2020-11-15T17:17:38Z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