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3"/>
  </p:notesMasterIdLst>
  <p:handoutMasterIdLst>
    <p:handoutMasterId r:id="rId54"/>
  </p:handoutMasterIdLst>
  <p:sldIdLst>
    <p:sldId id="256" r:id="rId2"/>
    <p:sldId id="372" r:id="rId3"/>
    <p:sldId id="329" r:id="rId4"/>
    <p:sldId id="327" r:id="rId5"/>
    <p:sldId id="538" r:id="rId6"/>
    <p:sldId id="427" r:id="rId7"/>
    <p:sldId id="428" r:id="rId8"/>
    <p:sldId id="429" r:id="rId9"/>
    <p:sldId id="430" r:id="rId10"/>
    <p:sldId id="431" r:id="rId11"/>
    <p:sldId id="380" r:id="rId12"/>
    <p:sldId id="375" r:id="rId13"/>
    <p:sldId id="376" r:id="rId14"/>
    <p:sldId id="377" r:id="rId15"/>
    <p:sldId id="378" r:id="rId16"/>
    <p:sldId id="379" r:id="rId17"/>
    <p:sldId id="328" r:id="rId18"/>
    <p:sldId id="271" r:id="rId19"/>
    <p:sldId id="263" r:id="rId20"/>
    <p:sldId id="264" r:id="rId21"/>
    <p:sldId id="539" r:id="rId22"/>
    <p:sldId id="540" r:id="rId23"/>
    <p:sldId id="381" r:id="rId24"/>
    <p:sldId id="270" r:id="rId25"/>
    <p:sldId id="426" r:id="rId26"/>
    <p:sldId id="326" r:id="rId27"/>
    <p:sldId id="382" r:id="rId28"/>
    <p:sldId id="383" r:id="rId29"/>
    <p:sldId id="384" r:id="rId30"/>
    <p:sldId id="385" r:id="rId31"/>
    <p:sldId id="386" r:id="rId32"/>
    <p:sldId id="387" r:id="rId33"/>
    <p:sldId id="311" r:id="rId34"/>
    <p:sldId id="312" r:id="rId35"/>
    <p:sldId id="313" r:id="rId36"/>
    <p:sldId id="314" r:id="rId37"/>
    <p:sldId id="315" r:id="rId38"/>
    <p:sldId id="316" r:id="rId39"/>
    <p:sldId id="317" r:id="rId40"/>
    <p:sldId id="318" r:id="rId41"/>
    <p:sldId id="337" r:id="rId42"/>
    <p:sldId id="277" r:id="rId43"/>
    <p:sldId id="278" r:id="rId44"/>
    <p:sldId id="338" r:id="rId45"/>
    <p:sldId id="321" r:id="rId46"/>
    <p:sldId id="322" r:id="rId47"/>
    <p:sldId id="323" r:id="rId48"/>
    <p:sldId id="324" r:id="rId49"/>
    <p:sldId id="273" r:id="rId50"/>
    <p:sldId id="274" r:id="rId51"/>
    <p:sldId id="276" r:id="rId5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a:t>
          </a:r>
          <a:r>
            <a:rPr lang="en-MY" sz="3500" kern="1200" dirty="0" err="1">
              <a:solidFill>
                <a:srgbClr val="000000"/>
              </a:solidFill>
              <a:latin typeface="Arial"/>
              <a:ea typeface="+mn-ea"/>
              <a:cs typeface="+mn-cs"/>
            </a:rPr>
            <a:t>Schien</a:t>
          </a:r>
          <a:r>
            <a:rPr lang="en-MY" sz="3500" kern="1200" dirty="0">
              <a:solidFill>
                <a:srgbClr val="000000"/>
              </a:solidFill>
              <a:latin typeface="Arial"/>
              <a:ea typeface="+mn-ea"/>
              <a:cs typeface="+mn-cs"/>
            </a:rPr>
            <a:t>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pt>
    <dgm:pt modelId="{B4C2AAE5-D99A-459F-BDEC-4FFC3545C099}" type="sibTrans" cxnId="{5E5EAFC4-44B3-4549-AC9A-997C897F1B4D}">
      <dgm:prSet/>
      <dgm:spPr/>
    </dgm:pt>
    <dgm:pt modelId="{7D110BA3-39A2-40F1-8F52-9B98BD57EE4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CA0A1A0D-A87B-4030-8E5D-9433219580E9}" type="parTrans" cxnId="{4F584D89-8E76-42BA-B9CB-6315EAD11DDB}">
      <dgm:prSet/>
      <dgm:spPr/>
    </dgm:pt>
    <dgm:pt modelId="{6E6134F6-6A6F-4060-9A95-A561249CCB02}" type="sibTrans" cxnId="{4F584D89-8E76-42BA-B9CB-6315EAD11DDB}">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5467"/>
          <a:ext cx="7844408" cy="799004"/>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pt>
    <dgm:pt modelId="{ED9376BC-750F-478A-87C9-1D21DCFEB9AD}" type="pres">
      <dgm:prSet presAssocID="{C23BDBEE-399D-4121-9374-3755477B8443}" presName="spacer" presStyleCnt="0"/>
      <dgm:spPr/>
    </dgm:pt>
    <dgm:pt modelId="{88E3B239-EFBF-4B6F-9750-90B0B71EA79C}" type="pres">
      <dgm:prSet presAssocID="{7D110BA3-39A2-40F1-8F52-9B98BD57EE45}" presName="parentText" presStyleLbl="node1" presStyleIdx="7" presStyleCnt="8">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5EB47411-6601-4364-BFC1-2FA7C43EE555}" type="presOf" srcId="{7D110BA3-39A2-40F1-8F52-9B98BD57EE45}" destId="{88E3B239-EFBF-4B6F-9750-90B0B71EA79C}" srcOrd="0" destOrd="0" presId="urn:microsoft.com/office/officeart/2005/8/layout/vList2"/>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4F584D89-8E76-42BA-B9CB-6315EAD11DDB}" srcId="{703D4D02-5513-427D-B6E9-B2E187EE0C3A}" destId="{7D110BA3-39A2-40F1-8F52-9B98BD57EE45}" srcOrd="7" destOrd="0" parTransId="{CA0A1A0D-A87B-4030-8E5D-9433219580E9}" sibTransId="{6E6134F6-6A6F-4060-9A95-A561249CCB0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E5A29382-276D-4082-AEFF-0B6B8F540E60}" type="presParOf" srcId="{CC8763B3-4621-4666-B669-3C5BA2A30DBE}" destId="{ED9376BC-750F-478A-87C9-1D21DCFEB9AD}" srcOrd="13" destOrd="0" presId="urn:microsoft.com/office/officeart/2005/8/layout/vList2"/>
    <dgm:cxn modelId="{E4E4C348-C70E-4CC6-91E4-F668B4B5E76C}" type="presParOf" srcId="{CC8763B3-4621-4666-B669-3C5BA2A30DBE}" destId="{88E3B239-EFBF-4B6F-9750-90B0B71EA79C}"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1192201F-4FB3-4705-BFA2-AAC023B6B82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403DB55D-489E-444D-AB9C-099D34278FB7}" type="parTrans" cxnId="{7D487592-EC2B-4567-A2A6-498EE1443EF3}">
      <dgm:prSet/>
      <dgm:spPr/>
    </dgm:pt>
    <dgm:pt modelId="{08B034F6-B1D2-41B9-90DB-F776C3FD0E13}" type="sibTrans" cxnId="{7D487592-EC2B-4567-A2A6-498EE1443EF3}">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3658"/>
          <a:ext cx="7844408" cy="79963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pt>
    <dgm:pt modelId="{14C2093E-741A-4BB7-A523-9B503FAE4D01}" type="pres">
      <dgm:prSet presAssocID="{C23BDBEE-399D-4121-9374-3755477B8443}" presName="spacer" presStyleCnt="0"/>
      <dgm:spPr/>
    </dgm:pt>
    <dgm:pt modelId="{760C3E4C-2BC8-4424-A029-C033B5583986}" type="pres">
      <dgm:prSet presAssocID="{1192201F-4FB3-4705-BFA2-AAC023B6B824}" presName="parentText" presStyleLbl="node1" presStyleIdx="7" presStyleCnt="8">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139A0237-A13A-466B-92EF-BE9F7CF66ECA}" type="presOf" srcId="{1192201F-4FB3-4705-BFA2-AAC023B6B824}" destId="{760C3E4C-2BC8-4424-A029-C033B5583986}"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D487592-EC2B-4567-A2A6-498EE1443EF3}" srcId="{703D4D02-5513-427D-B6E9-B2E187EE0C3A}" destId="{1192201F-4FB3-4705-BFA2-AAC023B6B824}" srcOrd="7" destOrd="0" parTransId="{403DB55D-489E-444D-AB9C-099D34278FB7}" sibTransId="{08B034F6-B1D2-41B9-90DB-F776C3FD0E13}"/>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17DB0891-F89B-4D34-A748-01EA31448C2B}" type="presParOf" srcId="{CC8763B3-4621-4666-B669-3C5BA2A30DBE}" destId="{14C2093E-741A-4BB7-A523-9B503FAE4D01}" srcOrd="13" destOrd="0" presId="urn:microsoft.com/office/officeart/2005/8/layout/vList2"/>
    <dgm:cxn modelId="{F3158617-5464-48E5-9E6C-716F8D41E99B}" type="presParOf" srcId="{CC8763B3-4621-4666-B669-3C5BA2A30DBE}" destId="{760C3E4C-2BC8-4424-A029-C033B5583986}"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4D57E704-7665-42D8-AD93-0C9C973FAC7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6D4D1BAE-A9B5-48B3-8999-30335F380365}" type="parTrans" cxnId="{AC844D68-914A-4F6B-8D73-33DFCDB6E08A}">
      <dgm:prSet/>
      <dgm:spPr/>
    </dgm:pt>
    <dgm:pt modelId="{20BB87E1-AD54-48AA-BC34-072D63AEEF30}" type="sibTrans" cxnId="{AC844D68-914A-4F6B-8D73-33DFCDB6E08A}">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pt>
    <dgm:pt modelId="{B74753C0-DCA6-40CD-B09C-0E8007E75825}" type="pres">
      <dgm:prSet presAssocID="{C23BDBEE-399D-4121-9374-3755477B8443}" presName="spacer" presStyleCnt="0"/>
      <dgm:spPr/>
    </dgm:pt>
    <dgm:pt modelId="{91273270-5B9F-46EB-B273-0E7E6ADF960F}" type="pres">
      <dgm:prSet presAssocID="{4D57E704-7665-42D8-AD93-0C9C973FAC76}" presName="parentText" presStyleLbl="node1" presStyleIdx="7" presStyleCnt="8">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F7D6DA0B-65C4-44CA-BEA7-54EA1C2F8D28}" type="presOf" srcId="{4D57E704-7665-42D8-AD93-0C9C973FAC76}" destId="{91273270-5B9F-46EB-B273-0E7E6ADF960F}" srcOrd="0" destOrd="0" presId="urn:microsoft.com/office/officeart/2005/8/layout/vList2"/>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AC844D68-914A-4F6B-8D73-33DFCDB6E08A}" srcId="{703D4D02-5513-427D-B6E9-B2E187EE0C3A}" destId="{4D57E704-7665-42D8-AD93-0C9C973FAC76}" srcOrd="7" destOrd="0" parTransId="{6D4D1BAE-A9B5-48B3-8999-30335F380365}" sibTransId="{20BB87E1-AD54-48AA-BC34-072D63AEEF30}"/>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39445C70-B7D6-4D4B-91CA-F40EFE310CDC}" type="presParOf" srcId="{CC8763B3-4621-4666-B669-3C5BA2A30DBE}" destId="{B74753C0-DCA6-40CD-B09C-0E8007E75825}" srcOrd="13" destOrd="0" presId="urn:microsoft.com/office/officeart/2005/8/layout/vList2"/>
    <dgm:cxn modelId="{24F99DE3-C8B4-4A68-8F49-2608B28DC6D8}" type="presParOf" srcId="{CC8763B3-4621-4666-B669-3C5BA2A30DBE}" destId="{91273270-5B9F-46EB-B273-0E7E6ADF960F}"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err="1">
              <a:solidFill>
                <a:srgbClr val="FFFFEE"/>
              </a:solidFill>
              <a:latin typeface="Arial"/>
              <a:ea typeface="+mn-ea"/>
              <a:cs typeface="+mn-cs"/>
            </a:rPr>
            <a:t>Trompenaar</a:t>
          </a:r>
          <a:r>
            <a:rPr lang="en-MY" sz="3500" kern="1200" dirty="0">
              <a:solidFill>
                <a:srgbClr val="FFFFEE"/>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A6A4226F-7203-479D-87E7-3AEF0884BCE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B4C9140C-CB70-46C5-B750-CD1899E49423}" type="parTrans" cxnId="{96B31D5D-2018-41E4-B503-6AC87FBC46F7}">
      <dgm:prSet/>
      <dgm:spPr/>
    </dgm:pt>
    <dgm:pt modelId="{9E38F048-786D-43A4-A14B-F8F78B2076B1}" type="sibTrans" cxnId="{96B31D5D-2018-41E4-B503-6AC87FBC46F7}">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2441924"/>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pt>
    <dgm:pt modelId="{EF048607-CA23-4F3A-B4EF-9BCA05DE008D}" type="pres">
      <dgm:prSet presAssocID="{C23BDBEE-399D-4121-9374-3755477B8443}" presName="spacer" presStyleCnt="0"/>
      <dgm:spPr/>
    </dgm:pt>
    <dgm:pt modelId="{A4803EFC-AA53-4B8C-AEAE-35C92315BC9B}" type="pres">
      <dgm:prSet presAssocID="{A6A4226F-7203-479D-87E7-3AEF0884BCE5}" presName="parentText" presStyleLbl="node1" presStyleIdx="7" presStyleCnt="8">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96B31D5D-2018-41E4-B503-6AC87FBC46F7}" srcId="{703D4D02-5513-427D-B6E9-B2E187EE0C3A}" destId="{A6A4226F-7203-479D-87E7-3AEF0884BCE5}" srcOrd="7" destOrd="0" parTransId="{B4C9140C-CB70-46C5-B750-CD1899E49423}" sibTransId="{9E38F048-786D-43A4-A14B-F8F78B2076B1}"/>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730D118F-5864-4F3B-9EAE-EA87C42DC179}" type="presOf" srcId="{A6A4226F-7203-479D-87E7-3AEF0884BCE5}" destId="{A4803EFC-AA53-4B8C-AEAE-35C92315BC9B}"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B3EEB9C9-21E5-4FA4-8E6C-BC3569C14E5A}" type="presParOf" srcId="{CC8763B3-4621-4666-B669-3C5BA2A30DBE}" destId="{EF048607-CA23-4F3A-B4EF-9BCA05DE008D}" srcOrd="13" destOrd="0" presId="urn:microsoft.com/office/officeart/2005/8/layout/vList2"/>
    <dgm:cxn modelId="{A051F0EB-396F-4292-9B29-5624B2C45679}" type="presParOf" srcId="{CC8763B3-4621-4666-B669-3C5BA2A30DBE}" destId="{A4803EFC-AA53-4B8C-AEAE-35C92315BC9B}"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915"/>
          <a:ext cx="7844408" cy="69947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Organisational Culture</a:t>
          </a:r>
        </a:p>
      </dsp:txBody>
      <dsp:txXfrm>
        <a:off x="34146" y="37061"/>
        <a:ext cx="7776116" cy="631184"/>
      </dsp:txXfrm>
    </dsp:sp>
    <dsp:sp modelId="{C8CBCA26-9D20-4838-B1F9-53234775E96B}">
      <dsp:nvSpPr>
        <dsp:cNvPr id="0" name=""/>
        <dsp:cNvSpPr/>
      </dsp:nvSpPr>
      <dsp:spPr>
        <a:xfrm>
          <a:off x="0" y="720508"/>
          <a:ext cx="7844408" cy="69947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a:t>
          </a:r>
          <a:r>
            <a:rPr lang="en-MY" sz="3500" kern="1200" dirty="0" err="1">
              <a:solidFill>
                <a:srgbClr val="000000"/>
              </a:solidFill>
              <a:latin typeface="Arial"/>
              <a:ea typeface="+mn-ea"/>
              <a:cs typeface="+mn-cs"/>
            </a:rPr>
            <a:t>Schien</a:t>
          </a:r>
          <a:r>
            <a:rPr lang="en-MY" sz="3500" kern="1200" dirty="0">
              <a:solidFill>
                <a:srgbClr val="000000"/>
              </a:solidFill>
              <a:latin typeface="Arial"/>
              <a:ea typeface="+mn-ea"/>
              <a:cs typeface="+mn-cs"/>
            </a:rPr>
            <a:t> Theory of Culture</a:t>
          </a:r>
        </a:p>
      </dsp:txBody>
      <dsp:txXfrm>
        <a:off x="34146" y="754654"/>
        <a:ext cx="7776116" cy="631184"/>
      </dsp:txXfrm>
    </dsp:sp>
    <dsp:sp modelId="{C30047F0-DB09-4604-AC54-FC0221E4A689}">
      <dsp:nvSpPr>
        <dsp:cNvPr id="0" name=""/>
        <dsp:cNvSpPr/>
      </dsp:nvSpPr>
      <dsp:spPr>
        <a:xfrm>
          <a:off x="0" y="1424058"/>
          <a:ext cx="7844408" cy="69947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46" y="1458204"/>
        <a:ext cx="7776116" cy="631184"/>
      </dsp:txXfrm>
    </dsp:sp>
    <dsp:sp modelId="{F209ACB3-3444-40CC-BCCA-513ABA9ADB86}">
      <dsp:nvSpPr>
        <dsp:cNvPr id="0" name=""/>
        <dsp:cNvSpPr/>
      </dsp:nvSpPr>
      <dsp:spPr>
        <a:xfrm>
          <a:off x="0" y="2135811"/>
          <a:ext cx="7844408" cy="69947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46" y="2169957"/>
        <a:ext cx="7776116" cy="631184"/>
      </dsp:txXfrm>
    </dsp:sp>
    <dsp:sp modelId="{24D32922-BF99-4CE5-821E-A240C3092535}">
      <dsp:nvSpPr>
        <dsp:cNvPr id="0" name=""/>
        <dsp:cNvSpPr/>
      </dsp:nvSpPr>
      <dsp:spPr>
        <a:xfrm>
          <a:off x="0" y="2847564"/>
          <a:ext cx="7844408" cy="69947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4146" y="2881710"/>
        <a:ext cx="7776116" cy="631184"/>
      </dsp:txXfrm>
    </dsp:sp>
    <dsp:sp modelId="{401E888D-ADD7-4E04-8F4F-BE31B5B3ACF3}">
      <dsp:nvSpPr>
        <dsp:cNvPr id="0" name=""/>
        <dsp:cNvSpPr/>
      </dsp:nvSpPr>
      <dsp:spPr>
        <a:xfrm>
          <a:off x="0" y="3559317"/>
          <a:ext cx="7844408" cy="69947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4146" y="3593463"/>
        <a:ext cx="7776116" cy="631184"/>
      </dsp:txXfrm>
    </dsp:sp>
    <dsp:sp modelId="{BAF84493-57B1-45CA-968B-333D00BDD5BF}">
      <dsp:nvSpPr>
        <dsp:cNvPr id="0" name=""/>
        <dsp:cNvSpPr/>
      </dsp:nvSpPr>
      <dsp:spPr>
        <a:xfrm>
          <a:off x="0" y="4271070"/>
          <a:ext cx="7844408" cy="69947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4146" y="4305216"/>
        <a:ext cx="7776116" cy="631184"/>
      </dsp:txXfrm>
    </dsp:sp>
    <dsp:sp modelId="{88E3B239-EFBF-4B6F-9750-90B0B71EA79C}">
      <dsp:nvSpPr>
        <dsp:cNvPr id="0" name=""/>
        <dsp:cNvSpPr/>
      </dsp:nvSpPr>
      <dsp:spPr>
        <a:xfrm>
          <a:off x="0" y="4982823"/>
          <a:ext cx="7844408" cy="69947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4146" y="5016969"/>
        <a:ext cx="7776116" cy="6311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88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4129" y="38014"/>
        <a:ext cx="7776150" cy="630871"/>
      </dsp:txXfrm>
    </dsp:sp>
    <dsp:sp modelId="{C8CBCA26-9D20-4838-B1F9-53234775E96B}">
      <dsp:nvSpPr>
        <dsp:cNvPr id="0" name=""/>
        <dsp:cNvSpPr/>
      </dsp:nvSpPr>
      <dsp:spPr>
        <a:xfrm>
          <a:off x="0" y="721317"/>
          <a:ext cx="7844408" cy="6991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Edgar Schein Theory of Culture</a:t>
          </a:r>
        </a:p>
      </dsp:txBody>
      <dsp:txXfrm>
        <a:off x="34129" y="755446"/>
        <a:ext cx="7776150" cy="630871"/>
      </dsp:txXfrm>
    </dsp:sp>
    <dsp:sp modelId="{C30047F0-DB09-4604-AC54-FC0221E4A689}">
      <dsp:nvSpPr>
        <dsp:cNvPr id="0" name=""/>
        <dsp:cNvSpPr/>
      </dsp:nvSpPr>
      <dsp:spPr>
        <a:xfrm>
          <a:off x="0" y="1424563"/>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29" y="1458692"/>
        <a:ext cx="7776150" cy="630871"/>
      </dsp:txXfrm>
    </dsp:sp>
    <dsp:sp modelId="{F209ACB3-3444-40CC-BCCA-513ABA9ADB86}">
      <dsp:nvSpPr>
        <dsp:cNvPr id="0" name=""/>
        <dsp:cNvSpPr/>
      </dsp:nvSpPr>
      <dsp:spPr>
        <a:xfrm>
          <a:off x="0" y="213609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29" y="2170224"/>
        <a:ext cx="7776150" cy="630871"/>
      </dsp:txXfrm>
    </dsp:sp>
    <dsp:sp modelId="{24D32922-BF99-4CE5-821E-A240C3092535}">
      <dsp:nvSpPr>
        <dsp:cNvPr id="0" name=""/>
        <dsp:cNvSpPr/>
      </dsp:nvSpPr>
      <dsp:spPr>
        <a:xfrm>
          <a:off x="0" y="2847628"/>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4129" y="2881757"/>
        <a:ext cx="7776150" cy="630871"/>
      </dsp:txXfrm>
    </dsp:sp>
    <dsp:sp modelId="{401E888D-ADD7-4E04-8F4F-BE31B5B3ACF3}">
      <dsp:nvSpPr>
        <dsp:cNvPr id="0" name=""/>
        <dsp:cNvSpPr/>
      </dsp:nvSpPr>
      <dsp:spPr>
        <a:xfrm>
          <a:off x="0" y="3559160"/>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4129" y="3593289"/>
        <a:ext cx="7776150" cy="630871"/>
      </dsp:txXfrm>
    </dsp:sp>
    <dsp:sp modelId="{BAF84493-57B1-45CA-968B-333D00BDD5BF}">
      <dsp:nvSpPr>
        <dsp:cNvPr id="0" name=""/>
        <dsp:cNvSpPr/>
      </dsp:nvSpPr>
      <dsp:spPr>
        <a:xfrm>
          <a:off x="0" y="4270692"/>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4129" y="4304821"/>
        <a:ext cx="7776150" cy="630871"/>
      </dsp:txXfrm>
    </dsp:sp>
    <dsp:sp modelId="{760C3E4C-2BC8-4424-A029-C033B5583986}">
      <dsp:nvSpPr>
        <dsp:cNvPr id="0" name=""/>
        <dsp:cNvSpPr/>
      </dsp:nvSpPr>
      <dsp:spPr>
        <a:xfrm>
          <a:off x="0" y="498222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4129" y="5016354"/>
        <a:ext cx="7776150" cy="6308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57"/>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4124" y="38781"/>
        <a:ext cx="7776160" cy="630781"/>
      </dsp:txXfrm>
    </dsp:sp>
    <dsp:sp modelId="{C8CBCA26-9D20-4838-B1F9-53234775E96B}">
      <dsp:nvSpPr>
        <dsp:cNvPr id="0" name=""/>
        <dsp:cNvSpPr/>
      </dsp:nvSpPr>
      <dsp:spPr>
        <a:xfrm>
          <a:off x="0" y="721823"/>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4124" y="755947"/>
        <a:ext cx="7776160" cy="630781"/>
      </dsp:txXfrm>
    </dsp:sp>
    <dsp:sp modelId="{C30047F0-DB09-4604-AC54-FC0221E4A689}">
      <dsp:nvSpPr>
        <dsp:cNvPr id="0" name=""/>
        <dsp:cNvSpPr/>
      </dsp:nvSpPr>
      <dsp:spPr>
        <a:xfrm>
          <a:off x="0" y="1424931"/>
          <a:ext cx="7844408" cy="6990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Culture, Climate and Strategy</a:t>
          </a:r>
        </a:p>
      </dsp:txBody>
      <dsp:txXfrm>
        <a:off x="34124" y="1459055"/>
        <a:ext cx="7776160" cy="630781"/>
      </dsp:txXfrm>
    </dsp:sp>
    <dsp:sp modelId="{F209ACB3-3444-40CC-BCCA-513ABA9ADB86}">
      <dsp:nvSpPr>
        <dsp:cNvPr id="0" name=""/>
        <dsp:cNvSpPr/>
      </dsp:nvSpPr>
      <dsp:spPr>
        <a:xfrm>
          <a:off x="0" y="213625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24" y="2170375"/>
        <a:ext cx="7776160" cy="630781"/>
      </dsp:txXfrm>
    </dsp:sp>
    <dsp:sp modelId="{24D32922-BF99-4CE5-821E-A240C3092535}">
      <dsp:nvSpPr>
        <dsp:cNvPr id="0" name=""/>
        <dsp:cNvSpPr/>
      </dsp:nvSpPr>
      <dsp:spPr>
        <a:xfrm>
          <a:off x="0" y="284757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4124" y="2881695"/>
        <a:ext cx="7776160" cy="630781"/>
      </dsp:txXfrm>
    </dsp:sp>
    <dsp:sp modelId="{401E888D-ADD7-4E04-8F4F-BE31B5B3ACF3}">
      <dsp:nvSpPr>
        <dsp:cNvPr id="0" name=""/>
        <dsp:cNvSpPr/>
      </dsp:nvSpPr>
      <dsp:spPr>
        <a:xfrm>
          <a:off x="0" y="355889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4124" y="3593015"/>
        <a:ext cx="7776160" cy="630781"/>
      </dsp:txXfrm>
    </dsp:sp>
    <dsp:sp modelId="{BAF84493-57B1-45CA-968B-333D00BDD5BF}">
      <dsp:nvSpPr>
        <dsp:cNvPr id="0" name=""/>
        <dsp:cNvSpPr/>
      </dsp:nvSpPr>
      <dsp:spPr>
        <a:xfrm>
          <a:off x="0" y="427021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4124" y="4304335"/>
        <a:ext cx="7776160" cy="630781"/>
      </dsp:txXfrm>
    </dsp:sp>
    <dsp:sp modelId="{91273270-5B9F-46EB-B273-0E7E6ADF960F}">
      <dsp:nvSpPr>
        <dsp:cNvPr id="0" name=""/>
        <dsp:cNvSpPr/>
      </dsp:nvSpPr>
      <dsp:spPr>
        <a:xfrm>
          <a:off x="0" y="498153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4124" y="5015655"/>
        <a:ext cx="7776160" cy="63078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88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4129" y="38014"/>
        <a:ext cx="7776150" cy="630871"/>
      </dsp:txXfrm>
    </dsp:sp>
    <dsp:sp modelId="{C8CBCA26-9D20-4838-B1F9-53234775E96B}">
      <dsp:nvSpPr>
        <dsp:cNvPr id="0" name=""/>
        <dsp:cNvSpPr/>
      </dsp:nvSpPr>
      <dsp:spPr>
        <a:xfrm>
          <a:off x="0" y="721317"/>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4129" y="755446"/>
        <a:ext cx="7776150" cy="630871"/>
      </dsp:txXfrm>
    </dsp:sp>
    <dsp:sp modelId="{C30047F0-DB09-4604-AC54-FC0221E4A689}">
      <dsp:nvSpPr>
        <dsp:cNvPr id="0" name=""/>
        <dsp:cNvSpPr/>
      </dsp:nvSpPr>
      <dsp:spPr>
        <a:xfrm>
          <a:off x="0" y="1424563"/>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29" y="1458692"/>
        <a:ext cx="7776150" cy="630871"/>
      </dsp:txXfrm>
    </dsp:sp>
    <dsp:sp modelId="{F209ACB3-3444-40CC-BCCA-513ABA9ADB86}">
      <dsp:nvSpPr>
        <dsp:cNvPr id="0" name=""/>
        <dsp:cNvSpPr/>
      </dsp:nvSpPr>
      <dsp:spPr>
        <a:xfrm>
          <a:off x="0" y="2136095"/>
          <a:ext cx="7844408" cy="6991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FFFFEE"/>
              </a:solidFill>
              <a:latin typeface="Arial"/>
              <a:ea typeface="+mn-ea"/>
              <a:cs typeface="+mn-cs"/>
            </a:rPr>
            <a:t>Trompenaar</a:t>
          </a:r>
          <a:r>
            <a:rPr lang="en-MY" sz="3500" kern="1200" dirty="0">
              <a:solidFill>
                <a:srgbClr val="FFFFEE"/>
              </a:solidFill>
              <a:latin typeface="Arial"/>
              <a:ea typeface="+mn-ea"/>
              <a:cs typeface="+mn-cs"/>
            </a:rPr>
            <a:t> Cultural Dimensions</a:t>
          </a:r>
        </a:p>
      </dsp:txBody>
      <dsp:txXfrm>
        <a:off x="34129" y="2170224"/>
        <a:ext cx="7776150" cy="630871"/>
      </dsp:txXfrm>
    </dsp:sp>
    <dsp:sp modelId="{24D32922-BF99-4CE5-821E-A240C3092535}">
      <dsp:nvSpPr>
        <dsp:cNvPr id="0" name=""/>
        <dsp:cNvSpPr/>
      </dsp:nvSpPr>
      <dsp:spPr>
        <a:xfrm>
          <a:off x="0" y="2847628"/>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4129" y="2881757"/>
        <a:ext cx="7776150" cy="630871"/>
      </dsp:txXfrm>
    </dsp:sp>
    <dsp:sp modelId="{401E888D-ADD7-4E04-8F4F-BE31B5B3ACF3}">
      <dsp:nvSpPr>
        <dsp:cNvPr id="0" name=""/>
        <dsp:cNvSpPr/>
      </dsp:nvSpPr>
      <dsp:spPr>
        <a:xfrm>
          <a:off x="0" y="3559160"/>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4129" y="3593289"/>
        <a:ext cx="7776150" cy="630871"/>
      </dsp:txXfrm>
    </dsp:sp>
    <dsp:sp modelId="{BAF84493-57B1-45CA-968B-333D00BDD5BF}">
      <dsp:nvSpPr>
        <dsp:cNvPr id="0" name=""/>
        <dsp:cNvSpPr/>
      </dsp:nvSpPr>
      <dsp:spPr>
        <a:xfrm>
          <a:off x="0" y="4270692"/>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4129" y="4304821"/>
        <a:ext cx="7776150" cy="630871"/>
      </dsp:txXfrm>
    </dsp:sp>
    <dsp:sp modelId="{A4803EFC-AA53-4B8C-AEAE-35C92315BC9B}">
      <dsp:nvSpPr>
        <dsp:cNvPr id="0" name=""/>
        <dsp:cNvSpPr/>
      </dsp:nvSpPr>
      <dsp:spPr>
        <a:xfrm>
          <a:off x="0" y="498222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4129" y="5016354"/>
        <a:ext cx="7776150" cy="63087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2982570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11</a:t>
            </a:fld>
            <a:endParaRPr lang="en-MY" altLang="en-US"/>
          </a:p>
        </p:txBody>
      </p:sp>
    </p:spTree>
    <p:extLst>
      <p:ext uri="{BB962C8B-B14F-4D97-AF65-F5344CB8AC3E}">
        <p14:creationId xmlns:p14="http://schemas.microsoft.com/office/powerpoint/2010/main" val="2198435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23</a:t>
            </a:fld>
            <a:endParaRPr lang="en-MY" altLang="en-US"/>
          </a:p>
        </p:txBody>
      </p:sp>
    </p:spTree>
    <p:extLst>
      <p:ext uri="{BB962C8B-B14F-4D97-AF65-F5344CB8AC3E}">
        <p14:creationId xmlns:p14="http://schemas.microsoft.com/office/powerpoint/2010/main" val="3509096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32</a:t>
            </a:fld>
            <a:endParaRPr lang="en-MY" altLang="en-US"/>
          </a:p>
        </p:txBody>
      </p:sp>
    </p:spTree>
    <p:extLst>
      <p:ext uri="{BB962C8B-B14F-4D97-AF65-F5344CB8AC3E}">
        <p14:creationId xmlns:p14="http://schemas.microsoft.com/office/powerpoint/2010/main" val="2650925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1132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7C11E-1BFD-4FA7-9AC7-56BCFC57F958}"/>
              </a:ext>
            </a:extLst>
          </p:cNvPr>
          <p:cNvSpPr>
            <a:spLocks noGrp="1"/>
          </p:cNvSpPr>
          <p:nvPr>
            <p:ph type="title"/>
          </p:nvPr>
        </p:nvSpPr>
        <p:spPr/>
        <p:txBody>
          <a:bodyPr/>
          <a:lstStyle/>
          <a:p>
            <a:r>
              <a:rPr lang="en-MY" dirty="0"/>
              <a:t>Culture</a:t>
            </a:r>
          </a:p>
        </p:txBody>
      </p:sp>
      <p:sp>
        <p:nvSpPr>
          <p:cNvPr id="3" name="Content Placeholder 2">
            <a:extLst>
              <a:ext uri="{FF2B5EF4-FFF2-40B4-BE49-F238E27FC236}">
                <a16:creationId xmlns:a16="http://schemas.microsoft.com/office/drawing/2014/main" id="{40AD7BFA-B980-487A-84B9-C0A8793765EF}"/>
              </a:ext>
            </a:extLst>
          </p:cNvPr>
          <p:cNvSpPr>
            <a:spLocks noGrp="1"/>
          </p:cNvSpPr>
          <p:nvPr>
            <p:ph idx="1"/>
          </p:nvPr>
        </p:nvSpPr>
        <p:spPr/>
        <p:txBody>
          <a:bodyPr/>
          <a:lstStyle/>
          <a:p>
            <a:pPr marL="0" indent="0">
              <a:buNone/>
            </a:pPr>
            <a:r>
              <a:rPr lang="en-MY" dirty="0"/>
              <a:t>Culture may be defined as a shared system of values, beliefs, and attitudes. It affects our own actions and the way we perceive the actions of others.</a:t>
            </a:r>
          </a:p>
          <a:p>
            <a:pPr marL="0" indent="0">
              <a:buNone/>
            </a:pPr>
            <a:endParaRPr lang="en-MY" dirty="0"/>
          </a:p>
          <a:p>
            <a:r>
              <a:rPr lang="en-MY" dirty="0"/>
              <a:t>National Culture</a:t>
            </a:r>
          </a:p>
          <a:p>
            <a:r>
              <a:rPr lang="en-MY" dirty="0"/>
              <a:t>Subculture</a:t>
            </a:r>
          </a:p>
          <a:p>
            <a:r>
              <a:rPr lang="en-MY" dirty="0"/>
              <a:t>Organisational/Corporate Culture</a:t>
            </a:r>
          </a:p>
          <a:p>
            <a:pPr marL="0" indent="0">
              <a:buNone/>
            </a:pPr>
            <a:endParaRPr lang="en-MY" dirty="0"/>
          </a:p>
        </p:txBody>
      </p:sp>
    </p:spTree>
    <p:extLst>
      <p:ext uri="{BB962C8B-B14F-4D97-AF65-F5344CB8AC3E}">
        <p14:creationId xmlns:p14="http://schemas.microsoft.com/office/powerpoint/2010/main" val="332708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85460-87AA-4515-AB9B-64B8ACECD9EB}"/>
              </a:ext>
            </a:extLst>
          </p:cNvPr>
          <p:cNvSpPr>
            <a:spLocks noGrp="1"/>
          </p:cNvSpPr>
          <p:nvPr>
            <p:ph type="title"/>
          </p:nvPr>
        </p:nvSpPr>
        <p:spPr/>
        <p:txBody>
          <a:bodyPr/>
          <a:lstStyle/>
          <a:p>
            <a:r>
              <a:rPr lang="en-MY" dirty="0"/>
              <a:t>Organisational Culture</a:t>
            </a:r>
          </a:p>
        </p:txBody>
      </p:sp>
      <p:sp>
        <p:nvSpPr>
          <p:cNvPr id="3" name="Content Placeholder 2">
            <a:extLst>
              <a:ext uri="{FF2B5EF4-FFF2-40B4-BE49-F238E27FC236}">
                <a16:creationId xmlns:a16="http://schemas.microsoft.com/office/drawing/2014/main" id="{BA1CAF82-AC81-42F9-B231-B4FDB5AF368C}"/>
              </a:ext>
            </a:extLst>
          </p:cNvPr>
          <p:cNvSpPr>
            <a:spLocks noGrp="1"/>
          </p:cNvSpPr>
          <p:nvPr>
            <p:ph idx="1"/>
          </p:nvPr>
        </p:nvSpPr>
        <p:spPr/>
        <p:txBody>
          <a:bodyPr/>
          <a:lstStyle/>
          <a:p>
            <a:r>
              <a:rPr lang="en-MY" dirty="0"/>
              <a:t>Organizational Culture is a system of shared meaning. Just as tribal cultures have rules and taboos that dictate how members will act toward each other and outsiders, organizations have cultures that govern how its members should behave. </a:t>
            </a:r>
          </a:p>
          <a:p>
            <a:r>
              <a:rPr lang="en-MY" dirty="0"/>
              <a:t>A strong organizational culture usually provides a sense of identity for employees and a commonality of values and goals that leads to effective change management and problem solving. </a:t>
            </a:r>
          </a:p>
        </p:txBody>
      </p:sp>
    </p:spTree>
    <p:extLst>
      <p:ext uri="{BB962C8B-B14F-4D97-AF65-F5344CB8AC3E}">
        <p14:creationId xmlns:p14="http://schemas.microsoft.com/office/powerpoint/2010/main" val="1292026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9E96B-F4D5-4595-9761-5CF6EE5F50FF}"/>
              </a:ext>
            </a:extLst>
          </p:cNvPr>
          <p:cNvSpPr>
            <a:spLocks noGrp="1"/>
          </p:cNvSpPr>
          <p:nvPr>
            <p:ph type="title"/>
          </p:nvPr>
        </p:nvSpPr>
        <p:spPr/>
        <p:txBody>
          <a:bodyPr/>
          <a:lstStyle/>
          <a:p>
            <a:r>
              <a:rPr lang="en-MY" dirty="0"/>
              <a:t>Organisational Culture</a:t>
            </a:r>
          </a:p>
        </p:txBody>
      </p:sp>
      <p:sp>
        <p:nvSpPr>
          <p:cNvPr id="3" name="Content Placeholder 2">
            <a:extLst>
              <a:ext uri="{FF2B5EF4-FFF2-40B4-BE49-F238E27FC236}">
                <a16:creationId xmlns:a16="http://schemas.microsoft.com/office/drawing/2014/main" id="{1214BAAA-5022-47F9-B7E0-82EB76559748}"/>
              </a:ext>
            </a:extLst>
          </p:cNvPr>
          <p:cNvSpPr>
            <a:spLocks noGrp="1"/>
          </p:cNvSpPr>
          <p:nvPr>
            <p:ph idx="1"/>
          </p:nvPr>
        </p:nvSpPr>
        <p:spPr/>
        <p:txBody>
          <a:bodyPr/>
          <a:lstStyle/>
          <a:p>
            <a:r>
              <a:rPr lang="en-MY" dirty="0"/>
              <a:t>Founders establish an organization’s culture.</a:t>
            </a:r>
          </a:p>
          <a:p>
            <a:endParaRPr lang="en-MY" dirty="0"/>
          </a:p>
          <a:p>
            <a:r>
              <a:rPr lang="en-MY" dirty="0"/>
              <a:t>They develop the systems and structures that support their personal values.</a:t>
            </a:r>
          </a:p>
          <a:p>
            <a:endParaRPr lang="en-MY" dirty="0"/>
          </a:p>
          <a:p>
            <a:r>
              <a:rPr lang="en-MY" dirty="0"/>
              <a:t>Founders are often visionaries whose energetic style provides a powerful role model for others to follow.</a:t>
            </a:r>
          </a:p>
        </p:txBody>
      </p:sp>
    </p:spTree>
    <p:extLst>
      <p:ext uri="{BB962C8B-B14F-4D97-AF65-F5344CB8AC3E}">
        <p14:creationId xmlns:p14="http://schemas.microsoft.com/office/powerpoint/2010/main" val="518429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4AE9F-6421-4566-85B2-1D4BC2354044}"/>
              </a:ext>
            </a:extLst>
          </p:cNvPr>
          <p:cNvSpPr>
            <a:spLocks noGrp="1"/>
          </p:cNvSpPr>
          <p:nvPr>
            <p:ph type="title"/>
          </p:nvPr>
        </p:nvSpPr>
        <p:spPr/>
        <p:txBody>
          <a:bodyPr/>
          <a:lstStyle/>
          <a:p>
            <a:r>
              <a:rPr lang="en-MY" dirty="0"/>
              <a:t>Culture and Reward System</a:t>
            </a:r>
          </a:p>
        </p:txBody>
      </p:sp>
      <p:sp>
        <p:nvSpPr>
          <p:cNvPr id="3" name="Content Placeholder 2">
            <a:extLst>
              <a:ext uri="{FF2B5EF4-FFF2-40B4-BE49-F238E27FC236}">
                <a16:creationId xmlns:a16="http://schemas.microsoft.com/office/drawing/2014/main" id="{FE219A01-287B-4417-8B62-DD25FF4297D0}"/>
              </a:ext>
            </a:extLst>
          </p:cNvPr>
          <p:cNvSpPr>
            <a:spLocks noGrp="1"/>
          </p:cNvSpPr>
          <p:nvPr>
            <p:ph idx="1"/>
          </p:nvPr>
        </p:nvSpPr>
        <p:spPr/>
        <p:txBody>
          <a:bodyPr/>
          <a:lstStyle/>
          <a:p>
            <a:pPr marL="0" indent="0">
              <a:buNone/>
            </a:pPr>
            <a:r>
              <a:rPr lang="en-MY" dirty="0"/>
              <a:t>Reward systems strengthen corporate culture when they are consistent with cultural values. </a:t>
            </a:r>
          </a:p>
          <a:p>
            <a:pPr marL="0" indent="0">
              <a:buNone/>
            </a:pPr>
            <a:endParaRPr lang="en-MY" dirty="0"/>
          </a:p>
          <a:p>
            <a:r>
              <a:rPr lang="en-MY" dirty="0"/>
              <a:t>Aggressive cultures might offer more performance-based individual incentives </a:t>
            </a:r>
          </a:p>
          <a:p>
            <a:endParaRPr lang="en-MY" dirty="0"/>
          </a:p>
          <a:p>
            <a:r>
              <a:rPr lang="en-MY" dirty="0"/>
              <a:t>Paternalistic cultures would more likely offer employee assistance, programs, medical insurance, and other benefits that support employee wellbeing.</a:t>
            </a:r>
          </a:p>
          <a:p>
            <a:pPr marL="0" indent="0">
              <a:buNone/>
            </a:pPr>
            <a:endParaRPr lang="en-MY" dirty="0"/>
          </a:p>
        </p:txBody>
      </p:sp>
    </p:spTree>
    <p:extLst>
      <p:ext uri="{BB962C8B-B14F-4D97-AF65-F5344CB8AC3E}">
        <p14:creationId xmlns:p14="http://schemas.microsoft.com/office/powerpoint/2010/main" val="1296276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4E59C-00A6-4113-A93C-C63A570DC28C}"/>
              </a:ext>
            </a:extLst>
          </p:cNvPr>
          <p:cNvSpPr>
            <a:spLocks noGrp="1"/>
          </p:cNvSpPr>
          <p:nvPr>
            <p:ph type="title"/>
          </p:nvPr>
        </p:nvSpPr>
        <p:spPr/>
        <p:txBody>
          <a:bodyPr/>
          <a:lstStyle/>
          <a:p>
            <a:r>
              <a:rPr lang="en-MY" dirty="0"/>
              <a:t>Ethnocentrism</a:t>
            </a:r>
          </a:p>
        </p:txBody>
      </p:sp>
      <p:sp>
        <p:nvSpPr>
          <p:cNvPr id="3" name="Content Placeholder 2">
            <a:extLst>
              <a:ext uri="{FF2B5EF4-FFF2-40B4-BE49-F238E27FC236}">
                <a16:creationId xmlns:a16="http://schemas.microsoft.com/office/drawing/2014/main" id="{A9FCF24E-C2D3-46EC-90A6-60C7C742ED50}"/>
              </a:ext>
            </a:extLst>
          </p:cNvPr>
          <p:cNvSpPr>
            <a:spLocks noGrp="1"/>
          </p:cNvSpPr>
          <p:nvPr>
            <p:ph idx="1"/>
          </p:nvPr>
        </p:nvSpPr>
        <p:spPr/>
        <p:txBody>
          <a:bodyPr/>
          <a:lstStyle/>
          <a:p>
            <a:pPr marL="0" indent="0">
              <a:buNone/>
            </a:pPr>
            <a:r>
              <a:rPr lang="en-MY" dirty="0"/>
              <a:t>Literally, ‘</a:t>
            </a:r>
            <a:r>
              <a:rPr lang="en-MY" dirty="0" err="1"/>
              <a:t>ethno</a:t>
            </a:r>
            <a:r>
              <a:rPr lang="en-MY" dirty="0"/>
              <a:t>’ mean people. Hence, sticking or centring of people to certain attitude or thing is called ethnocentrism. It used to describe preju­dicial attitudes between in-groups and out-groups. </a:t>
            </a:r>
          </a:p>
          <a:p>
            <a:pPr marL="0" indent="0">
              <a:buNone/>
            </a:pPr>
            <a:r>
              <a:rPr lang="en-MY" dirty="0"/>
              <a:t>It is ‘a tendency to evaluate the culture of others in terms of own culture’ Accordingly, people often evaluate their own culture (beliefs, values, behaviour patterns, and ways of living) superior to others.</a:t>
            </a:r>
          </a:p>
        </p:txBody>
      </p:sp>
    </p:spTree>
    <p:extLst>
      <p:ext uri="{BB962C8B-B14F-4D97-AF65-F5344CB8AC3E}">
        <p14:creationId xmlns:p14="http://schemas.microsoft.com/office/powerpoint/2010/main" val="2744585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D4B35-8286-46D7-9006-FDC1D1F4708F}"/>
              </a:ext>
            </a:extLst>
          </p:cNvPr>
          <p:cNvSpPr>
            <a:spLocks noGrp="1"/>
          </p:cNvSpPr>
          <p:nvPr>
            <p:ph type="title"/>
          </p:nvPr>
        </p:nvSpPr>
        <p:spPr/>
        <p:txBody>
          <a:bodyPr/>
          <a:lstStyle/>
          <a:p>
            <a:r>
              <a:rPr lang="en-MY" dirty="0"/>
              <a:t>Cultural Stereotypes</a:t>
            </a:r>
          </a:p>
        </p:txBody>
      </p:sp>
      <p:sp>
        <p:nvSpPr>
          <p:cNvPr id="3" name="Content Placeholder 2">
            <a:extLst>
              <a:ext uri="{FF2B5EF4-FFF2-40B4-BE49-F238E27FC236}">
                <a16:creationId xmlns:a16="http://schemas.microsoft.com/office/drawing/2014/main" id="{4E8ED915-EC40-400B-AA62-E09241A3F26F}"/>
              </a:ext>
            </a:extLst>
          </p:cNvPr>
          <p:cNvSpPr>
            <a:spLocks noGrp="1"/>
          </p:cNvSpPr>
          <p:nvPr>
            <p:ph idx="1"/>
          </p:nvPr>
        </p:nvSpPr>
        <p:spPr/>
        <p:txBody>
          <a:bodyPr/>
          <a:lstStyle/>
          <a:p>
            <a:pPr marL="0" indent="0">
              <a:buNone/>
            </a:pPr>
            <a:r>
              <a:rPr lang="en-MY" dirty="0"/>
              <a:t>Cultural Stereotyping is when someone has an opinion on another person based on who they are, where they're from, or the language they speak without getting to know the individual.</a:t>
            </a:r>
          </a:p>
        </p:txBody>
      </p:sp>
    </p:spTree>
    <p:extLst>
      <p:ext uri="{BB962C8B-B14F-4D97-AF65-F5344CB8AC3E}">
        <p14:creationId xmlns:p14="http://schemas.microsoft.com/office/powerpoint/2010/main" val="657341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363AF-56AC-4020-84AB-75A21CE5A327}"/>
              </a:ext>
            </a:extLst>
          </p:cNvPr>
          <p:cNvSpPr>
            <a:spLocks noGrp="1"/>
          </p:cNvSpPr>
          <p:nvPr>
            <p:ph type="title"/>
          </p:nvPr>
        </p:nvSpPr>
        <p:spPr/>
        <p:txBody>
          <a:bodyPr/>
          <a:lstStyle/>
          <a:p>
            <a:r>
              <a:rPr lang="en-MY" dirty="0"/>
              <a:t>Cultural Determinism</a:t>
            </a:r>
          </a:p>
        </p:txBody>
      </p:sp>
      <p:sp>
        <p:nvSpPr>
          <p:cNvPr id="3" name="Content Placeholder 2">
            <a:extLst>
              <a:ext uri="{FF2B5EF4-FFF2-40B4-BE49-F238E27FC236}">
                <a16:creationId xmlns:a16="http://schemas.microsoft.com/office/drawing/2014/main" id="{5BFC124D-C49C-4BCD-8427-2391289DB41D}"/>
              </a:ext>
            </a:extLst>
          </p:cNvPr>
          <p:cNvSpPr>
            <a:spLocks noGrp="1"/>
          </p:cNvSpPr>
          <p:nvPr>
            <p:ph idx="1"/>
          </p:nvPr>
        </p:nvSpPr>
        <p:spPr/>
        <p:txBody>
          <a:bodyPr/>
          <a:lstStyle/>
          <a:p>
            <a:pPr marL="0" indent="0">
              <a:buNone/>
            </a:pPr>
            <a:r>
              <a:rPr lang="en-MY" i="1" dirty="0"/>
              <a:t>“something cannot be done because of the local culture”</a:t>
            </a:r>
          </a:p>
          <a:p>
            <a:pPr marL="0" indent="0">
              <a:buNone/>
            </a:pPr>
            <a:endParaRPr lang="en-MY" dirty="0"/>
          </a:p>
          <a:p>
            <a:pPr marL="0" indent="0">
              <a:buNone/>
            </a:pPr>
            <a:r>
              <a:rPr lang="en-MY" dirty="0"/>
              <a:t>Cultural determinism supports the idea that our emotional and </a:t>
            </a:r>
            <a:r>
              <a:rPr lang="en-MY" dirty="0" err="1"/>
              <a:t>behavioral</a:t>
            </a:r>
            <a:r>
              <a:rPr lang="en-MY" dirty="0"/>
              <a:t> patterns are formed and </a:t>
            </a:r>
            <a:r>
              <a:rPr lang="en-MY" dirty="0" err="1"/>
              <a:t>molded</a:t>
            </a:r>
            <a:r>
              <a:rPr lang="en-MY" dirty="0"/>
              <a:t> by the culture we are raised in. </a:t>
            </a:r>
          </a:p>
        </p:txBody>
      </p:sp>
    </p:spTree>
    <p:extLst>
      <p:ext uri="{BB962C8B-B14F-4D97-AF65-F5344CB8AC3E}">
        <p14:creationId xmlns:p14="http://schemas.microsoft.com/office/powerpoint/2010/main" val="2809518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88D34-07F2-40D0-8247-584929F6A1AE}"/>
              </a:ext>
            </a:extLst>
          </p:cNvPr>
          <p:cNvSpPr>
            <a:spLocks noGrp="1"/>
          </p:cNvSpPr>
          <p:nvPr>
            <p:ph type="title"/>
          </p:nvPr>
        </p:nvSpPr>
        <p:spPr/>
        <p:txBody>
          <a:bodyPr/>
          <a:lstStyle/>
          <a:p>
            <a:r>
              <a:rPr lang="en-MY" dirty="0"/>
              <a:t>Cultural Relativism</a:t>
            </a:r>
          </a:p>
        </p:txBody>
      </p:sp>
      <p:sp>
        <p:nvSpPr>
          <p:cNvPr id="3" name="Content Placeholder 2">
            <a:extLst>
              <a:ext uri="{FF2B5EF4-FFF2-40B4-BE49-F238E27FC236}">
                <a16:creationId xmlns:a16="http://schemas.microsoft.com/office/drawing/2014/main" id="{CF1A5315-FE4C-4156-8701-028A71CF996E}"/>
              </a:ext>
            </a:extLst>
          </p:cNvPr>
          <p:cNvSpPr>
            <a:spLocks noGrp="1"/>
          </p:cNvSpPr>
          <p:nvPr>
            <p:ph idx="1"/>
          </p:nvPr>
        </p:nvSpPr>
        <p:spPr/>
        <p:txBody>
          <a:bodyPr/>
          <a:lstStyle/>
          <a:p>
            <a:pPr marL="0" indent="0">
              <a:buNone/>
            </a:pPr>
            <a:r>
              <a:rPr lang="en-MY" dirty="0"/>
              <a:t>Cultural relativism is the idea that a person's beliefs, values, and practices should be understood based on that person's own culture, and not be judged against the criteria of another</a:t>
            </a:r>
          </a:p>
          <a:p>
            <a:pPr marL="0" indent="0">
              <a:buNone/>
            </a:pPr>
            <a:endParaRPr lang="en-MY" dirty="0"/>
          </a:p>
          <a:p>
            <a:pPr marL="0" indent="0">
              <a:buNone/>
            </a:pPr>
            <a:r>
              <a:rPr lang="en-MY" dirty="0"/>
              <a:t>Cultural relativism is associated with a general tolerance and respect for difference, which refers to the idea that cultural context is critical to an understanding of people’s values, beliefs and practices.</a:t>
            </a:r>
          </a:p>
        </p:txBody>
      </p:sp>
    </p:spTree>
    <p:extLst>
      <p:ext uri="{BB962C8B-B14F-4D97-AF65-F5344CB8AC3E}">
        <p14:creationId xmlns:p14="http://schemas.microsoft.com/office/powerpoint/2010/main" val="1693721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75277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3F144-6DDF-4046-B75A-D88851ED7295}"/>
              </a:ext>
            </a:extLst>
          </p:cNvPr>
          <p:cNvSpPr>
            <a:spLocks noGrp="1"/>
          </p:cNvSpPr>
          <p:nvPr>
            <p:ph type="title"/>
          </p:nvPr>
        </p:nvSpPr>
        <p:spPr/>
        <p:txBody>
          <a:bodyPr/>
          <a:lstStyle/>
          <a:p>
            <a:r>
              <a:rPr lang="en-MY" dirty="0"/>
              <a:t>Edgar Schein Theory of Culture</a:t>
            </a:r>
          </a:p>
        </p:txBody>
      </p:sp>
      <p:sp>
        <p:nvSpPr>
          <p:cNvPr id="3" name="Content Placeholder 2">
            <a:extLst>
              <a:ext uri="{FF2B5EF4-FFF2-40B4-BE49-F238E27FC236}">
                <a16:creationId xmlns:a16="http://schemas.microsoft.com/office/drawing/2014/main" id="{46DEC3AF-C0BF-4487-B17C-9194D318E1F8}"/>
              </a:ext>
            </a:extLst>
          </p:cNvPr>
          <p:cNvSpPr>
            <a:spLocks noGrp="1"/>
          </p:cNvSpPr>
          <p:nvPr>
            <p:ph idx="1"/>
          </p:nvPr>
        </p:nvSpPr>
        <p:spPr/>
        <p:txBody>
          <a:bodyPr/>
          <a:lstStyle/>
          <a:p>
            <a:pPr marL="0" indent="0">
              <a:buNone/>
            </a:pPr>
            <a:r>
              <a:rPr lang="en-MY" dirty="0"/>
              <a:t>According to Edgar Schein, organizational culture mainly consists of three domains: </a:t>
            </a:r>
          </a:p>
          <a:p>
            <a:pPr marL="514350" indent="-514350">
              <a:buAutoNum type="alphaLcParenBoth"/>
            </a:pPr>
            <a:r>
              <a:rPr lang="en-MY" dirty="0"/>
              <a:t>basic underlying assumptions (unconscious taken for granted beliefs and values: these are not visible)</a:t>
            </a:r>
          </a:p>
          <a:p>
            <a:pPr marL="514350" indent="-514350">
              <a:buAutoNum type="alphaLcParenBoth"/>
            </a:pPr>
            <a:r>
              <a:rPr lang="en-MY" dirty="0"/>
              <a:t>Espoused values (may appear through surveys), and</a:t>
            </a:r>
          </a:p>
          <a:p>
            <a:pPr marL="514350" indent="-514350">
              <a:buAutoNum type="alphaLcParenBoth"/>
            </a:pPr>
            <a:r>
              <a:rPr lang="en-MY" dirty="0"/>
              <a:t> Artifacts (visible </a:t>
            </a:r>
            <a:r>
              <a:rPr lang="en-MY" dirty="0" err="1"/>
              <a:t>behavior</a:t>
            </a:r>
            <a:r>
              <a:rPr lang="en-MY" dirty="0"/>
              <a:t>).</a:t>
            </a:r>
          </a:p>
        </p:txBody>
      </p:sp>
    </p:spTree>
    <p:extLst>
      <p:ext uri="{BB962C8B-B14F-4D97-AF65-F5344CB8AC3E}">
        <p14:creationId xmlns:p14="http://schemas.microsoft.com/office/powerpoint/2010/main" val="3836320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845B6-ECA5-4648-AC4D-39F0BB866B51}"/>
              </a:ext>
            </a:extLst>
          </p:cNvPr>
          <p:cNvSpPr>
            <a:spLocks noGrp="1"/>
          </p:cNvSpPr>
          <p:nvPr>
            <p:ph type="title"/>
          </p:nvPr>
        </p:nvSpPr>
        <p:spPr/>
        <p:txBody>
          <a:bodyPr/>
          <a:lstStyle/>
          <a:p>
            <a:r>
              <a:rPr lang="en-MY" dirty="0"/>
              <a:t>Artifacts</a:t>
            </a:r>
          </a:p>
        </p:txBody>
      </p:sp>
      <p:sp>
        <p:nvSpPr>
          <p:cNvPr id="3" name="Content Placeholder 2">
            <a:extLst>
              <a:ext uri="{FF2B5EF4-FFF2-40B4-BE49-F238E27FC236}">
                <a16:creationId xmlns:a16="http://schemas.microsoft.com/office/drawing/2014/main" id="{1904A7B7-7A92-4969-9E5F-3ED8D95FC90E}"/>
              </a:ext>
            </a:extLst>
          </p:cNvPr>
          <p:cNvSpPr>
            <a:spLocks noGrp="1"/>
          </p:cNvSpPr>
          <p:nvPr>
            <p:ph idx="1"/>
          </p:nvPr>
        </p:nvSpPr>
        <p:spPr/>
        <p:txBody>
          <a:bodyPr/>
          <a:lstStyle/>
          <a:p>
            <a:r>
              <a:rPr lang="en-MY" dirty="0"/>
              <a:t>Artifacts are the overt and obvious elements of an organization. They’re typically the things even an outsider can see, such as furniture and office layout, dress norms, inside jokes.</a:t>
            </a:r>
          </a:p>
          <a:p>
            <a:endParaRPr lang="en-MY" dirty="0"/>
          </a:p>
          <a:p>
            <a:r>
              <a:rPr lang="en-MY" dirty="0"/>
              <a:t>Artifacts can be easy to observe but sometimes difficult to understand, especially if your analysis of a culture never goes any deeper.</a:t>
            </a:r>
          </a:p>
        </p:txBody>
      </p:sp>
    </p:spTree>
    <p:extLst>
      <p:ext uri="{BB962C8B-B14F-4D97-AF65-F5344CB8AC3E}">
        <p14:creationId xmlns:p14="http://schemas.microsoft.com/office/powerpoint/2010/main" val="1605621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CD723-A746-4A67-B14F-239B5F7BCD65}"/>
              </a:ext>
            </a:extLst>
          </p:cNvPr>
          <p:cNvSpPr>
            <a:spLocks noGrp="1"/>
          </p:cNvSpPr>
          <p:nvPr>
            <p:ph type="title"/>
          </p:nvPr>
        </p:nvSpPr>
        <p:spPr/>
        <p:txBody>
          <a:bodyPr/>
          <a:lstStyle/>
          <a:p>
            <a:r>
              <a:rPr lang="en-MY" dirty="0"/>
              <a:t>Values</a:t>
            </a:r>
          </a:p>
        </p:txBody>
      </p:sp>
      <p:sp>
        <p:nvSpPr>
          <p:cNvPr id="3" name="Content Placeholder 2">
            <a:extLst>
              <a:ext uri="{FF2B5EF4-FFF2-40B4-BE49-F238E27FC236}">
                <a16:creationId xmlns:a16="http://schemas.microsoft.com/office/drawing/2014/main" id="{7269BE96-A997-481F-8D83-776ADDE6F43B}"/>
              </a:ext>
            </a:extLst>
          </p:cNvPr>
          <p:cNvSpPr>
            <a:spLocks noGrp="1"/>
          </p:cNvSpPr>
          <p:nvPr>
            <p:ph idx="1"/>
          </p:nvPr>
        </p:nvSpPr>
        <p:spPr/>
        <p:txBody>
          <a:bodyPr/>
          <a:lstStyle/>
          <a:p>
            <a:pPr marL="0" indent="0">
              <a:buNone/>
            </a:pPr>
            <a:r>
              <a:rPr lang="en-MY" dirty="0"/>
              <a:t>Values form another integral part of organizational culture. When an organization faces a crisis, its leaders must formulate a plan to alleviate the danger posed. Successfully thwarting the crisis validates the plan and it becomes a shared value of the organization. When a similar crisis arises in the future, the organization will reuse the plan to avert catastrophe and right the ship. After repeated success, the value becomes an underlying assumption of the organization.</a:t>
            </a:r>
          </a:p>
        </p:txBody>
      </p:sp>
    </p:spTree>
    <p:extLst>
      <p:ext uri="{BB962C8B-B14F-4D97-AF65-F5344CB8AC3E}">
        <p14:creationId xmlns:p14="http://schemas.microsoft.com/office/powerpoint/2010/main" val="24145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77F55-35FA-4018-828B-BD144391749E}"/>
              </a:ext>
            </a:extLst>
          </p:cNvPr>
          <p:cNvSpPr>
            <a:spLocks noGrp="1"/>
          </p:cNvSpPr>
          <p:nvPr>
            <p:ph type="title"/>
          </p:nvPr>
        </p:nvSpPr>
        <p:spPr/>
        <p:txBody>
          <a:bodyPr/>
          <a:lstStyle/>
          <a:p>
            <a:r>
              <a:rPr lang="en-MY" dirty="0"/>
              <a:t>Basic Assumptions</a:t>
            </a:r>
          </a:p>
        </p:txBody>
      </p:sp>
      <p:sp>
        <p:nvSpPr>
          <p:cNvPr id="3" name="Content Placeholder 2">
            <a:extLst>
              <a:ext uri="{FF2B5EF4-FFF2-40B4-BE49-F238E27FC236}">
                <a16:creationId xmlns:a16="http://schemas.microsoft.com/office/drawing/2014/main" id="{2B5AE935-EAF7-4EA4-AD3A-0B66B83A107C}"/>
              </a:ext>
            </a:extLst>
          </p:cNvPr>
          <p:cNvSpPr>
            <a:spLocks noGrp="1"/>
          </p:cNvSpPr>
          <p:nvPr>
            <p:ph idx="1"/>
          </p:nvPr>
        </p:nvSpPr>
        <p:spPr/>
        <p:txBody>
          <a:bodyPr/>
          <a:lstStyle/>
          <a:p>
            <a:r>
              <a:rPr lang="en-MY" dirty="0"/>
              <a:t>An assumption is a kind of belief that is taken for granted as a fact and so it is never challenged. </a:t>
            </a:r>
          </a:p>
          <a:p>
            <a:r>
              <a:rPr lang="en-MY" dirty="0"/>
              <a:t>A pattern of basic assumptions evolve among the members of a social group and makes the core of the culture in any organization</a:t>
            </a:r>
          </a:p>
        </p:txBody>
      </p:sp>
    </p:spTree>
    <p:extLst>
      <p:ext uri="{BB962C8B-B14F-4D97-AF65-F5344CB8AC3E}">
        <p14:creationId xmlns:p14="http://schemas.microsoft.com/office/powerpoint/2010/main" val="4702054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4219F-E519-499D-B00B-D16E1894BD20}"/>
              </a:ext>
            </a:extLst>
          </p:cNvPr>
          <p:cNvSpPr>
            <a:spLocks noGrp="1"/>
          </p:cNvSpPr>
          <p:nvPr>
            <p:ph type="title"/>
          </p:nvPr>
        </p:nvSpPr>
        <p:spPr/>
        <p:txBody>
          <a:bodyPr/>
          <a:lstStyle/>
          <a:p>
            <a:r>
              <a:rPr lang="en-MY" dirty="0"/>
              <a:t>Model of Organisational Culture</a:t>
            </a:r>
          </a:p>
        </p:txBody>
      </p:sp>
      <p:pic>
        <p:nvPicPr>
          <p:cNvPr id="5" name="Picture 4">
            <a:extLst>
              <a:ext uri="{FF2B5EF4-FFF2-40B4-BE49-F238E27FC236}">
                <a16:creationId xmlns:a16="http://schemas.microsoft.com/office/drawing/2014/main" id="{3E5A1E9C-9A62-499D-8182-C3912EDB628F}"/>
              </a:ext>
            </a:extLst>
          </p:cNvPr>
          <p:cNvPicPr>
            <a:picLocks noChangeAspect="1"/>
          </p:cNvPicPr>
          <p:nvPr/>
        </p:nvPicPr>
        <p:blipFill>
          <a:blip r:embed="rId2"/>
          <a:stretch>
            <a:fillRect/>
          </a:stretch>
        </p:blipFill>
        <p:spPr>
          <a:xfrm>
            <a:off x="755576" y="2132856"/>
            <a:ext cx="8096181" cy="3241328"/>
          </a:xfrm>
          <a:prstGeom prst="rect">
            <a:avLst/>
          </a:prstGeom>
        </p:spPr>
      </p:pic>
    </p:spTree>
    <p:extLst>
      <p:ext uri="{BB962C8B-B14F-4D97-AF65-F5344CB8AC3E}">
        <p14:creationId xmlns:p14="http://schemas.microsoft.com/office/powerpoint/2010/main" val="14904427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1835A-2D1E-4DB6-842C-F076A1F74D31}"/>
              </a:ext>
            </a:extLst>
          </p:cNvPr>
          <p:cNvSpPr>
            <a:spLocks noGrp="1"/>
          </p:cNvSpPr>
          <p:nvPr>
            <p:ph type="title"/>
          </p:nvPr>
        </p:nvSpPr>
        <p:spPr/>
        <p:txBody>
          <a:bodyPr/>
          <a:lstStyle/>
          <a:p>
            <a:r>
              <a:rPr lang="en-MY" dirty="0"/>
              <a:t>Edgar Schein’s Model</a:t>
            </a:r>
          </a:p>
        </p:txBody>
      </p:sp>
      <p:pic>
        <p:nvPicPr>
          <p:cNvPr id="5" name="Picture 4">
            <a:extLst>
              <a:ext uri="{FF2B5EF4-FFF2-40B4-BE49-F238E27FC236}">
                <a16:creationId xmlns:a16="http://schemas.microsoft.com/office/drawing/2014/main" id="{2DA626A9-D526-403D-BBB9-89C379B7946A}"/>
              </a:ext>
            </a:extLst>
          </p:cNvPr>
          <p:cNvPicPr>
            <a:picLocks noChangeAspect="1"/>
          </p:cNvPicPr>
          <p:nvPr/>
        </p:nvPicPr>
        <p:blipFill>
          <a:blip r:embed="rId2"/>
          <a:stretch>
            <a:fillRect/>
          </a:stretch>
        </p:blipFill>
        <p:spPr>
          <a:xfrm>
            <a:off x="838200" y="1916832"/>
            <a:ext cx="8103484" cy="4320480"/>
          </a:xfrm>
          <a:prstGeom prst="rect">
            <a:avLst/>
          </a:prstGeom>
        </p:spPr>
      </p:pic>
    </p:spTree>
    <p:extLst>
      <p:ext uri="{BB962C8B-B14F-4D97-AF65-F5344CB8AC3E}">
        <p14:creationId xmlns:p14="http://schemas.microsoft.com/office/powerpoint/2010/main" val="2226763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55BE2-53C1-4BAB-927B-AD49DC4E722B}"/>
              </a:ext>
            </a:extLst>
          </p:cNvPr>
          <p:cNvSpPr>
            <a:spLocks noGrp="1"/>
          </p:cNvSpPr>
          <p:nvPr>
            <p:ph type="title"/>
          </p:nvPr>
        </p:nvSpPr>
        <p:spPr/>
        <p:txBody>
          <a:bodyPr/>
          <a:lstStyle/>
          <a:p>
            <a:r>
              <a:rPr lang="en-MY" dirty="0"/>
              <a:t>Organisational Culture</a:t>
            </a:r>
          </a:p>
        </p:txBody>
      </p:sp>
      <p:pic>
        <p:nvPicPr>
          <p:cNvPr id="5" name="Picture 4">
            <a:extLst>
              <a:ext uri="{FF2B5EF4-FFF2-40B4-BE49-F238E27FC236}">
                <a16:creationId xmlns:a16="http://schemas.microsoft.com/office/drawing/2014/main" id="{FABEDDF4-DFEC-4D55-ADCB-CC4E07C33E82}"/>
              </a:ext>
            </a:extLst>
          </p:cNvPr>
          <p:cNvPicPr>
            <a:picLocks noChangeAspect="1"/>
          </p:cNvPicPr>
          <p:nvPr/>
        </p:nvPicPr>
        <p:blipFill>
          <a:blip r:embed="rId2"/>
          <a:stretch>
            <a:fillRect/>
          </a:stretch>
        </p:blipFill>
        <p:spPr>
          <a:xfrm>
            <a:off x="3995936" y="3051795"/>
            <a:ext cx="4880266" cy="3528392"/>
          </a:xfrm>
          <a:prstGeom prst="rect">
            <a:avLst/>
          </a:prstGeom>
        </p:spPr>
      </p:pic>
      <p:sp>
        <p:nvSpPr>
          <p:cNvPr id="6" name="TextBox 5">
            <a:extLst>
              <a:ext uri="{FF2B5EF4-FFF2-40B4-BE49-F238E27FC236}">
                <a16:creationId xmlns:a16="http://schemas.microsoft.com/office/drawing/2014/main" id="{009804D7-400C-42D0-BDFB-615B734440F0}"/>
              </a:ext>
            </a:extLst>
          </p:cNvPr>
          <p:cNvSpPr txBox="1"/>
          <p:nvPr/>
        </p:nvSpPr>
        <p:spPr>
          <a:xfrm>
            <a:off x="-15062" y="1700809"/>
            <a:ext cx="6099230" cy="1401474"/>
          </a:xfrm>
          <a:prstGeom prst="rect">
            <a:avLst/>
          </a:prstGeom>
          <a:noFill/>
        </p:spPr>
        <p:txBody>
          <a:bodyPr wrap="square" rtlCol="0">
            <a:spAutoFit/>
          </a:bodyPr>
          <a:lstStyle/>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a:effectLst/>
                <a:ea typeface="Calibri" panose="020F0502020204030204" pitchFamily="34" charset="0"/>
                <a:cs typeface="Arial" panose="020B0604020202020204" pitchFamily="34" charset="0"/>
              </a:rPr>
              <a:t>Artifacts</a:t>
            </a:r>
            <a:endParaRPr lang="en-US" sz="2400" spc="-45" dirty="0">
              <a:ea typeface="Calibri" panose="020F0502020204030204" pitchFamily="34" charset="0"/>
              <a:cs typeface="Arial" panose="020B0604020202020204" pitchFamily="34" charset="0"/>
            </a:endParaRP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spc="-5" dirty="0">
                <a:effectLst/>
                <a:ea typeface="Calibri" panose="020F0502020204030204" pitchFamily="34" charset="0"/>
                <a:cs typeface="Arial" panose="020B0604020202020204" pitchFamily="34" charset="0"/>
              </a:rPr>
              <a:t>Espoused Values</a:t>
            </a:r>
          </a:p>
          <a:p>
            <a:pPr marL="1085850" marR="949960" lvl="2" indent="-171450">
              <a:lnSpc>
                <a:spcPct val="122000"/>
              </a:lnSpc>
              <a:spcAft>
                <a:spcPts val="0"/>
              </a:spcAft>
              <a:buSzPts val="1200"/>
              <a:buFont typeface="Arial" panose="020B0604020202020204" pitchFamily="34" charset="0"/>
              <a:buChar char="•"/>
              <a:tabLst>
                <a:tab pos="1438910" algn="l"/>
              </a:tabLst>
            </a:pPr>
            <a:r>
              <a:rPr lang="en-US" sz="2400" dirty="0">
                <a:effectLst/>
                <a:ea typeface="Calibri" panose="020F0502020204030204" pitchFamily="34" charset="0"/>
                <a:cs typeface="Arial" panose="020B0604020202020204" pitchFamily="34" charset="0"/>
              </a:rPr>
              <a:t>Shared </a:t>
            </a:r>
            <a:r>
              <a:rPr lang="en-US" sz="2400" spc="-25" dirty="0">
                <a:effectLst/>
                <a:ea typeface="Calibri" panose="020F0502020204030204" pitchFamily="34" charset="0"/>
                <a:cs typeface="Arial" panose="020B0604020202020204" pitchFamily="34" charset="0"/>
              </a:rPr>
              <a:t>Tacit </a:t>
            </a:r>
            <a:r>
              <a:rPr lang="en-US" sz="2400" dirty="0">
                <a:effectLst/>
                <a:ea typeface="Calibri" panose="020F0502020204030204" pitchFamily="34" charset="0"/>
                <a:cs typeface="Arial" panose="020B0604020202020204" pitchFamily="34" charset="0"/>
              </a:rPr>
              <a:t>Assumptions</a:t>
            </a:r>
            <a:endParaRPr lang="en-MY" sz="2400" dirty="0">
              <a:cs typeface="Arial" panose="020B0604020202020204" pitchFamily="34" charset="0"/>
            </a:endParaRPr>
          </a:p>
        </p:txBody>
      </p:sp>
    </p:spTree>
    <p:extLst>
      <p:ext uri="{BB962C8B-B14F-4D97-AF65-F5344CB8AC3E}">
        <p14:creationId xmlns:p14="http://schemas.microsoft.com/office/powerpoint/2010/main" val="11923940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87CF1-B2EE-45DE-94FB-B915D6FC7C9E}"/>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A92480D9-AAD2-4F40-A3CA-3CA3C20FEC85}"/>
              </a:ext>
            </a:extLst>
          </p:cNvPr>
          <p:cNvSpPr>
            <a:spLocks noGrp="1"/>
          </p:cNvSpPr>
          <p:nvPr>
            <p:ph idx="1"/>
          </p:nvPr>
        </p:nvSpPr>
        <p:spPr/>
        <p:txBody>
          <a:bodyPr/>
          <a:lstStyle/>
          <a:p>
            <a:pPr marL="0" indent="0">
              <a:buNone/>
            </a:pPr>
            <a:r>
              <a:rPr lang="en-MY" sz="2600" dirty="0"/>
              <a:t>The layer of culture that includes values, religion and philosophies is:</a:t>
            </a:r>
          </a:p>
          <a:p>
            <a:pPr marL="0" indent="0">
              <a:buNone/>
            </a:pPr>
            <a:r>
              <a:rPr lang="en-MY" sz="2600" dirty="0"/>
              <a:t>a) Surface</a:t>
            </a:r>
          </a:p>
          <a:p>
            <a:pPr marL="0" indent="0">
              <a:buNone/>
            </a:pPr>
            <a:r>
              <a:rPr lang="en-MY" sz="2600" dirty="0"/>
              <a:t>b) Hidden</a:t>
            </a:r>
          </a:p>
          <a:p>
            <a:pPr marL="0" indent="0">
              <a:buNone/>
            </a:pPr>
            <a:r>
              <a:rPr lang="en-MY" sz="2600" dirty="0"/>
              <a:t>c) Invisible</a:t>
            </a:r>
          </a:p>
          <a:p>
            <a:pPr marL="0" indent="0">
              <a:buNone/>
            </a:pPr>
            <a:r>
              <a:rPr lang="en-MY" sz="2600" dirty="0"/>
              <a:t>d) Visible</a:t>
            </a:r>
          </a:p>
          <a:p>
            <a:pPr marL="0" indent="0">
              <a:buNone/>
            </a:pPr>
            <a:endParaRPr lang="en-MY" sz="2600" dirty="0"/>
          </a:p>
        </p:txBody>
      </p:sp>
    </p:spTree>
    <p:extLst>
      <p:ext uri="{BB962C8B-B14F-4D97-AF65-F5344CB8AC3E}">
        <p14:creationId xmlns:p14="http://schemas.microsoft.com/office/powerpoint/2010/main" val="29327905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C7FF5-7EB2-4E24-965B-92081D322CA7}"/>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0DB8CE6D-132D-4D11-837A-5EEE24DCE823}"/>
              </a:ext>
            </a:extLst>
          </p:cNvPr>
          <p:cNvSpPr>
            <a:spLocks noGrp="1"/>
          </p:cNvSpPr>
          <p:nvPr>
            <p:ph idx="1"/>
          </p:nvPr>
        </p:nvSpPr>
        <p:spPr/>
        <p:txBody>
          <a:bodyPr/>
          <a:lstStyle/>
          <a:p>
            <a:r>
              <a:rPr lang="en-MY" dirty="0"/>
              <a:t>Option B</a:t>
            </a:r>
          </a:p>
          <a:p>
            <a:endParaRPr lang="en-MY" dirty="0"/>
          </a:p>
          <a:p>
            <a:endParaRPr lang="en-MY" dirty="0"/>
          </a:p>
          <a:p>
            <a:pPr marL="0" indent="0">
              <a:buNone/>
            </a:pPr>
            <a:r>
              <a:rPr lang="en-MY" dirty="0"/>
              <a:t>Surface" culture includes dress, food and language;</a:t>
            </a:r>
          </a:p>
          <a:p>
            <a:pPr marL="0" indent="0">
              <a:buNone/>
            </a:pPr>
            <a:r>
              <a:rPr lang="en-MY" dirty="0"/>
              <a:t> "hidden" culture includes values, religion and philosophies; and </a:t>
            </a:r>
          </a:p>
          <a:p>
            <a:pPr marL="0" indent="0">
              <a:buNone/>
            </a:pPr>
            <a:r>
              <a:rPr lang="en-MY" dirty="0"/>
              <a:t>“invisible" culture is the universal truths that define the culture</a:t>
            </a:r>
          </a:p>
        </p:txBody>
      </p:sp>
    </p:spTree>
    <p:extLst>
      <p:ext uri="{BB962C8B-B14F-4D97-AF65-F5344CB8AC3E}">
        <p14:creationId xmlns:p14="http://schemas.microsoft.com/office/powerpoint/2010/main" val="23754440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CFC4B-7BA3-49B7-A1A2-97A82E73E42D}"/>
              </a:ext>
            </a:extLst>
          </p:cNvPr>
          <p:cNvSpPr>
            <a:spLocks noGrp="1"/>
          </p:cNvSpPr>
          <p:nvPr>
            <p:ph type="title"/>
          </p:nvPr>
        </p:nvSpPr>
        <p:spPr/>
        <p:txBody>
          <a:bodyPr/>
          <a:lstStyle/>
          <a:p>
            <a:r>
              <a:rPr lang="en-MY" dirty="0"/>
              <a:t>Question # 2 </a:t>
            </a:r>
          </a:p>
        </p:txBody>
      </p:sp>
      <p:sp>
        <p:nvSpPr>
          <p:cNvPr id="3" name="Content Placeholder 2">
            <a:extLst>
              <a:ext uri="{FF2B5EF4-FFF2-40B4-BE49-F238E27FC236}">
                <a16:creationId xmlns:a16="http://schemas.microsoft.com/office/drawing/2014/main" id="{0815D700-4E0C-4E68-9C05-F81219D5A549}"/>
              </a:ext>
            </a:extLst>
          </p:cNvPr>
          <p:cNvSpPr>
            <a:spLocks noGrp="1"/>
          </p:cNvSpPr>
          <p:nvPr>
            <p:ph idx="1"/>
          </p:nvPr>
        </p:nvSpPr>
        <p:spPr/>
        <p:txBody>
          <a:bodyPr/>
          <a:lstStyle/>
          <a:p>
            <a:pPr marL="0" indent="0">
              <a:buNone/>
            </a:pPr>
            <a:r>
              <a:rPr lang="en-MY" dirty="0"/>
              <a:t>Which of the following statements about culture is true?</a:t>
            </a:r>
          </a:p>
          <a:p>
            <a:pPr marL="0" indent="0">
              <a:buNone/>
            </a:pPr>
            <a:r>
              <a:rPr lang="en-MY" dirty="0"/>
              <a:t>a) It is a shared system of assumptions, values, artifacts, and symbols.</a:t>
            </a:r>
          </a:p>
          <a:p>
            <a:pPr marL="0" indent="0">
              <a:buNone/>
            </a:pPr>
            <a:r>
              <a:rPr lang="en-MY" dirty="0"/>
              <a:t>b) It usually changes significantly with each new generation.</a:t>
            </a:r>
          </a:p>
          <a:p>
            <a:pPr marL="0" indent="0">
              <a:buNone/>
            </a:pPr>
            <a:r>
              <a:rPr lang="en-MY" dirty="0"/>
              <a:t>c) It does not have a great impact on the way global business is conducted.</a:t>
            </a:r>
          </a:p>
          <a:p>
            <a:pPr marL="0" indent="0">
              <a:buNone/>
            </a:pPr>
            <a:r>
              <a:rPr lang="en-MY" dirty="0"/>
              <a:t>d) Successful organizations have the same culture throughout.</a:t>
            </a:r>
          </a:p>
        </p:txBody>
      </p:sp>
    </p:spTree>
    <p:extLst>
      <p:ext uri="{BB962C8B-B14F-4D97-AF65-F5344CB8AC3E}">
        <p14:creationId xmlns:p14="http://schemas.microsoft.com/office/powerpoint/2010/main" val="13042022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420DB-D914-4FD9-907F-DE905C54FA99}"/>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CBE25334-B5EA-4B89-A616-5838C076C9C2}"/>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41023382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724313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528F9-FB11-47E0-BB0E-BD184E4E7A1F}"/>
              </a:ext>
            </a:extLst>
          </p:cNvPr>
          <p:cNvSpPr>
            <a:spLocks noGrp="1"/>
          </p:cNvSpPr>
          <p:nvPr>
            <p:ph type="title"/>
          </p:nvPr>
        </p:nvSpPr>
        <p:spPr/>
        <p:txBody>
          <a:bodyPr/>
          <a:lstStyle/>
          <a:p>
            <a:r>
              <a:rPr lang="en-MY" dirty="0"/>
              <a:t>Organisational Climate</a:t>
            </a:r>
          </a:p>
        </p:txBody>
      </p:sp>
      <p:pic>
        <p:nvPicPr>
          <p:cNvPr id="5" name="Content Placeholder 4">
            <a:extLst>
              <a:ext uri="{FF2B5EF4-FFF2-40B4-BE49-F238E27FC236}">
                <a16:creationId xmlns:a16="http://schemas.microsoft.com/office/drawing/2014/main" id="{466429E8-8AA3-47DC-A649-9F9658066C45}"/>
              </a:ext>
            </a:extLst>
          </p:cNvPr>
          <p:cNvPicPr>
            <a:picLocks noGrp="1" noChangeAspect="1"/>
          </p:cNvPicPr>
          <p:nvPr>
            <p:ph idx="1"/>
          </p:nvPr>
        </p:nvPicPr>
        <p:blipFill>
          <a:blip r:embed="rId2"/>
          <a:stretch>
            <a:fillRect/>
          </a:stretch>
        </p:blipFill>
        <p:spPr>
          <a:xfrm>
            <a:off x="2339752" y="3140968"/>
            <a:ext cx="4657725" cy="3228975"/>
          </a:xfrm>
        </p:spPr>
      </p:pic>
      <p:sp>
        <p:nvSpPr>
          <p:cNvPr id="6" name="TextBox 5">
            <a:extLst>
              <a:ext uri="{FF2B5EF4-FFF2-40B4-BE49-F238E27FC236}">
                <a16:creationId xmlns:a16="http://schemas.microsoft.com/office/drawing/2014/main" id="{D3C5DF8D-5D54-4870-998F-0D3EC1543FF9}"/>
              </a:ext>
            </a:extLst>
          </p:cNvPr>
          <p:cNvSpPr txBox="1"/>
          <p:nvPr/>
        </p:nvSpPr>
        <p:spPr>
          <a:xfrm>
            <a:off x="1115616" y="1844824"/>
            <a:ext cx="7056784" cy="923330"/>
          </a:xfrm>
          <a:prstGeom prst="rect">
            <a:avLst/>
          </a:prstGeom>
          <a:noFill/>
        </p:spPr>
        <p:txBody>
          <a:bodyPr wrap="square" rtlCol="0">
            <a:spAutoFit/>
          </a:bodyPr>
          <a:lstStyle/>
          <a:p>
            <a:r>
              <a:rPr lang="en-MY" dirty="0"/>
              <a:t>Organizational climate is often defined as the recurring patterns of </a:t>
            </a:r>
            <a:r>
              <a:rPr lang="en-MY" dirty="0" err="1"/>
              <a:t>behavior</a:t>
            </a:r>
            <a:r>
              <a:rPr lang="en-MY" dirty="0"/>
              <a:t>, attitudes and feelings that characterize life in the organization</a:t>
            </a:r>
          </a:p>
        </p:txBody>
      </p:sp>
    </p:spTree>
    <p:extLst>
      <p:ext uri="{BB962C8B-B14F-4D97-AF65-F5344CB8AC3E}">
        <p14:creationId xmlns:p14="http://schemas.microsoft.com/office/powerpoint/2010/main" val="25261170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E6B9D-392F-48D8-824A-52B51439A1D2}"/>
              </a:ext>
            </a:extLst>
          </p:cNvPr>
          <p:cNvSpPr>
            <a:spLocks noGrp="1"/>
          </p:cNvSpPr>
          <p:nvPr>
            <p:ph type="title"/>
          </p:nvPr>
        </p:nvSpPr>
        <p:spPr/>
        <p:txBody>
          <a:bodyPr/>
          <a:lstStyle/>
          <a:p>
            <a:r>
              <a:rPr lang="en-MY" dirty="0"/>
              <a:t>Culture vs Climate</a:t>
            </a:r>
          </a:p>
        </p:txBody>
      </p:sp>
      <p:sp>
        <p:nvSpPr>
          <p:cNvPr id="3" name="Content Placeholder 2">
            <a:extLst>
              <a:ext uri="{FF2B5EF4-FFF2-40B4-BE49-F238E27FC236}">
                <a16:creationId xmlns:a16="http://schemas.microsoft.com/office/drawing/2014/main" id="{CA6EC4AE-9EDC-4315-BDBF-6E52124D12D5}"/>
              </a:ext>
            </a:extLst>
          </p:cNvPr>
          <p:cNvSpPr>
            <a:spLocks noGrp="1"/>
          </p:cNvSpPr>
          <p:nvPr>
            <p:ph idx="1"/>
          </p:nvPr>
        </p:nvSpPr>
        <p:spPr>
          <a:xfrm>
            <a:off x="685800" y="1844824"/>
            <a:ext cx="8001000" cy="4530725"/>
          </a:xfrm>
        </p:spPr>
        <p:txBody>
          <a:bodyPr/>
          <a:lstStyle/>
          <a:p>
            <a:r>
              <a:rPr lang="en-MY" sz="2600" dirty="0"/>
              <a:t>Organizational culture is tied to organizational purpose. Why do your business? What do you hope to achieve? How will your employees help to get you there in a way they can believe in, too?</a:t>
            </a:r>
          </a:p>
          <a:p>
            <a:endParaRPr lang="en-MY" sz="2600" dirty="0"/>
          </a:p>
          <a:p>
            <a:r>
              <a:rPr lang="en-MY" sz="2600" dirty="0"/>
              <a:t>Organizational climate is the way people experience the work environment. What is it like to work there? How do individuals feel when operating in that culture? How do business conditions, management decisions, and the actions leadership affect the general mood? </a:t>
            </a:r>
          </a:p>
        </p:txBody>
      </p:sp>
    </p:spTree>
    <p:extLst>
      <p:ext uri="{BB962C8B-B14F-4D97-AF65-F5344CB8AC3E}">
        <p14:creationId xmlns:p14="http://schemas.microsoft.com/office/powerpoint/2010/main" val="24993187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39082-D4AA-438F-91EC-BE8302FD8479}"/>
              </a:ext>
            </a:extLst>
          </p:cNvPr>
          <p:cNvSpPr>
            <a:spLocks noGrp="1"/>
          </p:cNvSpPr>
          <p:nvPr>
            <p:ph type="title"/>
          </p:nvPr>
        </p:nvSpPr>
        <p:spPr/>
        <p:txBody>
          <a:bodyPr/>
          <a:lstStyle/>
          <a:p>
            <a:r>
              <a:rPr lang="en-MY" dirty="0"/>
              <a:t>Climate vs Culture</a:t>
            </a:r>
          </a:p>
        </p:txBody>
      </p:sp>
      <p:sp>
        <p:nvSpPr>
          <p:cNvPr id="3" name="Content Placeholder 2">
            <a:extLst>
              <a:ext uri="{FF2B5EF4-FFF2-40B4-BE49-F238E27FC236}">
                <a16:creationId xmlns:a16="http://schemas.microsoft.com/office/drawing/2014/main" id="{37CE0C94-9A15-46B1-853C-8AC913B3558D}"/>
              </a:ext>
            </a:extLst>
          </p:cNvPr>
          <p:cNvSpPr>
            <a:spLocks noGrp="1"/>
          </p:cNvSpPr>
          <p:nvPr>
            <p:ph idx="1"/>
          </p:nvPr>
        </p:nvSpPr>
        <p:spPr>
          <a:xfrm>
            <a:off x="685800" y="1628800"/>
            <a:ext cx="8134672" cy="4951387"/>
          </a:xfrm>
        </p:spPr>
        <p:txBody>
          <a:bodyPr/>
          <a:lstStyle/>
          <a:p>
            <a:r>
              <a:rPr lang="en-MY" dirty="0"/>
              <a:t>Climate describes the shared perceptions of the people in a group or organization, while culture includes how people feel about the organization and the beliefs, values, and assumptions that provide the identity and set the standards of behaviour</a:t>
            </a:r>
          </a:p>
          <a:p>
            <a:r>
              <a:rPr lang="en-MY" dirty="0"/>
              <a:t>A company’s organizational culture and climate are not always static. As a company evolves, so does its culture. The organizational climate must adjust as necessary to ensure the company measures the correct factors.</a:t>
            </a:r>
          </a:p>
        </p:txBody>
      </p:sp>
    </p:spTree>
    <p:extLst>
      <p:ext uri="{BB962C8B-B14F-4D97-AF65-F5344CB8AC3E}">
        <p14:creationId xmlns:p14="http://schemas.microsoft.com/office/powerpoint/2010/main" val="34297451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16E29-F8F4-44AD-871E-B147369DEDC5}"/>
              </a:ext>
            </a:extLst>
          </p:cNvPr>
          <p:cNvSpPr>
            <a:spLocks noGrp="1"/>
          </p:cNvSpPr>
          <p:nvPr>
            <p:ph type="title"/>
          </p:nvPr>
        </p:nvSpPr>
        <p:spPr/>
        <p:txBody>
          <a:bodyPr/>
          <a:lstStyle/>
          <a:p>
            <a:r>
              <a:rPr lang="en-MY" dirty="0"/>
              <a:t>Organisational Strategy</a:t>
            </a:r>
          </a:p>
        </p:txBody>
      </p:sp>
      <p:sp>
        <p:nvSpPr>
          <p:cNvPr id="3" name="Content Placeholder 2">
            <a:extLst>
              <a:ext uri="{FF2B5EF4-FFF2-40B4-BE49-F238E27FC236}">
                <a16:creationId xmlns:a16="http://schemas.microsoft.com/office/drawing/2014/main" id="{A7C02FFE-FB9D-4ABA-A09A-6E4F73A219F6}"/>
              </a:ext>
            </a:extLst>
          </p:cNvPr>
          <p:cNvSpPr>
            <a:spLocks noGrp="1"/>
          </p:cNvSpPr>
          <p:nvPr>
            <p:ph idx="1"/>
          </p:nvPr>
        </p:nvSpPr>
        <p:spPr/>
        <p:txBody>
          <a:bodyPr/>
          <a:lstStyle/>
          <a:p>
            <a:r>
              <a:rPr lang="en-MY" dirty="0"/>
              <a:t>Strategies are commonly defined as the overall orientation of an organization for reaching </a:t>
            </a:r>
            <a:r>
              <a:rPr lang="en-MY" dirty="0" err="1"/>
              <a:t>preset</a:t>
            </a:r>
            <a:r>
              <a:rPr lang="en-MY" dirty="0"/>
              <a:t> goals and objectives, that is, a long-term plan for maximizing profits or covering costs, in case of </a:t>
            </a:r>
            <a:r>
              <a:rPr lang="en-MY" dirty="0" err="1"/>
              <a:t>nonprofit</a:t>
            </a:r>
            <a:r>
              <a:rPr lang="en-MY" dirty="0"/>
              <a:t> organizations. </a:t>
            </a:r>
          </a:p>
          <a:p>
            <a:r>
              <a:rPr lang="en-MY" dirty="0"/>
              <a:t>“Organizational strategy “is an organization process, in many ways inseparable from the structure, </a:t>
            </a:r>
            <a:r>
              <a:rPr lang="en-MY" dirty="0" err="1"/>
              <a:t>behavior</a:t>
            </a:r>
            <a:r>
              <a:rPr lang="en-MY" dirty="0"/>
              <a:t> and culture of the company in which it takes place”. </a:t>
            </a:r>
          </a:p>
        </p:txBody>
      </p:sp>
    </p:spTree>
    <p:extLst>
      <p:ext uri="{BB962C8B-B14F-4D97-AF65-F5344CB8AC3E}">
        <p14:creationId xmlns:p14="http://schemas.microsoft.com/office/powerpoint/2010/main" val="3642151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7D082-C89E-4E47-BFF0-45167746440A}"/>
              </a:ext>
            </a:extLst>
          </p:cNvPr>
          <p:cNvSpPr>
            <a:spLocks noGrp="1"/>
          </p:cNvSpPr>
          <p:nvPr>
            <p:ph type="title"/>
          </p:nvPr>
        </p:nvSpPr>
        <p:spPr/>
        <p:txBody>
          <a:bodyPr/>
          <a:lstStyle/>
          <a:p>
            <a:r>
              <a:rPr lang="en-MY" dirty="0"/>
              <a:t>Organisational Strategy</a:t>
            </a:r>
          </a:p>
        </p:txBody>
      </p:sp>
      <p:sp>
        <p:nvSpPr>
          <p:cNvPr id="3" name="Content Placeholder 2">
            <a:extLst>
              <a:ext uri="{FF2B5EF4-FFF2-40B4-BE49-F238E27FC236}">
                <a16:creationId xmlns:a16="http://schemas.microsoft.com/office/drawing/2014/main" id="{BFBBDAF5-D34D-4061-A37A-A0962300A161}"/>
              </a:ext>
            </a:extLst>
          </p:cNvPr>
          <p:cNvSpPr>
            <a:spLocks noGrp="1"/>
          </p:cNvSpPr>
          <p:nvPr>
            <p:ph idx="1"/>
          </p:nvPr>
        </p:nvSpPr>
        <p:spPr/>
        <p:txBody>
          <a:bodyPr/>
          <a:lstStyle/>
          <a:p>
            <a:r>
              <a:rPr lang="en-MY" dirty="0"/>
              <a:t>Strategies influence the interaction between structures and </a:t>
            </a:r>
            <a:r>
              <a:rPr lang="en-MY" dirty="0" err="1"/>
              <a:t>behavior</a:t>
            </a:r>
            <a:endParaRPr lang="en-MY" dirty="0"/>
          </a:p>
          <a:p>
            <a:r>
              <a:rPr lang="en-MY" dirty="0"/>
              <a:t>“Organizational strategy” provides rules, norms, and regulations, which are set into effect through organizational structures.</a:t>
            </a:r>
          </a:p>
          <a:p>
            <a:r>
              <a:rPr lang="en-MY" dirty="0"/>
              <a:t>Strategy belongs to an unobservable domain and can be allocated to “espoused values.”</a:t>
            </a:r>
          </a:p>
          <a:p>
            <a:endParaRPr lang="en-MY" dirty="0"/>
          </a:p>
        </p:txBody>
      </p:sp>
    </p:spTree>
    <p:extLst>
      <p:ext uri="{BB962C8B-B14F-4D97-AF65-F5344CB8AC3E}">
        <p14:creationId xmlns:p14="http://schemas.microsoft.com/office/powerpoint/2010/main" val="15858742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DEE06-F11E-4388-BD32-EB6E6CC9BF84}"/>
              </a:ext>
            </a:extLst>
          </p:cNvPr>
          <p:cNvSpPr>
            <a:spLocks noGrp="1"/>
          </p:cNvSpPr>
          <p:nvPr>
            <p:ph type="title"/>
          </p:nvPr>
        </p:nvSpPr>
        <p:spPr/>
        <p:txBody>
          <a:bodyPr/>
          <a:lstStyle/>
          <a:p>
            <a:r>
              <a:rPr lang="en-MY" dirty="0"/>
              <a:t>Organisational Structure</a:t>
            </a:r>
          </a:p>
        </p:txBody>
      </p:sp>
      <p:sp>
        <p:nvSpPr>
          <p:cNvPr id="3" name="Content Placeholder 2">
            <a:extLst>
              <a:ext uri="{FF2B5EF4-FFF2-40B4-BE49-F238E27FC236}">
                <a16:creationId xmlns:a16="http://schemas.microsoft.com/office/drawing/2014/main" id="{5603DDF9-E210-4999-9838-A64C4ED923C7}"/>
              </a:ext>
            </a:extLst>
          </p:cNvPr>
          <p:cNvSpPr>
            <a:spLocks noGrp="1"/>
          </p:cNvSpPr>
          <p:nvPr>
            <p:ph idx="1"/>
          </p:nvPr>
        </p:nvSpPr>
        <p:spPr/>
        <p:txBody>
          <a:bodyPr/>
          <a:lstStyle/>
          <a:p>
            <a:r>
              <a:rPr lang="en-MY" dirty="0"/>
              <a:t>Processes that turn organizational strategies into action, commonly known as “operationalization,” “implementation of strategies,” or “strategy doing,” unfold through organizational structures and organizational activities.</a:t>
            </a:r>
          </a:p>
          <a:p>
            <a:r>
              <a:rPr lang="en-MY" dirty="0"/>
              <a:t> Strategies are put into effect through organizational structures and </a:t>
            </a:r>
            <a:r>
              <a:rPr lang="en-MY" dirty="0" err="1"/>
              <a:t>behavior</a:t>
            </a:r>
            <a:endParaRPr lang="en-MY" dirty="0"/>
          </a:p>
        </p:txBody>
      </p:sp>
    </p:spTree>
    <p:extLst>
      <p:ext uri="{BB962C8B-B14F-4D97-AF65-F5344CB8AC3E}">
        <p14:creationId xmlns:p14="http://schemas.microsoft.com/office/powerpoint/2010/main" val="3077893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D0B2A-A664-4449-84F6-D9CE21D041B1}"/>
              </a:ext>
            </a:extLst>
          </p:cNvPr>
          <p:cNvSpPr>
            <a:spLocks noGrp="1"/>
          </p:cNvSpPr>
          <p:nvPr>
            <p:ph type="title"/>
          </p:nvPr>
        </p:nvSpPr>
        <p:spPr/>
        <p:txBody>
          <a:bodyPr/>
          <a:lstStyle/>
          <a:p>
            <a:r>
              <a:rPr lang="en-MY" dirty="0"/>
              <a:t>Organisational Structure</a:t>
            </a:r>
          </a:p>
        </p:txBody>
      </p:sp>
      <p:sp>
        <p:nvSpPr>
          <p:cNvPr id="3" name="Content Placeholder 2">
            <a:extLst>
              <a:ext uri="{FF2B5EF4-FFF2-40B4-BE49-F238E27FC236}">
                <a16:creationId xmlns:a16="http://schemas.microsoft.com/office/drawing/2014/main" id="{D661F85E-3C80-45AC-AF6A-17790A0F58E7}"/>
              </a:ext>
            </a:extLst>
          </p:cNvPr>
          <p:cNvSpPr>
            <a:spLocks noGrp="1"/>
          </p:cNvSpPr>
          <p:nvPr>
            <p:ph idx="1"/>
          </p:nvPr>
        </p:nvSpPr>
        <p:spPr/>
        <p:txBody>
          <a:bodyPr/>
          <a:lstStyle/>
          <a:p>
            <a:r>
              <a:rPr lang="en-MY" dirty="0"/>
              <a:t>Understanding organizational processes = understanding organizational (culture) change = understanding organizational (culture) dynamics</a:t>
            </a:r>
          </a:p>
          <a:p>
            <a:r>
              <a:rPr lang="en-MY" dirty="0"/>
              <a:t>(a) Operationalization has to stand in line with corporate values. </a:t>
            </a:r>
          </a:p>
          <a:p>
            <a:r>
              <a:rPr lang="en-MY" dirty="0"/>
              <a:t>(b) All domains—strategy, structure, and operations—are indirectly affected by culture.</a:t>
            </a:r>
          </a:p>
          <a:p>
            <a:r>
              <a:rPr lang="en-MY" dirty="0"/>
              <a:t>(c) Organizational values constitute the shared “ethics” of doing business.</a:t>
            </a:r>
          </a:p>
          <a:p>
            <a:endParaRPr lang="en-MY" dirty="0"/>
          </a:p>
        </p:txBody>
      </p:sp>
    </p:spTree>
    <p:extLst>
      <p:ext uri="{BB962C8B-B14F-4D97-AF65-F5344CB8AC3E}">
        <p14:creationId xmlns:p14="http://schemas.microsoft.com/office/powerpoint/2010/main" val="35562205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61E42-16E0-47B9-8ECE-5B61DD5D3DAD}"/>
              </a:ext>
            </a:extLst>
          </p:cNvPr>
          <p:cNvSpPr>
            <a:spLocks noGrp="1"/>
          </p:cNvSpPr>
          <p:nvPr>
            <p:ph type="title"/>
          </p:nvPr>
        </p:nvSpPr>
        <p:spPr/>
        <p:txBody>
          <a:bodyPr/>
          <a:lstStyle/>
          <a:p>
            <a:r>
              <a:rPr lang="en-MY" dirty="0"/>
              <a:t>Relationship between culture, strategy, structure, and operations</a:t>
            </a:r>
          </a:p>
        </p:txBody>
      </p:sp>
      <p:pic>
        <p:nvPicPr>
          <p:cNvPr id="5" name="Picture 4">
            <a:extLst>
              <a:ext uri="{FF2B5EF4-FFF2-40B4-BE49-F238E27FC236}">
                <a16:creationId xmlns:a16="http://schemas.microsoft.com/office/drawing/2014/main" id="{72CAD0ED-E5D9-42AF-8E2C-ED4AA0DB3A5A}"/>
              </a:ext>
            </a:extLst>
          </p:cNvPr>
          <p:cNvPicPr>
            <a:picLocks noChangeAspect="1"/>
          </p:cNvPicPr>
          <p:nvPr/>
        </p:nvPicPr>
        <p:blipFill>
          <a:blip r:embed="rId2"/>
          <a:stretch>
            <a:fillRect/>
          </a:stretch>
        </p:blipFill>
        <p:spPr>
          <a:xfrm>
            <a:off x="902249" y="1772816"/>
            <a:ext cx="7700980" cy="4807371"/>
          </a:xfrm>
          <a:prstGeom prst="rect">
            <a:avLst/>
          </a:prstGeom>
        </p:spPr>
      </p:pic>
    </p:spTree>
    <p:extLst>
      <p:ext uri="{BB962C8B-B14F-4D97-AF65-F5344CB8AC3E}">
        <p14:creationId xmlns:p14="http://schemas.microsoft.com/office/powerpoint/2010/main" val="11700051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5050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B8242-947B-4828-B059-13CF8085705B}"/>
              </a:ext>
            </a:extLst>
          </p:cNvPr>
          <p:cNvSpPr>
            <a:spLocks noGrp="1"/>
          </p:cNvSpPr>
          <p:nvPr>
            <p:ph type="title"/>
          </p:nvPr>
        </p:nvSpPr>
        <p:spPr/>
        <p:txBody>
          <a:bodyPr/>
          <a:lstStyle/>
          <a:p>
            <a:r>
              <a:rPr lang="en-MY" dirty="0"/>
              <a:t>Cultural Dimensions</a:t>
            </a:r>
          </a:p>
        </p:txBody>
      </p:sp>
      <p:pic>
        <p:nvPicPr>
          <p:cNvPr id="5" name="Picture 4">
            <a:extLst>
              <a:ext uri="{FF2B5EF4-FFF2-40B4-BE49-F238E27FC236}">
                <a16:creationId xmlns:a16="http://schemas.microsoft.com/office/drawing/2014/main" id="{CC5A5B33-8F1F-4742-BB77-5D1EF34EF7E6}"/>
              </a:ext>
            </a:extLst>
          </p:cNvPr>
          <p:cNvPicPr>
            <a:picLocks noChangeAspect="1"/>
          </p:cNvPicPr>
          <p:nvPr/>
        </p:nvPicPr>
        <p:blipFill>
          <a:blip r:embed="rId2"/>
          <a:stretch>
            <a:fillRect/>
          </a:stretch>
        </p:blipFill>
        <p:spPr>
          <a:xfrm>
            <a:off x="1115616" y="1700808"/>
            <a:ext cx="7310425" cy="4307929"/>
          </a:xfrm>
          <a:prstGeom prst="rect">
            <a:avLst/>
          </a:prstGeom>
        </p:spPr>
      </p:pic>
    </p:spTree>
    <p:extLst>
      <p:ext uri="{BB962C8B-B14F-4D97-AF65-F5344CB8AC3E}">
        <p14:creationId xmlns:p14="http://schemas.microsoft.com/office/powerpoint/2010/main" val="42372212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51C24-3518-43F0-ACB8-1EB987A8B59E}"/>
              </a:ext>
            </a:extLst>
          </p:cNvPr>
          <p:cNvSpPr>
            <a:spLocks noGrp="1"/>
          </p:cNvSpPr>
          <p:nvPr>
            <p:ph type="title"/>
          </p:nvPr>
        </p:nvSpPr>
        <p:spPr/>
        <p:txBody>
          <a:bodyPr/>
          <a:lstStyle/>
          <a:p>
            <a:r>
              <a:rPr lang="en-MY" sz="3600" dirty="0"/>
              <a:t>Trompenaars and Hampden-Turner's Seven Dimensions of Culture</a:t>
            </a:r>
          </a:p>
        </p:txBody>
      </p:sp>
      <p:pic>
        <p:nvPicPr>
          <p:cNvPr id="5" name="Picture 4">
            <a:extLst>
              <a:ext uri="{FF2B5EF4-FFF2-40B4-BE49-F238E27FC236}">
                <a16:creationId xmlns:a16="http://schemas.microsoft.com/office/drawing/2014/main" id="{39CFF113-4019-48EE-945D-4A7E4946F5CE}"/>
              </a:ext>
            </a:extLst>
          </p:cNvPr>
          <p:cNvPicPr>
            <a:picLocks noChangeAspect="1"/>
          </p:cNvPicPr>
          <p:nvPr/>
        </p:nvPicPr>
        <p:blipFill>
          <a:blip r:embed="rId2"/>
          <a:stretch>
            <a:fillRect/>
          </a:stretch>
        </p:blipFill>
        <p:spPr>
          <a:xfrm>
            <a:off x="1092990" y="1844824"/>
            <a:ext cx="6428760" cy="4891658"/>
          </a:xfrm>
          <a:prstGeom prst="rect">
            <a:avLst/>
          </a:prstGeom>
        </p:spPr>
      </p:pic>
    </p:spTree>
    <p:extLst>
      <p:ext uri="{BB962C8B-B14F-4D97-AF65-F5344CB8AC3E}">
        <p14:creationId xmlns:p14="http://schemas.microsoft.com/office/powerpoint/2010/main" val="3096412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D98A2-9FFB-4130-AA79-3344E5B747F5}"/>
              </a:ext>
            </a:extLst>
          </p:cNvPr>
          <p:cNvSpPr>
            <a:spLocks noGrp="1"/>
          </p:cNvSpPr>
          <p:nvPr>
            <p:ph type="title"/>
          </p:nvPr>
        </p:nvSpPr>
        <p:spPr/>
        <p:txBody>
          <a:bodyPr/>
          <a:lstStyle/>
          <a:p>
            <a:r>
              <a:rPr lang="en-MY" dirty="0"/>
              <a:t>Universalism vs. Particularism (Rules Versus Relationships)</a:t>
            </a:r>
          </a:p>
        </p:txBody>
      </p:sp>
      <p:sp>
        <p:nvSpPr>
          <p:cNvPr id="3" name="Content Placeholder 2">
            <a:extLst>
              <a:ext uri="{FF2B5EF4-FFF2-40B4-BE49-F238E27FC236}">
                <a16:creationId xmlns:a16="http://schemas.microsoft.com/office/drawing/2014/main" id="{5BF07974-ADD2-4298-A917-601316CB43E0}"/>
              </a:ext>
            </a:extLst>
          </p:cNvPr>
          <p:cNvSpPr>
            <a:spLocks noGrp="1"/>
          </p:cNvSpPr>
          <p:nvPr>
            <p:ph idx="1"/>
          </p:nvPr>
        </p:nvSpPr>
        <p:spPr>
          <a:xfrm>
            <a:off x="685800" y="1844824"/>
            <a:ext cx="7772400" cy="4530725"/>
          </a:xfrm>
        </p:spPr>
        <p:txBody>
          <a:bodyPr/>
          <a:lstStyle/>
          <a:p>
            <a:r>
              <a:rPr lang="en-MY" sz="2000" dirty="0"/>
              <a:t>Universalism implies that correct behaviour can be defined and always applies, while particularism suggests that relationships are more important than abstract social codes. </a:t>
            </a:r>
          </a:p>
          <a:p>
            <a:endParaRPr lang="en-MY" sz="2000" dirty="0"/>
          </a:p>
          <a:p>
            <a:r>
              <a:rPr lang="en-MY" sz="2000" dirty="0"/>
              <a:t>In universalistic cultures, people place a high importance on laws, rules, values, and obligations. On the contrary, in a particularistic culture, People believe that each circumstance, and each relationship, dictates the rules that they live by. </a:t>
            </a:r>
          </a:p>
          <a:p>
            <a:endParaRPr lang="en-MY" sz="2000" dirty="0"/>
          </a:p>
          <a:p>
            <a:r>
              <a:rPr lang="en-MY" sz="2000" dirty="0"/>
              <a:t>Typical universalistic cultures include the U.S., Canada, the U.K, the Netherlands, Germany, Scandinavia, New Zealand, Australia, and Switzerland. Typical particularistic cultures include Russia, Latin-America, and China.</a:t>
            </a:r>
          </a:p>
        </p:txBody>
      </p:sp>
    </p:spTree>
    <p:extLst>
      <p:ext uri="{BB962C8B-B14F-4D97-AF65-F5344CB8AC3E}">
        <p14:creationId xmlns:p14="http://schemas.microsoft.com/office/powerpoint/2010/main" val="17916486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91B38-B683-40E9-B9A5-F35AFAB65D02}"/>
              </a:ext>
            </a:extLst>
          </p:cNvPr>
          <p:cNvSpPr>
            <a:spLocks noGrp="1"/>
          </p:cNvSpPr>
          <p:nvPr>
            <p:ph type="title"/>
          </p:nvPr>
        </p:nvSpPr>
        <p:spPr/>
        <p:txBody>
          <a:bodyPr/>
          <a:lstStyle/>
          <a:p>
            <a:r>
              <a:rPr lang="en-MY" sz="3600" dirty="0"/>
              <a:t>Individualism vs. Communitarianism (The Individual Versus The Group)</a:t>
            </a:r>
          </a:p>
        </p:txBody>
      </p:sp>
      <p:sp>
        <p:nvSpPr>
          <p:cNvPr id="3" name="Content Placeholder 2">
            <a:extLst>
              <a:ext uri="{FF2B5EF4-FFF2-40B4-BE49-F238E27FC236}">
                <a16:creationId xmlns:a16="http://schemas.microsoft.com/office/drawing/2014/main" id="{278DE62A-D0EF-47AD-BB8A-FEE8514A9CAA}"/>
              </a:ext>
            </a:extLst>
          </p:cNvPr>
          <p:cNvSpPr>
            <a:spLocks noGrp="1"/>
          </p:cNvSpPr>
          <p:nvPr>
            <p:ph idx="1"/>
          </p:nvPr>
        </p:nvSpPr>
        <p:spPr/>
        <p:txBody>
          <a:bodyPr/>
          <a:lstStyle/>
          <a:p>
            <a:r>
              <a:rPr lang="en-MY" sz="2000" dirty="0"/>
              <a:t>Individualism refers to people as individuals; Communitarianism (Collectivism) refers to people regard themselves as part of a group. In individualistic cultures, People believe in personal freedom and achievement. They believe that you make your own decisions, and that you must take care of yourself. In the second case, people believe that the group is more important than the individual. The group provides help and safety, in exchange for loyalty. The group always comes before the individual.</a:t>
            </a:r>
          </a:p>
          <a:p>
            <a:endParaRPr lang="en-MY" sz="2000" dirty="0"/>
          </a:p>
          <a:p>
            <a:r>
              <a:rPr lang="en-MY" sz="2000" dirty="0"/>
              <a:t>Typical individualist cultures include the U.S., Canada, the U.K, Scandinavia, New Zealand, Australia, and Switzerland. Typical communitarian cultures include countries in Latin-America, Africa, and Japan.</a:t>
            </a:r>
          </a:p>
          <a:p>
            <a:endParaRPr lang="en-MY" sz="2000" dirty="0"/>
          </a:p>
        </p:txBody>
      </p:sp>
    </p:spTree>
    <p:extLst>
      <p:ext uri="{BB962C8B-B14F-4D97-AF65-F5344CB8AC3E}">
        <p14:creationId xmlns:p14="http://schemas.microsoft.com/office/powerpoint/2010/main" val="2574703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DDD9-0CDC-4E4C-8C1F-CD2D5D864769}"/>
              </a:ext>
            </a:extLst>
          </p:cNvPr>
          <p:cNvSpPr>
            <a:spLocks noGrp="1"/>
          </p:cNvSpPr>
          <p:nvPr>
            <p:ph type="title"/>
          </p:nvPr>
        </p:nvSpPr>
        <p:spPr/>
        <p:txBody>
          <a:bodyPr/>
          <a:lstStyle/>
          <a:p>
            <a:r>
              <a:rPr lang="en-MY" dirty="0"/>
              <a:t>Neutral vs. Emotional (How People Express Emotions)</a:t>
            </a:r>
          </a:p>
        </p:txBody>
      </p:sp>
      <p:sp>
        <p:nvSpPr>
          <p:cNvPr id="3" name="Content Placeholder 2">
            <a:extLst>
              <a:ext uri="{FF2B5EF4-FFF2-40B4-BE49-F238E27FC236}">
                <a16:creationId xmlns:a16="http://schemas.microsoft.com/office/drawing/2014/main" id="{396DEB64-9C11-42CE-AEBE-36DD4209A411}"/>
              </a:ext>
            </a:extLst>
          </p:cNvPr>
          <p:cNvSpPr>
            <a:spLocks noGrp="1"/>
          </p:cNvSpPr>
          <p:nvPr>
            <p:ph idx="1"/>
          </p:nvPr>
        </p:nvSpPr>
        <p:spPr/>
        <p:txBody>
          <a:bodyPr/>
          <a:lstStyle/>
          <a:p>
            <a:r>
              <a:rPr lang="en-MY" sz="2000" dirty="0"/>
              <a:t>Neutral refers to culture in which emotions are not shown; Emotional refers to emotions are expressed openly and naturally. In neutral culture, people make a great effort to control their emotions. Reason influences their actions far more than their feelings. People don't reveal what they're thinking or how they're feeling. In emotional culture, people want to find ways to express their emotions, even spontaneously, at work. In these cultures, it's welcome and accepted to show emotion.</a:t>
            </a:r>
          </a:p>
          <a:p>
            <a:endParaRPr lang="en-MY" sz="2000" dirty="0"/>
          </a:p>
          <a:p>
            <a:r>
              <a:rPr lang="en-MY" sz="2000" dirty="0"/>
              <a:t>Typical neutral cultures include the U.K., Sweden, the Netherlands, Finland, and Germany. Typical emotional cultures include Italy, France, Spain, and countries in Latin-America.</a:t>
            </a:r>
          </a:p>
          <a:p>
            <a:endParaRPr lang="en-MY" sz="2000" dirty="0"/>
          </a:p>
        </p:txBody>
      </p:sp>
    </p:spTree>
    <p:extLst>
      <p:ext uri="{BB962C8B-B14F-4D97-AF65-F5344CB8AC3E}">
        <p14:creationId xmlns:p14="http://schemas.microsoft.com/office/powerpoint/2010/main" val="38650775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1DCC1-A7DC-4D35-8232-A89E9E3DDBCB}"/>
              </a:ext>
            </a:extLst>
          </p:cNvPr>
          <p:cNvSpPr>
            <a:spLocks noGrp="1"/>
          </p:cNvSpPr>
          <p:nvPr>
            <p:ph type="title"/>
          </p:nvPr>
        </p:nvSpPr>
        <p:spPr/>
        <p:txBody>
          <a:bodyPr/>
          <a:lstStyle/>
          <a:p>
            <a:r>
              <a:rPr lang="en-MY" dirty="0"/>
              <a:t>Specific vs. Diffuse (How Far People Get Involved)</a:t>
            </a:r>
          </a:p>
        </p:txBody>
      </p:sp>
      <p:sp>
        <p:nvSpPr>
          <p:cNvPr id="3" name="Content Placeholder 2">
            <a:extLst>
              <a:ext uri="{FF2B5EF4-FFF2-40B4-BE49-F238E27FC236}">
                <a16:creationId xmlns:a16="http://schemas.microsoft.com/office/drawing/2014/main" id="{9BC28D1B-5EED-4BD7-A654-5D628B99317F}"/>
              </a:ext>
            </a:extLst>
          </p:cNvPr>
          <p:cNvSpPr>
            <a:spLocks noGrp="1"/>
          </p:cNvSpPr>
          <p:nvPr>
            <p:ph idx="1"/>
          </p:nvPr>
        </p:nvSpPr>
        <p:spPr/>
        <p:txBody>
          <a:bodyPr/>
          <a:lstStyle/>
          <a:p>
            <a:r>
              <a:rPr lang="en-MY" sz="2000" dirty="0"/>
              <a:t>Specific refers to large public space shared with others and small private space guarded closely. In specific culture, people keep work and personal lives separate. As a result, they believe that relationships don't have much of an impact on work objectives, and, although good relationships are important, they believe that people can work together without having a good relationship. In diffuse culture, people see an overlap between their work and personal life. </a:t>
            </a:r>
          </a:p>
          <a:p>
            <a:endParaRPr lang="en-MY" sz="2000" dirty="0"/>
          </a:p>
          <a:p>
            <a:r>
              <a:rPr lang="en-MY" sz="2000" dirty="0"/>
              <a:t>Typical specific cultures include the U.S., the U.K., Switzerland, Germany, Scandinavia, and the Netherlands. Typical diffuse cultures include Argentina, Spain, Russia, India, and China.</a:t>
            </a:r>
          </a:p>
          <a:p>
            <a:endParaRPr lang="en-MY" sz="2000" dirty="0"/>
          </a:p>
        </p:txBody>
      </p:sp>
    </p:spTree>
    <p:extLst>
      <p:ext uri="{BB962C8B-B14F-4D97-AF65-F5344CB8AC3E}">
        <p14:creationId xmlns:p14="http://schemas.microsoft.com/office/powerpoint/2010/main" val="3558579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B8-F0FD-4AF9-853F-97A7637914FB}"/>
              </a:ext>
            </a:extLst>
          </p:cNvPr>
          <p:cNvSpPr>
            <a:spLocks noGrp="1"/>
          </p:cNvSpPr>
          <p:nvPr>
            <p:ph type="title"/>
          </p:nvPr>
        </p:nvSpPr>
        <p:spPr/>
        <p:txBody>
          <a:bodyPr/>
          <a:lstStyle/>
          <a:p>
            <a:r>
              <a:rPr lang="en-MY" dirty="0"/>
              <a:t>Achievement vs. Ascription (How People View Status)</a:t>
            </a:r>
          </a:p>
        </p:txBody>
      </p:sp>
      <p:sp>
        <p:nvSpPr>
          <p:cNvPr id="3" name="Content Placeholder 2">
            <a:extLst>
              <a:ext uri="{FF2B5EF4-FFF2-40B4-BE49-F238E27FC236}">
                <a16:creationId xmlns:a16="http://schemas.microsoft.com/office/drawing/2014/main" id="{9C32BE96-72C8-4741-8689-B139F37FD4B0}"/>
              </a:ext>
            </a:extLst>
          </p:cNvPr>
          <p:cNvSpPr>
            <a:spLocks noGrp="1"/>
          </p:cNvSpPr>
          <p:nvPr>
            <p:ph idx="1"/>
          </p:nvPr>
        </p:nvSpPr>
        <p:spPr/>
        <p:txBody>
          <a:bodyPr/>
          <a:lstStyle/>
          <a:p>
            <a:r>
              <a:rPr lang="en-MY" sz="2000" dirty="0"/>
              <a:t>Achievement culture refers to people are accorded status based on how well perform functions; Ascription culture refers to status based on who or what person is. In achievement culture, people believe that you are what you do, and they base your worth accordingly. These cultures value performance, no matter who you are. In ascription culture, people believe that you should be valued for who you are. Power, title, and position matter in these cultures, and these roles define </a:t>
            </a:r>
            <a:r>
              <a:rPr lang="en-MY" sz="2000" dirty="0" err="1"/>
              <a:t>behavior</a:t>
            </a:r>
            <a:r>
              <a:rPr lang="en-MY" sz="2000" dirty="0"/>
              <a:t>.</a:t>
            </a:r>
          </a:p>
          <a:p>
            <a:endParaRPr lang="en-MY" sz="2000" dirty="0"/>
          </a:p>
          <a:p>
            <a:r>
              <a:rPr lang="en-MY" sz="2000" dirty="0"/>
              <a:t>Typical achievement cultures include the U.S., Canada, Australia, and Scandinavia. Typical ascription cultures include France, Italy, Japan, and Saudi Arabia.</a:t>
            </a:r>
          </a:p>
          <a:p>
            <a:endParaRPr lang="en-MY" sz="2000" dirty="0"/>
          </a:p>
        </p:txBody>
      </p:sp>
    </p:spTree>
    <p:extLst>
      <p:ext uri="{BB962C8B-B14F-4D97-AF65-F5344CB8AC3E}">
        <p14:creationId xmlns:p14="http://schemas.microsoft.com/office/powerpoint/2010/main" val="5851600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75986-FFD7-4109-96AF-875094951910}"/>
              </a:ext>
            </a:extLst>
          </p:cNvPr>
          <p:cNvSpPr>
            <a:spLocks noGrp="1"/>
          </p:cNvSpPr>
          <p:nvPr>
            <p:ph type="title"/>
          </p:nvPr>
        </p:nvSpPr>
        <p:spPr/>
        <p:txBody>
          <a:bodyPr/>
          <a:lstStyle/>
          <a:p>
            <a:r>
              <a:rPr lang="en-MY" dirty="0"/>
              <a:t>Sequential Time vs. Synchronous Time (How People Manage Time)</a:t>
            </a:r>
          </a:p>
        </p:txBody>
      </p:sp>
      <p:sp>
        <p:nvSpPr>
          <p:cNvPr id="3" name="Content Placeholder 2">
            <a:extLst>
              <a:ext uri="{FF2B5EF4-FFF2-40B4-BE49-F238E27FC236}">
                <a16:creationId xmlns:a16="http://schemas.microsoft.com/office/drawing/2014/main" id="{2BF77E11-EEEC-43C1-AAC0-7240A0CE8CA0}"/>
              </a:ext>
            </a:extLst>
          </p:cNvPr>
          <p:cNvSpPr>
            <a:spLocks noGrp="1"/>
          </p:cNvSpPr>
          <p:nvPr>
            <p:ph idx="1"/>
          </p:nvPr>
        </p:nvSpPr>
        <p:spPr>
          <a:xfrm>
            <a:off x="685800" y="1556792"/>
            <a:ext cx="8134672" cy="4530725"/>
          </a:xfrm>
        </p:spPr>
        <p:txBody>
          <a:bodyPr/>
          <a:lstStyle/>
          <a:p>
            <a:r>
              <a:rPr lang="en-MY" sz="2400" dirty="0"/>
              <a:t> In sequential time oriented culture, people like events to happen in order. They place a high value on punctuality, planning (and sticking to your plans), and staying on schedule. In this culture, "time is money," and people don't appreciate it when their schedule is thrown off. In synchronous time oriented culture, people see the past, present, and future as interwoven periods. They often work on several projects at once, and view plans and commitments as flexible.</a:t>
            </a:r>
          </a:p>
          <a:p>
            <a:endParaRPr lang="en-MY" sz="2400" dirty="0"/>
          </a:p>
          <a:p>
            <a:r>
              <a:rPr lang="en-MY" sz="2400" dirty="0"/>
              <a:t>Typical sequential-time cultures include Germany, the U.K., and the U.S. Typical synchronous-time cultures </a:t>
            </a:r>
            <a:r>
              <a:rPr lang="en-MY" sz="2400"/>
              <a:t>include Argentina</a:t>
            </a:r>
            <a:r>
              <a:rPr lang="en-MY" sz="2400" dirty="0"/>
              <a:t>, and Mexico.</a:t>
            </a:r>
          </a:p>
          <a:p>
            <a:endParaRPr lang="en-MY" sz="2400" dirty="0"/>
          </a:p>
        </p:txBody>
      </p:sp>
    </p:spTree>
    <p:extLst>
      <p:ext uri="{BB962C8B-B14F-4D97-AF65-F5344CB8AC3E}">
        <p14:creationId xmlns:p14="http://schemas.microsoft.com/office/powerpoint/2010/main" val="38086200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B626-1B38-49E7-886A-501AEF29EC42}"/>
              </a:ext>
            </a:extLst>
          </p:cNvPr>
          <p:cNvSpPr>
            <a:spLocks noGrp="1"/>
          </p:cNvSpPr>
          <p:nvPr>
            <p:ph type="title"/>
          </p:nvPr>
        </p:nvSpPr>
        <p:spPr/>
        <p:txBody>
          <a:bodyPr/>
          <a:lstStyle/>
          <a:p>
            <a:r>
              <a:rPr lang="en-MY" sz="3600" dirty="0"/>
              <a:t>Inner-directed vs. Outer-directed (How People Relate to Their Environment)</a:t>
            </a:r>
          </a:p>
        </p:txBody>
      </p:sp>
      <p:sp>
        <p:nvSpPr>
          <p:cNvPr id="3" name="Content Placeholder 2">
            <a:extLst>
              <a:ext uri="{FF2B5EF4-FFF2-40B4-BE49-F238E27FC236}">
                <a16:creationId xmlns:a16="http://schemas.microsoft.com/office/drawing/2014/main" id="{B57929DD-0AAF-4D4B-978A-39DA946D20AD}"/>
              </a:ext>
            </a:extLst>
          </p:cNvPr>
          <p:cNvSpPr>
            <a:spLocks noGrp="1"/>
          </p:cNvSpPr>
          <p:nvPr>
            <p:ph idx="1"/>
          </p:nvPr>
        </p:nvSpPr>
        <p:spPr/>
        <p:txBody>
          <a:bodyPr/>
          <a:lstStyle/>
          <a:p>
            <a:pPr marL="0" indent="0">
              <a:buNone/>
            </a:pPr>
            <a:r>
              <a:rPr lang="en-MY" sz="2400" dirty="0"/>
              <a:t>Inner-directed refers to people believe in control of outcomes; Outer-directed refers to people believe in letting things take own course. In inner-directed culture, people believe that they can control nature or their environment to achieve goals. This includes how they work with teams and within organizations. In outer-directed culture, people believe that nature, or their environment controls them; they must work with their environment to achieve goals. At work or in relationships, they focus their actions on others, and they avoid conflict where possible. People often need reassurance that they're doing a good job.</a:t>
            </a:r>
          </a:p>
        </p:txBody>
      </p:sp>
    </p:spTree>
    <p:extLst>
      <p:ext uri="{BB962C8B-B14F-4D97-AF65-F5344CB8AC3E}">
        <p14:creationId xmlns:p14="http://schemas.microsoft.com/office/powerpoint/2010/main" val="14504815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DDD1C-6D53-4211-A416-9CB588B15728}"/>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C23B4431-8FAB-4002-A8C9-D8C7141A0855}"/>
              </a:ext>
            </a:extLst>
          </p:cNvPr>
          <p:cNvSpPr>
            <a:spLocks noGrp="1"/>
          </p:cNvSpPr>
          <p:nvPr>
            <p:ph idx="1"/>
          </p:nvPr>
        </p:nvSpPr>
        <p:spPr/>
        <p:txBody>
          <a:bodyPr/>
          <a:lstStyle/>
          <a:p>
            <a:pPr marL="0" indent="0">
              <a:buNone/>
            </a:pPr>
            <a:r>
              <a:rPr lang="en-MY" dirty="0"/>
              <a:t>Which of the following is representative of a universalist culture?</a:t>
            </a:r>
          </a:p>
          <a:p>
            <a:pPr marL="0" indent="0">
              <a:buNone/>
            </a:pPr>
            <a:r>
              <a:rPr lang="en-MY" dirty="0"/>
              <a:t>a) Multitasking is valued more than sequential completion of tasks.</a:t>
            </a:r>
          </a:p>
          <a:p>
            <a:pPr marL="0" indent="0">
              <a:buNone/>
            </a:pPr>
            <a:r>
              <a:rPr lang="en-MY" dirty="0"/>
              <a:t>b) There is intense competition among project teams.</a:t>
            </a:r>
          </a:p>
          <a:p>
            <a:pPr marL="0" indent="0">
              <a:buNone/>
            </a:pPr>
            <a:r>
              <a:rPr lang="en-MY" dirty="0"/>
              <a:t>c) Managers believe that rules and consistency lead to fairness.</a:t>
            </a:r>
          </a:p>
          <a:p>
            <a:pPr marL="0" indent="0">
              <a:buNone/>
            </a:pPr>
            <a:r>
              <a:rPr lang="en-MY" dirty="0"/>
              <a:t>d) Personal freedom is less important than taking care of each other.</a:t>
            </a:r>
          </a:p>
        </p:txBody>
      </p:sp>
    </p:spTree>
    <p:extLst>
      <p:ext uri="{BB962C8B-B14F-4D97-AF65-F5344CB8AC3E}">
        <p14:creationId xmlns:p14="http://schemas.microsoft.com/office/powerpoint/2010/main" val="1981705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FC71F-0B13-4B06-9AED-4CBBA161E716}"/>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3981E17F-EBC0-4453-83C2-D6742BD63798}"/>
              </a:ext>
            </a:extLst>
          </p:cNvPr>
          <p:cNvSpPr>
            <a:spLocks noGrp="1"/>
          </p:cNvSpPr>
          <p:nvPr>
            <p:ph idx="1"/>
          </p:nvPr>
        </p:nvSpPr>
        <p:spPr/>
        <p:txBody>
          <a:bodyPr/>
          <a:lstStyle/>
          <a:p>
            <a:r>
              <a:rPr lang="en-MY"/>
              <a:t>Option C</a:t>
            </a:r>
          </a:p>
        </p:txBody>
      </p:sp>
    </p:spTree>
    <p:extLst>
      <p:ext uri="{BB962C8B-B14F-4D97-AF65-F5344CB8AC3E}">
        <p14:creationId xmlns:p14="http://schemas.microsoft.com/office/powerpoint/2010/main" val="3934072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47FC9-AF6E-4D89-AB40-FF6420381062}"/>
              </a:ext>
            </a:extLst>
          </p:cNvPr>
          <p:cNvSpPr>
            <a:spLocks noGrp="1"/>
          </p:cNvSpPr>
          <p:nvPr>
            <p:ph type="title"/>
          </p:nvPr>
        </p:nvSpPr>
        <p:spPr/>
        <p:txBody>
          <a:bodyPr/>
          <a:lstStyle/>
          <a:p>
            <a:r>
              <a:rPr lang="en-MY" dirty="0"/>
              <a:t>Diversity Cultures</a:t>
            </a:r>
          </a:p>
        </p:txBody>
      </p:sp>
      <p:pic>
        <p:nvPicPr>
          <p:cNvPr id="5" name="Picture 4">
            <a:extLst>
              <a:ext uri="{FF2B5EF4-FFF2-40B4-BE49-F238E27FC236}">
                <a16:creationId xmlns:a16="http://schemas.microsoft.com/office/drawing/2014/main" id="{C92FE66C-0393-4ADA-94AC-1AE75EA1D62A}"/>
              </a:ext>
            </a:extLst>
          </p:cNvPr>
          <p:cNvPicPr>
            <a:picLocks noChangeAspect="1"/>
          </p:cNvPicPr>
          <p:nvPr/>
        </p:nvPicPr>
        <p:blipFill>
          <a:blip r:embed="rId2"/>
          <a:stretch>
            <a:fillRect/>
          </a:stretch>
        </p:blipFill>
        <p:spPr>
          <a:xfrm>
            <a:off x="1619672" y="1916832"/>
            <a:ext cx="5524551" cy="4277072"/>
          </a:xfrm>
          <a:prstGeom prst="rect">
            <a:avLst/>
          </a:prstGeom>
          <a:ln w="15875">
            <a:solidFill>
              <a:schemeClr val="tx1"/>
            </a:solidFill>
          </a:ln>
        </p:spPr>
      </p:pic>
    </p:spTree>
    <p:extLst>
      <p:ext uri="{BB962C8B-B14F-4D97-AF65-F5344CB8AC3E}">
        <p14:creationId xmlns:p14="http://schemas.microsoft.com/office/powerpoint/2010/main" val="14328572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29E86-3EEB-4279-A592-050FEC18F223}"/>
              </a:ext>
            </a:extLst>
          </p:cNvPr>
          <p:cNvSpPr>
            <a:spLocks noGrp="1"/>
          </p:cNvSpPr>
          <p:nvPr>
            <p:ph type="title"/>
          </p:nvPr>
        </p:nvSpPr>
        <p:spPr/>
        <p:txBody>
          <a:bodyPr/>
          <a:lstStyle/>
          <a:p>
            <a:r>
              <a:rPr lang="en-MY" dirty="0"/>
              <a:t>Family</a:t>
            </a:r>
          </a:p>
        </p:txBody>
      </p:sp>
      <p:sp>
        <p:nvSpPr>
          <p:cNvPr id="3" name="Content Placeholder 2">
            <a:extLst>
              <a:ext uri="{FF2B5EF4-FFF2-40B4-BE49-F238E27FC236}">
                <a16:creationId xmlns:a16="http://schemas.microsoft.com/office/drawing/2014/main" id="{4B9C2F7D-84DF-4EE8-8B5D-EE9716BD1A43}"/>
              </a:ext>
            </a:extLst>
          </p:cNvPr>
          <p:cNvSpPr>
            <a:spLocks noGrp="1"/>
          </p:cNvSpPr>
          <p:nvPr>
            <p:ph idx="1"/>
          </p:nvPr>
        </p:nvSpPr>
        <p:spPr/>
        <p:txBody>
          <a:bodyPr/>
          <a:lstStyle/>
          <a:p>
            <a:pPr marL="0" indent="0">
              <a:buNone/>
            </a:pPr>
            <a:r>
              <a:rPr lang="en-MY" dirty="0"/>
              <a:t>The Family organizational culture is marked by a parent-child dynamic in which personal relationships and getting along together are extremely important. Power rests in key leaders, who guard it carefully. Success often depends on one's ability to manipulate and build on relationships. This culture occurs most frequently in countries like Japan, France, and Spain.</a:t>
            </a:r>
          </a:p>
        </p:txBody>
      </p:sp>
    </p:spTree>
    <p:extLst>
      <p:ext uri="{BB962C8B-B14F-4D97-AF65-F5344CB8AC3E}">
        <p14:creationId xmlns:p14="http://schemas.microsoft.com/office/powerpoint/2010/main" val="15374000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77574-8DB0-4AFE-8809-E5DFD89B72DB}"/>
              </a:ext>
            </a:extLst>
          </p:cNvPr>
          <p:cNvSpPr>
            <a:spLocks noGrp="1"/>
          </p:cNvSpPr>
          <p:nvPr>
            <p:ph type="title"/>
          </p:nvPr>
        </p:nvSpPr>
        <p:spPr/>
        <p:txBody>
          <a:bodyPr/>
          <a:lstStyle/>
          <a:p>
            <a:r>
              <a:rPr lang="en-MY" dirty="0"/>
              <a:t>Eiffel Tower</a:t>
            </a:r>
          </a:p>
        </p:txBody>
      </p:sp>
      <p:sp>
        <p:nvSpPr>
          <p:cNvPr id="3" name="Content Placeholder 2">
            <a:extLst>
              <a:ext uri="{FF2B5EF4-FFF2-40B4-BE49-F238E27FC236}">
                <a16:creationId xmlns:a16="http://schemas.microsoft.com/office/drawing/2014/main" id="{C6C41889-2603-461E-B814-5D0B313AA49F}"/>
              </a:ext>
            </a:extLst>
          </p:cNvPr>
          <p:cNvSpPr>
            <a:spLocks noGrp="1"/>
          </p:cNvSpPr>
          <p:nvPr>
            <p:ph idx="1"/>
          </p:nvPr>
        </p:nvSpPr>
        <p:spPr/>
        <p:txBody>
          <a:bodyPr/>
          <a:lstStyle/>
          <a:p>
            <a:pPr marL="0" indent="0">
              <a:buNone/>
            </a:pPr>
            <a:r>
              <a:rPr lang="en-MY" dirty="0"/>
              <a:t>The Eiffel Tower concept refers to a hierarchical structuring of relationships. Power and decision-making responsibility increase as one move toward the top of the organization. There may be elaborate rules, strictly respected job definitions and responsibilities, and a reliance on planning. These kinds of organizations are generally found in Germany, Denmark, and the Netherlands.</a:t>
            </a:r>
          </a:p>
        </p:txBody>
      </p:sp>
    </p:spTree>
    <p:extLst>
      <p:ext uri="{BB962C8B-B14F-4D97-AF65-F5344CB8AC3E}">
        <p14:creationId xmlns:p14="http://schemas.microsoft.com/office/powerpoint/2010/main" val="24175519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86E26-B669-4094-9605-F1CACB074B16}"/>
              </a:ext>
            </a:extLst>
          </p:cNvPr>
          <p:cNvSpPr>
            <a:spLocks noGrp="1"/>
          </p:cNvSpPr>
          <p:nvPr>
            <p:ph type="title"/>
          </p:nvPr>
        </p:nvSpPr>
        <p:spPr/>
        <p:txBody>
          <a:bodyPr/>
          <a:lstStyle/>
          <a:p>
            <a:r>
              <a:rPr lang="en-MY" dirty="0"/>
              <a:t>Incubator</a:t>
            </a:r>
          </a:p>
        </p:txBody>
      </p:sp>
      <p:sp>
        <p:nvSpPr>
          <p:cNvPr id="3" name="Content Placeholder 2">
            <a:extLst>
              <a:ext uri="{FF2B5EF4-FFF2-40B4-BE49-F238E27FC236}">
                <a16:creationId xmlns:a16="http://schemas.microsoft.com/office/drawing/2014/main" id="{6FFF9C84-76CF-4FA1-B650-084A9C62846F}"/>
              </a:ext>
            </a:extLst>
          </p:cNvPr>
          <p:cNvSpPr>
            <a:spLocks noGrp="1"/>
          </p:cNvSpPr>
          <p:nvPr>
            <p:ph idx="1"/>
          </p:nvPr>
        </p:nvSpPr>
        <p:spPr/>
        <p:txBody>
          <a:bodyPr/>
          <a:lstStyle/>
          <a:p>
            <a:pPr marL="0" indent="0">
              <a:buNone/>
            </a:pPr>
            <a:r>
              <a:rPr lang="en-MY" dirty="0"/>
              <a:t>The Incubator describes organizations that are relatively flat, in which individuals can exert power and gain recognition. From a national perspective, Sweden tends to produce Incubators; from an industrial perspective, Incubators are often software companies</a:t>
            </a:r>
          </a:p>
        </p:txBody>
      </p:sp>
    </p:spTree>
    <p:extLst>
      <p:ext uri="{BB962C8B-B14F-4D97-AF65-F5344CB8AC3E}">
        <p14:creationId xmlns:p14="http://schemas.microsoft.com/office/powerpoint/2010/main" val="4969183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0BA9-7FA6-4457-81BF-BBA3145253E5}"/>
              </a:ext>
            </a:extLst>
          </p:cNvPr>
          <p:cNvSpPr>
            <a:spLocks noGrp="1"/>
          </p:cNvSpPr>
          <p:nvPr>
            <p:ph type="title"/>
          </p:nvPr>
        </p:nvSpPr>
        <p:spPr/>
        <p:txBody>
          <a:bodyPr/>
          <a:lstStyle/>
          <a:p>
            <a:r>
              <a:rPr lang="en-MY" dirty="0"/>
              <a:t>Guided Missile</a:t>
            </a:r>
          </a:p>
        </p:txBody>
      </p:sp>
      <p:sp>
        <p:nvSpPr>
          <p:cNvPr id="3" name="Content Placeholder 2">
            <a:extLst>
              <a:ext uri="{FF2B5EF4-FFF2-40B4-BE49-F238E27FC236}">
                <a16:creationId xmlns:a16="http://schemas.microsoft.com/office/drawing/2014/main" id="{C016495B-3AB4-4AB4-965D-F393BBBECB7E}"/>
              </a:ext>
            </a:extLst>
          </p:cNvPr>
          <p:cNvSpPr>
            <a:spLocks noGrp="1"/>
          </p:cNvSpPr>
          <p:nvPr>
            <p:ph idx="1"/>
          </p:nvPr>
        </p:nvSpPr>
        <p:spPr/>
        <p:txBody>
          <a:bodyPr/>
          <a:lstStyle/>
          <a:p>
            <a:pPr marL="0" indent="0">
              <a:buNone/>
            </a:pPr>
            <a:r>
              <a:rPr lang="en-MY" dirty="0"/>
              <a:t>The Guided Missile organization is highly focused on the achievement of specific objectives, often those that deliver value in a short time frame. Power is gained through expertise. Value to the organization is measured by results and is rewarded. This type of corporate culture characterizes many organizations in the United Kingdom, the United States, and Canada.</a:t>
            </a:r>
          </a:p>
        </p:txBody>
      </p:sp>
    </p:spTree>
    <p:extLst>
      <p:ext uri="{BB962C8B-B14F-4D97-AF65-F5344CB8AC3E}">
        <p14:creationId xmlns:p14="http://schemas.microsoft.com/office/powerpoint/2010/main" val="22636401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54148-6CAB-4135-8ABA-3142E77CC055}"/>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E27D6185-E311-460F-9439-B8FA8E4B7AB5}"/>
              </a:ext>
            </a:extLst>
          </p:cNvPr>
          <p:cNvSpPr>
            <a:spLocks noGrp="1"/>
          </p:cNvSpPr>
          <p:nvPr>
            <p:ph idx="1"/>
          </p:nvPr>
        </p:nvSpPr>
        <p:spPr/>
        <p:txBody>
          <a:bodyPr/>
          <a:lstStyle/>
          <a:p>
            <a:pPr marL="0" indent="0">
              <a:buNone/>
            </a:pPr>
            <a:r>
              <a:rPr lang="en-MY" dirty="0"/>
              <a:t>Which of the following organizational cultures is highly focused on the achievement of objectives and provides rewards based on expertise?</a:t>
            </a:r>
          </a:p>
          <a:p>
            <a:pPr marL="0" indent="0">
              <a:buNone/>
            </a:pPr>
            <a:r>
              <a:rPr lang="en-MY" dirty="0"/>
              <a:t>a) Guided Missile</a:t>
            </a:r>
          </a:p>
          <a:p>
            <a:pPr marL="0" indent="0">
              <a:buNone/>
            </a:pPr>
            <a:r>
              <a:rPr lang="en-MY" dirty="0"/>
              <a:t>b) Incubator</a:t>
            </a:r>
          </a:p>
          <a:p>
            <a:pPr marL="0" indent="0">
              <a:buNone/>
            </a:pPr>
            <a:r>
              <a:rPr lang="en-MY" dirty="0"/>
              <a:t>c) Eiffel Tower</a:t>
            </a:r>
          </a:p>
          <a:p>
            <a:pPr marL="0" indent="0">
              <a:buNone/>
            </a:pPr>
            <a:r>
              <a:rPr lang="en-MY" dirty="0"/>
              <a:t>d) Family</a:t>
            </a:r>
          </a:p>
          <a:p>
            <a:pPr marL="0" indent="0">
              <a:buNone/>
            </a:pPr>
            <a:endParaRPr lang="en-MY" dirty="0"/>
          </a:p>
          <a:p>
            <a:pPr marL="0" indent="0">
              <a:buNone/>
            </a:pPr>
            <a:endParaRPr lang="en-MY" dirty="0"/>
          </a:p>
          <a:p>
            <a:pPr marL="0" indent="0">
              <a:buNone/>
            </a:pPr>
            <a:endParaRPr lang="en-MY" dirty="0"/>
          </a:p>
        </p:txBody>
      </p:sp>
    </p:spTree>
    <p:extLst>
      <p:ext uri="{BB962C8B-B14F-4D97-AF65-F5344CB8AC3E}">
        <p14:creationId xmlns:p14="http://schemas.microsoft.com/office/powerpoint/2010/main" val="4571513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D98FE-7337-4C32-B9CD-C3A1C0B74D61}"/>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5E573244-543E-48F0-9C8E-1595005606C3}"/>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9805750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2187</TotalTime>
  <Words>2614</Words>
  <Application>Microsoft Office PowerPoint</Application>
  <PresentationFormat>On-screen Show (4:3)</PresentationFormat>
  <Paragraphs>195</Paragraphs>
  <Slides>51</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51</vt:i4>
      </vt:variant>
    </vt:vector>
  </HeadingPairs>
  <TitlesOfParts>
    <vt:vector size="55" baseType="lpstr">
      <vt:lpstr>Arial</vt:lpstr>
      <vt:lpstr>Times New Roman</vt:lpstr>
      <vt:lpstr>Wingdings</vt:lpstr>
      <vt:lpstr>Office Theme</vt:lpstr>
      <vt:lpstr>BUSINESS LEADERSHIP - III</vt:lpstr>
      <vt:lpstr>PowerPoint Presentation</vt:lpstr>
      <vt:lpstr>Culture</vt:lpstr>
      <vt:lpstr>Organisational Culture</vt:lpstr>
      <vt:lpstr>Organisational Culture</vt:lpstr>
      <vt:lpstr>Culture and Reward System</vt:lpstr>
      <vt:lpstr>Ethnocentrism</vt:lpstr>
      <vt:lpstr>Cultural Stereotypes</vt:lpstr>
      <vt:lpstr>Cultural Determinism</vt:lpstr>
      <vt:lpstr>Cultural Relativism</vt:lpstr>
      <vt:lpstr>PowerPoint Presentation</vt:lpstr>
      <vt:lpstr>Edgar Schein Theory of Culture</vt:lpstr>
      <vt:lpstr>Artifacts</vt:lpstr>
      <vt:lpstr>Values</vt:lpstr>
      <vt:lpstr>Basic Assumptions</vt:lpstr>
      <vt:lpstr>Model of Organisational Culture</vt:lpstr>
      <vt:lpstr>Edgar Schein’s Model</vt:lpstr>
      <vt:lpstr>Organisational Culture</vt:lpstr>
      <vt:lpstr>Question # 1</vt:lpstr>
      <vt:lpstr>Answer # 1</vt:lpstr>
      <vt:lpstr>Question # 2 </vt:lpstr>
      <vt:lpstr>Answer # 2</vt:lpstr>
      <vt:lpstr>PowerPoint Presentation</vt:lpstr>
      <vt:lpstr>Organisational Climate</vt:lpstr>
      <vt:lpstr>Culture vs Climate</vt:lpstr>
      <vt:lpstr>Climate vs Culture</vt:lpstr>
      <vt:lpstr>Organisational Strategy</vt:lpstr>
      <vt:lpstr>Organisational Strategy</vt:lpstr>
      <vt:lpstr>Organisational Structure</vt:lpstr>
      <vt:lpstr>Organisational Structure</vt:lpstr>
      <vt:lpstr>Relationship between culture, strategy, structure, and operations</vt:lpstr>
      <vt:lpstr>PowerPoint Presentation</vt:lpstr>
      <vt:lpstr>Cultural Dimensions</vt:lpstr>
      <vt:lpstr>Trompenaars and Hampden-Turner's Seven Dimensions of Culture</vt:lpstr>
      <vt:lpstr>Universalism vs. Particularism (Rules Versus Relationships)</vt:lpstr>
      <vt:lpstr>Individualism vs. Communitarianism (The Individual Versus The Group)</vt:lpstr>
      <vt:lpstr>Neutral vs. Emotional (How People Express Emotions)</vt:lpstr>
      <vt:lpstr>Specific vs. Diffuse (How Far People Get Involved)</vt:lpstr>
      <vt:lpstr>Achievement vs. Ascription (How People View Status)</vt:lpstr>
      <vt:lpstr>Sequential Time vs. Synchronous Time (How People Manage Time)</vt:lpstr>
      <vt:lpstr>Inner-directed vs. Outer-directed (How People Relate to Their Environment)</vt:lpstr>
      <vt:lpstr>Question # </vt:lpstr>
      <vt:lpstr>Answer # </vt:lpstr>
      <vt:lpstr>Diversity Cultures</vt:lpstr>
      <vt:lpstr>Family</vt:lpstr>
      <vt:lpstr>Eiffel Tower</vt:lpstr>
      <vt:lpstr>Incubator</vt:lpstr>
      <vt:lpstr>Guided Missile</vt:lpstr>
      <vt:lpstr>Question # </vt:lpstr>
      <vt:lpstr>Answer # </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88</cp:revision>
  <cp:lastPrinted>1601-01-01T00:00:00Z</cp:lastPrinted>
  <dcterms:created xsi:type="dcterms:W3CDTF">2020-07-09T15:12:46Z</dcterms:created>
  <dcterms:modified xsi:type="dcterms:W3CDTF">2021-11-29T15:34:01Z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