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372" r:id="rId3"/>
    <p:sldId id="329" r:id="rId4"/>
    <p:sldId id="327" r:id="rId5"/>
    <p:sldId id="538" r:id="rId6"/>
    <p:sldId id="427" r:id="rId7"/>
    <p:sldId id="428" r:id="rId8"/>
    <p:sldId id="429" r:id="rId9"/>
    <p:sldId id="430" r:id="rId10"/>
    <p:sldId id="431" r:id="rId11"/>
    <p:sldId id="380" r:id="rId12"/>
    <p:sldId id="375" r:id="rId13"/>
    <p:sldId id="376" r:id="rId14"/>
    <p:sldId id="377" r:id="rId15"/>
    <p:sldId id="378" r:id="rId16"/>
    <p:sldId id="379" r:id="rId17"/>
    <p:sldId id="328" r:id="rId18"/>
    <p:sldId id="271" r:id="rId19"/>
    <p:sldId id="263" r:id="rId20"/>
    <p:sldId id="264" r:id="rId21"/>
    <p:sldId id="539" r:id="rId22"/>
    <p:sldId id="540" r:id="rId23"/>
    <p:sldId id="381" r:id="rId24"/>
    <p:sldId id="270" r:id="rId25"/>
    <p:sldId id="426" r:id="rId26"/>
    <p:sldId id="326" r:id="rId27"/>
    <p:sldId id="382" r:id="rId28"/>
    <p:sldId id="383" r:id="rId29"/>
    <p:sldId id="384" r:id="rId30"/>
    <p:sldId id="385" r:id="rId31"/>
    <p:sldId id="386" r:id="rId32"/>
    <p:sldId id="387" r:id="rId33"/>
    <p:sldId id="311" r:id="rId34"/>
    <p:sldId id="312" r:id="rId35"/>
    <p:sldId id="313" r:id="rId36"/>
    <p:sldId id="314" r:id="rId37"/>
    <p:sldId id="315" r:id="rId38"/>
    <p:sldId id="316" r:id="rId39"/>
    <p:sldId id="317" r:id="rId40"/>
    <p:sldId id="318" r:id="rId41"/>
    <p:sldId id="337" r:id="rId42"/>
    <p:sldId id="277" r:id="rId43"/>
    <p:sldId id="278" r:id="rId44"/>
    <p:sldId id="338" r:id="rId45"/>
    <p:sldId id="321" r:id="rId46"/>
    <p:sldId id="322" r:id="rId47"/>
    <p:sldId id="323" r:id="rId48"/>
    <p:sldId id="324" r:id="rId49"/>
    <p:sldId id="273" r:id="rId50"/>
    <p:sldId id="274" r:id="rId51"/>
    <p:sldId id="276"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5EB47411-6601-4364-BFC1-2FA7C43EE555}" type="presOf" srcId="{7D110BA3-39A2-40F1-8F52-9B98BD57EE45}" destId="{88E3B239-EFBF-4B6F-9750-90B0B71EA79C}"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E5A29382-276D-4082-AEFF-0B6B8F540E60}" type="presParOf" srcId="{CC8763B3-4621-4666-B669-3C5BA2A30DBE}" destId="{ED9376BC-750F-478A-87C9-1D21DCFEB9AD}" srcOrd="13" destOrd="0" presId="urn:microsoft.com/office/officeart/2005/8/layout/vList2"/>
    <dgm:cxn modelId="{E4E4C348-C70E-4CC6-91E4-F668B4B5E76C}" type="presParOf" srcId="{CC8763B3-4621-4666-B669-3C5BA2A30DBE}" destId="{88E3B239-EFBF-4B6F-9750-90B0B71EA79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139A0237-A13A-466B-92EF-BE9F7CF66ECA}" type="presOf" srcId="{1192201F-4FB3-4705-BFA2-AAC023B6B824}" destId="{760C3E4C-2BC8-4424-A029-C033B55839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7DB0891-F89B-4D34-A748-01EA31448C2B}" type="presParOf" srcId="{CC8763B3-4621-4666-B669-3C5BA2A30DBE}" destId="{14C2093E-741A-4BB7-A523-9B503FAE4D01}" srcOrd="13" destOrd="0" presId="urn:microsoft.com/office/officeart/2005/8/layout/vList2"/>
    <dgm:cxn modelId="{F3158617-5464-48E5-9E6C-716F8D41E99B}" type="presParOf" srcId="{CC8763B3-4621-4666-B669-3C5BA2A30DBE}" destId="{760C3E4C-2BC8-4424-A029-C033B558398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F7D6DA0B-65C4-44CA-BEA7-54EA1C2F8D28}" type="presOf" srcId="{4D57E704-7665-42D8-AD93-0C9C973FAC76}" destId="{91273270-5B9F-46EB-B273-0E7E6ADF960F}"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AC844D68-914A-4F6B-8D73-33DFCDB6E08A}" srcId="{703D4D02-5513-427D-B6E9-B2E187EE0C3A}" destId="{4D57E704-7665-42D8-AD93-0C9C973FAC76}" srcOrd="7" destOrd="0" parTransId="{6D4D1BAE-A9B5-48B3-8999-30335F380365}" sibTransId="{20BB87E1-AD54-48AA-BC34-072D63AEEF3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39445C70-B7D6-4D4B-91CA-F40EFE310CDC}" type="presParOf" srcId="{CC8763B3-4621-4666-B669-3C5BA2A30DBE}" destId="{B74753C0-DCA6-40CD-B09C-0E8007E75825}" srcOrd="13" destOrd="0" presId="urn:microsoft.com/office/officeart/2005/8/layout/vList2"/>
    <dgm:cxn modelId="{24F99DE3-C8B4-4A68-8F49-2608B28DC6D8}" type="presParOf" srcId="{CC8763B3-4621-4666-B669-3C5BA2A30DBE}" destId="{91273270-5B9F-46EB-B273-0E7E6ADF960F}"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96B31D5D-2018-41E4-B503-6AC87FBC46F7}" srcId="{703D4D02-5513-427D-B6E9-B2E187EE0C3A}" destId="{A6A4226F-7203-479D-87E7-3AEF0884BCE5}" srcOrd="7" destOrd="0" parTransId="{B4C9140C-CB70-46C5-B750-CD1899E49423}" sibTransId="{9E38F048-786D-43A4-A14B-F8F78B2076B1}"/>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30D118F-5864-4F3B-9EAE-EA87C42DC179}" type="presOf" srcId="{A6A4226F-7203-479D-87E7-3AEF0884BCE5}" destId="{A4803EFC-AA53-4B8C-AEAE-35C92315BC9B}"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B3EEB9C9-21E5-4FA4-8E6C-BC3569C14E5A}" type="presParOf" srcId="{CC8763B3-4621-4666-B669-3C5BA2A30DBE}" destId="{EF048607-CA23-4F3A-B4EF-9BCA05DE008D}" srcOrd="13" destOrd="0" presId="urn:microsoft.com/office/officeart/2005/8/layout/vList2"/>
    <dgm:cxn modelId="{A051F0EB-396F-4292-9B29-5624B2C45679}" type="presParOf" srcId="{CC8763B3-4621-4666-B669-3C5BA2A30DBE}" destId="{A4803EFC-AA53-4B8C-AEAE-35C92315BC9B}"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915"/>
          <a:ext cx="7844408" cy="69947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4146" y="37061"/>
        <a:ext cx="7776116" cy="631184"/>
      </dsp:txXfrm>
    </dsp:sp>
    <dsp:sp modelId="{C8CBCA26-9D20-4838-B1F9-53234775E96B}">
      <dsp:nvSpPr>
        <dsp:cNvPr id="0" name=""/>
        <dsp:cNvSpPr/>
      </dsp:nvSpPr>
      <dsp:spPr>
        <a:xfrm>
          <a:off x="0" y="72050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4146" y="754654"/>
        <a:ext cx="7776116" cy="631184"/>
      </dsp:txXfrm>
    </dsp:sp>
    <dsp:sp modelId="{C30047F0-DB09-4604-AC54-FC0221E4A689}">
      <dsp:nvSpPr>
        <dsp:cNvPr id="0" name=""/>
        <dsp:cNvSpPr/>
      </dsp:nvSpPr>
      <dsp:spPr>
        <a:xfrm>
          <a:off x="0" y="142405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46" y="1458204"/>
        <a:ext cx="7776116" cy="631184"/>
      </dsp:txXfrm>
    </dsp:sp>
    <dsp:sp modelId="{F209ACB3-3444-40CC-BCCA-513ABA9ADB86}">
      <dsp:nvSpPr>
        <dsp:cNvPr id="0" name=""/>
        <dsp:cNvSpPr/>
      </dsp:nvSpPr>
      <dsp:spPr>
        <a:xfrm>
          <a:off x="0" y="2135811"/>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46" y="2169957"/>
        <a:ext cx="7776116" cy="631184"/>
      </dsp:txXfrm>
    </dsp:sp>
    <dsp:sp modelId="{24D32922-BF99-4CE5-821E-A240C3092535}">
      <dsp:nvSpPr>
        <dsp:cNvPr id="0" name=""/>
        <dsp:cNvSpPr/>
      </dsp:nvSpPr>
      <dsp:spPr>
        <a:xfrm>
          <a:off x="0" y="2847564"/>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46" y="2881710"/>
        <a:ext cx="7776116" cy="631184"/>
      </dsp:txXfrm>
    </dsp:sp>
    <dsp:sp modelId="{401E888D-ADD7-4E04-8F4F-BE31B5B3ACF3}">
      <dsp:nvSpPr>
        <dsp:cNvPr id="0" name=""/>
        <dsp:cNvSpPr/>
      </dsp:nvSpPr>
      <dsp:spPr>
        <a:xfrm>
          <a:off x="0" y="3559317"/>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46" y="3593463"/>
        <a:ext cx="7776116" cy="631184"/>
      </dsp:txXfrm>
    </dsp:sp>
    <dsp:sp modelId="{BAF84493-57B1-45CA-968B-333D00BDD5BF}">
      <dsp:nvSpPr>
        <dsp:cNvPr id="0" name=""/>
        <dsp:cNvSpPr/>
      </dsp:nvSpPr>
      <dsp:spPr>
        <a:xfrm>
          <a:off x="0" y="4271070"/>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46" y="4305216"/>
        <a:ext cx="7776116" cy="631184"/>
      </dsp:txXfrm>
    </dsp:sp>
    <dsp:sp modelId="{88E3B239-EFBF-4B6F-9750-90B0B71EA79C}">
      <dsp:nvSpPr>
        <dsp:cNvPr id="0" name=""/>
        <dsp:cNvSpPr/>
      </dsp:nvSpPr>
      <dsp:spPr>
        <a:xfrm>
          <a:off x="0" y="4982823"/>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46" y="5016969"/>
        <a:ext cx="7776116" cy="631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760C3E4C-2BC8-4424-A029-C033B558398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2493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4124" y="145905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91273270-5B9F-46EB-B273-0E7E6ADF960F}">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A4803EFC-AA53-4B8C-AEAE-35C92315BC9B}">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The layer of culture that includes values, religion and philosophies is:</a:t>
            </a:r>
          </a:p>
          <a:p>
            <a:pPr marL="0" indent="0">
              <a:buNone/>
            </a:pPr>
            <a:r>
              <a:rPr lang="en-MY" sz="2600" dirty="0"/>
              <a:t>a) Surface</a:t>
            </a:r>
          </a:p>
          <a:p>
            <a:pPr marL="0" indent="0">
              <a:buNone/>
            </a:pPr>
            <a:r>
              <a:rPr lang="en-MY" sz="2600" dirty="0"/>
              <a:t>b) Hidden</a:t>
            </a:r>
          </a:p>
          <a:p>
            <a:pPr marL="0" indent="0">
              <a:buNone/>
            </a:pPr>
            <a:r>
              <a:rPr lang="en-MY" sz="2600" dirty="0"/>
              <a:t>c) Invisible</a:t>
            </a:r>
          </a:p>
          <a:p>
            <a:pPr marL="0" indent="0">
              <a:buNone/>
            </a:pPr>
            <a:r>
              <a:rPr lang="en-MY" sz="2600" dirty="0"/>
              <a:t>d) Visible</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val="2375444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C4B-7BA3-49B7-A1A2-97A82E73E42D}"/>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0815D700-4E0C-4E68-9C05-F81219D5A549}"/>
              </a:ext>
            </a:extLst>
          </p:cNvPr>
          <p:cNvSpPr>
            <a:spLocks noGrp="1"/>
          </p:cNvSpPr>
          <p:nvPr>
            <p:ph idx="1"/>
          </p:nvPr>
        </p:nvSpPr>
        <p:spPr/>
        <p:txBody>
          <a:bodyPr/>
          <a:lstStyle/>
          <a:p>
            <a:pPr marL="0" indent="0">
              <a:buNone/>
            </a:pPr>
            <a:r>
              <a:rPr lang="en-MY" dirty="0"/>
              <a:t>Which of the following statements about culture is true?</a:t>
            </a:r>
          </a:p>
          <a:p>
            <a:pPr marL="0" indent="0">
              <a:buNone/>
            </a:pPr>
            <a:r>
              <a:rPr lang="en-MY" dirty="0"/>
              <a:t>a) It is a shared system of assumptions, values, artifacts, and symbols.</a:t>
            </a:r>
          </a:p>
          <a:p>
            <a:pPr marL="0" indent="0">
              <a:buNone/>
            </a:pPr>
            <a:r>
              <a:rPr lang="en-MY" dirty="0"/>
              <a:t>b) It usually changes significantly with each new generation.</a:t>
            </a:r>
          </a:p>
          <a:p>
            <a:pPr marL="0" indent="0">
              <a:buNone/>
            </a:pPr>
            <a:r>
              <a:rPr lang="en-MY" dirty="0"/>
              <a:t>c) It does not have a great impact on the way global business is conducted.</a:t>
            </a:r>
          </a:p>
          <a:p>
            <a:pPr marL="0" indent="0">
              <a:buNone/>
            </a:pPr>
            <a:r>
              <a:rPr lang="en-MY" dirty="0"/>
              <a:t>d) Successful organizations have the same culture throughout.</a:t>
            </a:r>
          </a:p>
        </p:txBody>
      </p:sp>
    </p:spTree>
    <p:extLst>
      <p:ext uri="{BB962C8B-B14F-4D97-AF65-F5344CB8AC3E}">
        <p14:creationId xmlns:p14="http://schemas.microsoft.com/office/powerpoint/2010/main" val="1304202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20DB-D914-4FD9-907F-DE905C54FA9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BE25334-B5EA-4B89-A616-5838C076C9C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10233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DD1C-6D53-4211-A416-9CB588B157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23B4431-8FAB-4002-A8C9-D8C7141A0855}"/>
              </a:ext>
            </a:extLst>
          </p:cNvPr>
          <p:cNvSpPr>
            <a:spLocks noGrp="1"/>
          </p:cNvSpPr>
          <p:nvPr>
            <p:ph idx="1"/>
          </p:nvPr>
        </p:nvSpPr>
        <p:spPr/>
        <p:txBody>
          <a:bodyPr/>
          <a:lstStyle/>
          <a:p>
            <a:pPr marL="0" indent="0">
              <a:buNone/>
            </a:pPr>
            <a:r>
              <a:rPr lang="en-MY" dirty="0"/>
              <a:t>Which of the following is representative of a universalist culture?</a:t>
            </a:r>
          </a:p>
          <a:p>
            <a:pPr marL="0" indent="0">
              <a:buNone/>
            </a:pPr>
            <a:r>
              <a:rPr lang="en-MY" dirty="0"/>
              <a:t>a) Multitasking is valued more than sequential completion of tasks.</a:t>
            </a:r>
          </a:p>
          <a:p>
            <a:pPr marL="0" indent="0">
              <a:buNone/>
            </a:pPr>
            <a:r>
              <a:rPr lang="en-MY" dirty="0"/>
              <a:t>b) There is intense competition among project teams.</a:t>
            </a:r>
          </a:p>
          <a:p>
            <a:pPr marL="0" indent="0">
              <a:buNone/>
            </a:pPr>
            <a:r>
              <a:rPr lang="en-MY" dirty="0"/>
              <a:t>c) Managers believe that rules and consistency lead to fairness.</a:t>
            </a:r>
          </a:p>
          <a:p>
            <a:pPr marL="0" indent="0">
              <a:buNone/>
            </a:pPr>
            <a:r>
              <a:rPr lang="en-MY" dirty="0"/>
              <a:t>d) Personal freedom is less important than taking care of each other.</a:t>
            </a:r>
          </a:p>
        </p:txBody>
      </p:sp>
    </p:spTree>
    <p:extLst>
      <p:ext uri="{BB962C8B-B14F-4D97-AF65-F5344CB8AC3E}">
        <p14:creationId xmlns:p14="http://schemas.microsoft.com/office/powerpoint/2010/main" val="19817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C71F-0B13-4B06-9AED-4CBBA161E716}"/>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3981E17F-EBC0-4453-83C2-D6742BD63798}"/>
              </a:ext>
            </a:extLst>
          </p:cNvPr>
          <p:cNvSpPr>
            <a:spLocks noGrp="1"/>
          </p:cNvSpPr>
          <p:nvPr>
            <p:ph idx="1"/>
          </p:nvPr>
        </p:nvSpPr>
        <p:spPr/>
        <p:txBody>
          <a:bodyPr/>
          <a:lstStyle/>
          <a:p>
            <a:r>
              <a:rPr lang="en-MY"/>
              <a:t>Option C</a:t>
            </a:r>
          </a:p>
        </p:txBody>
      </p:sp>
    </p:spTree>
    <p:extLst>
      <p:ext uri="{BB962C8B-B14F-4D97-AF65-F5344CB8AC3E}">
        <p14:creationId xmlns:p14="http://schemas.microsoft.com/office/powerpoint/2010/main" val="39340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4148-6CAB-4135-8ABA-3142E77CC05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E27D6185-E311-460F-9439-B8FA8E4B7AB5}"/>
              </a:ext>
            </a:extLst>
          </p:cNvPr>
          <p:cNvSpPr>
            <a:spLocks noGrp="1"/>
          </p:cNvSpPr>
          <p:nvPr>
            <p:ph idx="1"/>
          </p:nvPr>
        </p:nvSpPr>
        <p:spPr/>
        <p:txBody>
          <a:bodyPr/>
          <a:lstStyle/>
          <a:p>
            <a:pPr marL="0" indent="0">
              <a:buNone/>
            </a:pPr>
            <a:r>
              <a:rPr lang="en-MY" dirty="0"/>
              <a:t>Which of the following organizational cultures is highly focused on the achievement of objectives and provides rewards based on expertise?</a:t>
            </a:r>
          </a:p>
          <a:p>
            <a:pPr marL="0" indent="0">
              <a:buNone/>
            </a:pPr>
            <a:r>
              <a:rPr lang="en-MY" dirty="0"/>
              <a:t>a) Guided Missile</a:t>
            </a:r>
          </a:p>
          <a:p>
            <a:pPr marL="0" indent="0">
              <a:buNone/>
            </a:pPr>
            <a:r>
              <a:rPr lang="en-MY" dirty="0"/>
              <a:t>b) Incubator</a:t>
            </a:r>
          </a:p>
          <a:p>
            <a:pPr marL="0" indent="0">
              <a:buNone/>
            </a:pPr>
            <a:r>
              <a:rPr lang="en-MY" dirty="0"/>
              <a:t>c) Eiffel Tower</a:t>
            </a:r>
          </a:p>
          <a:p>
            <a:pPr marL="0" indent="0">
              <a:buNone/>
            </a:pPr>
            <a:r>
              <a:rPr lang="en-MY" dirty="0"/>
              <a:t>d) Family</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457151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98FE-7337-4C32-B9CD-C3A1C0B74D61}"/>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E573244-543E-48F0-9C8E-1595005606C3}"/>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98057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2138</TotalTime>
  <Words>2614</Words>
  <Application>Microsoft Office PowerPoint</Application>
  <PresentationFormat>On-screen Show (4:3)</PresentationFormat>
  <Paragraphs>195</Paragraphs>
  <Slides>51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BUSINESS LEADERSHIP - III</vt:lpstr>
      <vt:lpstr>PowerPoint Presentation</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PowerPoint Presentation</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85</cp:revision>
  <cp:lastPrinted>1601-01-01T00:00:00Z</cp:lastPrinted>
  <dcterms:created xsi:type="dcterms:W3CDTF">2020-07-09T15:12:46Z</dcterms:created>
  <dcterms:modified xsi:type="dcterms:W3CDTF">2021-09-28T10:54:40Z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