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9" r:id="rId3"/>
    <p:sldId id="257" r:id="rId4"/>
    <p:sldId id="260" r:id="rId5"/>
    <p:sldId id="263" r:id="rId6"/>
    <p:sldId id="264" r:id="rId7"/>
    <p:sldId id="258" r:id="rId8"/>
    <p:sldId id="261" r:id="rId9"/>
    <p:sldId id="265" r:id="rId10"/>
    <p:sldId id="262" r:id="rId11"/>
    <p:sldId id="267" r:id="rId12"/>
    <p:sldId id="266" r:id="rId13"/>
    <p:sldId id="268" r:id="rId14"/>
    <p:sldId id="270" r:id="rId15"/>
    <p:sldId id="271" r:id="rId16"/>
    <p:sldId id="269" r:id="rId17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BUSINESS LEADERSHIP - III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8E8E3-C853-4473-95CB-DB1F00B4C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Phases of Strategy Management 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C1695E-6F34-46BC-B082-821E085C6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04" y="1700808"/>
            <a:ext cx="7844280" cy="42484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B9FBFA8-6AE2-4D46-83D6-5BF34DBD12CF}"/>
              </a:ext>
            </a:extLst>
          </p:cNvPr>
          <p:cNvSpPr/>
          <p:nvPr/>
        </p:nvSpPr>
        <p:spPr>
          <a:xfrm>
            <a:off x="1043608" y="5589240"/>
            <a:ext cx="158417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52439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Hierarchical level of Strategy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67F2F3-E5FD-48D3-BAC4-5326240B1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1" y="1700808"/>
            <a:ext cx="5875171" cy="487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7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264F6-D7E1-408B-9D0D-2A2E62C4E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Difference Strategy Formulation vs Implementation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F96514-C3FC-4484-8401-ECBCDF719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03" y="1772816"/>
            <a:ext cx="7800783" cy="427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4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B13A9-785F-4A69-B96D-39AB88E6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7813"/>
            <a:ext cx="7978080" cy="1143000"/>
          </a:xfrm>
        </p:spPr>
        <p:txBody>
          <a:bodyPr/>
          <a:lstStyle/>
          <a:p>
            <a:r>
              <a:rPr lang="en-MY" dirty="0"/>
              <a:t>Managing Strategy : Four Processes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24147E-5D5F-4A2F-8CA1-C2E9D8D20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060847"/>
            <a:ext cx="7344816" cy="449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13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B6429-39AA-4D1C-9759-C075FFA5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Strategy Evaluation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48682-F71E-4CD1-8AA8-8D32E78BE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3087"/>
            <a:ext cx="6840760" cy="412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2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7B4A0-8C24-4FD6-80A4-A0EA4AE8D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Strategy Implementation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EF6A5-5822-4BDF-A292-5E8949B6E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Establish short-term organizational objectives</a:t>
            </a:r>
          </a:p>
          <a:p>
            <a:r>
              <a:rPr lang="en-MY" dirty="0"/>
              <a:t>Formulation of policies for execution of strategies</a:t>
            </a:r>
          </a:p>
          <a:p>
            <a:r>
              <a:rPr lang="en-MY" dirty="0"/>
              <a:t>Allocation of resources</a:t>
            </a:r>
          </a:p>
          <a:p>
            <a:r>
              <a:rPr lang="en-MY" dirty="0"/>
              <a:t>Communicate and train employees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49124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77E10-F22A-4DB1-9E66-83F1D7FE4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Strategy Evaluation Methods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3D1BB7-9052-4A98-94F3-EC36829E2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42196"/>
            <a:ext cx="594360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75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70D3E-DC39-43C9-8882-CF67440B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in Strategy Planning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3BF7ED-23DD-4A49-A9B8-86BB439E3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772815"/>
            <a:ext cx="7505700" cy="497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61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9C933-FEA6-41B7-91E0-83D0CD13B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Porter Value Chain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3CA67-AD59-43A0-B0DC-0EB351FD0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988840"/>
            <a:ext cx="766283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14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76B74-BF67-41A8-900B-1EED917C7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Business Model Framework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DC4D01-5B5F-417B-B65C-2A29280D0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5" y="1772816"/>
            <a:ext cx="7689785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26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24584-4EB7-4CAB-BA13-3A7CEC02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Business Model Framework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D9B4A5-FA4D-45D3-9960-1AE3E7E38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772816"/>
            <a:ext cx="5469560" cy="392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44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E62A6-8E0B-430D-A76A-48591ECF5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Supply Chain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E4B302-142B-4D31-AE68-4DDCE9701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20" y="1772815"/>
            <a:ext cx="7727680" cy="260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00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162B-B9AE-4F0B-A61F-0D3A20C86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in Supply 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10ED0-1743-4330-8662-6B6764CE2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marR="950595" lvl="1" indent="-285750">
              <a:spcAft>
                <a:spcPts val="0"/>
              </a:spcAft>
              <a:buSzPts val="1200"/>
              <a:buFont typeface="Arial" panose="020B0604020202020204" pitchFamily="34" charset="0"/>
              <a:buChar char="•"/>
              <a:tabLst>
                <a:tab pos="1017270" algn="l"/>
                <a:tab pos="1017905" algn="l"/>
              </a:tabLst>
            </a:pP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Considering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supply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chain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strategy,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characteristics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and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partners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when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developing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the</a:t>
            </a:r>
            <a:r>
              <a:rPr lang="en-US" sz="1800" spc="-1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HR 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strategy.</a:t>
            </a:r>
            <a:endParaRPr lang="en-MY" sz="1800" spc="-65" dirty="0"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742950" marR="1003300" lvl="1" indent="-285750">
              <a:spcBef>
                <a:spcPts val="45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  <a:tabLst>
                <a:tab pos="1017270" algn="l"/>
                <a:tab pos="1017905" algn="l"/>
              </a:tabLst>
            </a:pP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Using</a:t>
            </a:r>
            <a:r>
              <a:rPr lang="en-US" sz="1800" spc="-4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HR</a:t>
            </a:r>
            <a:r>
              <a:rPr lang="en-US" sz="1800" spc="-3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systems</a:t>
            </a:r>
            <a:r>
              <a:rPr lang="en-US" sz="1800" spc="-3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(e.g.</a:t>
            </a:r>
            <a:r>
              <a:rPr lang="en-US" sz="1800" spc="-3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incentives,</a:t>
            </a:r>
            <a:r>
              <a:rPr lang="en-US" sz="1800" spc="-3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performance</a:t>
            </a:r>
            <a:r>
              <a:rPr lang="en-US" sz="1800" spc="-3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management,</a:t>
            </a:r>
            <a:r>
              <a:rPr lang="en-US" sz="1800" spc="-3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long-term</a:t>
            </a:r>
            <a:r>
              <a:rPr lang="en-US" sz="1800" spc="-4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relationships) to manage supply chain</a:t>
            </a:r>
            <a:r>
              <a:rPr lang="en-US" sz="1800" spc="-1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partners.</a:t>
            </a:r>
            <a:endParaRPr lang="en-MY" sz="1800" spc="-65" dirty="0"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742950" marR="994410" lvl="1" indent="-285750">
              <a:spcBef>
                <a:spcPts val="90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  <a:tabLst>
                <a:tab pos="1017270" algn="l"/>
                <a:tab pos="1017905" algn="l"/>
              </a:tabLst>
            </a:pP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Collaborating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with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the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supply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chain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partners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to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develop</a:t>
            </a:r>
            <a:r>
              <a:rPr lang="en-US" sz="1800" spc="-1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and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coordinate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HR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1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systems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for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the supply chain as a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whole.</a:t>
            </a:r>
            <a:endParaRPr lang="en-MY" sz="1800" spc="-65" dirty="0"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742950" lvl="1" indent="-285750">
              <a:spcBef>
                <a:spcPts val="89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  <a:tabLst>
                <a:tab pos="1017270" algn="l"/>
                <a:tab pos="1017905" algn="l"/>
              </a:tabLst>
            </a:pP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Aligning recruitment practices among the supply chain</a:t>
            </a:r>
            <a:r>
              <a:rPr lang="en-US" sz="1800" spc="-4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firms.</a:t>
            </a:r>
            <a:endParaRPr lang="en-MY" sz="1800" spc="-65" dirty="0"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742950" lvl="1" indent="-285750">
              <a:spcBef>
                <a:spcPts val="90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  <a:tabLst>
                <a:tab pos="1017270" algn="l"/>
                <a:tab pos="1017905" algn="l"/>
              </a:tabLst>
            </a:pP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Sharing applicant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pools.</a:t>
            </a:r>
            <a:endParaRPr lang="en-MY" sz="1800" spc="-65" dirty="0"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742950" lvl="1" indent="-285750">
              <a:spcBef>
                <a:spcPts val="90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  <a:tabLst>
                <a:tab pos="1017270" algn="l"/>
                <a:tab pos="1017905" algn="l"/>
              </a:tabLst>
            </a:pP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Forecasting labor demand and supply across the entire supply</a:t>
            </a:r>
            <a:r>
              <a:rPr lang="en-US" sz="1800" spc="-3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chain.</a:t>
            </a:r>
            <a:endParaRPr lang="en-MY" sz="1800" spc="-65" dirty="0"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742950" marR="1209675" lvl="1" indent="-285750">
              <a:spcBef>
                <a:spcPts val="90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  <a:tabLst>
                <a:tab pos="1017270" algn="l"/>
                <a:tab pos="1017905" algn="l"/>
              </a:tabLst>
            </a:pP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Identifying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training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needs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and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objectives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specifically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for</a:t>
            </a:r>
            <a:r>
              <a:rPr lang="en-US" sz="1800" spc="-3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supply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chain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positions,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and designing training to meet those</a:t>
            </a:r>
            <a:r>
              <a:rPr lang="en-US" sz="1800" spc="-1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6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needs.</a:t>
            </a:r>
            <a:endParaRPr lang="en-MY" sz="1800" spc="-65" dirty="0"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16036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6CC3D-033B-4747-A8FF-3B96D15B7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in Supply 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FD0CD-C956-4D43-BA61-2E52C0B8F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Identifying the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training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needs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of</a:t>
            </a:r>
            <a:r>
              <a:rPr lang="en-US" sz="1800" spc="-1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the</a:t>
            </a:r>
            <a:r>
              <a:rPr lang="en-US" sz="1800" spc="-1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supply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chain</a:t>
            </a:r>
            <a:r>
              <a:rPr lang="en-US" sz="1800" spc="-4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partners, and training</a:t>
            </a:r>
            <a:r>
              <a:rPr lang="en-US" sz="1800" spc="-3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those</a:t>
            </a:r>
            <a:r>
              <a:rPr lang="en-US" sz="1800" spc="-2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partners (or vice</a:t>
            </a:r>
            <a:r>
              <a:rPr lang="en-US" sz="1800" spc="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versa).</a:t>
            </a:r>
            <a:endParaRPr lang="en-MY" sz="1800" spc="-25" dirty="0"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Joint</a:t>
            </a:r>
            <a:r>
              <a:rPr lang="en-US" sz="1800" spc="-3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training</a:t>
            </a:r>
            <a:r>
              <a:rPr lang="en-US" sz="1800" spc="-3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</a:t>
            </a:r>
            <a:r>
              <a:rPr lang="en-US" sz="18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cross-organizational</a:t>
            </a:r>
            <a:r>
              <a:rPr lang="en-US" sz="1800" spc="-3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training</a:t>
            </a:r>
            <a:r>
              <a:rPr lang="en-US" sz="18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of</a:t>
            </a:r>
            <a:r>
              <a:rPr lang="en-US" sz="1800" spc="-3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workers</a:t>
            </a:r>
            <a:r>
              <a:rPr lang="en-US" sz="18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across</a:t>
            </a:r>
            <a:r>
              <a:rPr lang="en-US" sz="1800" spc="-3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</a:t>
            </a:r>
            <a:r>
              <a:rPr lang="en-US" sz="1800" spc="-3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supply</a:t>
            </a:r>
            <a:r>
              <a:rPr lang="en-US" sz="1800" spc="-2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chain.</a:t>
            </a:r>
            <a:endParaRPr lang="en-MY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ts val="1220"/>
              </a:lnSpc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Developing performance metrics for the supply chain.</a:t>
            </a:r>
            <a:endParaRPr lang="en-MY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Aligning performance appraisal dimensions across supply chain partners.</a:t>
            </a:r>
            <a:endParaRPr lang="en-MY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Learning from supply-chain partner feedback on individual and group performance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18426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21028-61A9-4682-9384-28C2454CD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8B1E5B-5F40-43C4-9BB1-38306D58C8E7}"/>
              </a:ext>
            </a:extLst>
          </p:cNvPr>
          <p:cNvSpPr txBox="1"/>
          <p:nvPr/>
        </p:nvSpPr>
        <p:spPr>
          <a:xfrm>
            <a:off x="1907704" y="2492896"/>
            <a:ext cx="6779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6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485529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687</TotalTime>
  <Words>232</Words>
  <Application>Microsoft Office PowerPoint</Application>
  <PresentationFormat>On-screen Show (4:3)</PresentationFormat>
  <Paragraphs>33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Office Theme</vt:lpstr>
      <vt:lpstr>BUSINESS LEADERSHIP - III</vt:lpstr>
      <vt:lpstr>Phases of Strategy Management Process</vt:lpstr>
      <vt:lpstr>Hierarchical level of Strategy</vt:lpstr>
      <vt:lpstr>Difference Strategy Formulation vs Implementation</vt:lpstr>
      <vt:lpstr>Managing Strategy : Four Processes</vt:lpstr>
      <vt:lpstr>Strategy Evaluation</vt:lpstr>
      <vt:lpstr>Strategy Implementation Activities</vt:lpstr>
      <vt:lpstr>Strategy Evaluation Methods</vt:lpstr>
      <vt:lpstr>HR in Strategy Planning</vt:lpstr>
      <vt:lpstr>Porter Value Chain </vt:lpstr>
      <vt:lpstr>Business Model Framework</vt:lpstr>
      <vt:lpstr>Business Model Framework</vt:lpstr>
      <vt:lpstr>Supply Chain</vt:lpstr>
      <vt:lpstr>HR in Supply Chain</vt:lpstr>
      <vt:lpstr>HR in Supply Chain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19</cp:revision>
  <cp:lastPrinted>1601-01-01T00:00:00Z</cp:lastPrinted>
  <dcterms:created xsi:type="dcterms:W3CDTF">2020-07-09T15:12:46Z</dcterms:created>
  <dcterms:modified xsi:type="dcterms:W3CDTF">2020-07-26T11:03:24Z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