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372" r:id="rId3"/>
    <p:sldId id="329" r:id="rId4"/>
    <p:sldId id="327" r:id="rId5"/>
    <p:sldId id="538" r:id="rId6"/>
    <p:sldId id="427" r:id="rId7"/>
    <p:sldId id="428" r:id="rId8"/>
    <p:sldId id="429" r:id="rId9"/>
    <p:sldId id="430" r:id="rId10"/>
    <p:sldId id="431" r:id="rId11"/>
    <p:sldId id="380" r:id="rId12"/>
    <p:sldId id="375" r:id="rId13"/>
    <p:sldId id="376" r:id="rId14"/>
    <p:sldId id="377" r:id="rId15"/>
    <p:sldId id="378" r:id="rId16"/>
    <p:sldId id="379" r:id="rId17"/>
    <p:sldId id="328" r:id="rId18"/>
    <p:sldId id="271" r:id="rId19"/>
    <p:sldId id="263" r:id="rId20"/>
    <p:sldId id="264" r:id="rId21"/>
    <p:sldId id="539" r:id="rId22"/>
    <p:sldId id="540" r:id="rId23"/>
    <p:sldId id="381" r:id="rId24"/>
    <p:sldId id="270" r:id="rId25"/>
    <p:sldId id="426" r:id="rId26"/>
    <p:sldId id="326" r:id="rId27"/>
    <p:sldId id="382" r:id="rId28"/>
    <p:sldId id="383" r:id="rId29"/>
    <p:sldId id="384" r:id="rId30"/>
    <p:sldId id="385" r:id="rId31"/>
    <p:sldId id="386" r:id="rId32"/>
    <p:sldId id="387" r:id="rId33"/>
    <p:sldId id="311" r:id="rId34"/>
    <p:sldId id="312" r:id="rId35"/>
    <p:sldId id="313" r:id="rId36"/>
    <p:sldId id="314" r:id="rId37"/>
    <p:sldId id="315" r:id="rId38"/>
    <p:sldId id="316" r:id="rId39"/>
    <p:sldId id="317" r:id="rId40"/>
    <p:sldId id="318" r:id="rId41"/>
    <p:sldId id="337" r:id="rId42"/>
    <p:sldId id="277" r:id="rId43"/>
    <p:sldId id="278" r:id="rId44"/>
    <p:sldId id="338" r:id="rId45"/>
    <p:sldId id="321" r:id="rId46"/>
    <p:sldId id="322" r:id="rId47"/>
    <p:sldId id="323" r:id="rId48"/>
    <p:sldId id="324" r:id="rId49"/>
    <p:sldId id="273" r:id="rId50"/>
    <p:sldId id="274" r:id="rId51"/>
    <p:sldId id="276"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5EB47411-6601-4364-BFC1-2FA7C43EE555}" type="presOf" srcId="{7D110BA3-39A2-40F1-8F52-9B98BD57EE45}" destId="{88E3B239-EFBF-4B6F-9750-90B0B71EA79C}"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E5A29382-276D-4082-AEFF-0B6B8F540E60}" type="presParOf" srcId="{CC8763B3-4621-4666-B669-3C5BA2A30DBE}" destId="{ED9376BC-750F-478A-87C9-1D21DCFEB9AD}" srcOrd="13" destOrd="0" presId="urn:microsoft.com/office/officeart/2005/8/layout/vList2"/>
    <dgm:cxn modelId="{E4E4C348-C70E-4CC6-91E4-F668B4B5E76C}" type="presParOf" srcId="{CC8763B3-4621-4666-B669-3C5BA2A30DBE}" destId="{88E3B239-EFBF-4B6F-9750-90B0B71EA79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139A0237-A13A-466B-92EF-BE9F7CF66ECA}" type="presOf" srcId="{1192201F-4FB3-4705-BFA2-AAC023B6B824}" destId="{760C3E4C-2BC8-4424-A029-C033B55839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7DB0891-F89B-4D34-A748-01EA31448C2B}" type="presParOf" srcId="{CC8763B3-4621-4666-B669-3C5BA2A30DBE}" destId="{14C2093E-741A-4BB7-A523-9B503FAE4D01}" srcOrd="13" destOrd="0" presId="urn:microsoft.com/office/officeart/2005/8/layout/vList2"/>
    <dgm:cxn modelId="{F3158617-5464-48E5-9E6C-716F8D41E99B}" type="presParOf" srcId="{CC8763B3-4621-4666-B669-3C5BA2A30DBE}" destId="{760C3E4C-2BC8-4424-A029-C033B558398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pt>
    <dgm:pt modelId="{20BB87E1-AD54-48AA-BC34-072D63AEEF30}" type="sibTrans" cxnId="{AC844D68-914A-4F6B-8D73-33DFCDB6E08A}">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F7D6DA0B-65C4-44CA-BEA7-54EA1C2F8D28}" type="presOf" srcId="{4D57E704-7665-42D8-AD93-0C9C973FAC76}" destId="{91273270-5B9F-46EB-B273-0E7E6ADF960F}"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AC844D68-914A-4F6B-8D73-33DFCDB6E08A}" srcId="{703D4D02-5513-427D-B6E9-B2E187EE0C3A}" destId="{4D57E704-7665-42D8-AD93-0C9C973FAC76}" srcOrd="7" destOrd="0" parTransId="{6D4D1BAE-A9B5-48B3-8999-30335F380365}" sibTransId="{20BB87E1-AD54-48AA-BC34-072D63AEEF3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39445C70-B7D6-4D4B-91CA-F40EFE310CDC}" type="presParOf" srcId="{CC8763B3-4621-4666-B669-3C5BA2A30DBE}" destId="{B74753C0-DCA6-40CD-B09C-0E8007E75825}" srcOrd="13" destOrd="0" presId="urn:microsoft.com/office/officeart/2005/8/layout/vList2"/>
    <dgm:cxn modelId="{24F99DE3-C8B4-4A68-8F49-2608B28DC6D8}" type="presParOf" srcId="{CC8763B3-4621-4666-B669-3C5BA2A30DBE}" destId="{91273270-5B9F-46EB-B273-0E7E6ADF960F}"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96B31D5D-2018-41E4-B503-6AC87FBC46F7}" srcId="{703D4D02-5513-427D-B6E9-B2E187EE0C3A}" destId="{A6A4226F-7203-479D-87E7-3AEF0884BCE5}" srcOrd="7" destOrd="0" parTransId="{B4C9140C-CB70-46C5-B750-CD1899E49423}" sibTransId="{9E38F048-786D-43A4-A14B-F8F78B2076B1}"/>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30D118F-5864-4F3B-9EAE-EA87C42DC179}" type="presOf" srcId="{A6A4226F-7203-479D-87E7-3AEF0884BCE5}" destId="{A4803EFC-AA53-4B8C-AEAE-35C92315BC9B}"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B3EEB9C9-21E5-4FA4-8E6C-BC3569C14E5A}" type="presParOf" srcId="{CC8763B3-4621-4666-B669-3C5BA2A30DBE}" destId="{EF048607-CA23-4F3A-B4EF-9BCA05DE008D}" srcOrd="13" destOrd="0" presId="urn:microsoft.com/office/officeart/2005/8/layout/vList2"/>
    <dgm:cxn modelId="{A051F0EB-396F-4292-9B29-5624B2C45679}" type="presParOf" srcId="{CC8763B3-4621-4666-B669-3C5BA2A30DBE}" destId="{A4803EFC-AA53-4B8C-AEAE-35C92315BC9B}"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915"/>
          <a:ext cx="7844408" cy="69947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sp:txBody>
      <dsp:txXfrm>
        <a:off x="34146" y="37061"/>
        <a:ext cx="7776116" cy="631184"/>
      </dsp:txXfrm>
    </dsp:sp>
    <dsp:sp modelId="{C8CBCA26-9D20-4838-B1F9-53234775E96B}">
      <dsp:nvSpPr>
        <dsp:cNvPr id="0" name=""/>
        <dsp:cNvSpPr/>
      </dsp:nvSpPr>
      <dsp:spPr>
        <a:xfrm>
          <a:off x="0" y="72050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sp:txBody>
      <dsp:txXfrm>
        <a:off x="34146" y="754654"/>
        <a:ext cx="7776116" cy="631184"/>
      </dsp:txXfrm>
    </dsp:sp>
    <dsp:sp modelId="{C30047F0-DB09-4604-AC54-FC0221E4A689}">
      <dsp:nvSpPr>
        <dsp:cNvPr id="0" name=""/>
        <dsp:cNvSpPr/>
      </dsp:nvSpPr>
      <dsp:spPr>
        <a:xfrm>
          <a:off x="0" y="142405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46" y="1458204"/>
        <a:ext cx="7776116" cy="631184"/>
      </dsp:txXfrm>
    </dsp:sp>
    <dsp:sp modelId="{F209ACB3-3444-40CC-BCCA-513ABA9ADB86}">
      <dsp:nvSpPr>
        <dsp:cNvPr id="0" name=""/>
        <dsp:cNvSpPr/>
      </dsp:nvSpPr>
      <dsp:spPr>
        <a:xfrm>
          <a:off x="0" y="2135811"/>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46" y="2169957"/>
        <a:ext cx="7776116" cy="631184"/>
      </dsp:txXfrm>
    </dsp:sp>
    <dsp:sp modelId="{24D32922-BF99-4CE5-821E-A240C3092535}">
      <dsp:nvSpPr>
        <dsp:cNvPr id="0" name=""/>
        <dsp:cNvSpPr/>
      </dsp:nvSpPr>
      <dsp:spPr>
        <a:xfrm>
          <a:off x="0" y="2847564"/>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46" y="2881710"/>
        <a:ext cx="7776116" cy="631184"/>
      </dsp:txXfrm>
    </dsp:sp>
    <dsp:sp modelId="{401E888D-ADD7-4E04-8F4F-BE31B5B3ACF3}">
      <dsp:nvSpPr>
        <dsp:cNvPr id="0" name=""/>
        <dsp:cNvSpPr/>
      </dsp:nvSpPr>
      <dsp:spPr>
        <a:xfrm>
          <a:off x="0" y="3559317"/>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46" y="3593463"/>
        <a:ext cx="7776116" cy="631184"/>
      </dsp:txXfrm>
    </dsp:sp>
    <dsp:sp modelId="{BAF84493-57B1-45CA-968B-333D00BDD5BF}">
      <dsp:nvSpPr>
        <dsp:cNvPr id="0" name=""/>
        <dsp:cNvSpPr/>
      </dsp:nvSpPr>
      <dsp:spPr>
        <a:xfrm>
          <a:off x="0" y="4271070"/>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46" y="4305216"/>
        <a:ext cx="7776116" cy="631184"/>
      </dsp:txXfrm>
    </dsp:sp>
    <dsp:sp modelId="{88E3B239-EFBF-4B6F-9750-90B0B71EA79C}">
      <dsp:nvSpPr>
        <dsp:cNvPr id="0" name=""/>
        <dsp:cNvSpPr/>
      </dsp:nvSpPr>
      <dsp:spPr>
        <a:xfrm>
          <a:off x="0" y="4982823"/>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46" y="5016969"/>
        <a:ext cx="7776116" cy="6311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760C3E4C-2BC8-4424-A029-C033B5583986}">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2493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sp:txBody>
      <dsp:txXfrm>
        <a:off x="34124" y="1459055"/>
        <a:ext cx="7776160" cy="630781"/>
      </dsp:txXfrm>
    </dsp:sp>
    <dsp:sp modelId="{F209ACB3-3444-40CC-BCCA-513ABA9ADB86}">
      <dsp:nvSpPr>
        <dsp:cNvPr id="0" name=""/>
        <dsp:cNvSpPr/>
      </dsp:nvSpPr>
      <dsp:spPr>
        <a:xfrm>
          <a:off x="0" y="213625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5"/>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91273270-5B9F-46EB-B273-0E7E6ADF960F}">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A4803EFC-AA53-4B8C-AEAE-35C92315BC9B}">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198435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5090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265092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r>
              <a:rPr lang="en-MY" dirty="0"/>
              <a:t>Organizational Culture is a system of shared meaning. Just as tribal cultures have rules and taboos that dictate how members will act toward each other and outsiders, organizations have cultures that govern how its members should behave. </a:t>
            </a:r>
          </a:p>
          <a:p>
            <a:r>
              <a:rPr lang="en-MY"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527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val="383632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val="1490442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The layer of culture that includes values, religion and philosophies is:</a:t>
            </a:r>
          </a:p>
          <a:p>
            <a:pPr marL="0" indent="0">
              <a:buNone/>
            </a:pPr>
            <a:r>
              <a:rPr lang="en-MY" sz="2600" dirty="0"/>
              <a:t>a) Surface</a:t>
            </a:r>
          </a:p>
          <a:p>
            <a:pPr marL="0" indent="0">
              <a:buNone/>
            </a:pPr>
            <a:r>
              <a:rPr lang="en-MY" sz="2600" dirty="0"/>
              <a:t>b) Hidden</a:t>
            </a:r>
          </a:p>
          <a:p>
            <a:pPr marL="0" indent="0">
              <a:buNone/>
            </a:pPr>
            <a:r>
              <a:rPr lang="en-MY" sz="2600" dirty="0"/>
              <a:t>c) Invisible</a:t>
            </a:r>
          </a:p>
          <a:p>
            <a:pPr marL="0" indent="0">
              <a:buNone/>
            </a:pPr>
            <a:r>
              <a:rPr lang="en-MY" sz="2600" dirty="0"/>
              <a:t>d) Visible</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B</a:t>
            </a:r>
          </a:p>
          <a:p>
            <a:endParaRPr lang="en-MY" dirty="0"/>
          </a:p>
          <a:p>
            <a:endParaRPr lang="en-MY" dirty="0"/>
          </a:p>
          <a:p>
            <a:pPr marL="0" indent="0">
              <a:buNone/>
            </a:pPr>
            <a:r>
              <a:rPr lang="en-MY" dirty="0"/>
              <a:t>Surface" culture includes dress, food and language;</a:t>
            </a:r>
          </a:p>
          <a:p>
            <a:pPr marL="0" indent="0">
              <a:buNone/>
            </a:pPr>
            <a:r>
              <a:rPr lang="en-MY" dirty="0"/>
              <a:t> "hidden" culture includes values, religion and philosophies; and </a:t>
            </a:r>
          </a:p>
          <a:p>
            <a:pPr marL="0" indent="0">
              <a:buNone/>
            </a:pPr>
            <a:r>
              <a:rPr lang="en-MY" dirty="0"/>
              <a:t>“invisible" culture is the universal truths that define the culture</a:t>
            </a:r>
          </a:p>
        </p:txBody>
      </p:sp>
    </p:spTree>
    <p:extLst>
      <p:ext uri="{BB962C8B-B14F-4D97-AF65-F5344CB8AC3E}">
        <p14:creationId xmlns:p14="http://schemas.microsoft.com/office/powerpoint/2010/main" val="2375444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FC4B-7BA3-49B7-A1A2-97A82E73E42D}"/>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0815D700-4E0C-4E68-9C05-F81219D5A549}"/>
              </a:ext>
            </a:extLst>
          </p:cNvPr>
          <p:cNvSpPr>
            <a:spLocks noGrp="1"/>
          </p:cNvSpPr>
          <p:nvPr>
            <p:ph idx="1"/>
          </p:nvPr>
        </p:nvSpPr>
        <p:spPr/>
        <p:txBody>
          <a:bodyPr/>
          <a:lstStyle/>
          <a:p>
            <a:pPr marL="0" indent="0">
              <a:buNone/>
            </a:pPr>
            <a:r>
              <a:rPr lang="en-MY" dirty="0"/>
              <a:t>Which of the following statements about culture is true?</a:t>
            </a:r>
          </a:p>
          <a:p>
            <a:pPr marL="0" indent="0">
              <a:buNone/>
            </a:pPr>
            <a:r>
              <a:rPr lang="en-MY" dirty="0"/>
              <a:t>a) It is a shared system of assumptions, values, artifacts, and symbols.</a:t>
            </a:r>
          </a:p>
          <a:p>
            <a:pPr marL="0" indent="0">
              <a:buNone/>
            </a:pPr>
            <a:r>
              <a:rPr lang="en-MY" dirty="0"/>
              <a:t>b) It usually changes significantly with each new generation.</a:t>
            </a:r>
          </a:p>
          <a:p>
            <a:pPr marL="0" indent="0">
              <a:buNone/>
            </a:pPr>
            <a:r>
              <a:rPr lang="en-MY" dirty="0"/>
              <a:t>c) It does not have a great impact on the way global business is conducted.</a:t>
            </a:r>
          </a:p>
          <a:p>
            <a:pPr marL="0" indent="0">
              <a:buNone/>
            </a:pPr>
            <a:r>
              <a:rPr lang="en-MY" dirty="0"/>
              <a:t>d) Successful organizations have the same culture throughout.</a:t>
            </a:r>
          </a:p>
        </p:txBody>
      </p:sp>
    </p:spTree>
    <p:extLst>
      <p:ext uri="{BB962C8B-B14F-4D97-AF65-F5344CB8AC3E}">
        <p14:creationId xmlns:p14="http://schemas.microsoft.com/office/powerpoint/2010/main" val="1304202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20DB-D914-4FD9-907F-DE905C54FA9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BE25334-B5EA-4B89-A616-5838C076C9C2}"/>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102338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431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685800" y="1628800"/>
            <a:ext cx="8134672" cy="4951387"/>
          </a:xfrm>
        </p:spPr>
        <p:txBody>
          <a:bodyPr/>
          <a:lstStyle/>
          <a:p>
            <a:r>
              <a:rPr lang="en-MY" dirty="0"/>
              <a:t>Climate describes the shared perceptions of the people in a group or organization, while culture includes how people feel about the organization and the beliefs, values, and assumptions that provide the identity and set the standards of behaviour</a:t>
            </a:r>
          </a:p>
          <a:p>
            <a:r>
              <a:rPr lang="en-MY"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val="3429745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6E29-F8F4-44AD-871E-B147369DEDC5}"/>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A7C02FFE-FB9D-4ABA-A09A-6E4F73A219F6}"/>
              </a:ext>
            </a:extLst>
          </p:cNvPr>
          <p:cNvSpPr>
            <a:spLocks noGrp="1"/>
          </p:cNvSpPr>
          <p:nvPr>
            <p:ph idx="1"/>
          </p:nvPr>
        </p:nvSpPr>
        <p:spPr/>
        <p:txBody>
          <a:bodyPr/>
          <a:lstStyle/>
          <a:p>
            <a:r>
              <a:rPr lang="en-MY" dirty="0"/>
              <a:t>Strategies are commonly defined as the overall orientation of an organization for reaching </a:t>
            </a:r>
            <a:r>
              <a:rPr lang="en-MY" dirty="0" err="1"/>
              <a:t>preset</a:t>
            </a:r>
            <a:r>
              <a:rPr lang="en-MY" dirty="0"/>
              <a:t> goals and objectives, that is, a long-term plan for maximizing profits or covering costs, in case of </a:t>
            </a:r>
            <a:r>
              <a:rPr lang="en-MY" dirty="0" err="1"/>
              <a:t>nonprofit</a:t>
            </a:r>
            <a:r>
              <a:rPr lang="en-MY" dirty="0"/>
              <a:t> organizations. </a:t>
            </a:r>
          </a:p>
          <a:p>
            <a:r>
              <a:rPr lang="en-MY" dirty="0"/>
              <a:t>“Organizational strategy “is an organization process, in many ways inseparable from the structure, </a:t>
            </a:r>
            <a:r>
              <a:rPr lang="en-MY" dirty="0" err="1"/>
              <a:t>behavior</a:t>
            </a:r>
            <a:r>
              <a:rPr lang="en-MY" dirty="0"/>
              <a:t> and culture of the company in which it takes place”. </a:t>
            </a:r>
          </a:p>
        </p:txBody>
      </p:sp>
    </p:spTree>
    <p:extLst>
      <p:ext uri="{BB962C8B-B14F-4D97-AF65-F5344CB8AC3E}">
        <p14:creationId xmlns:p14="http://schemas.microsoft.com/office/powerpoint/2010/main" val="36421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D082-C89E-4E47-BFF0-45167746440A}"/>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BFBBDAF5-D34D-4061-A37A-A0962300A161}"/>
              </a:ext>
            </a:extLst>
          </p:cNvPr>
          <p:cNvSpPr>
            <a:spLocks noGrp="1"/>
          </p:cNvSpPr>
          <p:nvPr>
            <p:ph idx="1"/>
          </p:nvPr>
        </p:nvSpPr>
        <p:spPr/>
        <p:txBody>
          <a:bodyPr/>
          <a:lstStyle/>
          <a:p>
            <a:r>
              <a:rPr lang="en-MY" dirty="0"/>
              <a:t>Strategies influence the interaction between structures and </a:t>
            </a:r>
            <a:r>
              <a:rPr lang="en-MY" dirty="0" err="1"/>
              <a:t>behavior</a:t>
            </a:r>
            <a:endParaRPr lang="en-MY" dirty="0"/>
          </a:p>
          <a:p>
            <a:r>
              <a:rPr lang="en-MY" dirty="0"/>
              <a:t>“Organizational strategy” provides rules, norms, and regulations, which are set into effect through organizational structures.</a:t>
            </a:r>
          </a:p>
          <a:p>
            <a:r>
              <a:rPr lang="en-MY" dirty="0"/>
              <a:t>Strategy belongs to an unobservable domain and can be allocated to “espoused values.”</a:t>
            </a:r>
          </a:p>
          <a:p>
            <a:endParaRPr lang="en-MY" dirty="0"/>
          </a:p>
        </p:txBody>
      </p:sp>
    </p:spTree>
    <p:extLst>
      <p:ext uri="{BB962C8B-B14F-4D97-AF65-F5344CB8AC3E}">
        <p14:creationId xmlns:p14="http://schemas.microsoft.com/office/powerpoint/2010/main" val="1585874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EE06-F11E-4388-BD32-EB6E6CC9BF84}"/>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5603DDF9-E210-4999-9838-A64C4ED923C7}"/>
              </a:ext>
            </a:extLst>
          </p:cNvPr>
          <p:cNvSpPr>
            <a:spLocks noGrp="1"/>
          </p:cNvSpPr>
          <p:nvPr>
            <p:ph idx="1"/>
          </p:nvPr>
        </p:nvSpPr>
        <p:spPr/>
        <p:txBody>
          <a:bodyPr/>
          <a:lstStyle/>
          <a:p>
            <a:r>
              <a:rPr lang="en-MY" dirty="0"/>
              <a:t>Processes that turn organizational strategies into action, commonly known as “operationalization,” “implementation of strategies,” or “strategy doing,” unfold through organizational structures and organizational activities.</a:t>
            </a:r>
          </a:p>
          <a:p>
            <a:r>
              <a:rPr lang="en-MY" dirty="0"/>
              <a:t> Strategies are put into effect through organizational structures and </a:t>
            </a:r>
            <a:r>
              <a:rPr lang="en-MY" dirty="0" err="1"/>
              <a:t>behavior</a:t>
            </a:r>
            <a:endParaRPr lang="en-MY" dirty="0"/>
          </a:p>
        </p:txBody>
      </p:sp>
    </p:spTree>
    <p:extLst>
      <p:ext uri="{BB962C8B-B14F-4D97-AF65-F5344CB8AC3E}">
        <p14:creationId xmlns:p14="http://schemas.microsoft.com/office/powerpoint/2010/main" val="307789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0B2A-A664-4449-84F6-D9CE21D041B1}"/>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D661F85E-3C80-45AC-AF6A-17790A0F58E7}"/>
              </a:ext>
            </a:extLst>
          </p:cNvPr>
          <p:cNvSpPr>
            <a:spLocks noGrp="1"/>
          </p:cNvSpPr>
          <p:nvPr>
            <p:ph idx="1"/>
          </p:nvPr>
        </p:nvSpPr>
        <p:spPr/>
        <p:txBody>
          <a:bodyPr/>
          <a:lstStyle/>
          <a:p>
            <a:r>
              <a:rPr lang="en-MY" dirty="0"/>
              <a:t>Understanding organizational processes = understanding organizational (culture) change = understanding organizational (culture) dynamics</a:t>
            </a:r>
          </a:p>
          <a:p>
            <a:r>
              <a:rPr lang="en-MY" dirty="0"/>
              <a:t>(a) Operationalization has to stand in line with corporate values. </a:t>
            </a:r>
          </a:p>
          <a:p>
            <a:r>
              <a:rPr lang="en-MY" dirty="0"/>
              <a:t>(b) All domains—strategy, structure, and operations—are indirectly affected by culture.</a:t>
            </a:r>
          </a:p>
          <a:p>
            <a:r>
              <a:rPr lang="en-MY" dirty="0"/>
              <a:t>(c) Organizational values constitute the shared “ethics” of doing business.</a:t>
            </a:r>
          </a:p>
          <a:p>
            <a:endParaRPr lang="en-MY" dirty="0"/>
          </a:p>
        </p:txBody>
      </p:sp>
    </p:spTree>
    <p:extLst>
      <p:ext uri="{BB962C8B-B14F-4D97-AF65-F5344CB8AC3E}">
        <p14:creationId xmlns:p14="http://schemas.microsoft.com/office/powerpoint/2010/main" val="3556220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val="1170005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50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DD1C-6D53-4211-A416-9CB588B157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23B4431-8FAB-4002-A8C9-D8C7141A0855}"/>
              </a:ext>
            </a:extLst>
          </p:cNvPr>
          <p:cNvSpPr>
            <a:spLocks noGrp="1"/>
          </p:cNvSpPr>
          <p:nvPr>
            <p:ph idx="1"/>
          </p:nvPr>
        </p:nvSpPr>
        <p:spPr/>
        <p:txBody>
          <a:bodyPr/>
          <a:lstStyle/>
          <a:p>
            <a:pPr marL="0" indent="0">
              <a:buNone/>
            </a:pPr>
            <a:r>
              <a:rPr lang="en-MY" dirty="0"/>
              <a:t>Which of the following is representative of a universalist culture?</a:t>
            </a:r>
          </a:p>
          <a:p>
            <a:pPr marL="0" indent="0">
              <a:buNone/>
            </a:pPr>
            <a:r>
              <a:rPr lang="en-MY" dirty="0"/>
              <a:t>a) Multitasking is valued more than sequential completion of tasks.</a:t>
            </a:r>
          </a:p>
          <a:p>
            <a:pPr marL="0" indent="0">
              <a:buNone/>
            </a:pPr>
            <a:r>
              <a:rPr lang="en-MY" dirty="0"/>
              <a:t>b) There is intense competition among project teams.</a:t>
            </a:r>
          </a:p>
          <a:p>
            <a:pPr marL="0" indent="0">
              <a:buNone/>
            </a:pPr>
            <a:r>
              <a:rPr lang="en-MY" dirty="0"/>
              <a:t>c) Managers believe that rules and consistency lead to fairness.</a:t>
            </a:r>
          </a:p>
          <a:p>
            <a:pPr marL="0" indent="0">
              <a:buNone/>
            </a:pPr>
            <a:r>
              <a:rPr lang="en-MY" dirty="0"/>
              <a:t>d) Personal freedom is less important than taking care of each other.</a:t>
            </a:r>
          </a:p>
        </p:txBody>
      </p:sp>
    </p:spTree>
    <p:extLst>
      <p:ext uri="{BB962C8B-B14F-4D97-AF65-F5344CB8AC3E}">
        <p14:creationId xmlns:p14="http://schemas.microsoft.com/office/powerpoint/2010/main" val="198170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C71F-0B13-4B06-9AED-4CBBA161E716}"/>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3981E17F-EBC0-4453-83C2-D6742BD63798}"/>
              </a:ext>
            </a:extLst>
          </p:cNvPr>
          <p:cNvSpPr>
            <a:spLocks noGrp="1"/>
          </p:cNvSpPr>
          <p:nvPr>
            <p:ph idx="1"/>
          </p:nvPr>
        </p:nvSpPr>
        <p:spPr/>
        <p:txBody>
          <a:bodyPr/>
          <a:lstStyle/>
          <a:p>
            <a:r>
              <a:rPr lang="en-MY"/>
              <a:t>Option C</a:t>
            </a:r>
          </a:p>
        </p:txBody>
      </p:sp>
    </p:spTree>
    <p:extLst>
      <p:ext uri="{BB962C8B-B14F-4D97-AF65-F5344CB8AC3E}">
        <p14:creationId xmlns:p14="http://schemas.microsoft.com/office/powerpoint/2010/main" val="393407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4148-6CAB-4135-8ABA-3142E77CC05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E27D6185-E311-460F-9439-B8FA8E4B7AB5}"/>
              </a:ext>
            </a:extLst>
          </p:cNvPr>
          <p:cNvSpPr>
            <a:spLocks noGrp="1"/>
          </p:cNvSpPr>
          <p:nvPr>
            <p:ph idx="1"/>
          </p:nvPr>
        </p:nvSpPr>
        <p:spPr/>
        <p:txBody>
          <a:bodyPr/>
          <a:lstStyle/>
          <a:p>
            <a:pPr marL="0" indent="0">
              <a:buNone/>
            </a:pPr>
            <a:r>
              <a:rPr lang="en-MY" dirty="0"/>
              <a:t>Which of the following organizational cultures is highly focused on the achievement of objectives and provides rewards based on expertise?</a:t>
            </a:r>
          </a:p>
          <a:p>
            <a:pPr marL="0" indent="0">
              <a:buNone/>
            </a:pPr>
            <a:r>
              <a:rPr lang="en-MY" dirty="0"/>
              <a:t>a) Guided Missile</a:t>
            </a:r>
          </a:p>
          <a:p>
            <a:pPr marL="0" indent="0">
              <a:buNone/>
            </a:pPr>
            <a:r>
              <a:rPr lang="en-MY" dirty="0"/>
              <a:t>b) Incubator</a:t>
            </a:r>
          </a:p>
          <a:p>
            <a:pPr marL="0" indent="0">
              <a:buNone/>
            </a:pPr>
            <a:r>
              <a:rPr lang="en-MY" dirty="0"/>
              <a:t>c) Eiffel Tower</a:t>
            </a:r>
          </a:p>
          <a:p>
            <a:pPr marL="0" indent="0">
              <a:buNone/>
            </a:pPr>
            <a:r>
              <a:rPr lang="en-MY" dirty="0"/>
              <a:t>d) Family</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457151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98FE-7337-4C32-B9CD-C3A1C0B74D61}"/>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E573244-543E-48F0-9C8E-1595005606C3}"/>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980575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2187</TotalTime>
  <Words>2614</Words>
  <Application>Microsoft Office PowerPoint</Application>
  <PresentationFormat>On-screen Show (4:3)</PresentationFormat>
  <Paragraphs>195</Paragraphs>
  <Slides>51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BUSINESS LEADERSHIP - III</vt:lpstr>
      <vt:lpstr>PowerPoint Presentation</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PowerPoint Presentation</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PowerPoint Presentation</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PowerPoint Presentation</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88</cp:revision>
  <cp:lastPrinted>1601-01-01T00:00:00Z</cp:lastPrinted>
  <dcterms:created xsi:type="dcterms:W3CDTF">2020-07-09T15:12:46Z</dcterms:created>
  <dcterms:modified xsi:type="dcterms:W3CDTF">2022-02-25T17:25:39Z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