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372" r:id="rId3"/>
    <p:sldId id="329" r:id="rId4"/>
    <p:sldId id="327" r:id="rId5"/>
    <p:sldId id="393" r:id="rId6"/>
    <p:sldId id="426" r:id="rId7"/>
    <p:sldId id="427" r:id="rId8"/>
    <p:sldId id="428" r:id="rId9"/>
    <p:sldId id="429" r:id="rId10"/>
    <p:sldId id="430" r:id="rId11"/>
    <p:sldId id="431" r:id="rId12"/>
    <p:sldId id="380" r:id="rId13"/>
    <p:sldId id="375" r:id="rId14"/>
    <p:sldId id="376" r:id="rId15"/>
    <p:sldId id="377" r:id="rId16"/>
    <p:sldId id="378" r:id="rId17"/>
    <p:sldId id="379" r:id="rId18"/>
    <p:sldId id="328" r:id="rId19"/>
    <p:sldId id="271" r:id="rId20"/>
    <p:sldId id="381" r:id="rId21"/>
    <p:sldId id="270" r:id="rId22"/>
    <p:sldId id="326" r:id="rId23"/>
    <p:sldId id="382" r:id="rId24"/>
    <p:sldId id="383" r:id="rId25"/>
    <p:sldId id="384" r:id="rId26"/>
    <p:sldId id="385" r:id="rId27"/>
    <p:sldId id="386" r:id="rId28"/>
    <p:sldId id="387" r:id="rId29"/>
    <p:sldId id="311" r:id="rId30"/>
    <p:sldId id="312" r:id="rId31"/>
    <p:sldId id="313" r:id="rId32"/>
    <p:sldId id="314" r:id="rId33"/>
    <p:sldId id="315" r:id="rId34"/>
    <p:sldId id="316" r:id="rId35"/>
    <p:sldId id="317" r:id="rId36"/>
    <p:sldId id="318" r:id="rId37"/>
    <p:sldId id="337" r:id="rId38"/>
    <p:sldId id="338" r:id="rId39"/>
    <p:sldId id="321" r:id="rId40"/>
    <p:sldId id="322" r:id="rId41"/>
    <p:sldId id="323" r:id="rId42"/>
    <p:sldId id="324" r:id="rId43"/>
    <p:sldId id="388" r:id="rId44"/>
    <p:sldId id="389" r:id="rId45"/>
    <p:sldId id="390" r:id="rId46"/>
    <p:sldId id="276"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7"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9035" y="42352"/>
        <a:ext cx="7766338" cy="721560"/>
      </dsp:txXfrm>
    </dsp:sp>
    <dsp:sp modelId="{C8CBCA26-9D20-4838-B1F9-53234775E96B}">
      <dsp:nvSpPr>
        <dsp:cNvPr id="0" name=""/>
        <dsp:cNvSpPr/>
      </dsp:nvSpPr>
      <dsp:spPr>
        <a:xfrm>
          <a:off x="0" y="823658"/>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9035" y="862693"/>
        <a:ext cx="7766338" cy="721560"/>
      </dsp:txXfrm>
    </dsp:sp>
    <dsp:sp modelId="{C30047F0-DB09-4604-AC54-FC0221E4A689}">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35" y="1666981"/>
        <a:ext cx="7766338" cy="721560"/>
      </dsp:txXfrm>
    </dsp:sp>
    <dsp:sp modelId="{F209ACB3-3444-40CC-BCCA-513ABA9ADB86}">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67874"/>
        <a:ext cx="7766400" cy="720996"/>
      </dsp:txXfrm>
    </dsp:sp>
    <dsp:sp modelId="{F209ACB3-3444-40CC-BCCA-513ABA9ADB86}">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sp:txBody>
      <dsp:txXfrm>
        <a:off x="39004" y="1667874"/>
        <a:ext cx="7766400" cy="720996"/>
      </dsp:txXfrm>
    </dsp:sp>
    <dsp:sp modelId="{F209ACB3-3444-40CC-BCCA-513ABA9ADB86}">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67874"/>
        <a:ext cx="7766400" cy="720996"/>
      </dsp:txXfrm>
    </dsp:sp>
    <dsp:sp modelId="{F209ACB3-3444-40CC-BCCA-513ABA9ADB86}">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9004" y="864207"/>
        <a:ext cx="7766400" cy="720996"/>
      </dsp:txXfrm>
    </dsp:sp>
    <dsp:sp modelId="{C30047F0-DB09-4604-AC54-FC0221E4A689}">
      <dsp:nvSpPr>
        <dsp:cNvPr id="0" name=""/>
        <dsp:cNvSpPr/>
      </dsp:nvSpPr>
      <dsp:spPr>
        <a:xfrm>
          <a:off x="0" y="1617291"/>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9004" y="1656295"/>
        <a:ext cx="7766400" cy="720996"/>
      </dsp:txXfrm>
    </dsp:sp>
    <dsp:sp modelId="{F209ACB3-3444-40CC-BCCA-513ABA9ADB86}">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35090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2650925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43</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431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685800" y="1628800"/>
            <a:ext cx="8134672" cy="4951387"/>
          </a:xfrm>
        </p:spPr>
        <p:txBody>
          <a:bodyPr/>
          <a:lstStyle/>
          <a:p>
            <a:r>
              <a:rPr lang="en-MY" dirty="0"/>
              <a:t>Climate describes the shared perceptions of the people in a group or organization, while culture includes how people feel about the organization and the beliefs, values, and assumptions that provide the identity and set the standards of behaviour</a:t>
            </a:r>
          </a:p>
          <a:p>
            <a:r>
              <a:rPr lang="en-MY"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val="3429745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29-F8F4-44AD-871E-B147369DEDC5}"/>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A7C02FFE-FB9D-4ABA-A09A-6E4F73A219F6}"/>
              </a:ext>
            </a:extLst>
          </p:cNvPr>
          <p:cNvSpPr>
            <a:spLocks noGrp="1"/>
          </p:cNvSpPr>
          <p:nvPr>
            <p:ph idx="1"/>
          </p:nvPr>
        </p:nvSpPr>
        <p:spPr/>
        <p:txBody>
          <a:bodyPr/>
          <a:lstStyle/>
          <a:p>
            <a:r>
              <a:rPr lang="en-MY" dirty="0"/>
              <a:t>Strategies are commonly defined as the overall orientation of an organization for reaching </a:t>
            </a:r>
            <a:r>
              <a:rPr lang="en-MY" dirty="0" err="1"/>
              <a:t>preset</a:t>
            </a:r>
            <a:r>
              <a:rPr lang="en-MY" dirty="0"/>
              <a:t> goals and objectives, that is, a long-term plan for maximizing profits or covering costs, in case of </a:t>
            </a:r>
            <a:r>
              <a:rPr lang="en-MY" dirty="0" err="1"/>
              <a:t>nonprofit</a:t>
            </a:r>
            <a:r>
              <a:rPr lang="en-MY" dirty="0"/>
              <a:t> organizations. </a:t>
            </a:r>
          </a:p>
          <a:p>
            <a:r>
              <a:rPr lang="en-MY" dirty="0"/>
              <a:t>“Organizational strategy “is an organization process, in many ways inseparable from the structure, </a:t>
            </a:r>
            <a:r>
              <a:rPr lang="en-MY" dirty="0" err="1"/>
              <a:t>behavior</a:t>
            </a:r>
            <a:r>
              <a:rPr lang="en-MY" dirty="0"/>
              <a:t> and culture of the company in which it takes place”. </a:t>
            </a:r>
          </a:p>
        </p:txBody>
      </p:sp>
    </p:spTree>
    <p:extLst>
      <p:ext uri="{BB962C8B-B14F-4D97-AF65-F5344CB8AC3E}">
        <p14:creationId xmlns:p14="http://schemas.microsoft.com/office/powerpoint/2010/main" val="364215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D082-C89E-4E47-BFF0-45167746440A}"/>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BFBBDAF5-D34D-4061-A37A-A0962300A161}"/>
              </a:ext>
            </a:extLst>
          </p:cNvPr>
          <p:cNvSpPr>
            <a:spLocks noGrp="1"/>
          </p:cNvSpPr>
          <p:nvPr>
            <p:ph idx="1"/>
          </p:nvPr>
        </p:nvSpPr>
        <p:spPr/>
        <p:txBody>
          <a:bodyPr/>
          <a:lstStyle/>
          <a:p>
            <a:r>
              <a:rPr lang="en-MY" dirty="0"/>
              <a:t>Strategies influence the interaction between structures and </a:t>
            </a:r>
            <a:r>
              <a:rPr lang="en-MY" dirty="0" err="1"/>
              <a:t>behavior</a:t>
            </a:r>
            <a:endParaRPr lang="en-MY" dirty="0"/>
          </a:p>
          <a:p>
            <a:r>
              <a:rPr lang="en-MY" dirty="0"/>
              <a:t>“Organizational strategy” provides rules, norms, and regulations, which are set into effect through organizational structures.</a:t>
            </a:r>
          </a:p>
          <a:p>
            <a:r>
              <a:rPr lang="en-MY" dirty="0"/>
              <a:t>Strategy belongs to an unobservable domain and can be allocated to “espoused values.”</a:t>
            </a:r>
          </a:p>
          <a:p>
            <a:endParaRPr lang="en-MY" dirty="0"/>
          </a:p>
        </p:txBody>
      </p:sp>
    </p:spTree>
    <p:extLst>
      <p:ext uri="{BB962C8B-B14F-4D97-AF65-F5344CB8AC3E}">
        <p14:creationId xmlns:p14="http://schemas.microsoft.com/office/powerpoint/2010/main" val="1585874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EE06-F11E-4388-BD32-EB6E6CC9BF84}"/>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5603DDF9-E210-4999-9838-A64C4ED923C7}"/>
              </a:ext>
            </a:extLst>
          </p:cNvPr>
          <p:cNvSpPr>
            <a:spLocks noGrp="1"/>
          </p:cNvSpPr>
          <p:nvPr>
            <p:ph idx="1"/>
          </p:nvPr>
        </p:nvSpPr>
        <p:spPr/>
        <p:txBody>
          <a:bodyPr/>
          <a:lstStyle/>
          <a:p>
            <a:r>
              <a:rPr lang="en-MY" dirty="0"/>
              <a:t>Processes that turn organizational strategies into action, commonly known as “operationalization,” “implementation of strategies,” or “strategy doing,” unfold through organizational structures and organizational activities.</a:t>
            </a:r>
          </a:p>
          <a:p>
            <a:r>
              <a:rPr lang="en-MY" dirty="0"/>
              <a:t> Strategies are put into effect through organizational structures and </a:t>
            </a:r>
            <a:r>
              <a:rPr lang="en-MY" dirty="0" err="1"/>
              <a:t>behavior</a:t>
            </a:r>
            <a:endParaRPr lang="en-MY" dirty="0"/>
          </a:p>
        </p:txBody>
      </p:sp>
    </p:spTree>
    <p:extLst>
      <p:ext uri="{BB962C8B-B14F-4D97-AF65-F5344CB8AC3E}">
        <p14:creationId xmlns:p14="http://schemas.microsoft.com/office/powerpoint/2010/main" val="307789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B2A-A664-4449-84F6-D9CE21D041B1}"/>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D661F85E-3C80-45AC-AF6A-17790A0F58E7}"/>
              </a:ext>
            </a:extLst>
          </p:cNvPr>
          <p:cNvSpPr>
            <a:spLocks noGrp="1"/>
          </p:cNvSpPr>
          <p:nvPr>
            <p:ph idx="1"/>
          </p:nvPr>
        </p:nvSpPr>
        <p:spPr/>
        <p:txBody>
          <a:bodyPr/>
          <a:lstStyle/>
          <a:p>
            <a:r>
              <a:rPr lang="en-MY" dirty="0"/>
              <a:t>Understanding organizational processes = understanding organizational (culture) change = understanding organizational (culture) dynamics</a:t>
            </a:r>
          </a:p>
          <a:p>
            <a:r>
              <a:rPr lang="en-MY" dirty="0"/>
              <a:t>(a) Operationalization has to stand in line with corporate values. </a:t>
            </a:r>
          </a:p>
          <a:p>
            <a:r>
              <a:rPr lang="en-MY" dirty="0"/>
              <a:t>(b) All domains—strategy, structure, and operations—are indirectly affected by culture.</a:t>
            </a:r>
          </a:p>
          <a:p>
            <a:r>
              <a:rPr lang="en-MY" dirty="0"/>
              <a:t>(c) Organizational values constitute the shared “ethics” of doing business.</a:t>
            </a:r>
          </a:p>
          <a:p>
            <a:endParaRPr lang="en-MY" dirty="0"/>
          </a:p>
        </p:txBody>
      </p:sp>
    </p:spTree>
    <p:extLst>
      <p:ext uri="{BB962C8B-B14F-4D97-AF65-F5344CB8AC3E}">
        <p14:creationId xmlns:p14="http://schemas.microsoft.com/office/powerpoint/2010/main" val="3556220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val="1170005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505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p:txBody>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685800" y="1628800"/>
            <a:ext cx="8350696" cy="4530725"/>
          </a:xfrm>
        </p:spPr>
        <p:txBody>
          <a:bodyPr/>
          <a:lstStyle/>
          <a:p>
            <a:r>
              <a:rPr lang="en-MY" sz="2600" dirty="0"/>
              <a:t>Clan oriented cultures are family-like, with a focus on mentoring, nurturing, and “doing things together.”</a:t>
            </a:r>
          </a:p>
          <a:p>
            <a:r>
              <a:rPr lang="en-MY" sz="2600" dirty="0"/>
              <a:t>Adhocracy oriented cultures are dynamic and entrepreneurial, with a focus on risk- taking, innovation, and “doing things first.”</a:t>
            </a:r>
          </a:p>
          <a:p>
            <a:r>
              <a:rPr lang="en-MY" sz="2600" dirty="0"/>
              <a:t>Market oriented cultures are results oriented, with a focus on competition, achievement, and “getting the job done.”</a:t>
            </a:r>
          </a:p>
          <a:p>
            <a:r>
              <a:rPr lang="en-MY" sz="2600" dirty="0"/>
              <a:t>Hierarchy oriented cultures are structured and controlled, with a focus on efficiency, stability and “doing things right.”</a:t>
            </a:r>
          </a:p>
          <a:p>
            <a:endParaRPr lang="en-MY" sz="2600" dirty="0"/>
          </a:p>
        </p:txBody>
      </p:sp>
    </p:spTree>
    <p:extLst>
      <p:ext uri="{BB962C8B-B14F-4D97-AF65-F5344CB8AC3E}">
        <p14:creationId xmlns:p14="http://schemas.microsoft.com/office/powerpoint/2010/main" val="14383409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2090</TotalTime>
  <Words>2484</Words>
  <Application>Microsoft Office PowerPoint</Application>
  <PresentationFormat>On-screen Show (4:3)</PresentationFormat>
  <Paragraphs>167</Paragraphs>
  <Slides>46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BUSINESS LEADERSHIP - III</vt:lpstr>
      <vt:lpstr>PowerPoint Presentation</vt:lpstr>
      <vt:lpstr>Culture</vt:lpstr>
      <vt:lpstr>Organisational Culture</vt:lpstr>
      <vt:lpstr>Organisational Culture</vt:lpstr>
      <vt:lpstr>Culture vs Climate</vt:lpstr>
      <vt:lpstr>Culture and Reward System</vt:lpstr>
      <vt:lpstr>Ethnocentrism</vt:lpstr>
      <vt:lpstr>Cultural Stereotypes</vt:lpstr>
      <vt:lpstr>Cultural Determinism</vt:lpstr>
      <vt:lpstr>Cultural Relativism</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PowerPoint Presentation</vt:lpstr>
      <vt:lpstr>Organisational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PowerPoint Presentation</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Diversity Cultures</vt:lpstr>
      <vt:lpstr>Family</vt:lpstr>
      <vt:lpstr>Eiffel Tower</vt:lpstr>
      <vt:lpstr>Incubator</vt:lpstr>
      <vt:lpstr>Guided Missile</vt:lpstr>
      <vt:lpstr>PowerPoint Presentation</vt:lpstr>
      <vt:lpstr>Cameron &amp; Quinn Organisational Culture Model</vt:lpstr>
      <vt:lpstr>Cameron &amp; Quinn Organisational Culture Model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77</cp:revision>
  <cp:lastPrinted>1601-01-01T00:00:00Z</cp:lastPrinted>
  <dcterms:created xsi:type="dcterms:W3CDTF">2020-07-09T15:12:46Z</dcterms:created>
  <dcterms:modified xsi:type="dcterms:W3CDTF">2021-04-26T15:31:14Z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