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4"/>
  </p:notesMasterIdLst>
  <p:handoutMasterIdLst>
    <p:handoutMasterId r:id="rId45"/>
  </p:handoutMasterIdLst>
  <p:sldIdLst>
    <p:sldId id="256" r:id="rId2"/>
    <p:sldId id="272" r:id="rId3"/>
    <p:sldId id="330" r:id="rId4"/>
    <p:sldId id="331" r:id="rId5"/>
    <p:sldId id="332" r:id="rId6"/>
    <p:sldId id="333" r:id="rId7"/>
    <p:sldId id="334" r:id="rId8"/>
    <p:sldId id="335" r:id="rId9"/>
    <p:sldId id="277" r:id="rId10"/>
    <p:sldId id="266" r:id="rId11"/>
    <p:sldId id="267" r:id="rId12"/>
    <p:sldId id="265" r:id="rId13"/>
    <p:sldId id="348" r:id="rId14"/>
    <p:sldId id="349" r:id="rId15"/>
    <p:sldId id="258" r:id="rId16"/>
    <p:sldId id="261" r:id="rId17"/>
    <p:sldId id="268" r:id="rId18"/>
    <p:sldId id="262" r:id="rId19"/>
    <p:sldId id="278" r:id="rId20"/>
    <p:sldId id="280" r:id="rId21"/>
    <p:sldId id="260" r:id="rId22"/>
    <p:sldId id="354" r:id="rId23"/>
    <p:sldId id="259" r:id="rId24"/>
    <p:sldId id="350" r:id="rId25"/>
    <p:sldId id="355" r:id="rId26"/>
    <p:sldId id="351" r:id="rId27"/>
    <p:sldId id="352" r:id="rId28"/>
    <p:sldId id="364" r:id="rId29"/>
    <p:sldId id="365" r:id="rId30"/>
    <p:sldId id="366" r:id="rId31"/>
    <p:sldId id="367" r:id="rId32"/>
    <p:sldId id="368" r:id="rId33"/>
    <p:sldId id="357" r:id="rId34"/>
    <p:sldId id="353" r:id="rId35"/>
    <p:sldId id="358" r:id="rId36"/>
    <p:sldId id="359" r:id="rId37"/>
    <p:sldId id="360" r:id="rId38"/>
    <p:sldId id="361" r:id="rId39"/>
    <p:sldId id="362" r:id="rId40"/>
    <p:sldId id="363" r:id="rId41"/>
    <p:sldId id="356" r:id="rId42"/>
    <p:sldId id="276" r:id="rId4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11558-0D5A-4DF0-A536-ABB10033848D}"/>
              </a:ext>
            </a:extLst>
          </p:cNvPr>
          <p:cNvSpPr>
            <a:spLocks noGrp="1"/>
          </p:cNvSpPr>
          <p:nvPr>
            <p:ph type="title"/>
          </p:nvPr>
        </p:nvSpPr>
        <p:spPr/>
        <p:txBody>
          <a:bodyPr/>
          <a:lstStyle/>
          <a:p>
            <a:r>
              <a:rPr lang="en-MY" dirty="0"/>
              <a:t>Organisational Life Cycle</a:t>
            </a:r>
          </a:p>
        </p:txBody>
      </p:sp>
      <p:pic>
        <p:nvPicPr>
          <p:cNvPr id="5" name="Picture 4">
            <a:extLst>
              <a:ext uri="{FF2B5EF4-FFF2-40B4-BE49-F238E27FC236}">
                <a16:creationId xmlns:a16="http://schemas.microsoft.com/office/drawing/2014/main" id="{E3FC2D58-E1E3-4F2C-9995-BA38F08175F3}"/>
              </a:ext>
            </a:extLst>
          </p:cNvPr>
          <p:cNvPicPr>
            <a:picLocks noChangeAspect="1"/>
          </p:cNvPicPr>
          <p:nvPr/>
        </p:nvPicPr>
        <p:blipFill>
          <a:blip r:embed="rId2"/>
          <a:stretch>
            <a:fillRect/>
          </a:stretch>
        </p:blipFill>
        <p:spPr>
          <a:xfrm>
            <a:off x="3520802" y="2060848"/>
            <a:ext cx="5500762" cy="2880320"/>
          </a:xfrm>
          <a:prstGeom prst="rect">
            <a:avLst/>
          </a:prstGeom>
        </p:spPr>
      </p:pic>
      <p:sp>
        <p:nvSpPr>
          <p:cNvPr id="6" name="TextBox 5">
            <a:extLst>
              <a:ext uri="{FF2B5EF4-FFF2-40B4-BE49-F238E27FC236}">
                <a16:creationId xmlns:a16="http://schemas.microsoft.com/office/drawing/2014/main" id="{A53B63F7-7447-46CD-8B26-463C0A7ECB33}"/>
              </a:ext>
            </a:extLst>
          </p:cNvPr>
          <p:cNvSpPr txBox="1"/>
          <p:nvPr/>
        </p:nvSpPr>
        <p:spPr>
          <a:xfrm>
            <a:off x="1403648" y="1844824"/>
            <a:ext cx="4536504" cy="1938992"/>
          </a:xfrm>
          <a:prstGeom prst="rect">
            <a:avLst/>
          </a:prstGeom>
          <a:noFill/>
        </p:spPr>
        <p:txBody>
          <a:bodyPr wrap="square" rtlCol="0">
            <a:spAutoFit/>
          </a:bodyPr>
          <a:lstStyle/>
          <a:p>
            <a:pPr marL="457200" indent="-457200">
              <a:buFont typeface="+mj-lt"/>
              <a:buAutoNum type="arabicPeriod"/>
            </a:pPr>
            <a:r>
              <a:rPr lang="en-MY" sz="2400" dirty="0"/>
              <a:t>Start-up</a:t>
            </a:r>
          </a:p>
          <a:p>
            <a:pPr marL="457200" indent="-457200">
              <a:buFont typeface="+mj-lt"/>
              <a:buAutoNum type="arabicPeriod"/>
            </a:pPr>
            <a:r>
              <a:rPr lang="en-MY" sz="2400" dirty="0"/>
              <a:t>Growth</a:t>
            </a:r>
          </a:p>
          <a:p>
            <a:pPr marL="457200" indent="-457200">
              <a:buFont typeface="+mj-lt"/>
              <a:buAutoNum type="arabicPeriod"/>
            </a:pPr>
            <a:r>
              <a:rPr lang="en-MY" sz="2400" dirty="0"/>
              <a:t>Maturity</a:t>
            </a:r>
          </a:p>
          <a:p>
            <a:pPr marL="457200" indent="-457200">
              <a:buFont typeface="+mj-lt"/>
              <a:buAutoNum type="arabicPeriod"/>
            </a:pPr>
            <a:r>
              <a:rPr lang="en-MY" sz="2400" dirty="0"/>
              <a:t>Revival</a:t>
            </a:r>
          </a:p>
          <a:p>
            <a:pPr marL="457200" indent="-457200">
              <a:buFont typeface="+mj-lt"/>
              <a:buAutoNum type="arabicPeriod"/>
            </a:pPr>
            <a:r>
              <a:rPr lang="en-MY" sz="2400" dirty="0"/>
              <a:t>Decline</a:t>
            </a:r>
          </a:p>
        </p:txBody>
      </p:sp>
    </p:spTree>
    <p:extLst>
      <p:ext uri="{BB962C8B-B14F-4D97-AF65-F5344CB8AC3E}">
        <p14:creationId xmlns:p14="http://schemas.microsoft.com/office/powerpoint/2010/main" val="948037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3AE15-E056-4FC5-A3FC-92D22F8C9558}"/>
              </a:ext>
            </a:extLst>
          </p:cNvPr>
          <p:cNvSpPr>
            <a:spLocks noGrp="1"/>
          </p:cNvSpPr>
          <p:nvPr>
            <p:ph type="title"/>
          </p:nvPr>
        </p:nvSpPr>
        <p:spPr/>
        <p:txBody>
          <a:bodyPr/>
          <a:lstStyle/>
          <a:p>
            <a:r>
              <a:rPr lang="en-MY" dirty="0"/>
              <a:t>Start-Up Stage</a:t>
            </a:r>
          </a:p>
        </p:txBody>
      </p:sp>
      <p:sp>
        <p:nvSpPr>
          <p:cNvPr id="3" name="Content Placeholder 2">
            <a:extLst>
              <a:ext uri="{FF2B5EF4-FFF2-40B4-BE49-F238E27FC236}">
                <a16:creationId xmlns:a16="http://schemas.microsoft.com/office/drawing/2014/main" id="{4B1BFC98-52A0-4675-BCF6-2CC19DF658C6}"/>
              </a:ext>
            </a:extLst>
          </p:cNvPr>
          <p:cNvSpPr>
            <a:spLocks noGrp="1"/>
          </p:cNvSpPr>
          <p:nvPr>
            <p:ph idx="1"/>
          </p:nvPr>
        </p:nvSpPr>
        <p:spPr/>
        <p:txBody>
          <a:bodyPr/>
          <a:lstStyle/>
          <a:p>
            <a:r>
              <a:rPr lang="en-MY" dirty="0"/>
              <a:t>A </a:t>
            </a:r>
            <a:r>
              <a:rPr lang="en-MY" dirty="0" err="1"/>
              <a:t>startup</a:t>
            </a:r>
            <a:r>
              <a:rPr lang="en-MY" dirty="0"/>
              <a:t> is a company that's in the initial stages of business.</a:t>
            </a:r>
          </a:p>
          <a:p>
            <a:r>
              <a:rPr lang="en-MY" dirty="0"/>
              <a:t>Until the business gets off the ground, a </a:t>
            </a:r>
            <a:r>
              <a:rPr lang="en-MY" dirty="0" err="1"/>
              <a:t>startup</a:t>
            </a:r>
            <a:r>
              <a:rPr lang="en-MY" dirty="0"/>
              <a:t> is often financed by its founders and may attempt to attract outside investment.</a:t>
            </a:r>
          </a:p>
          <a:p>
            <a:r>
              <a:rPr lang="en-MY" dirty="0"/>
              <a:t>The many funding sources for </a:t>
            </a:r>
            <a:r>
              <a:rPr lang="en-MY" dirty="0" err="1"/>
              <a:t>startups</a:t>
            </a:r>
            <a:r>
              <a:rPr lang="en-MY" dirty="0"/>
              <a:t> include family and friends, venture capitalists, crowdfunding and loans</a:t>
            </a:r>
          </a:p>
        </p:txBody>
      </p:sp>
    </p:spTree>
    <p:extLst>
      <p:ext uri="{BB962C8B-B14F-4D97-AF65-F5344CB8AC3E}">
        <p14:creationId xmlns:p14="http://schemas.microsoft.com/office/powerpoint/2010/main" val="4202176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5AF3-D8F1-4234-B968-26F09402773D}"/>
              </a:ext>
            </a:extLst>
          </p:cNvPr>
          <p:cNvSpPr>
            <a:spLocks noGrp="1"/>
          </p:cNvSpPr>
          <p:nvPr>
            <p:ph type="title"/>
          </p:nvPr>
        </p:nvSpPr>
        <p:spPr/>
        <p:txBody>
          <a:bodyPr/>
          <a:lstStyle/>
          <a:p>
            <a:r>
              <a:rPr lang="en-MY" dirty="0"/>
              <a:t>Growth Stage</a:t>
            </a:r>
          </a:p>
        </p:txBody>
      </p:sp>
      <p:sp>
        <p:nvSpPr>
          <p:cNvPr id="3" name="Content Placeholder 2">
            <a:extLst>
              <a:ext uri="{FF2B5EF4-FFF2-40B4-BE49-F238E27FC236}">
                <a16:creationId xmlns:a16="http://schemas.microsoft.com/office/drawing/2014/main" id="{05149E47-A506-4061-8A99-DF34E1401488}"/>
              </a:ext>
            </a:extLst>
          </p:cNvPr>
          <p:cNvSpPr>
            <a:spLocks noGrp="1"/>
          </p:cNvSpPr>
          <p:nvPr>
            <p:ph idx="1"/>
          </p:nvPr>
        </p:nvSpPr>
        <p:spPr/>
        <p:txBody>
          <a:bodyPr/>
          <a:lstStyle/>
          <a:p>
            <a:pPr marL="0" indent="0">
              <a:buNone/>
            </a:pPr>
            <a:r>
              <a:rPr lang="en-MY" dirty="0"/>
              <a:t>In the growth phase, companies experience rapid sales growth. As sales increase rapidly, businesses start seeing profit once they pass the break-even point.</a:t>
            </a:r>
          </a:p>
        </p:txBody>
      </p:sp>
    </p:spTree>
    <p:extLst>
      <p:ext uri="{BB962C8B-B14F-4D97-AF65-F5344CB8AC3E}">
        <p14:creationId xmlns:p14="http://schemas.microsoft.com/office/powerpoint/2010/main" val="2117963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1B506-85BE-4DC8-B355-3BE33EDDDA61}"/>
              </a:ext>
            </a:extLst>
          </p:cNvPr>
          <p:cNvSpPr>
            <a:spLocks noGrp="1"/>
          </p:cNvSpPr>
          <p:nvPr>
            <p:ph type="title"/>
          </p:nvPr>
        </p:nvSpPr>
        <p:spPr/>
        <p:txBody>
          <a:bodyPr/>
          <a:lstStyle/>
          <a:p>
            <a:r>
              <a:rPr lang="en-MY" dirty="0"/>
              <a:t>Maturity Stage</a:t>
            </a:r>
          </a:p>
        </p:txBody>
      </p:sp>
      <p:sp>
        <p:nvSpPr>
          <p:cNvPr id="3" name="Content Placeholder 2">
            <a:extLst>
              <a:ext uri="{FF2B5EF4-FFF2-40B4-BE49-F238E27FC236}">
                <a16:creationId xmlns:a16="http://schemas.microsoft.com/office/drawing/2014/main" id="{00638CCA-3F8E-4097-86F5-78D2F4F610B0}"/>
              </a:ext>
            </a:extLst>
          </p:cNvPr>
          <p:cNvSpPr>
            <a:spLocks noGrp="1"/>
          </p:cNvSpPr>
          <p:nvPr>
            <p:ph idx="1"/>
          </p:nvPr>
        </p:nvSpPr>
        <p:spPr/>
        <p:txBody>
          <a:bodyPr/>
          <a:lstStyle/>
          <a:p>
            <a:r>
              <a:rPr lang="en-MY" dirty="0"/>
              <a:t> Sales continue to increase, but at a slower rate, usually due to either approaching market saturation or the entry of new competitors in the market</a:t>
            </a:r>
          </a:p>
        </p:txBody>
      </p:sp>
    </p:spTree>
    <p:extLst>
      <p:ext uri="{BB962C8B-B14F-4D97-AF65-F5344CB8AC3E}">
        <p14:creationId xmlns:p14="http://schemas.microsoft.com/office/powerpoint/2010/main" val="3522990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D654-A18E-4C19-9C74-AC60712A9DF8}"/>
              </a:ext>
            </a:extLst>
          </p:cNvPr>
          <p:cNvSpPr>
            <a:spLocks noGrp="1"/>
          </p:cNvSpPr>
          <p:nvPr>
            <p:ph type="title"/>
          </p:nvPr>
        </p:nvSpPr>
        <p:spPr/>
        <p:txBody>
          <a:bodyPr/>
          <a:lstStyle/>
          <a:p>
            <a:r>
              <a:rPr lang="en-MY" dirty="0"/>
              <a:t>Decline Stage</a:t>
            </a:r>
          </a:p>
        </p:txBody>
      </p:sp>
      <p:sp>
        <p:nvSpPr>
          <p:cNvPr id="3" name="Content Placeholder 2">
            <a:extLst>
              <a:ext uri="{FF2B5EF4-FFF2-40B4-BE49-F238E27FC236}">
                <a16:creationId xmlns:a16="http://schemas.microsoft.com/office/drawing/2014/main" id="{D7886100-2898-40B9-BB52-00AB584E2341}"/>
              </a:ext>
            </a:extLst>
          </p:cNvPr>
          <p:cNvSpPr>
            <a:spLocks noGrp="1"/>
          </p:cNvSpPr>
          <p:nvPr>
            <p:ph idx="1"/>
          </p:nvPr>
        </p:nvSpPr>
        <p:spPr/>
        <p:txBody>
          <a:bodyPr/>
          <a:lstStyle/>
          <a:p>
            <a:r>
              <a:rPr lang="en-MY" dirty="0"/>
              <a:t>In the final stage of the business life cycle, sales, profit, and cash flow all decline. During this phase, companies accept their failure to extend their business life cycle by adapting to the changing business environment. Firms lose their competitive advantage and finally exit the market.</a:t>
            </a:r>
          </a:p>
        </p:txBody>
      </p:sp>
    </p:spTree>
    <p:extLst>
      <p:ext uri="{BB962C8B-B14F-4D97-AF65-F5344CB8AC3E}">
        <p14:creationId xmlns:p14="http://schemas.microsoft.com/office/powerpoint/2010/main" val="2198193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ACD2A-62AB-4AA2-BE34-6850DA835155}"/>
              </a:ext>
            </a:extLst>
          </p:cNvPr>
          <p:cNvSpPr>
            <a:spLocks noGrp="1"/>
          </p:cNvSpPr>
          <p:nvPr>
            <p:ph type="title"/>
          </p:nvPr>
        </p:nvSpPr>
        <p:spPr/>
        <p:txBody>
          <a:bodyPr/>
          <a:lstStyle/>
          <a:p>
            <a:r>
              <a:rPr lang="en-MY" dirty="0"/>
              <a:t>Revival Stage</a:t>
            </a:r>
          </a:p>
        </p:txBody>
      </p:sp>
      <p:sp>
        <p:nvSpPr>
          <p:cNvPr id="3" name="Content Placeholder 2">
            <a:extLst>
              <a:ext uri="{FF2B5EF4-FFF2-40B4-BE49-F238E27FC236}">
                <a16:creationId xmlns:a16="http://schemas.microsoft.com/office/drawing/2014/main" id="{8C29A669-27C5-4D85-B22F-6A5962388DC0}"/>
              </a:ext>
            </a:extLst>
          </p:cNvPr>
          <p:cNvSpPr>
            <a:spLocks noGrp="1"/>
          </p:cNvSpPr>
          <p:nvPr>
            <p:ph idx="1"/>
          </p:nvPr>
        </p:nvSpPr>
        <p:spPr/>
        <p:txBody>
          <a:bodyPr/>
          <a:lstStyle/>
          <a:p>
            <a:pPr marL="0" indent="0">
              <a:buNone/>
            </a:pPr>
            <a:r>
              <a:rPr lang="en-MY" dirty="0"/>
              <a:t>Businesses extend their business life cycle during this phase by reinventing themselves and investing in new technologies and emerging markets. This allows for companies to reposition themselves in their dynamic industries, and hence refresh their growth in the marketplace</a:t>
            </a:r>
          </a:p>
        </p:txBody>
      </p:sp>
    </p:spTree>
    <p:extLst>
      <p:ext uri="{BB962C8B-B14F-4D97-AF65-F5344CB8AC3E}">
        <p14:creationId xmlns:p14="http://schemas.microsoft.com/office/powerpoint/2010/main" val="2009009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962A89-269B-4FA4-A833-6F1179F794A4}"/>
              </a:ext>
            </a:extLst>
          </p:cNvPr>
          <p:cNvSpPr>
            <a:spLocks noGrp="1"/>
          </p:cNvSpPr>
          <p:nvPr>
            <p:ph idx="1"/>
          </p:nvPr>
        </p:nvSpPr>
        <p:spPr/>
        <p:txBody>
          <a:bodyPr/>
          <a:lstStyle/>
          <a:p>
            <a:pPr marL="0" indent="0">
              <a:buNone/>
            </a:pPr>
            <a:endParaRPr lang="en-MY" dirty="0"/>
          </a:p>
          <a:p>
            <a:pPr marL="0" indent="0">
              <a:buNone/>
            </a:pPr>
            <a:endParaRPr lang="en-MY" dirty="0"/>
          </a:p>
          <a:p>
            <a:pPr marL="0" indent="0">
              <a:buNone/>
            </a:pPr>
            <a:endParaRPr lang="en-MY" dirty="0"/>
          </a:p>
          <a:p>
            <a:pPr marL="0" indent="0" algn="ctr">
              <a:buNone/>
            </a:pPr>
            <a:r>
              <a:rPr lang="en-MY" sz="4400" b="1" dirty="0"/>
              <a:t>STRATEGIC MANAGEMENT</a:t>
            </a:r>
          </a:p>
        </p:txBody>
      </p:sp>
    </p:spTree>
    <p:extLst>
      <p:ext uri="{BB962C8B-B14F-4D97-AF65-F5344CB8AC3E}">
        <p14:creationId xmlns:p14="http://schemas.microsoft.com/office/powerpoint/2010/main" val="3827916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556791"/>
            <a:ext cx="7978080" cy="5023395"/>
          </a:xfrm>
        </p:spPr>
        <p:txBody>
          <a:bodyPr/>
          <a:lstStyle/>
          <a:p>
            <a:pPr marL="496570" marR="639445" indent="0">
              <a:spcBef>
                <a:spcPts val="900"/>
              </a:spcBef>
              <a:spcAft>
                <a:spcPts val="0"/>
              </a:spcAft>
              <a:buNone/>
            </a:pPr>
            <a:r>
              <a:rPr lang="en-MY" sz="1800" dirty="0"/>
              <a:t>Strategy is a term that comes from the Greek word strategos meaning “Army Leader”.</a:t>
            </a:r>
          </a:p>
          <a:p>
            <a:pPr marL="496570" marR="639445" indent="0">
              <a:spcBef>
                <a:spcPts val="900"/>
              </a:spcBef>
              <a:spcAft>
                <a:spcPts val="0"/>
              </a:spcAft>
              <a:buNone/>
            </a:pPr>
            <a:endParaRPr lang="en-MY" sz="1800" dirty="0"/>
          </a:p>
          <a:p>
            <a:pPr marL="782320" marR="639445" indent="-285750">
              <a:spcBef>
                <a:spcPts val="900"/>
              </a:spcBef>
              <a:spcAft>
                <a:spcPts val="0"/>
              </a:spcAft>
            </a:pPr>
            <a:r>
              <a:rPr lang="en-MY" sz="1800" dirty="0"/>
              <a:t>Strategy is a plan, a "how," a means of getting from here to there.</a:t>
            </a:r>
          </a:p>
          <a:p>
            <a:pPr marL="782320" marR="639445" indent="-285750">
              <a:spcBef>
                <a:spcPts val="900"/>
              </a:spcBef>
              <a:spcAft>
                <a:spcPts val="0"/>
              </a:spcAft>
            </a:pPr>
            <a:r>
              <a:rPr lang="en-MY" sz="1800" dirty="0"/>
              <a:t>Strategy is a pattern in actions over time; for example, a company that regularly markets very expensive products is using a "high end" strategy.</a:t>
            </a:r>
          </a:p>
          <a:p>
            <a:pPr marL="782320" marR="639445" indent="-285750">
              <a:spcBef>
                <a:spcPts val="900"/>
              </a:spcBef>
              <a:spcAft>
                <a:spcPts val="0"/>
              </a:spcAft>
            </a:pPr>
            <a:r>
              <a:rPr lang="en-MY" sz="1800" dirty="0"/>
              <a:t>Strategy is position; that is, it reflects decisions to offer particular products or services in particular markets.</a:t>
            </a:r>
          </a:p>
          <a:p>
            <a:pPr marL="782320" marR="639445" indent="-285750">
              <a:spcBef>
                <a:spcPts val="900"/>
              </a:spcBef>
              <a:spcAft>
                <a:spcPts val="0"/>
              </a:spcAft>
            </a:pPr>
            <a:r>
              <a:rPr lang="en-MY" sz="1800" dirty="0"/>
              <a:t>Strategy is perspective, that is, vision and direction</a:t>
            </a:r>
          </a:p>
          <a:p>
            <a:pPr marL="782320" marR="639445" indent="-285750">
              <a:spcBef>
                <a:spcPts val="900"/>
              </a:spcBef>
              <a:spcAft>
                <a:spcPts val="0"/>
              </a:spcAft>
            </a:pPr>
            <a:endParaRPr lang="en-MY" sz="1800" dirty="0"/>
          </a:p>
          <a:p>
            <a:pPr marL="782320" marR="639445" indent="-285750">
              <a:spcBef>
                <a:spcPts val="900"/>
              </a:spcBef>
              <a:spcAft>
                <a:spcPts val="0"/>
              </a:spcAft>
            </a:pPr>
            <a:endParaRPr lang="en-MY" sz="1800" dirty="0"/>
          </a:p>
        </p:txBody>
      </p:sp>
      <p:sp>
        <p:nvSpPr>
          <p:cNvPr id="4" name="TextBox 3">
            <a:extLst>
              <a:ext uri="{FF2B5EF4-FFF2-40B4-BE49-F238E27FC236}">
                <a16:creationId xmlns:a16="http://schemas.microsoft.com/office/drawing/2014/main" id="{1818157E-24B5-4C2C-9DA4-023A0A3D089A}"/>
              </a:ext>
            </a:extLst>
          </p:cNvPr>
          <p:cNvSpPr txBox="1"/>
          <p:nvPr/>
        </p:nvSpPr>
        <p:spPr>
          <a:xfrm>
            <a:off x="1403648" y="5661248"/>
            <a:ext cx="6192688" cy="369332"/>
          </a:xfrm>
          <a:prstGeom prst="rect">
            <a:avLst/>
          </a:prstGeom>
          <a:noFill/>
        </p:spPr>
        <p:txBody>
          <a:bodyPr wrap="square" rtlCol="0">
            <a:spAutoFit/>
          </a:bodyPr>
          <a:lstStyle/>
          <a:p>
            <a:r>
              <a:rPr lang="en-MY" sz="1800" i="1" dirty="0"/>
              <a:t>Henry Mintzberg, The Rise and Fall of Strategic</a:t>
            </a:r>
            <a:endParaRPr lang="en-MY" i="1" dirty="0"/>
          </a:p>
        </p:txBody>
      </p:sp>
    </p:spTree>
    <p:extLst>
      <p:ext uri="{BB962C8B-B14F-4D97-AF65-F5344CB8AC3E}">
        <p14:creationId xmlns:p14="http://schemas.microsoft.com/office/powerpoint/2010/main" val="783118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1AE2F-C781-4C33-A7B5-9584B9E95656}"/>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1C66776-EE4F-4193-A97A-29B34E42CC6E}"/>
              </a:ext>
            </a:extLst>
          </p:cNvPr>
          <p:cNvSpPr>
            <a:spLocks noGrp="1"/>
          </p:cNvSpPr>
          <p:nvPr>
            <p:ph idx="1"/>
          </p:nvPr>
        </p:nvSpPr>
        <p:spPr/>
        <p:txBody>
          <a:bodyPr/>
          <a:lstStyle/>
          <a:p>
            <a:pPr marL="0" indent="0">
              <a:buNone/>
            </a:pPr>
            <a:r>
              <a:rPr lang="en-MY" sz="2000" dirty="0"/>
              <a:t>Strategy is a plan, pattern, position, perspective</a:t>
            </a:r>
          </a:p>
          <a:p>
            <a:endParaRPr lang="en-MY" sz="2000" dirty="0"/>
          </a:p>
          <a:p>
            <a:pPr marL="496570" marR="639445" indent="0">
              <a:spcBef>
                <a:spcPts val="900"/>
              </a:spcBef>
              <a:spcAft>
                <a:spcPts val="0"/>
              </a:spcAft>
              <a:buNone/>
            </a:pPr>
            <a:r>
              <a:rPr lang="en-MY" sz="2000" dirty="0"/>
              <a:t>It basically answers – </a:t>
            </a:r>
          </a:p>
          <a:p>
            <a:pPr marL="953770" marR="639445" indent="-457200">
              <a:spcBef>
                <a:spcPts val="900"/>
              </a:spcBef>
              <a:spcAft>
                <a:spcPts val="0"/>
              </a:spcAft>
            </a:pPr>
            <a:r>
              <a:rPr lang="en-MY" sz="2000" dirty="0"/>
              <a:t>Where we are now?</a:t>
            </a:r>
          </a:p>
          <a:p>
            <a:pPr marL="953770" marR="639445" indent="-457200">
              <a:spcBef>
                <a:spcPts val="900"/>
              </a:spcBef>
              <a:spcAft>
                <a:spcPts val="0"/>
              </a:spcAft>
            </a:pPr>
            <a:r>
              <a:rPr lang="en-MY" sz="2000" dirty="0"/>
              <a:t>Where do we want to be?</a:t>
            </a:r>
          </a:p>
          <a:p>
            <a:pPr marL="953770" marR="639445" indent="-457200">
              <a:spcBef>
                <a:spcPts val="900"/>
              </a:spcBef>
              <a:spcAft>
                <a:spcPts val="0"/>
              </a:spcAft>
            </a:pPr>
            <a:r>
              <a:rPr lang="en-MY" sz="2000" dirty="0"/>
              <a:t>How will we get there?</a:t>
            </a:r>
          </a:p>
          <a:p>
            <a:pPr marL="0" indent="0">
              <a:buNone/>
            </a:pPr>
            <a:endParaRPr lang="en-MY" sz="2000" dirty="0"/>
          </a:p>
          <a:p>
            <a:pPr marL="0" indent="0">
              <a:buNone/>
            </a:pPr>
            <a:r>
              <a:rPr lang="en-MY" sz="2000" dirty="0"/>
              <a:t>Strategy is about competitive position, about differentiating yourself in the eyes of the customer, about adding value through a mix of activities different from those used by competitors</a:t>
            </a:r>
          </a:p>
          <a:p>
            <a:endParaRPr lang="en-MY" dirty="0"/>
          </a:p>
        </p:txBody>
      </p:sp>
      <p:sp>
        <p:nvSpPr>
          <p:cNvPr id="6" name="TextBox 5">
            <a:extLst>
              <a:ext uri="{FF2B5EF4-FFF2-40B4-BE49-F238E27FC236}">
                <a16:creationId xmlns:a16="http://schemas.microsoft.com/office/drawing/2014/main" id="{55A09BBB-ED8E-4021-91AB-C5FB3B511F7A}"/>
              </a:ext>
            </a:extLst>
          </p:cNvPr>
          <p:cNvSpPr txBox="1"/>
          <p:nvPr/>
        </p:nvSpPr>
        <p:spPr>
          <a:xfrm>
            <a:off x="4067944" y="5445224"/>
            <a:ext cx="6192688" cy="369332"/>
          </a:xfrm>
          <a:prstGeom prst="rect">
            <a:avLst/>
          </a:prstGeom>
          <a:noFill/>
        </p:spPr>
        <p:txBody>
          <a:bodyPr wrap="square" rtlCol="0">
            <a:spAutoFit/>
          </a:bodyPr>
          <a:lstStyle/>
          <a:p>
            <a:r>
              <a:rPr lang="en-MY" sz="1800" i="1" dirty="0"/>
              <a:t>Michael Porter, Competitive Advantage</a:t>
            </a:r>
            <a:endParaRPr lang="en-MY" i="1" dirty="0"/>
          </a:p>
        </p:txBody>
      </p:sp>
    </p:spTree>
    <p:extLst>
      <p:ext uri="{BB962C8B-B14F-4D97-AF65-F5344CB8AC3E}">
        <p14:creationId xmlns:p14="http://schemas.microsoft.com/office/powerpoint/2010/main" val="2675689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52841-1840-4CFB-9898-0E35F799227A}"/>
              </a:ext>
            </a:extLst>
          </p:cNvPr>
          <p:cNvSpPr>
            <a:spLocks noGrp="1"/>
          </p:cNvSpPr>
          <p:nvPr>
            <p:ph type="title"/>
          </p:nvPr>
        </p:nvSpPr>
        <p:spPr/>
        <p:txBody>
          <a:bodyPr/>
          <a:lstStyle/>
          <a:p>
            <a:r>
              <a:rPr lang="en-MY" dirty="0"/>
              <a:t>Strategy</a:t>
            </a:r>
          </a:p>
        </p:txBody>
      </p:sp>
      <p:pic>
        <p:nvPicPr>
          <p:cNvPr id="5" name="Content Placeholder 4">
            <a:extLst>
              <a:ext uri="{FF2B5EF4-FFF2-40B4-BE49-F238E27FC236}">
                <a16:creationId xmlns:a16="http://schemas.microsoft.com/office/drawing/2014/main" id="{3B92652A-BB05-466E-BE2D-53B5B872E3DB}"/>
              </a:ext>
            </a:extLst>
          </p:cNvPr>
          <p:cNvPicPr>
            <a:picLocks noGrp="1" noChangeAspect="1"/>
          </p:cNvPicPr>
          <p:nvPr>
            <p:ph idx="1"/>
          </p:nvPr>
        </p:nvPicPr>
        <p:blipFill>
          <a:blip r:embed="rId2"/>
          <a:stretch>
            <a:fillRect/>
          </a:stretch>
        </p:blipFill>
        <p:spPr>
          <a:xfrm>
            <a:off x="1619672" y="1916831"/>
            <a:ext cx="5976664" cy="3581059"/>
          </a:xfrm>
        </p:spPr>
      </p:pic>
    </p:spTree>
    <p:extLst>
      <p:ext uri="{BB962C8B-B14F-4D97-AF65-F5344CB8AC3E}">
        <p14:creationId xmlns:p14="http://schemas.microsoft.com/office/powerpoint/2010/main" val="40125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B29E-9D63-4213-AE89-FB13D50DAFC1}"/>
              </a:ext>
            </a:extLst>
          </p:cNvPr>
          <p:cNvSpPr>
            <a:spLocks noGrp="1"/>
          </p:cNvSpPr>
          <p:nvPr>
            <p:ph type="title"/>
          </p:nvPr>
        </p:nvSpPr>
        <p:spPr/>
        <p:txBody>
          <a:bodyPr/>
          <a:lstStyle/>
          <a:p>
            <a:r>
              <a:rPr lang="en-MY" dirty="0"/>
              <a:t>Tactics</a:t>
            </a:r>
          </a:p>
        </p:txBody>
      </p:sp>
      <p:sp>
        <p:nvSpPr>
          <p:cNvPr id="3" name="Content Placeholder 2">
            <a:extLst>
              <a:ext uri="{FF2B5EF4-FFF2-40B4-BE49-F238E27FC236}">
                <a16:creationId xmlns:a16="http://schemas.microsoft.com/office/drawing/2014/main" id="{A8D4E547-ED6A-4364-9044-7F1A13B2E564}"/>
              </a:ext>
            </a:extLst>
          </p:cNvPr>
          <p:cNvSpPr>
            <a:spLocks noGrp="1"/>
          </p:cNvSpPr>
          <p:nvPr>
            <p:ph idx="1"/>
          </p:nvPr>
        </p:nvSpPr>
        <p:spPr/>
        <p:txBody>
          <a:bodyPr/>
          <a:lstStyle/>
          <a:p>
            <a:r>
              <a:rPr lang="en-MY" sz="2400" dirty="0"/>
              <a:t>A tactic is a conceptual action or short series of actions with the aim of achieving of a short-term goal.</a:t>
            </a:r>
          </a:p>
          <a:p>
            <a:pPr marL="0" indent="0">
              <a:buNone/>
            </a:pPr>
            <a:endParaRPr lang="en-MY" sz="2400" dirty="0"/>
          </a:p>
          <a:p>
            <a:pPr marL="0" indent="0">
              <a:buNone/>
            </a:pPr>
            <a:r>
              <a:rPr lang="en-MY" sz="2400" dirty="0"/>
              <a:t>Difference between Tactics and Strategy</a:t>
            </a:r>
          </a:p>
          <a:p>
            <a:r>
              <a:rPr lang="en-MY" sz="2400" dirty="0"/>
              <a:t>A strategy is a set of guidelines used to achieve an overall objective, whereas tactics are the specific actions aimed at adhering to those guidelines</a:t>
            </a:r>
          </a:p>
          <a:p>
            <a:endParaRPr lang="en-MY" sz="2400" dirty="0"/>
          </a:p>
          <a:p>
            <a:r>
              <a:rPr lang="en-MY" sz="2400" dirty="0"/>
              <a:t> Tactics are the actual means used to gain an objective, while strategy is the overall plan</a:t>
            </a:r>
          </a:p>
          <a:p>
            <a:endParaRPr lang="en-MY" sz="2400" dirty="0"/>
          </a:p>
        </p:txBody>
      </p:sp>
    </p:spTree>
    <p:extLst>
      <p:ext uri="{BB962C8B-B14F-4D97-AF65-F5344CB8AC3E}">
        <p14:creationId xmlns:p14="http://schemas.microsoft.com/office/powerpoint/2010/main" val="1899358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C817E-0269-476B-AB23-2BA1C883B7B3}"/>
              </a:ext>
            </a:extLst>
          </p:cNvPr>
          <p:cNvSpPr>
            <a:spLocks noGrp="1"/>
          </p:cNvSpPr>
          <p:nvPr>
            <p:ph type="title"/>
          </p:nvPr>
        </p:nvSpPr>
        <p:spPr/>
        <p:txBody>
          <a:bodyPr/>
          <a:lstStyle/>
          <a:p>
            <a:r>
              <a:rPr lang="en-MY" dirty="0"/>
              <a:t>Strategy in Business</a:t>
            </a:r>
          </a:p>
        </p:txBody>
      </p:sp>
      <p:sp>
        <p:nvSpPr>
          <p:cNvPr id="3" name="Content Placeholder 2">
            <a:extLst>
              <a:ext uri="{FF2B5EF4-FFF2-40B4-BE49-F238E27FC236}">
                <a16:creationId xmlns:a16="http://schemas.microsoft.com/office/drawing/2014/main" id="{1ED69DA0-CD55-4F7B-8F74-A7AB26B20EDE}"/>
              </a:ext>
            </a:extLst>
          </p:cNvPr>
          <p:cNvSpPr>
            <a:spLocks noGrp="1"/>
          </p:cNvSpPr>
          <p:nvPr>
            <p:ph idx="1"/>
          </p:nvPr>
        </p:nvSpPr>
        <p:spPr>
          <a:xfrm>
            <a:off x="914400" y="1656471"/>
            <a:ext cx="7772400" cy="4530725"/>
          </a:xfrm>
        </p:spPr>
        <p:txBody>
          <a:bodyPr/>
          <a:lstStyle/>
          <a:p>
            <a:pPr marL="0" indent="0">
              <a:buNone/>
            </a:pPr>
            <a:r>
              <a:rPr lang="en-MY" dirty="0"/>
              <a:t>Strategy is about positioning an organization to have a competitive advantage by making choices about:</a:t>
            </a:r>
          </a:p>
          <a:p>
            <a:pPr marL="0" indent="0">
              <a:buNone/>
            </a:pPr>
            <a:endParaRPr lang="en-MY" dirty="0"/>
          </a:p>
          <a:p>
            <a:pPr marL="514350" indent="-514350">
              <a:buFont typeface="+mj-lt"/>
              <a:buAutoNum type="arabicPeriod"/>
            </a:pPr>
            <a:r>
              <a:rPr lang="en-MY" dirty="0"/>
              <a:t> which countries/industries to participate in;</a:t>
            </a:r>
          </a:p>
          <a:p>
            <a:pPr marL="514350" indent="-514350">
              <a:buFont typeface="+mj-lt"/>
              <a:buAutoNum type="arabicPeriod"/>
            </a:pPr>
            <a:endParaRPr lang="en-MY" dirty="0"/>
          </a:p>
          <a:p>
            <a:pPr marL="514350" indent="-514350">
              <a:buFont typeface="+mj-lt"/>
              <a:buAutoNum type="arabicPeriod"/>
            </a:pPr>
            <a:r>
              <a:rPr lang="en-MY" dirty="0"/>
              <a:t>what products/services to offer; </a:t>
            </a:r>
          </a:p>
          <a:p>
            <a:pPr marL="514350" indent="-514350">
              <a:buFont typeface="+mj-lt"/>
              <a:buAutoNum type="arabicPeriod"/>
            </a:pPr>
            <a:endParaRPr lang="en-MY" dirty="0"/>
          </a:p>
          <a:p>
            <a:pPr marL="514350" indent="-514350">
              <a:buFont typeface="+mj-lt"/>
              <a:buAutoNum type="arabicPeriod"/>
            </a:pPr>
            <a:r>
              <a:rPr lang="en-MY" dirty="0"/>
              <a:t>how to allocate corporate resources.</a:t>
            </a:r>
          </a:p>
        </p:txBody>
      </p:sp>
    </p:spTree>
    <p:extLst>
      <p:ext uri="{BB962C8B-B14F-4D97-AF65-F5344CB8AC3E}">
        <p14:creationId xmlns:p14="http://schemas.microsoft.com/office/powerpoint/2010/main" val="34421145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C7466-C09C-4353-9DC4-CE6EF5367690}"/>
              </a:ext>
            </a:extLst>
          </p:cNvPr>
          <p:cNvSpPr>
            <a:spLocks noGrp="1"/>
          </p:cNvSpPr>
          <p:nvPr>
            <p:ph type="title"/>
          </p:nvPr>
        </p:nvSpPr>
        <p:spPr/>
        <p:txBody>
          <a:bodyPr/>
          <a:lstStyle/>
          <a:p>
            <a:r>
              <a:rPr lang="en-MY" dirty="0"/>
              <a:t>Strategic Planning</a:t>
            </a:r>
          </a:p>
        </p:txBody>
      </p:sp>
      <p:sp>
        <p:nvSpPr>
          <p:cNvPr id="3" name="Content Placeholder 2">
            <a:extLst>
              <a:ext uri="{FF2B5EF4-FFF2-40B4-BE49-F238E27FC236}">
                <a16:creationId xmlns:a16="http://schemas.microsoft.com/office/drawing/2014/main" id="{6234141C-394C-4199-B5B5-8D13CF060CC5}"/>
              </a:ext>
            </a:extLst>
          </p:cNvPr>
          <p:cNvSpPr>
            <a:spLocks noGrp="1"/>
          </p:cNvSpPr>
          <p:nvPr>
            <p:ph idx="1"/>
          </p:nvPr>
        </p:nvSpPr>
        <p:spPr>
          <a:xfrm>
            <a:off x="914400" y="1600200"/>
            <a:ext cx="8050088" cy="4530725"/>
          </a:xfrm>
        </p:spPr>
        <p:txBody>
          <a:bodyPr/>
          <a:lstStyle/>
          <a:p>
            <a:pPr marL="0" indent="0">
              <a:buNone/>
            </a:pPr>
            <a:r>
              <a:rPr lang="en-MY" dirty="0"/>
              <a:t>Strategic planning is a function of strategic management, which is the continuing process of pursuing a favourable competitive fit between the firm and its dynamic environment. </a:t>
            </a:r>
          </a:p>
          <a:p>
            <a:pPr marL="0" indent="0">
              <a:buNone/>
            </a:pPr>
            <a:endParaRPr lang="en-MY" dirty="0"/>
          </a:p>
          <a:p>
            <a:pPr marL="0" indent="0">
              <a:buNone/>
            </a:pPr>
            <a:r>
              <a:rPr lang="en-MY" dirty="0"/>
              <a:t>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p14="http://schemas.microsoft.com/office/powerpoint/2010/main" val="21164136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2AD5-1256-4ED9-AAE6-0269C8471530}"/>
              </a:ext>
            </a:extLst>
          </p:cNvPr>
          <p:cNvSpPr>
            <a:spLocks noGrp="1"/>
          </p:cNvSpPr>
          <p:nvPr>
            <p:ph type="title"/>
          </p:nvPr>
        </p:nvSpPr>
        <p:spPr/>
        <p:txBody>
          <a:bodyPr/>
          <a:lstStyle/>
          <a:p>
            <a:r>
              <a:rPr lang="en-MY" dirty="0"/>
              <a:t>Strategic Planning</a:t>
            </a:r>
          </a:p>
        </p:txBody>
      </p:sp>
      <p:pic>
        <p:nvPicPr>
          <p:cNvPr id="5" name="Content Placeholder 4">
            <a:extLst>
              <a:ext uri="{FF2B5EF4-FFF2-40B4-BE49-F238E27FC236}">
                <a16:creationId xmlns:a16="http://schemas.microsoft.com/office/drawing/2014/main" id="{D1191DB0-7290-4266-83FC-750F12126DD6}"/>
              </a:ext>
            </a:extLst>
          </p:cNvPr>
          <p:cNvPicPr>
            <a:picLocks noGrp="1" noChangeAspect="1"/>
          </p:cNvPicPr>
          <p:nvPr>
            <p:ph idx="1"/>
          </p:nvPr>
        </p:nvPicPr>
        <p:blipFill>
          <a:blip r:embed="rId2"/>
          <a:stretch>
            <a:fillRect/>
          </a:stretch>
        </p:blipFill>
        <p:spPr>
          <a:xfrm>
            <a:off x="970670" y="1988839"/>
            <a:ext cx="7561769" cy="4476365"/>
          </a:xfrm>
        </p:spPr>
      </p:pic>
    </p:spTree>
    <p:extLst>
      <p:ext uri="{BB962C8B-B14F-4D97-AF65-F5344CB8AC3E}">
        <p14:creationId xmlns:p14="http://schemas.microsoft.com/office/powerpoint/2010/main" val="3208278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A04FC-1385-4CE8-BCD4-2CD4A35B6D13}"/>
              </a:ext>
            </a:extLst>
          </p:cNvPr>
          <p:cNvSpPr>
            <a:spLocks noGrp="1"/>
          </p:cNvSpPr>
          <p:nvPr>
            <p:ph type="title"/>
          </p:nvPr>
        </p:nvSpPr>
        <p:spPr/>
        <p:txBody>
          <a:bodyPr/>
          <a:lstStyle/>
          <a:p>
            <a:r>
              <a:rPr lang="en-MY" dirty="0"/>
              <a:t>Vision Statement</a:t>
            </a:r>
          </a:p>
        </p:txBody>
      </p:sp>
      <p:sp>
        <p:nvSpPr>
          <p:cNvPr id="3" name="Content Placeholder 2">
            <a:extLst>
              <a:ext uri="{FF2B5EF4-FFF2-40B4-BE49-F238E27FC236}">
                <a16:creationId xmlns:a16="http://schemas.microsoft.com/office/drawing/2014/main" id="{EDAA9638-DD1B-4CF1-A0A6-8E12D5AEB8B0}"/>
              </a:ext>
            </a:extLst>
          </p:cNvPr>
          <p:cNvSpPr>
            <a:spLocks noGrp="1"/>
          </p:cNvSpPr>
          <p:nvPr>
            <p:ph idx="1"/>
          </p:nvPr>
        </p:nvSpPr>
        <p:spPr>
          <a:xfrm>
            <a:off x="611560" y="1600200"/>
            <a:ext cx="8208912" cy="4530725"/>
          </a:xfrm>
        </p:spPr>
        <p:txBody>
          <a:bodyPr/>
          <a:lstStyle/>
          <a:p>
            <a:pPr marL="0" indent="0">
              <a:buNone/>
            </a:pPr>
            <a:r>
              <a:rPr lang="en-MY" sz="2000" b="0" i="0" dirty="0">
                <a:solidFill>
                  <a:srgbClr val="202122"/>
                </a:solidFill>
                <a:effectLst/>
                <a:latin typeface="Arial" panose="020B0604020202020204" pitchFamily="34" charset="0"/>
              </a:rPr>
              <a:t>A vision statement is a company's road map, indicating what the company wants to become by setting a defined direction for the company's growth. </a:t>
            </a:r>
          </a:p>
          <a:p>
            <a:pPr marL="0" indent="0">
              <a:buNone/>
            </a:pPr>
            <a:endParaRPr lang="en-US" sz="2000" dirty="0">
              <a:solidFill>
                <a:srgbClr val="202122"/>
              </a:solidFill>
              <a:latin typeface="Arial" panose="020B0604020202020204" pitchFamily="34" charset="0"/>
            </a:endParaRPr>
          </a:p>
          <a:p>
            <a:pPr marL="0" indent="0">
              <a:buNone/>
            </a:pPr>
            <a:r>
              <a:rPr lang="en-US" sz="2000" dirty="0">
                <a:solidFill>
                  <a:srgbClr val="202122"/>
                </a:solidFill>
                <a:latin typeface="Arial" panose="020B0604020202020204" pitchFamily="34" charset="0"/>
              </a:rPr>
              <a:t>Big picture idea of what you want to achieve</a:t>
            </a:r>
            <a:endParaRPr lang="en-MY" sz="2000" dirty="0">
              <a:solidFill>
                <a:srgbClr val="202122"/>
              </a:solidFill>
              <a:latin typeface="Arial" panose="020B0604020202020204" pitchFamily="34" charset="0"/>
            </a:endParaRPr>
          </a:p>
          <a:p>
            <a:pPr marL="0" indent="0">
              <a:buNone/>
            </a:pPr>
            <a:endParaRPr lang="en-MY" sz="2000" dirty="0">
              <a:solidFill>
                <a:srgbClr val="202122"/>
              </a:solidFill>
              <a:latin typeface="Arial" panose="020B0604020202020204" pitchFamily="34" charset="0"/>
            </a:endParaRPr>
          </a:p>
          <a:p>
            <a:r>
              <a:rPr lang="en-MY" sz="2000" dirty="0"/>
              <a:t>Concise: able to be easily remembered and repeated</a:t>
            </a:r>
          </a:p>
          <a:p>
            <a:r>
              <a:rPr lang="en-MY" sz="2000" dirty="0"/>
              <a:t>Clear: defines a prime goal</a:t>
            </a:r>
          </a:p>
          <a:p>
            <a:r>
              <a:rPr lang="en-MY" sz="2000" dirty="0"/>
              <a:t>Time horizon: defines a time horizon</a:t>
            </a:r>
          </a:p>
          <a:p>
            <a:r>
              <a:rPr lang="en-MY" sz="2000" dirty="0"/>
              <a:t>Future-oriented: describes where the company is going</a:t>
            </a:r>
          </a:p>
          <a:p>
            <a:r>
              <a:rPr lang="en-MY" sz="2000" dirty="0"/>
              <a:t>Stable: offers a long-term perspective</a:t>
            </a:r>
          </a:p>
          <a:p>
            <a:r>
              <a:rPr lang="en-MY" sz="2000" dirty="0"/>
              <a:t>Challenging: not something that can be easily met and discarded</a:t>
            </a:r>
          </a:p>
          <a:p>
            <a:r>
              <a:rPr lang="en-MY" sz="2000" dirty="0"/>
              <a:t>Abstract: encompass all of the organization's interests and direction</a:t>
            </a:r>
          </a:p>
          <a:p>
            <a:r>
              <a:rPr lang="en-MY" sz="2000" dirty="0"/>
              <a:t>Inspiring: motivates employees</a:t>
            </a:r>
          </a:p>
        </p:txBody>
      </p:sp>
    </p:spTree>
    <p:extLst>
      <p:ext uri="{BB962C8B-B14F-4D97-AF65-F5344CB8AC3E}">
        <p14:creationId xmlns:p14="http://schemas.microsoft.com/office/powerpoint/2010/main" val="2122901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1F1EE-0F60-4F7A-BCC8-1477D4DD9D7D}"/>
              </a:ext>
            </a:extLst>
          </p:cNvPr>
          <p:cNvSpPr>
            <a:spLocks noGrp="1"/>
          </p:cNvSpPr>
          <p:nvPr>
            <p:ph type="title"/>
          </p:nvPr>
        </p:nvSpPr>
        <p:spPr/>
        <p:txBody>
          <a:bodyPr/>
          <a:lstStyle/>
          <a:p>
            <a:r>
              <a:rPr lang="en-MY" dirty="0"/>
              <a:t>Examples of Vision Statement</a:t>
            </a:r>
          </a:p>
        </p:txBody>
      </p:sp>
      <p:sp>
        <p:nvSpPr>
          <p:cNvPr id="3" name="Content Placeholder 2">
            <a:extLst>
              <a:ext uri="{FF2B5EF4-FFF2-40B4-BE49-F238E27FC236}">
                <a16:creationId xmlns:a16="http://schemas.microsoft.com/office/drawing/2014/main" id="{BF082678-E104-42B9-B3A9-2830064499E7}"/>
              </a:ext>
            </a:extLst>
          </p:cNvPr>
          <p:cNvSpPr>
            <a:spLocks noGrp="1"/>
          </p:cNvSpPr>
          <p:nvPr>
            <p:ph idx="1"/>
          </p:nvPr>
        </p:nvSpPr>
        <p:spPr/>
        <p:txBody>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p14="http://schemas.microsoft.com/office/powerpoint/2010/main" val="3327230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3ABF5-9E35-4CBB-98B7-F448C5EB1E58}"/>
              </a:ext>
            </a:extLst>
          </p:cNvPr>
          <p:cNvSpPr>
            <a:spLocks noGrp="1"/>
          </p:cNvSpPr>
          <p:nvPr>
            <p:ph type="title"/>
          </p:nvPr>
        </p:nvSpPr>
        <p:spPr/>
        <p:txBody>
          <a:bodyPr/>
          <a:lstStyle/>
          <a:p>
            <a:r>
              <a:rPr lang="en-MY" dirty="0"/>
              <a:t>Mission Statement</a:t>
            </a:r>
          </a:p>
        </p:txBody>
      </p:sp>
      <p:sp>
        <p:nvSpPr>
          <p:cNvPr id="3" name="Content Placeholder 2">
            <a:extLst>
              <a:ext uri="{FF2B5EF4-FFF2-40B4-BE49-F238E27FC236}">
                <a16:creationId xmlns:a16="http://schemas.microsoft.com/office/drawing/2014/main" id="{2C42646B-8D92-41B5-965E-EEEB5B7FF808}"/>
              </a:ext>
            </a:extLst>
          </p:cNvPr>
          <p:cNvSpPr>
            <a:spLocks noGrp="1"/>
          </p:cNvSpPr>
          <p:nvPr>
            <p:ph idx="1"/>
          </p:nvPr>
        </p:nvSpPr>
        <p:spPr>
          <a:xfrm>
            <a:off x="685800" y="1628800"/>
            <a:ext cx="8458200" cy="4530725"/>
          </a:xfrm>
        </p:spPr>
        <p:txBody>
          <a:bodyPr/>
          <a:lstStyle/>
          <a:p>
            <a:pPr marL="0" indent="0">
              <a:buNone/>
            </a:pPr>
            <a:r>
              <a:rPr lang="en-MY" sz="2400" dirty="0"/>
              <a:t>Mission is a general statement of how you will achieve your vision. Developing mission statements are the next step in the action planning process. An organization's mission statement describes what the group is going to do, and why it's going to do that mission statements are similar to vision statements, but they're more concrete, and they are definitely more "action-oriented" than vision statements</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p14="http://schemas.microsoft.com/office/powerpoint/2010/main" val="15343479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C1546-0CF3-4B1E-95F8-6A5C7BC2D56C}"/>
              </a:ext>
            </a:extLst>
          </p:cNvPr>
          <p:cNvSpPr>
            <a:spLocks noGrp="1"/>
          </p:cNvSpPr>
          <p:nvPr>
            <p:ph type="title"/>
          </p:nvPr>
        </p:nvSpPr>
        <p:spPr/>
        <p:txBody>
          <a:bodyPr/>
          <a:lstStyle/>
          <a:p>
            <a:r>
              <a:rPr lang="en-MY" dirty="0"/>
              <a:t>Examples of Mission Statement</a:t>
            </a:r>
          </a:p>
        </p:txBody>
      </p:sp>
      <p:sp>
        <p:nvSpPr>
          <p:cNvPr id="3" name="Content Placeholder 2">
            <a:extLst>
              <a:ext uri="{FF2B5EF4-FFF2-40B4-BE49-F238E27FC236}">
                <a16:creationId xmlns:a16="http://schemas.microsoft.com/office/drawing/2014/main" id="{BF0FE4EE-62EB-49D4-9439-979C7F023AF5}"/>
              </a:ext>
            </a:extLst>
          </p:cNvPr>
          <p:cNvSpPr>
            <a:spLocks noGrp="1"/>
          </p:cNvSpPr>
          <p:nvPr>
            <p:ph idx="1"/>
          </p:nvPr>
        </p:nvSpPr>
        <p:spPr/>
        <p:txBody>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p14="http://schemas.microsoft.com/office/powerpoint/2010/main" val="37774771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3BD61-B39B-46E4-95BA-9CB314E41893}"/>
              </a:ext>
            </a:extLst>
          </p:cNvPr>
          <p:cNvSpPr>
            <a:spLocks noGrp="1"/>
          </p:cNvSpPr>
          <p:nvPr>
            <p:ph type="title"/>
          </p:nvPr>
        </p:nvSpPr>
        <p:spPr/>
        <p:txBody>
          <a:bodyPr/>
          <a:lstStyle/>
          <a:p>
            <a:r>
              <a:rPr lang="en-MY" dirty="0"/>
              <a:t>Differences in terms</a:t>
            </a:r>
          </a:p>
        </p:txBody>
      </p:sp>
      <p:pic>
        <p:nvPicPr>
          <p:cNvPr id="5" name="Picture 4">
            <a:extLst>
              <a:ext uri="{FF2B5EF4-FFF2-40B4-BE49-F238E27FC236}">
                <a16:creationId xmlns:a16="http://schemas.microsoft.com/office/drawing/2014/main" id="{ED0E4172-4F37-4EC0-BA65-83EA93521219}"/>
              </a:ext>
            </a:extLst>
          </p:cNvPr>
          <p:cNvPicPr>
            <a:picLocks noChangeAspect="1"/>
          </p:cNvPicPr>
          <p:nvPr/>
        </p:nvPicPr>
        <p:blipFill>
          <a:blip r:embed="rId2"/>
          <a:stretch>
            <a:fillRect/>
          </a:stretch>
        </p:blipFill>
        <p:spPr>
          <a:xfrm>
            <a:off x="3995937" y="2211911"/>
            <a:ext cx="5058264" cy="3873341"/>
          </a:xfrm>
          <a:prstGeom prst="rect">
            <a:avLst/>
          </a:prstGeom>
        </p:spPr>
      </p:pic>
      <p:pic>
        <p:nvPicPr>
          <p:cNvPr id="7" name="Picture 6">
            <a:extLst>
              <a:ext uri="{FF2B5EF4-FFF2-40B4-BE49-F238E27FC236}">
                <a16:creationId xmlns:a16="http://schemas.microsoft.com/office/drawing/2014/main" id="{658784EE-C75F-4B71-85F7-187EEE4CC232}"/>
              </a:ext>
            </a:extLst>
          </p:cNvPr>
          <p:cNvPicPr>
            <a:picLocks noChangeAspect="1"/>
          </p:cNvPicPr>
          <p:nvPr/>
        </p:nvPicPr>
        <p:blipFill>
          <a:blip r:embed="rId3"/>
          <a:stretch>
            <a:fillRect/>
          </a:stretch>
        </p:blipFill>
        <p:spPr>
          <a:xfrm>
            <a:off x="755576" y="1844824"/>
            <a:ext cx="3371850" cy="4400550"/>
          </a:xfrm>
          <a:prstGeom prst="rect">
            <a:avLst/>
          </a:prstGeom>
        </p:spPr>
      </p:pic>
    </p:spTree>
    <p:extLst>
      <p:ext uri="{BB962C8B-B14F-4D97-AF65-F5344CB8AC3E}">
        <p14:creationId xmlns:p14="http://schemas.microsoft.com/office/powerpoint/2010/main" val="3215274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CE744-88E9-4012-847F-636B17E54AF7}"/>
              </a:ext>
            </a:extLst>
          </p:cNvPr>
          <p:cNvSpPr>
            <a:spLocks noGrp="1"/>
          </p:cNvSpPr>
          <p:nvPr>
            <p:ph type="title"/>
          </p:nvPr>
        </p:nvSpPr>
        <p:spPr/>
        <p:txBody>
          <a:bodyPr/>
          <a:lstStyle/>
          <a:p>
            <a:r>
              <a:rPr lang="en-MY" dirty="0"/>
              <a:t>Different Terms</a:t>
            </a:r>
          </a:p>
        </p:txBody>
      </p:sp>
      <p:pic>
        <p:nvPicPr>
          <p:cNvPr id="5" name="Picture 4">
            <a:extLst>
              <a:ext uri="{FF2B5EF4-FFF2-40B4-BE49-F238E27FC236}">
                <a16:creationId xmlns:a16="http://schemas.microsoft.com/office/drawing/2014/main" id="{F20D6152-08B2-46AE-9779-703032F8AECD}"/>
              </a:ext>
            </a:extLst>
          </p:cNvPr>
          <p:cNvPicPr>
            <a:picLocks noChangeAspect="1"/>
          </p:cNvPicPr>
          <p:nvPr/>
        </p:nvPicPr>
        <p:blipFill>
          <a:blip r:embed="rId2"/>
          <a:stretch>
            <a:fillRect/>
          </a:stretch>
        </p:blipFill>
        <p:spPr>
          <a:xfrm>
            <a:off x="2051720" y="1700808"/>
            <a:ext cx="5040560" cy="4672252"/>
          </a:xfrm>
          <a:prstGeom prst="rect">
            <a:avLst/>
          </a:prstGeom>
        </p:spPr>
      </p:pic>
    </p:spTree>
    <p:extLst>
      <p:ext uri="{BB962C8B-B14F-4D97-AF65-F5344CB8AC3E}">
        <p14:creationId xmlns:p14="http://schemas.microsoft.com/office/powerpoint/2010/main" val="370538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993E4-A25A-4928-B620-2128412CA0B3}"/>
              </a:ext>
            </a:extLst>
          </p:cNvPr>
          <p:cNvSpPr>
            <a:spLocks noGrp="1"/>
          </p:cNvSpPr>
          <p:nvPr>
            <p:ph type="title"/>
          </p:nvPr>
        </p:nvSpPr>
        <p:spPr/>
        <p:txBody>
          <a:bodyPr/>
          <a:lstStyle/>
          <a:p>
            <a:r>
              <a:rPr lang="en-MY" dirty="0"/>
              <a:t>SWOT</a:t>
            </a:r>
          </a:p>
        </p:txBody>
      </p:sp>
      <p:sp>
        <p:nvSpPr>
          <p:cNvPr id="3" name="Content Placeholder 2">
            <a:extLst>
              <a:ext uri="{FF2B5EF4-FFF2-40B4-BE49-F238E27FC236}">
                <a16:creationId xmlns:a16="http://schemas.microsoft.com/office/drawing/2014/main" id="{E874EC89-59C6-4DBE-A4E5-1E48B9F43AF2}"/>
              </a:ext>
            </a:extLst>
          </p:cNvPr>
          <p:cNvSpPr>
            <a:spLocks noGrp="1"/>
          </p:cNvSpPr>
          <p:nvPr>
            <p:ph idx="1"/>
          </p:nvPr>
        </p:nvSpPr>
        <p:spPr/>
        <p:txBody>
          <a:bodyPr/>
          <a:lstStyle/>
          <a:p>
            <a:pPr marL="0" indent="0">
              <a:buNone/>
            </a:pPr>
            <a:r>
              <a:rPr lang="en-MY" sz="2600"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a:p>
            <a:pPr marL="0" indent="0">
              <a:buNone/>
            </a:pPr>
            <a:endParaRPr lang="en-MY" sz="2600" dirty="0"/>
          </a:p>
          <a:p>
            <a:pPr marL="0" indent="0">
              <a:buNone/>
            </a:pPr>
            <a:r>
              <a:rPr lang="en-MY" sz="2600" dirty="0"/>
              <a:t>SWOT analysis was invented in the 1960s by a management consultant named Albert Humphrey at the Stanford Research Institute. </a:t>
            </a:r>
          </a:p>
        </p:txBody>
      </p:sp>
    </p:spTree>
    <p:extLst>
      <p:ext uri="{BB962C8B-B14F-4D97-AF65-F5344CB8AC3E}">
        <p14:creationId xmlns:p14="http://schemas.microsoft.com/office/powerpoint/2010/main" val="3388785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3566E-B8ED-4111-AA28-029482BD76FE}"/>
              </a:ext>
            </a:extLst>
          </p:cNvPr>
          <p:cNvSpPr>
            <a:spLocks noGrp="1"/>
          </p:cNvSpPr>
          <p:nvPr>
            <p:ph type="title"/>
          </p:nvPr>
        </p:nvSpPr>
        <p:spPr/>
        <p:txBody>
          <a:bodyPr/>
          <a:lstStyle/>
          <a:p>
            <a:r>
              <a:rPr lang="en-MY" dirty="0"/>
              <a:t>SWOT Analysis</a:t>
            </a:r>
          </a:p>
        </p:txBody>
      </p:sp>
      <p:pic>
        <p:nvPicPr>
          <p:cNvPr id="5" name="Content Placeholder 4">
            <a:extLst>
              <a:ext uri="{FF2B5EF4-FFF2-40B4-BE49-F238E27FC236}">
                <a16:creationId xmlns:a16="http://schemas.microsoft.com/office/drawing/2014/main" id="{2CC02B3F-A0F7-439D-A238-F7B035CF1DE2}"/>
              </a:ext>
            </a:extLst>
          </p:cNvPr>
          <p:cNvPicPr>
            <a:picLocks noGrp="1" noChangeAspect="1"/>
          </p:cNvPicPr>
          <p:nvPr>
            <p:ph idx="1"/>
          </p:nvPr>
        </p:nvPicPr>
        <p:blipFill>
          <a:blip r:embed="rId2"/>
          <a:stretch>
            <a:fillRect/>
          </a:stretch>
        </p:blipFill>
        <p:spPr>
          <a:xfrm>
            <a:off x="1043608" y="1772816"/>
            <a:ext cx="5783219" cy="4519339"/>
          </a:xfrm>
        </p:spPr>
      </p:pic>
    </p:spTree>
    <p:extLst>
      <p:ext uri="{BB962C8B-B14F-4D97-AF65-F5344CB8AC3E}">
        <p14:creationId xmlns:p14="http://schemas.microsoft.com/office/powerpoint/2010/main" val="25787406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A195F-FA82-4905-B66A-3B182E5E6A53}"/>
              </a:ext>
            </a:extLst>
          </p:cNvPr>
          <p:cNvSpPr>
            <a:spLocks noGrp="1"/>
          </p:cNvSpPr>
          <p:nvPr>
            <p:ph type="title"/>
          </p:nvPr>
        </p:nvSpPr>
        <p:spPr/>
        <p:txBody>
          <a:bodyPr/>
          <a:lstStyle/>
          <a:p>
            <a:r>
              <a:rPr lang="en-MY" dirty="0"/>
              <a:t>Strengths</a:t>
            </a:r>
          </a:p>
        </p:txBody>
      </p:sp>
      <p:sp>
        <p:nvSpPr>
          <p:cNvPr id="3" name="Content Placeholder 2">
            <a:extLst>
              <a:ext uri="{FF2B5EF4-FFF2-40B4-BE49-F238E27FC236}">
                <a16:creationId xmlns:a16="http://schemas.microsoft.com/office/drawing/2014/main" id="{BE3EF4AB-9E04-4DB5-BECA-D94AF162CFE4}"/>
              </a:ext>
            </a:extLst>
          </p:cNvPr>
          <p:cNvSpPr>
            <a:spLocks noGrp="1"/>
          </p:cNvSpPr>
          <p:nvPr>
            <p:ph idx="1"/>
          </p:nvPr>
        </p:nvSpPr>
        <p:spPr>
          <a:xfrm>
            <a:off x="685800" y="1556792"/>
            <a:ext cx="8278688" cy="5023395"/>
          </a:xfrm>
        </p:spPr>
        <p:txBody>
          <a:bodyPr/>
          <a:lstStyle/>
          <a:p>
            <a:pPr marL="0" indent="0">
              <a:buNone/>
            </a:pPr>
            <a:r>
              <a:rPr lang="en-MY" sz="2400" dirty="0"/>
              <a:t>They are characteristics of the business or team that give it an advantage over others in the industry. Strengths must focus upon what the firm can do with its internal resources. </a:t>
            </a:r>
          </a:p>
          <a:p>
            <a:pPr marL="0" indent="0">
              <a:buNone/>
            </a:pPr>
            <a:endParaRPr lang="en-MY" sz="2400" dirty="0"/>
          </a:p>
          <a:p>
            <a:r>
              <a:rPr lang="en-MY" sz="2400" dirty="0"/>
              <a:t>Any asset that the firm owns could certainly be classified as strength, </a:t>
            </a:r>
          </a:p>
          <a:p>
            <a:r>
              <a:rPr lang="en-MY" sz="2400" dirty="0"/>
              <a:t> State-of-the-art production line machinery</a:t>
            </a:r>
          </a:p>
          <a:p>
            <a:r>
              <a:rPr lang="en-MY" sz="2400" dirty="0"/>
              <a:t>A strong brand-name presence</a:t>
            </a:r>
          </a:p>
          <a:p>
            <a:r>
              <a:rPr lang="en-MY" sz="2400" dirty="0"/>
              <a:t>Recognized customer service excellence,</a:t>
            </a:r>
          </a:p>
          <a:p>
            <a:r>
              <a:rPr lang="en-MY" sz="2400" dirty="0"/>
              <a:t>Exclusive access to a strong supply chain network</a:t>
            </a:r>
          </a:p>
        </p:txBody>
      </p:sp>
    </p:spTree>
    <p:extLst>
      <p:ext uri="{BB962C8B-B14F-4D97-AF65-F5344CB8AC3E}">
        <p14:creationId xmlns:p14="http://schemas.microsoft.com/office/powerpoint/2010/main" val="23450693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BEC7E-D26D-4C8C-BBD2-1A85ABC15714}"/>
              </a:ext>
            </a:extLst>
          </p:cNvPr>
          <p:cNvSpPr>
            <a:spLocks noGrp="1"/>
          </p:cNvSpPr>
          <p:nvPr>
            <p:ph type="title"/>
          </p:nvPr>
        </p:nvSpPr>
        <p:spPr/>
        <p:txBody>
          <a:bodyPr/>
          <a:lstStyle/>
          <a:p>
            <a:r>
              <a:rPr lang="en-MY" dirty="0"/>
              <a:t>Weaknesses</a:t>
            </a:r>
          </a:p>
        </p:txBody>
      </p:sp>
      <p:sp>
        <p:nvSpPr>
          <p:cNvPr id="3" name="Content Placeholder 2">
            <a:extLst>
              <a:ext uri="{FF2B5EF4-FFF2-40B4-BE49-F238E27FC236}">
                <a16:creationId xmlns:a16="http://schemas.microsoft.com/office/drawing/2014/main" id="{4C180FDF-44D9-47DD-9546-0250A30BA9DD}"/>
              </a:ext>
            </a:extLst>
          </p:cNvPr>
          <p:cNvSpPr>
            <a:spLocks noGrp="1"/>
          </p:cNvSpPr>
          <p:nvPr>
            <p:ph idx="1"/>
          </p:nvPr>
        </p:nvSpPr>
        <p:spPr/>
        <p:txBody>
          <a:bodyPr/>
          <a:lstStyle/>
          <a:p>
            <a:pPr marL="0" indent="0">
              <a:buNone/>
            </a:pPr>
            <a:r>
              <a:rPr lang="en-MY" sz="2400" dirty="0"/>
              <a:t>Characteristics that place the firm at a disadvantage relative to others. </a:t>
            </a:r>
          </a:p>
          <a:p>
            <a:pPr marL="0" indent="0">
              <a:buNone/>
            </a:pPr>
            <a:endParaRPr lang="en-MY" sz="2400" dirty="0"/>
          </a:p>
          <a:p>
            <a:r>
              <a:rPr lang="en-MY" sz="2400" dirty="0"/>
              <a:t>Poor product positioning</a:t>
            </a:r>
          </a:p>
          <a:p>
            <a:r>
              <a:rPr lang="en-MY" sz="2400" dirty="0"/>
              <a:t>Deteriorating physical assets</a:t>
            </a:r>
          </a:p>
          <a:p>
            <a:r>
              <a:rPr lang="en-MY" sz="2400" dirty="0"/>
              <a:t>Out-of-date production equipment</a:t>
            </a:r>
          </a:p>
          <a:p>
            <a:r>
              <a:rPr lang="en-MY" sz="2400" dirty="0"/>
              <a:t>Poor customer service</a:t>
            </a:r>
          </a:p>
          <a:p>
            <a:r>
              <a:rPr lang="en-MY" sz="2400" dirty="0"/>
              <a:t>High employee turnover that causes the firm to lose talented people can be a major weakness of the firm</a:t>
            </a:r>
          </a:p>
        </p:txBody>
      </p:sp>
    </p:spTree>
    <p:extLst>
      <p:ext uri="{BB962C8B-B14F-4D97-AF65-F5344CB8AC3E}">
        <p14:creationId xmlns:p14="http://schemas.microsoft.com/office/powerpoint/2010/main" val="36065691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71FB-93FD-4309-A77D-A9196AC0AEDA}"/>
              </a:ext>
            </a:extLst>
          </p:cNvPr>
          <p:cNvSpPr>
            <a:spLocks noGrp="1"/>
          </p:cNvSpPr>
          <p:nvPr>
            <p:ph type="title"/>
          </p:nvPr>
        </p:nvSpPr>
        <p:spPr/>
        <p:txBody>
          <a:bodyPr/>
          <a:lstStyle/>
          <a:p>
            <a:r>
              <a:rPr lang="en-MY" dirty="0"/>
              <a:t>Opportunities</a:t>
            </a:r>
          </a:p>
        </p:txBody>
      </p:sp>
      <p:sp>
        <p:nvSpPr>
          <p:cNvPr id="3" name="Content Placeholder 2">
            <a:extLst>
              <a:ext uri="{FF2B5EF4-FFF2-40B4-BE49-F238E27FC236}">
                <a16:creationId xmlns:a16="http://schemas.microsoft.com/office/drawing/2014/main" id="{8774C223-6EFC-45A7-BE5D-84CF73C273CD}"/>
              </a:ext>
            </a:extLst>
          </p:cNvPr>
          <p:cNvSpPr>
            <a:spLocks noGrp="1"/>
          </p:cNvSpPr>
          <p:nvPr>
            <p:ph idx="1"/>
          </p:nvPr>
        </p:nvSpPr>
        <p:spPr/>
        <p:txBody>
          <a:bodyPr/>
          <a:lstStyle/>
          <a:p>
            <a:pPr marL="0" indent="0">
              <a:buNone/>
            </a:pPr>
            <a:r>
              <a:rPr lang="en-MY" sz="2400" dirty="0"/>
              <a:t>In general, any changes in the external environment can be an opportunity to the firm</a:t>
            </a:r>
          </a:p>
          <a:p>
            <a:pPr marL="0" indent="0">
              <a:buNone/>
            </a:pPr>
            <a:endParaRPr lang="en-MY" sz="2400" dirty="0"/>
          </a:p>
          <a:p>
            <a:r>
              <a:rPr lang="en-MY" sz="2400" dirty="0"/>
              <a:t>Changes in tax structure</a:t>
            </a:r>
          </a:p>
          <a:p>
            <a:r>
              <a:rPr lang="en-MY" sz="2400" dirty="0"/>
              <a:t>Improvements in economic trends</a:t>
            </a:r>
          </a:p>
          <a:p>
            <a:r>
              <a:rPr lang="en-MY" sz="2400" dirty="0"/>
              <a:t>The passage of favourable laws</a:t>
            </a:r>
          </a:p>
          <a:p>
            <a:r>
              <a:rPr lang="en-MY" sz="2400" dirty="0"/>
              <a:t>Market positioning</a:t>
            </a:r>
          </a:p>
          <a:p>
            <a:r>
              <a:rPr lang="en-MY" sz="2400" dirty="0"/>
              <a:t>New technologies</a:t>
            </a:r>
          </a:p>
          <a:p>
            <a:r>
              <a:rPr lang="en-MY" sz="2400" dirty="0"/>
              <a:t>International trade agreements</a:t>
            </a:r>
          </a:p>
        </p:txBody>
      </p:sp>
    </p:spTree>
    <p:extLst>
      <p:ext uri="{BB962C8B-B14F-4D97-AF65-F5344CB8AC3E}">
        <p14:creationId xmlns:p14="http://schemas.microsoft.com/office/powerpoint/2010/main" val="24115523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C622A-D2CF-40E2-BAA4-9C587C9966ED}"/>
              </a:ext>
            </a:extLst>
          </p:cNvPr>
          <p:cNvSpPr>
            <a:spLocks noGrp="1"/>
          </p:cNvSpPr>
          <p:nvPr>
            <p:ph type="title"/>
          </p:nvPr>
        </p:nvSpPr>
        <p:spPr/>
        <p:txBody>
          <a:bodyPr/>
          <a:lstStyle/>
          <a:p>
            <a:r>
              <a:rPr lang="en-MY" dirty="0"/>
              <a:t>Threats</a:t>
            </a:r>
          </a:p>
        </p:txBody>
      </p:sp>
      <p:sp>
        <p:nvSpPr>
          <p:cNvPr id="3" name="Content Placeholder 2">
            <a:extLst>
              <a:ext uri="{FF2B5EF4-FFF2-40B4-BE49-F238E27FC236}">
                <a16:creationId xmlns:a16="http://schemas.microsoft.com/office/drawing/2014/main" id="{AE1C4139-92DB-4678-A418-44B66B2BC1CC}"/>
              </a:ext>
            </a:extLst>
          </p:cNvPr>
          <p:cNvSpPr>
            <a:spLocks noGrp="1"/>
          </p:cNvSpPr>
          <p:nvPr>
            <p:ph idx="1"/>
          </p:nvPr>
        </p:nvSpPr>
        <p:spPr/>
        <p:txBody>
          <a:bodyPr/>
          <a:lstStyle/>
          <a:p>
            <a:pPr marL="0" indent="0">
              <a:buNone/>
            </a:pPr>
            <a:r>
              <a:rPr lang="en-MY" sz="2400" dirty="0"/>
              <a:t>They are external elements in the environment that could cause trouble for the business. </a:t>
            </a:r>
          </a:p>
          <a:p>
            <a:pPr marL="0" indent="0">
              <a:buNone/>
            </a:pPr>
            <a:endParaRPr lang="en-MY" sz="24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p>
          <a:p>
            <a:endParaRPr lang="en-MY" sz="2400" dirty="0"/>
          </a:p>
          <a:p>
            <a:pPr marL="0" indent="0">
              <a:buNone/>
            </a:pPr>
            <a:r>
              <a:rPr lang="en-MY" sz="2400" dirty="0"/>
              <a:t>Anything that can threaten the firm’s market position</a:t>
            </a:r>
          </a:p>
        </p:txBody>
      </p:sp>
    </p:spTree>
    <p:extLst>
      <p:ext uri="{BB962C8B-B14F-4D97-AF65-F5344CB8AC3E}">
        <p14:creationId xmlns:p14="http://schemas.microsoft.com/office/powerpoint/2010/main" val="36494385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F8186-5B32-484F-BBE4-DEB5F4AFEDAB}"/>
              </a:ext>
            </a:extLst>
          </p:cNvPr>
          <p:cNvSpPr>
            <a:spLocks noGrp="1"/>
          </p:cNvSpPr>
          <p:nvPr>
            <p:ph type="title"/>
          </p:nvPr>
        </p:nvSpPr>
        <p:spPr/>
        <p:txBody>
          <a:bodyPr/>
          <a:lstStyle/>
          <a:p>
            <a:r>
              <a:rPr lang="en-MY" dirty="0"/>
              <a:t>PEST Analysis</a:t>
            </a:r>
          </a:p>
        </p:txBody>
      </p:sp>
      <p:sp>
        <p:nvSpPr>
          <p:cNvPr id="3" name="Content Placeholder 2">
            <a:extLst>
              <a:ext uri="{FF2B5EF4-FFF2-40B4-BE49-F238E27FC236}">
                <a16:creationId xmlns:a16="http://schemas.microsoft.com/office/drawing/2014/main" id="{E60261A9-5944-4A0C-B0B1-D92C8DBC4E50}"/>
              </a:ext>
            </a:extLst>
          </p:cNvPr>
          <p:cNvSpPr>
            <a:spLocks noGrp="1"/>
          </p:cNvSpPr>
          <p:nvPr>
            <p:ph idx="1"/>
          </p:nvPr>
        </p:nvSpPr>
        <p:spPr/>
        <p:txBody>
          <a:bodyPr/>
          <a:lstStyle/>
          <a:p>
            <a:pPr marL="0" indent="0">
              <a:buNone/>
            </a:pPr>
            <a:r>
              <a:rPr lang="en-MY" dirty="0"/>
              <a:t>PEST analysis (political, economic, social and technological)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p14="http://schemas.microsoft.com/office/powerpoint/2010/main" val="39097911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CEED8-821D-4D98-B730-28FD7AA4288E}"/>
              </a:ext>
            </a:extLst>
          </p:cNvPr>
          <p:cNvSpPr>
            <a:spLocks noGrp="1"/>
          </p:cNvSpPr>
          <p:nvPr>
            <p:ph type="title"/>
          </p:nvPr>
        </p:nvSpPr>
        <p:spPr/>
        <p:txBody>
          <a:bodyPr/>
          <a:lstStyle/>
          <a:p>
            <a:r>
              <a:rPr lang="en-MY" dirty="0"/>
              <a:t>PEST Analysis</a:t>
            </a:r>
          </a:p>
        </p:txBody>
      </p:sp>
      <p:pic>
        <p:nvPicPr>
          <p:cNvPr id="5" name="Picture 4">
            <a:extLst>
              <a:ext uri="{FF2B5EF4-FFF2-40B4-BE49-F238E27FC236}">
                <a16:creationId xmlns:a16="http://schemas.microsoft.com/office/drawing/2014/main" id="{D7BCEC6B-7ECA-42D0-8698-C711110F310D}"/>
              </a:ext>
            </a:extLst>
          </p:cNvPr>
          <p:cNvPicPr>
            <a:picLocks noChangeAspect="1"/>
          </p:cNvPicPr>
          <p:nvPr/>
        </p:nvPicPr>
        <p:blipFill>
          <a:blip r:embed="rId2"/>
          <a:stretch>
            <a:fillRect/>
          </a:stretch>
        </p:blipFill>
        <p:spPr>
          <a:xfrm>
            <a:off x="1115616" y="2060848"/>
            <a:ext cx="7126142" cy="3960440"/>
          </a:xfrm>
          <a:prstGeom prst="rect">
            <a:avLst/>
          </a:prstGeom>
        </p:spPr>
      </p:pic>
    </p:spTree>
    <p:extLst>
      <p:ext uri="{BB962C8B-B14F-4D97-AF65-F5344CB8AC3E}">
        <p14:creationId xmlns:p14="http://schemas.microsoft.com/office/powerpoint/2010/main" val="34850974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5056F-7E26-4702-8659-62EC526CD935}"/>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a16="http://schemas.microsoft.com/office/drawing/2014/main" id="{37A32D65-2A86-4671-A7CF-5BB28D0EDD12}"/>
              </a:ext>
            </a:extLst>
          </p:cNvPr>
          <p:cNvPicPr>
            <a:picLocks noChangeAspect="1"/>
          </p:cNvPicPr>
          <p:nvPr/>
        </p:nvPicPr>
        <p:blipFill>
          <a:blip r:embed="rId2"/>
          <a:stretch>
            <a:fillRect/>
          </a:stretch>
        </p:blipFill>
        <p:spPr>
          <a:xfrm>
            <a:off x="1259632" y="1988840"/>
            <a:ext cx="7041520" cy="3847306"/>
          </a:xfrm>
          <a:prstGeom prst="rect">
            <a:avLst/>
          </a:prstGeom>
        </p:spPr>
      </p:pic>
    </p:spTree>
    <p:extLst>
      <p:ext uri="{BB962C8B-B14F-4D97-AF65-F5344CB8AC3E}">
        <p14:creationId xmlns:p14="http://schemas.microsoft.com/office/powerpoint/2010/main" val="42942850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1976C-E583-47B5-A64C-FDBFC2FB6772}"/>
              </a:ext>
            </a:extLst>
          </p:cNvPr>
          <p:cNvSpPr>
            <a:spLocks noGrp="1"/>
          </p:cNvSpPr>
          <p:nvPr>
            <p:ph type="title"/>
          </p:nvPr>
        </p:nvSpPr>
        <p:spPr/>
        <p:txBody>
          <a:bodyPr/>
          <a:lstStyle/>
          <a:p>
            <a:r>
              <a:rPr lang="en-MY" dirty="0"/>
              <a:t>Corporate Strategy</a:t>
            </a:r>
          </a:p>
        </p:txBody>
      </p:sp>
      <p:sp>
        <p:nvSpPr>
          <p:cNvPr id="3" name="Content Placeholder 2">
            <a:extLst>
              <a:ext uri="{FF2B5EF4-FFF2-40B4-BE49-F238E27FC236}">
                <a16:creationId xmlns:a16="http://schemas.microsoft.com/office/drawing/2014/main" id="{415DE398-151B-41B5-B11E-82E09AEEBBFF}"/>
              </a:ext>
            </a:extLst>
          </p:cNvPr>
          <p:cNvSpPr>
            <a:spLocks noGrp="1"/>
          </p:cNvSpPr>
          <p:nvPr>
            <p:ph idx="1"/>
          </p:nvPr>
        </p:nvSpPr>
        <p:spPr/>
        <p:txBody>
          <a:bodyPr/>
          <a:lstStyle/>
          <a:p>
            <a:pPr marL="0" indent="0">
              <a:buNone/>
            </a:pPr>
            <a:r>
              <a:rPr lang="en-MY" dirty="0"/>
              <a:t>Vertical integration – company grows by gaining control of inputs or outputs or both when a company acquires its input supplier it is called backward integration. When it acquires companies in its distribution chain it is called forward integration. For example, a vertically integrated oil company may end up owning oilfields, refineries, tankers, trucks, and gas (petrol) filling stations. Also called vertical merger. See also horizontal integration.</a:t>
            </a:r>
          </a:p>
          <a:p>
            <a:pPr marL="0" indent="0">
              <a:buNone/>
            </a:pPr>
            <a:endParaRPr lang="en-MY" dirty="0"/>
          </a:p>
        </p:txBody>
      </p:sp>
    </p:spTree>
    <p:extLst>
      <p:ext uri="{BB962C8B-B14F-4D97-AF65-F5344CB8AC3E}">
        <p14:creationId xmlns:p14="http://schemas.microsoft.com/office/powerpoint/2010/main" val="2154573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C4697-3620-4C9B-8F60-1755AFB98B9B}"/>
              </a:ext>
            </a:extLst>
          </p:cNvPr>
          <p:cNvSpPr>
            <a:spLocks noGrp="1"/>
          </p:cNvSpPr>
          <p:nvPr>
            <p:ph type="title"/>
          </p:nvPr>
        </p:nvSpPr>
        <p:spPr/>
        <p:txBody>
          <a:bodyPr/>
          <a:lstStyle/>
          <a:p>
            <a:r>
              <a:rPr lang="en-MY" dirty="0"/>
              <a:t>Corporate Strategy</a:t>
            </a:r>
          </a:p>
        </p:txBody>
      </p:sp>
      <p:sp>
        <p:nvSpPr>
          <p:cNvPr id="3" name="Content Placeholder 2">
            <a:extLst>
              <a:ext uri="{FF2B5EF4-FFF2-40B4-BE49-F238E27FC236}">
                <a16:creationId xmlns:a16="http://schemas.microsoft.com/office/drawing/2014/main" id="{90A32030-1DBD-4DA9-83CF-12096DE021B5}"/>
              </a:ext>
            </a:extLst>
          </p:cNvPr>
          <p:cNvSpPr>
            <a:spLocks noGrp="1"/>
          </p:cNvSpPr>
          <p:nvPr>
            <p:ph idx="1"/>
          </p:nvPr>
        </p:nvSpPr>
        <p:spPr/>
        <p:txBody>
          <a:bodyPr/>
          <a:lstStyle/>
          <a:p>
            <a:pPr marL="0" indent="0">
              <a:buNone/>
            </a:pPr>
            <a:r>
              <a:rPr lang="en-MY" dirty="0"/>
              <a:t>Horizontal integration – grow by combining with competitors. The merger of companies at the same stage of production in the same or different industries. When the products of both companies are similar, it is a merger of competitors. When all producers of a good or service in a market merge, it is the creation of a monopoly. If only a few competitors remain, it is termed an oligopoly.</a:t>
            </a:r>
          </a:p>
          <a:p>
            <a:pPr marL="0" indent="0">
              <a:buNone/>
            </a:pPr>
            <a:endParaRPr lang="en-MY" dirty="0"/>
          </a:p>
        </p:txBody>
      </p:sp>
    </p:spTree>
    <p:extLst>
      <p:ext uri="{BB962C8B-B14F-4D97-AF65-F5344CB8AC3E}">
        <p14:creationId xmlns:p14="http://schemas.microsoft.com/office/powerpoint/2010/main" val="993480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B8E3-4146-406A-B80B-203BCBD7447B}"/>
              </a:ext>
            </a:extLst>
          </p:cNvPr>
          <p:cNvSpPr>
            <a:spLocks noGrp="1"/>
          </p:cNvSpPr>
          <p:nvPr>
            <p:ph type="title"/>
          </p:nvPr>
        </p:nvSpPr>
        <p:spPr/>
        <p:txBody>
          <a:bodyPr/>
          <a:lstStyle/>
          <a:p>
            <a:r>
              <a:rPr lang="en-MY" dirty="0"/>
              <a:t>Michael Porter</a:t>
            </a:r>
          </a:p>
        </p:txBody>
      </p:sp>
      <p:sp>
        <p:nvSpPr>
          <p:cNvPr id="3" name="Content Placeholder 2">
            <a:extLst>
              <a:ext uri="{FF2B5EF4-FFF2-40B4-BE49-F238E27FC236}">
                <a16:creationId xmlns:a16="http://schemas.microsoft.com/office/drawing/2014/main" id="{B110E948-D3D7-42E8-B371-8485307F38A6}"/>
              </a:ext>
            </a:extLst>
          </p:cNvPr>
          <p:cNvSpPr>
            <a:spLocks noGrp="1"/>
          </p:cNvSpPr>
          <p:nvPr>
            <p:ph idx="1"/>
          </p:nvPr>
        </p:nvSpPr>
        <p:spPr>
          <a:xfrm>
            <a:off x="914400" y="1600201"/>
            <a:ext cx="5601816" cy="2404863"/>
          </a:xfrm>
        </p:spPr>
        <p:txBody>
          <a:bodyPr/>
          <a:lstStyle/>
          <a:p>
            <a:r>
              <a:rPr lang="en-MY" sz="1800" dirty="0"/>
              <a:t>Degree in aerospace and mechanical engineering from Princeton University in 1969</a:t>
            </a:r>
          </a:p>
          <a:p>
            <a:r>
              <a:rPr lang="en-MY" sz="1800" dirty="0"/>
              <a:t>MBA in 1971 from Harvard Business School</a:t>
            </a:r>
          </a:p>
          <a:p>
            <a:r>
              <a:rPr lang="en-MY" sz="1800" dirty="0"/>
              <a:t>PhD in business economics from Harvard University in 1973</a:t>
            </a:r>
          </a:p>
          <a:p>
            <a:r>
              <a:rPr lang="en-MY" sz="1800" dirty="0"/>
              <a:t>Five forces framework was first published in Harvard Business Review in 1979</a:t>
            </a:r>
          </a:p>
        </p:txBody>
      </p:sp>
      <p:pic>
        <p:nvPicPr>
          <p:cNvPr id="5" name="Picture 4">
            <a:extLst>
              <a:ext uri="{FF2B5EF4-FFF2-40B4-BE49-F238E27FC236}">
                <a16:creationId xmlns:a16="http://schemas.microsoft.com/office/drawing/2014/main" id="{0228AE2D-FD01-4626-83BC-EDA1703A06C3}"/>
              </a:ext>
            </a:extLst>
          </p:cNvPr>
          <p:cNvPicPr>
            <a:picLocks noChangeAspect="1"/>
          </p:cNvPicPr>
          <p:nvPr/>
        </p:nvPicPr>
        <p:blipFill>
          <a:blip r:embed="rId2"/>
          <a:stretch>
            <a:fillRect/>
          </a:stretch>
        </p:blipFill>
        <p:spPr>
          <a:xfrm>
            <a:off x="6732240" y="1704976"/>
            <a:ext cx="1676400" cy="1619250"/>
          </a:xfrm>
          <a:prstGeom prst="rect">
            <a:avLst/>
          </a:prstGeom>
        </p:spPr>
      </p:pic>
    </p:spTree>
    <p:extLst>
      <p:ext uri="{BB962C8B-B14F-4D97-AF65-F5344CB8AC3E}">
        <p14:creationId xmlns:p14="http://schemas.microsoft.com/office/powerpoint/2010/main" val="35360513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C18B-B554-4236-985E-33DA10F0F26D}"/>
              </a:ext>
            </a:extLst>
          </p:cNvPr>
          <p:cNvSpPr>
            <a:spLocks noGrp="1"/>
          </p:cNvSpPr>
          <p:nvPr>
            <p:ph type="title"/>
          </p:nvPr>
        </p:nvSpPr>
        <p:spPr/>
        <p:txBody>
          <a:bodyPr/>
          <a:lstStyle/>
          <a:p>
            <a:r>
              <a:rPr lang="en-MY" dirty="0"/>
              <a:t>Strategy Formulation</a:t>
            </a:r>
          </a:p>
        </p:txBody>
      </p:sp>
      <p:sp>
        <p:nvSpPr>
          <p:cNvPr id="3" name="Content Placeholder 2">
            <a:extLst>
              <a:ext uri="{FF2B5EF4-FFF2-40B4-BE49-F238E27FC236}">
                <a16:creationId xmlns:a16="http://schemas.microsoft.com/office/drawing/2014/main" id="{A298CB56-9851-49E2-8B8B-D4AA3FE6EACF}"/>
              </a:ext>
            </a:extLst>
          </p:cNvPr>
          <p:cNvSpPr>
            <a:spLocks noGrp="1"/>
          </p:cNvSpPr>
          <p:nvPr>
            <p:ph idx="1"/>
          </p:nvPr>
        </p:nvSpPr>
        <p:spPr/>
        <p:txBody>
          <a:bodyPr/>
          <a:lstStyle/>
          <a:p>
            <a:pPr marL="0" indent="0">
              <a:buNone/>
            </a:pPr>
            <a:r>
              <a:rPr lang="en-MY" dirty="0"/>
              <a:t>As the Company’s vision, mission, core value statements, and SWOTs are defined. Businesses can secure a sustainable competitive advantage by adopting one of three generic strategies as follows:</a:t>
            </a:r>
          </a:p>
          <a:p>
            <a:pPr marL="0" indent="0">
              <a:buNone/>
            </a:pPr>
            <a:endParaRPr lang="en-MY" dirty="0"/>
          </a:p>
          <a:p>
            <a:pPr marL="514350" indent="-514350">
              <a:buFont typeface="+mj-lt"/>
              <a:buAutoNum type="arabicPeriod"/>
            </a:pPr>
            <a:r>
              <a:rPr lang="en-MY" dirty="0"/>
              <a:t>Cost leadership Strategy</a:t>
            </a:r>
          </a:p>
          <a:p>
            <a:pPr marL="514350" indent="-514350">
              <a:buFont typeface="+mj-lt"/>
              <a:buAutoNum type="arabicPeriod"/>
            </a:pPr>
            <a:r>
              <a:rPr lang="en-MY" dirty="0"/>
              <a:t>Differentiation Strategy</a:t>
            </a:r>
          </a:p>
          <a:p>
            <a:pPr marL="514350" indent="-514350">
              <a:buFont typeface="+mj-lt"/>
              <a:buAutoNum type="arabicPeriod"/>
            </a:pPr>
            <a:r>
              <a:rPr lang="en-MY" dirty="0"/>
              <a:t>Focus (Niche) Strategy</a:t>
            </a:r>
          </a:p>
          <a:p>
            <a:pPr marL="514350" indent="-514350">
              <a:buFont typeface="+mj-lt"/>
              <a:buAutoNum type="arabicPeriod"/>
            </a:pPr>
            <a:r>
              <a:rPr lang="en-MY" dirty="0"/>
              <a:t>"Middle of the road" strategy</a:t>
            </a:r>
          </a:p>
        </p:txBody>
      </p:sp>
    </p:spTree>
    <p:extLst>
      <p:ext uri="{BB962C8B-B14F-4D97-AF65-F5344CB8AC3E}">
        <p14:creationId xmlns:p14="http://schemas.microsoft.com/office/powerpoint/2010/main" val="11486886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BE820-CEA0-4E61-91C6-610EA7237B8C}"/>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BAD3517C-F27D-48A9-98FC-6A4795CF3FB4}"/>
              </a:ext>
            </a:extLst>
          </p:cNvPr>
          <p:cNvSpPr>
            <a:spLocks noGrp="1"/>
          </p:cNvSpPr>
          <p:nvPr>
            <p:ph idx="1"/>
          </p:nvPr>
        </p:nvSpPr>
        <p:spPr/>
        <p:txBody>
          <a:bodyPr/>
          <a:lstStyle/>
          <a:p>
            <a:r>
              <a:rPr lang="en-MY" sz="2000" dirty="0"/>
              <a:t>Cost leadership is to drive cost down through all the elements of the production of the product from sourcing, to </a:t>
            </a:r>
            <a:r>
              <a:rPr lang="en-MY" sz="2000" dirty="0" err="1"/>
              <a:t>labor</a:t>
            </a:r>
            <a:r>
              <a:rPr lang="en-MY" sz="2000" dirty="0"/>
              <a:t> costs. </a:t>
            </a:r>
          </a:p>
          <a:p>
            <a:endParaRPr lang="en-MY" sz="2000" dirty="0"/>
          </a:p>
          <a:p>
            <a:r>
              <a:rPr lang="en-MY" sz="2000" dirty="0"/>
              <a:t>This strategy involves the organization aiming to be the lowest cost producer and/or distributor within their industry. </a:t>
            </a:r>
          </a:p>
          <a:p>
            <a:endParaRPr lang="en-MY" sz="2000" dirty="0"/>
          </a:p>
          <a:p>
            <a:r>
              <a:rPr lang="en-MY" sz="2000" dirty="0"/>
              <a:t>To achieve cost leadership a business will usually need large scale production so that they can benefit from "economies of scale". </a:t>
            </a:r>
          </a:p>
          <a:p>
            <a:endParaRPr lang="en-MY" sz="2000" dirty="0"/>
          </a:p>
          <a:p>
            <a:r>
              <a:rPr lang="en-MY" sz="2000" dirty="0"/>
              <a:t>Large scale production means that the business will need to appeal to a broad part of the market</a:t>
            </a:r>
          </a:p>
        </p:txBody>
      </p:sp>
    </p:spTree>
    <p:extLst>
      <p:ext uri="{BB962C8B-B14F-4D97-AF65-F5344CB8AC3E}">
        <p14:creationId xmlns:p14="http://schemas.microsoft.com/office/powerpoint/2010/main" val="21298131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7B685-7350-442A-B0A7-5D58447AFF05}"/>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0F07FDA8-EC7C-4374-8065-2B7CE3FBAC59}"/>
              </a:ext>
            </a:extLst>
          </p:cNvPr>
          <p:cNvSpPr>
            <a:spLocks noGrp="1"/>
          </p:cNvSpPr>
          <p:nvPr>
            <p:ph idx="1"/>
          </p:nvPr>
        </p:nvSpPr>
        <p:spPr/>
        <p:txBody>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val="27702914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95DC1-B0D5-4AE7-ABD9-F890D4C06824}"/>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5C86C7A4-0424-4622-ACE7-D5FB92BA16E1}"/>
              </a:ext>
            </a:extLst>
          </p:cNvPr>
          <p:cNvSpPr>
            <a:spLocks noGrp="1"/>
          </p:cNvSpPr>
          <p:nvPr>
            <p:ph idx="1"/>
          </p:nvPr>
        </p:nvSpPr>
        <p:spPr/>
        <p:txBody>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val="4457752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11771-3956-48D4-8F71-CF7B278E59E9}"/>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BC235854-F36E-454B-A162-F24E70173D2D}"/>
              </a:ext>
            </a:extLst>
          </p:cNvPr>
          <p:cNvSpPr>
            <a:spLocks noGrp="1"/>
          </p:cNvSpPr>
          <p:nvPr>
            <p:ph idx="1"/>
          </p:nvPr>
        </p:nvSpPr>
        <p:spPr/>
        <p:txBody>
          <a:bodyPr/>
          <a:lstStyle/>
          <a:p>
            <a:r>
              <a:rPr lang="en-MY" sz="2400" dirty="0"/>
              <a:t>With a differentiation strategy the business develops product or service features which are different from competitors and appeal to customers including functionality, customer support and product quality. </a:t>
            </a:r>
          </a:p>
          <a:p>
            <a:endParaRPr lang="en-MY" sz="2400" dirty="0"/>
          </a:p>
          <a:p>
            <a:r>
              <a:rPr lang="en-MY" sz="2400" dirty="0"/>
              <a:t>New concepts which allow for differentiation can be protected through patents and other intellectual property rights.</a:t>
            </a:r>
          </a:p>
        </p:txBody>
      </p:sp>
    </p:spTree>
    <p:extLst>
      <p:ext uri="{BB962C8B-B14F-4D97-AF65-F5344CB8AC3E}">
        <p14:creationId xmlns:p14="http://schemas.microsoft.com/office/powerpoint/2010/main" val="4341428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C15E2-0B22-4518-8B1A-FEB6D6F9850E}"/>
              </a:ext>
            </a:extLst>
          </p:cNvPr>
          <p:cNvSpPr>
            <a:spLocks noGrp="1"/>
          </p:cNvSpPr>
          <p:nvPr>
            <p:ph type="title"/>
          </p:nvPr>
        </p:nvSpPr>
        <p:spPr/>
        <p:txBody>
          <a:bodyPr/>
          <a:lstStyle/>
          <a:p>
            <a:r>
              <a:rPr lang="en-MY" dirty="0"/>
              <a:t>Focus (Niche) Strategy</a:t>
            </a:r>
          </a:p>
        </p:txBody>
      </p:sp>
      <p:sp>
        <p:nvSpPr>
          <p:cNvPr id="3" name="Content Placeholder 2">
            <a:extLst>
              <a:ext uri="{FF2B5EF4-FFF2-40B4-BE49-F238E27FC236}">
                <a16:creationId xmlns:a16="http://schemas.microsoft.com/office/drawing/2014/main" id="{1CD13CC1-4DE7-47F9-BAC1-7E6A59459A23}"/>
              </a:ext>
            </a:extLst>
          </p:cNvPr>
          <p:cNvSpPr>
            <a:spLocks noGrp="1"/>
          </p:cNvSpPr>
          <p:nvPr>
            <p:ph idx="1"/>
          </p:nvPr>
        </p:nvSpPr>
        <p:spPr/>
        <p:txBody>
          <a:bodyPr/>
          <a:lstStyle/>
          <a:p>
            <a:r>
              <a:rPr lang="en-MY" sz="2000" dirty="0"/>
              <a:t>Focus or Niche is to form a competitive advantage for this niche market and either succeeds by being a low cost producer or differentiator within that particular segment. </a:t>
            </a:r>
          </a:p>
          <a:p>
            <a:pPr marL="0" indent="0">
              <a:buNone/>
            </a:pPr>
            <a:endParaRPr lang="en-MY" sz="2000" dirty="0"/>
          </a:p>
          <a:p>
            <a:r>
              <a:rPr lang="en-MY" sz="2000" dirty="0"/>
              <a:t>Under a focus strategy a business focuses its effort on one particular segment of the market and aims to become well known for providing products/services for that segment.</a:t>
            </a:r>
          </a:p>
          <a:p>
            <a:pPr marL="0" indent="0">
              <a:buNone/>
            </a:pPr>
            <a:endParaRPr lang="en-MY" sz="2000" dirty="0"/>
          </a:p>
          <a:p>
            <a:r>
              <a:rPr lang="en-MY" sz="2000" dirty="0"/>
              <a:t> They form a competitive advantage by catering for the specific needs and wants of their niche market.</a:t>
            </a:r>
          </a:p>
          <a:p>
            <a:pPr marL="0" indent="0">
              <a:buNone/>
            </a:pPr>
            <a:endParaRPr lang="en-MY" sz="2000" dirty="0"/>
          </a:p>
          <a:p>
            <a:r>
              <a:rPr lang="en-MY" sz="20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val="31082215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8FEB-9BCE-41CA-8773-ADB35CD31CDA}"/>
              </a:ext>
            </a:extLst>
          </p:cNvPr>
          <p:cNvSpPr>
            <a:spLocks noGrp="1"/>
          </p:cNvSpPr>
          <p:nvPr>
            <p:ph type="title"/>
          </p:nvPr>
        </p:nvSpPr>
        <p:spPr/>
        <p:txBody>
          <a:bodyPr/>
          <a:lstStyle/>
          <a:p>
            <a:r>
              <a:rPr lang="en-MY" dirty="0"/>
              <a:t>"Middle of the road" strategy</a:t>
            </a:r>
          </a:p>
        </p:txBody>
      </p:sp>
      <p:sp>
        <p:nvSpPr>
          <p:cNvPr id="3" name="Content Placeholder 2">
            <a:extLst>
              <a:ext uri="{FF2B5EF4-FFF2-40B4-BE49-F238E27FC236}">
                <a16:creationId xmlns:a16="http://schemas.microsoft.com/office/drawing/2014/main" id="{8A4C7D5A-CE7B-40D4-A868-A21C658DA2FB}"/>
              </a:ext>
            </a:extLst>
          </p:cNvPr>
          <p:cNvSpPr>
            <a:spLocks noGrp="1"/>
          </p:cNvSpPr>
          <p:nvPr>
            <p:ph idx="1"/>
          </p:nvPr>
        </p:nvSpPr>
        <p:spPr/>
        <p:txBody>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p14="http://schemas.microsoft.com/office/powerpoint/2010/main" val="13125402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a16="http://schemas.microsoft.com/office/drawing/2014/main"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p14="http://schemas.microsoft.com/office/powerpoint/2010/main" val="37817077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1737</TotalTime>
  <Words>2072</Words>
  <Application>Microsoft Office PowerPoint</Application>
  <PresentationFormat>On-screen Show (4:3)</PresentationFormat>
  <Paragraphs>198</Paragraphs>
  <Slides>42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42</vt:i4>
      </vt:variant>
    </vt:vector>
  </HeadingPairs>
  <TitlesOfParts>
    <vt:vector size="46" baseType="lpstr">
      <vt:lpstr>Arial</vt:lpstr>
      <vt:lpstr>Times New Roman</vt:lpstr>
      <vt:lpstr>Wingdings</vt:lpstr>
      <vt:lpstr>Office Theme</vt:lpstr>
      <vt:lpstr>BUSINESS LEADERSHIP - III</vt:lpstr>
      <vt:lpstr>Organisational Life Cycle</vt:lpstr>
      <vt:lpstr>Start-Up Stage</vt:lpstr>
      <vt:lpstr>Growth Stage</vt:lpstr>
      <vt:lpstr>Maturity Stage</vt:lpstr>
      <vt:lpstr>Decline Stage</vt:lpstr>
      <vt:lpstr>Revival Stage</vt:lpstr>
      <vt:lpstr>PowerPoint Presentation</vt:lpstr>
      <vt:lpstr>Strategy</vt:lpstr>
      <vt:lpstr>Strategy</vt:lpstr>
      <vt:lpstr>Strategy</vt:lpstr>
      <vt:lpstr>Tactics</vt:lpstr>
      <vt:lpstr>Strategy in Business</vt:lpstr>
      <vt:lpstr>Strategic Planning</vt:lpstr>
      <vt:lpstr>Strategic Planning</vt:lpstr>
      <vt:lpstr>Vision Statement</vt:lpstr>
      <vt:lpstr>Examples of Vision Statement</vt:lpstr>
      <vt:lpstr>Mission Statement</vt:lpstr>
      <vt:lpstr>Examples of Mission Statement</vt:lpstr>
      <vt:lpstr>Differences in terms</vt:lpstr>
      <vt:lpstr>Different Terms</vt:lpstr>
      <vt:lpstr>SWOT</vt:lpstr>
      <vt:lpstr>SWOT Analysis</vt:lpstr>
      <vt:lpstr>Strengths</vt:lpstr>
      <vt:lpstr>Weaknesses</vt:lpstr>
      <vt:lpstr>Opportunities</vt:lpstr>
      <vt:lpstr>Threats</vt:lpstr>
      <vt:lpstr>PEST Analysis</vt:lpstr>
      <vt:lpstr>PEST Analysis</vt:lpstr>
      <vt:lpstr>Strategy Choices</vt:lpstr>
      <vt:lpstr>Corporate Strategy</vt:lpstr>
      <vt:lpstr>Corporate Strategy</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93</cp:revision>
  <cp:lastPrinted>1601-01-01T00:00:00Z</cp:lastPrinted>
  <dcterms:created xsi:type="dcterms:W3CDTF">2020-07-09T15:12:46Z</dcterms:created>
  <dcterms:modified xsi:type="dcterms:W3CDTF">2021-01-24T03:25:54Z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