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colors8.xml" ContentType="application/vnd.openxmlformats-officedocument.drawingml.diagramColors+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diagrams/layout8.xml" ContentType="application/vnd.openxmlformats-officedocument.drawingml.diagram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notesSlides/notesSlide8.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notesSlides/notesSlide6.xml" ContentType="application/vnd.openxmlformats-officedocument.presentationml.notesSlide+xml"/>
  <Override PartName="/ppt/diagrams/quickStyle8.xml" ContentType="application/vnd.openxmlformats-officedocument.drawingml.diagramStyl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notesSlides/notesSlide4.xml" ContentType="application/vnd.openxmlformats-officedocument.presentationml.notesSlide+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slides/slide79.xml" ContentType="application/vnd.openxmlformats-officedocument.presentationml.slide+xml"/>
  <Override PartName="/ppt/diagrams/colors6.xml" ContentType="application/vnd.openxmlformats-officedocument.drawingml.diagramColors+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89"/>
  </p:notesMasterIdLst>
  <p:handoutMasterIdLst>
    <p:handoutMasterId r:id="rId90"/>
  </p:handoutMasterIdLst>
  <p:sldIdLst>
    <p:sldId id="256" r:id="rId2"/>
    <p:sldId id="473" r:id="rId3"/>
    <p:sldId id="474" r:id="rId4"/>
    <p:sldId id="475" r:id="rId5"/>
    <p:sldId id="476" r:id="rId6"/>
    <p:sldId id="477" r:id="rId7"/>
    <p:sldId id="478" r:id="rId8"/>
    <p:sldId id="479" r:id="rId9"/>
    <p:sldId id="480" r:id="rId10"/>
    <p:sldId id="481" r:id="rId11"/>
    <p:sldId id="482" r:id="rId12"/>
    <p:sldId id="483" r:id="rId13"/>
    <p:sldId id="484" r:id="rId14"/>
    <p:sldId id="485" r:id="rId15"/>
    <p:sldId id="486" r:id="rId16"/>
    <p:sldId id="487" r:id="rId17"/>
    <p:sldId id="488" r:id="rId18"/>
    <p:sldId id="489" r:id="rId19"/>
    <p:sldId id="490" r:id="rId20"/>
    <p:sldId id="491" r:id="rId21"/>
    <p:sldId id="492" r:id="rId22"/>
    <p:sldId id="493" r:id="rId23"/>
    <p:sldId id="494" r:id="rId24"/>
    <p:sldId id="495" r:id="rId25"/>
    <p:sldId id="496" r:id="rId26"/>
    <p:sldId id="497" r:id="rId27"/>
    <p:sldId id="498" r:id="rId28"/>
    <p:sldId id="499" r:id="rId29"/>
    <p:sldId id="500" r:id="rId30"/>
    <p:sldId id="501" r:id="rId31"/>
    <p:sldId id="502" r:id="rId32"/>
    <p:sldId id="503" r:id="rId33"/>
    <p:sldId id="504" r:id="rId34"/>
    <p:sldId id="505" r:id="rId35"/>
    <p:sldId id="506" r:id="rId36"/>
    <p:sldId id="507" r:id="rId37"/>
    <p:sldId id="508" r:id="rId38"/>
    <p:sldId id="509" r:id="rId39"/>
    <p:sldId id="510" r:id="rId40"/>
    <p:sldId id="511" r:id="rId41"/>
    <p:sldId id="512" r:id="rId42"/>
    <p:sldId id="513" r:id="rId43"/>
    <p:sldId id="514" r:id="rId44"/>
    <p:sldId id="515" r:id="rId45"/>
    <p:sldId id="516" r:id="rId46"/>
    <p:sldId id="517" r:id="rId47"/>
    <p:sldId id="518" r:id="rId48"/>
    <p:sldId id="519" r:id="rId49"/>
    <p:sldId id="520" r:id="rId50"/>
    <p:sldId id="521" r:id="rId51"/>
    <p:sldId id="522" r:id="rId52"/>
    <p:sldId id="523" r:id="rId53"/>
    <p:sldId id="524" r:id="rId54"/>
    <p:sldId id="525" r:id="rId55"/>
    <p:sldId id="526" r:id="rId56"/>
    <p:sldId id="527" r:id="rId57"/>
    <p:sldId id="528" r:id="rId58"/>
    <p:sldId id="529" r:id="rId59"/>
    <p:sldId id="530" r:id="rId60"/>
    <p:sldId id="531" r:id="rId61"/>
    <p:sldId id="532" r:id="rId62"/>
    <p:sldId id="533" r:id="rId63"/>
    <p:sldId id="534" r:id="rId64"/>
    <p:sldId id="535" r:id="rId65"/>
    <p:sldId id="536" r:id="rId66"/>
    <p:sldId id="537" r:id="rId67"/>
    <p:sldId id="538" r:id="rId68"/>
    <p:sldId id="539" r:id="rId69"/>
    <p:sldId id="540" r:id="rId70"/>
    <p:sldId id="541" r:id="rId71"/>
    <p:sldId id="542" r:id="rId72"/>
    <p:sldId id="543" r:id="rId73"/>
    <p:sldId id="544" r:id="rId74"/>
    <p:sldId id="545" r:id="rId75"/>
    <p:sldId id="546" r:id="rId76"/>
    <p:sldId id="547" r:id="rId77"/>
    <p:sldId id="548" r:id="rId78"/>
    <p:sldId id="549" r:id="rId79"/>
    <p:sldId id="550" r:id="rId80"/>
    <p:sldId id="551" r:id="rId81"/>
    <p:sldId id="552" r:id="rId82"/>
    <p:sldId id="553" r:id="rId83"/>
    <p:sldId id="554" r:id="rId84"/>
    <p:sldId id="555" r:id="rId85"/>
    <p:sldId id="556" r:id="rId86"/>
    <p:sldId id="557" r:id="rId87"/>
    <p:sldId id="276" r:id="rId8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912" autoAdjust="0"/>
    <p:restoredTop sz="94291" autoAdjust="0"/>
  </p:normalViewPr>
  <p:slideViewPr>
    <p:cSldViewPr>
      <p:cViewPr varScale="1">
        <p:scale>
          <a:sx n="69" d="100"/>
          <a:sy n="69" d="100"/>
        </p:scale>
        <p:origin x="-1362"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BB93F34F-510E-44BF-8A3F-F74B9A7B938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gm:t>
    </dgm:pt>
    <dgm:pt modelId="{4F2D9433-19E2-4B8D-8716-C08BA99B6B2D}" type="parTrans" cxnId="{7588AC93-57CA-4DFF-92BA-9C9BA104AE39}">
      <dgm:prSet/>
      <dgm:spPr/>
      <dgm:t>
        <a:bodyPr/>
        <a:lstStyle/>
        <a:p>
          <a:endParaRPr lang="en-MY"/>
        </a:p>
      </dgm:t>
    </dgm:pt>
    <dgm:pt modelId="{7A727706-68D6-463E-8BE6-D9292E28FAED}" type="sibTrans" cxnId="{7588AC93-57CA-4DFF-92BA-9C9BA104AE39}">
      <dgm:prSet/>
      <dgm:spPr/>
      <dgm:t>
        <a:bodyPr/>
        <a:lstStyle/>
        <a:p>
          <a:endParaRPr lang="en-MY"/>
        </a:p>
      </dgm:t>
    </dgm:pt>
    <dgm:pt modelId="{0665DC02-B792-4630-A897-0DA290FA588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200" kern="1200" dirty="0">
              <a:solidFill>
                <a:srgbClr val="FFFFEE"/>
              </a:solidFill>
              <a:latin typeface="Arial"/>
              <a:ea typeface="+mn-ea"/>
              <a:cs typeface="+mn-cs"/>
            </a:rPr>
            <a:t>Global Integration vs Local </a:t>
          </a:r>
          <a:r>
            <a:rPr lang="en-MY" sz="3200" kern="1200" dirty="0" smtClean="0">
              <a:solidFill>
                <a:srgbClr val="FFFFEE"/>
              </a:solidFill>
              <a:latin typeface="Arial"/>
              <a:ea typeface="+mn-ea"/>
              <a:cs typeface="+mn-cs"/>
            </a:rPr>
            <a:t>Responsiveness</a:t>
          </a:r>
          <a:endParaRPr lang="en-MY" sz="3200" kern="1200" dirty="0">
            <a:solidFill>
              <a:srgbClr val="FFFFEE"/>
            </a:solidFill>
            <a:latin typeface="Arial"/>
            <a:ea typeface="+mn-ea"/>
            <a:cs typeface="+mn-cs"/>
          </a:endParaRP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7"/>
          <a:ext cx="7844408" cy="79963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custLinFactNeighborY="66812">
        <dgm:presLayoutVars>
          <dgm:chMax val="0"/>
          <dgm:bulletEnabled val="1"/>
        </dgm:presLayoutVars>
      </dgm:prSet>
      <dgm:spPr>
        <a:xfrm>
          <a:off x="0" y="815817"/>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3E94F731-DC7C-4B58-9F66-6B7B57C178BE}" type="pres">
      <dgm:prSet presAssocID="{BB93F34F-510E-44BF-8A3F-F74B9A7B938C}" presName="parentText" presStyleLbl="node1" presStyleIdx="3" presStyleCnt="7" custLinFactNeighborY="7">
        <dgm:presLayoutVars>
          <dgm:chMax val="0"/>
          <dgm:bulletEnabled val="1"/>
        </dgm:presLayoutVars>
      </dgm:prSet>
      <dgm:spPr>
        <a:xfrm>
          <a:off x="0" y="2441925"/>
          <a:ext cx="7844408" cy="799004"/>
        </a:xfrm>
        <a:prstGeom prst="roundRect">
          <a:avLst/>
        </a:prstGeom>
      </dgm:spPr>
      <dgm:t>
        <a:bodyPr/>
        <a:lstStyle/>
        <a:p>
          <a:endParaRPr lang="en-US"/>
        </a:p>
      </dgm:t>
    </dgm:pt>
    <dgm:pt modelId="{82217B51-E09E-470A-AD24-9AC3CBD09AF8}" type="pres">
      <dgm:prSet presAssocID="{7A727706-68D6-463E-8BE6-D9292E28FAED}"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a:xfrm>
          <a:off x="0" y="3254977"/>
          <a:ext cx="7844408" cy="799004"/>
        </a:xfrm>
        <a:prstGeom prst="roundRect">
          <a:avLst/>
        </a:prstGeom>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t>
        <a:bodyPr/>
        <a:lstStyle/>
        <a:p>
          <a:endParaRPr lang="en-US"/>
        </a:p>
      </dgm:t>
    </dgm:pt>
  </dgm:ptLst>
  <dgm:cxnLst>
    <dgm:cxn modelId="{81C04663-3900-46F8-B1BD-D60894CAFBA7}" type="presOf" srcId="{9FF9C588-5AC7-4213-AC10-D7BF2859CFD7}" destId="{02733F7B-8381-46B4-A62D-60C94EF49351}"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08670A16-24F5-43FE-908E-7ACFEA5E104A}" srcId="{703D4D02-5513-427D-B6E9-B2E187EE0C3A}" destId="{D27CD70E-DFBB-4221-9DFB-1B5A6662F39F}" srcOrd="6" destOrd="0" parTransId="{F8254E23-CFB3-49E4-BC97-B30A865DDA26}" sibTransId="{C23BDBEE-399D-4121-9374-3755477B8443}"/>
    <dgm:cxn modelId="{4ABB9E28-F102-47BD-B72F-36C446F06767}" type="presOf" srcId="{0665DC02-B792-4630-A897-0DA290FA588A}" destId="{24D32922-BF99-4CE5-821E-A240C3092535}" srcOrd="0" destOrd="0" presId="urn:microsoft.com/office/officeart/2005/8/layout/vList2"/>
    <dgm:cxn modelId="{8E0F9181-E1C9-46D8-A448-A5396273986F}" type="presOf" srcId="{703D4D02-5513-427D-B6E9-B2E187EE0C3A}" destId="{CC8763B3-4621-4666-B669-3C5BA2A30DBE}" srcOrd="0" destOrd="0" presId="urn:microsoft.com/office/officeart/2005/8/layout/vList2"/>
    <dgm:cxn modelId="{E8033F61-85EC-438E-B26C-83C256F63D5B}" type="presOf" srcId="{BB93F34F-510E-44BF-8A3F-F74B9A7B938C}" destId="{3E94F731-DC7C-4B58-9F66-6B7B57C178BE}"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2" destOrd="0" parTransId="{64A37167-2FEF-412B-977A-6C319213DCF5}" sibTransId="{95E5FBCD-B8E9-4948-B577-4614DE77EA4F}"/>
    <dgm:cxn modelId="{F203A612-BCE2-482C-81A3-904A8567292E}" type="presOf" srcId="{0ED06F71-722D-4D98-8A78-76B9D17B094B}" destId="{F209ACB3-3444-40CC-BCCA-513ABA9ADB86}" srcOrd="0" destOrd="0" presId="urn:microsoft.com/office/officeart/2005/8/layout/vList2"/>
    <dgm:cxn modelId="{A9EB1F2A-8A3C-48A2-8155-B14AA4B8E752}"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4" destOrd="0" parTransId="{7EE42A0E-6BF4-4765-93EF-F1D2F7C35AF4}" sibTransId="{60484752-0D8A-40CE-9AB1-ED97EF463E69}"/>
    <dgm:cxn modelId="{471C6466-48BC-45FE-ABF0-1EEBF5C2221A}" type="presOf" srcId="{D27CD70E-DFBB-4221-9DFB-1B5A6662F39F}" destId="{BAF84493-57B1-45CA-968B-333D00BDD5BF}" srcOrd="0" destOrd="0" presId="urn:microsoft.com/office/officeart/2005/8/layout/vList2"/>
    <dgm:cxn modelId="{7588AC93-57CA-4DFF-92BA-9C9BA104AE39}" srcId="{703D4D02-5513-427D-B6E9-B2E187EE0C3A}" destId="{BB93F34F-510E-44BF-8A3F-F74B9A7B938C}" srcOrd="3" destOrd="0" parTransId="{4F2D9433-19E2-4B8D-8716-C08BA99B6B2D}" sibTransId="{7A727706-68D6-463E-8BE6-D9292E28FAED}"/>
    <dgm:cxn modelId="{FACF1E83-78D6-46EC-9A90-DDA9099B4F10}" type="presOf" srcId="{69BD61AE-1E10-401F-9595-1097457E33C7}" destId="{401E888D-ADD7-4E04-8F4F-BE31B5B3ACF3}" srcOrd="0" destOrd="0" presId="urn:microsoft.com/office/officeart/2005/8/layout/vList2"/>
    <dgm:cxn modelId="{7A6D476B-8CEA-4085-9BBF-A728848F45F6}" type="presParOf" srcId="{CC8763B3-4621-4666-B669-3C5BA2A30DBE}" destId="{02733F7B-8381-46B4-A62D-60C94EF49351}" srcOrd="0" destOrd="0" presId="urn:microsoft.com/office/officeart/2005/8/layout/vList2"/>
    <dgm:cxn modelId="{F877B63A-A732-4DBF-9A31-E68E79EB8C7B}" type="presParOf" srcId="{CC8763B3-4621-4666-B669-3C5BA2A30DBE}" destId="{D11942FF-04E3-49E6-B922-9EFB2DC49F41}" srcOrd="1" destOrd="0" presId="urn:microsoft.com/office/officeart/2005/8/layout/vList2"/>
    <dgm:cxn modelId="{2834D1D4-81B1-4735-9DE0-3EA262F863F3}" type="presParOf" srcId="{CC8763B3-4621-4666-B669-3C5BA2A30DBE}" destId="{C8CBCA26-9D20-4838-B1F9-53234775E96B}" srcOrd="2" destOrd="0" presId="urn:microsoft.com/office/officeart/2005/8/layout/vList2"/>
    <dgm:cxn modelId="{9C92F296-FE17-43D5-8421-48A50BB08DA1}" type="presParOf" srcId="{CC8763B3-4621-4666-B669-3C5BA2A30DBE}" destId="{671B3283-BB64-487F-AB90-C94002C94229}" srcOrd="3" destOrd="0" presId="urn:microsoft.com/office/officeart/2005/8/layout/vList2"/>
    <dgm:cxn modelId="{61DF3CFB-613A-49EC-92FF-A99BB641BCD7}" type="presParOf" srcId="{CC8763B3-4621-4666-B669-3C5BA2A30DBE}" destId="{F209ACB3-3444-40CC-BCCA-513ABA9ADB86}" srcOrd="4" destOrd="0" presId="urn:microsoft.com/office/officeart/2005/8/layout/vList2"/>
    <dgm:cxn modelId="{9B58D58F-07B3-4BFD-9612-2DA995603094}" type="presParOf" srcId="{CC8763B3-4621-4666-B669-3C5BA2A30DBE}" destId="{3021E19B-D6F7-4D3A-9633-E49336FDC5DD}" srcOrd="5" destOrd="0" presId="urn:microsoft.com/office/officeart/2005/8/layout/vList2"/>
    <dgm:cxn modelId="{AD33654E-093C-4355-993A-DB613FA76A1C}" type="presParOf" srcId="{CC8763B3-4621-4666-B669-3C5BA2A30DBE}" destId="{3E94F731-DC7C-4B58-9F66-6B7B57C178BE}" srcOrd="6" destOrd="0" presId="urn:microsoft.com/office/officeart/2005/8/layout/vList2"/>
    <dgm:cxn modelId="{63480E89-3835-4DF6-91FC-BD5CAAA0B282}" type="presParOf" srcId="{CC8763B3-4621-4666-B669-3C5BA2A30DBE}" destId="{82217B51-E09E-470A-AD24-9AC3CBD09AF8}" srcOrd="7" destOrd="0" presId="urn:microsoft.com/office/officeart/2005/8/layout/vList2"/>
    <dgm:cxn modelId="{69A465FE-5125-4981-893A-6601AD13847F}" type="presParOf" srcId="{CC8763B3-4621-4666-B669-3C5BA2A30DBE}" destId="{24D32922-BF99-4CE5-821E-A240C3092535}" srcOrd="8" destOrd="0" presId="urn:microsoft.com/office/officeart/2005/8/layout/vList2"/>
    <dgm:cxn modelId="{70DEEA3E-B61D-4DD9-A40C-049DCBF7F87B}" type="presParOf" srcId="{CC8763B3-4621-4666-B669-3C5BA2A30DBE}" destId="{1547C88C-0553-48E2-9A0E-2FE58FDCEF25}" srcOrd="9" destOrd="0" presId="urn:microsoft.com/office/officeart/2005/8/layout/vList2"/>
    <dgm:cxn modelId="{75AF2315-71E2-463C-8C9B-E84ADF66BA2E}" type="presParOf" srcId="{CC8763B3-4621-4666-B669-3C5BA2A30DBE}" destId="{401E888D-ADD7-4E04-8F4F-BE31B5B3ACF3}" srcOrd="10" destOrd="0" presId="urn:microsoft.com/office/officeart/2005/8/layout/vList2"/>
    <dgm:cxn modelId="{74CD8741-0CB5-4398-BD87-DB3990B88588}" type="presParOf" srcId="{CC8763B3-4621-4666-B669-3C5BA2A30DBE}" destId="{3D98E15D-9BAC-402C-AD03-780F149FDDBD}" srcOrd="11" destOrd="0" presId="urn:microsoft.com/office/officeart/2005/8/layout/vList2"/>
    <dgm:cxn modelId="{B5FF2B1C-33B8-466C-9EA6-0E8A43328809}" type="presParOf" srcId="{CC8763B3-4621-4666-B669-3C5BA2A30DBE}" destId="{BAF84493-57B1-45CA-968B-333D00BDD5BF}" srcOrd="12"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a:t>
          </a:r>
          <a:r>
            <a:rPr lang="en-MY" sz="3500" kern="1200" dirty="0" err="1">
              <a:solidFill>
                <a:srgbClr val="000000"/>
              </a:solidFill>
              <a:latin typeface="Arial"/>
              <a:ea typeface="+mn-ea"/>
              <a:cs typeface="+mn-cs"/>
            </a:rPr>
            <a:t>Schien</a:t>
          </a:r>
          <a:r>
            <a:rPr lang="en-MY" sz="3500" kern="1200" dirty="0">
              <a:solidFill>
                <a:srgbClr val="000000"/>
              </a:solidFill>
              <a:latin typeface="Arial"/>
              <a:ea typeface="+mn-ea"/>
              <a:cs typeface="+mn-cs"/>
            </a:rPr>
            <a:t>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US"/>
        </a:p>
      </dgm:t>
    </dgm:pt>
    <dgm:pt modelId="{B4C2AAE5-D99A-459F-BDEC-4FFC3545C099}" type="sibTrans" cxnId="{5E5EAFC4-44B3-4549-AC9A-997C897F1B4D}">
      <dgm:prSet/>
      <dgm:spPr/>
      <dgm:t>
        <a:bodyPr/>
        <a:lstStyle/>
        <a:p>
          <a:endParaRPr lang="en-US"/>
        </a:p>
      </dgm:t>
    </dgm:pt>
    <dgm:pt modelId="{7D110BA3-39A2-40F1-8F52-9B98BD57EE4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CA0A1A0D-A87B-4030-8E5D-9433219580E9}" type="parTrans" cxnId="{4F584D89-8E76-42BA-B9CB-6315EAD11DDB}">
      <dgm:prSet/>
      <dgm:spPr/>
      <dgm:t>
        <a:bodyPr/>
        <a:lstStyle/>
        <a:p>
          <a:endParaRPr lang="en-US"/>
        </a:p>
      </dgm:t>
    </dgm:pt>
    <dgm:pt modelId="{6E6134F6-6A6F-4060-9A95-A561249CCB02}" type="sibTrans" cxnId="{4F584D89-8E76-42BA-B9CB-6315EAD11DDB}">
      <dgm:prSet/>
      <dgm:spPr/>
      <dgm:t>
        <a:bodyPr/>
        <a:lstStyle/>
        <a:p>
          <a:endParaRPr lang="en-US"/>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5467"/>
          <a:ext cx="7844408" cy="799004"/>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15817"/>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dgm:presLayoutVars>
          <dgm:chMax val="0"/>
          <dgm:bulletEnabled val="1"/>
        </dgm:presLayoutVars>
      </dgm:prSet>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940"/>
          <a:ext cx="7844408" cy="799630"/>
        </a:xfrm>
        <a:prstGeom prst="roundRect">
          <a:avLst/>
        </a:prstGeom>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dgm:t>
        <a:bodyPr/>
        <a:lstStyle/>
        <a:p>
          <a:endParaRPr lang="en-US"/>
        </a:p>
      </dgm:t>
    </dgm:pt>
    <dgm:pt modelId="{ED9376BC-750F-478A-87C9-1D21DCFEB9AD}" type="pres">
      <dgm:prSet presAssocID="{C23BDBEE-399D-4121-9374-3755477B8443}" presName="spacer" presStyleCnt="0"/>
      <dgm:spPr/>
    </dgm:pt>
    <dgm:pt modelId="{88E3B239-EFBF-4B6F-9750-90B0B71EA79C}" type="pres">
      <dgm:prSet presAssocID="{7D110BA3-39A2-40F1-8F52-9B98BD57EE45}" presName="parentText" presStyleLbl="node1" presStyleIdx="7" presStyleCnt="8">
        <dgm:presLayoutVars>
          <dgm:chMax val="0"/>
          <dgm:bulletEnabled val="1"/>
        </dgm:presLayoutVars>
      </dgm:prSet>
      <dgm:spPr/>
      <dgm:t>
        <a:bodyPr/>
        <a:lstStyle/>
        <a:p>
          <a:endParaRPr lang="en-US"/>
        </a:p>
      </dgm:t>
    </dgm:pt>
  </dgm:ptLst>
  <dgm:cxnLst>
    <dgm:cxn modelId="{13652588-DF5C-4235-BA06-B30BF90E2FDD}" type="presOf" srcId="{703D4D02-5513-427D-B6E9-B2E187EE0C3A}" destId="{CC8763B3-4621-4666-B669-3C5BA2A30DBE}" srcOrd="0" destOrd="0" presId="urn:microsoft.com/office/officeart/2005/8/layout/vList2"/>
    <dgm:cxn modelId="{CF2D697F-B4FF-4FCE-B227-DA43FC837D5D}" type="presOf" srcId="{6045ACAC-5E4F-4F21-A66B-AB5CDA262068}" destId="{C30047F0-DB09-4604-AC54-FC0221E4A689}"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08670A16-24F5-43FE-908E-7ACFEA5E104A}" srcId="{703D4D02-5513-427D-B6E9-B2E187EE0C3A}" destId="{D27CD70E-DFBB-4221-9DFB-1B5A6662F39F}" srcOrd="6" destOrd="0" parTransId="{F8254E23-CFB3-49E4-BC97-B30A865DDA26}" sibTransId="{C23BDBEE-399D-4121-9374-3755477B8443}"/>
    <dgm:cxn modelId="{EEF7EE00-C455-4868-8AD5-F432B7687AA3}" type="presOf" srcId="{D27CD70E-DFBB-4221-9DFB-1B5A6662F39F}" destId="{BAF84493-57B1-45CA-968B-333D00BDD5BF}" srcOrd="0" destOrd="0" presId="urn:microsoft.com/office/officeart/2005/8/layout/vList2"/>
    <dgm:cxn modelId="{3F3BCFDD-D4D2-4369-B2E7-C09C5BFEFC78}" type="presOf" srcId="{0665DC02-B792-4630-A897-0DA290FA588A}" destId="{24D32922-BF99-4CE5-821E-A240C3092535}" srcOrd="0" destOrd="0" presId="urn:microsoft.com/office/officeart/2005/8/layout/vList2"/>
    <dgm:cxn modelId="{45F2B00D-6C51-4A2D-8026-3CD56A990E75}" type="presOf" srcId="{7D110BA3-39A2-40F1-8F52-9B98BD57EE45}" destId="{88E3B239-EFBF-4B6F-9750-90B0B71EA79C}"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5C6BFB11-6ADC-4241-B4CB-F8A889FF12B7}" type="presOf" srcId="{9FF9C588-5AC7-4213-AC10-D7BF2859CFD7}" destId="{02733F7B-8381-46B4-A62D-60C94EF49351}" srcOrd="0" destOrd="0" presId="urn:microsoft.com/office/officeart/2005/8/layout/vList2"/>
    <dgm:cxn modelId="{BAF3BC3A-85CC-461A-BC26-7F878479E11E}" type="presOf" srcId="{69BD61AE-1E10-401F-9595-1097457E33C7}" destId="{401E888D-ADD7-4E04-8F4F-BE31B5B3ACF3}" srcOrd="0" destOrd="0" presId="urn:microsoft.com/office/officeart/2005/8/layout/vList2"/>
    <dgm:cxn modelId="{4F584D89-8E76-42BA-B9CB-6315EAD11DDB}" srcId="{703D4D02-5513-427D-B6E9-B2E187EE0C3A}" destId="{7D110BA3-39A2-40F1-8F52-9B98BD57EE45}" srcOrd="7" destOrd="0" parTransId="{CA0A1A0D-A87B-4030-8E5D-9433219580E9}" sibTransId="{6E6134F6-6A6F-4060-9A95-A561249CCB0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3" destOrd="0" parTransId="{64A37167-2FEF-412B-977A-6C319213DCF5}" sibTransId="{95E5FBCD-B8E9-4948-B577-4614DE77EA4F}"/>
    <dgm:cxn modelId="{17C00D36-44C5-48EA-A292-85588082EC38}" srcId="{703D4D02-5513-427D-B6E9-B2E187EE0C3A}" destId="{0665DC02-B792-4630-A897-0DA290FA588A}" srcOrd="4" destOrd="0" parTransId="{7EE42A0E-6BF4-4765-93EF-F1D2F7C35AF4}" sibTransId="{60484752-0D8A-40CE-9AB1-ED97EF463E69}"/>
    <dgm:cxn modelId="{0EAB6E8F-3327-4118-A892-A051F858804D}" type="presOf" srcId="{0ED06F71-722D-4D98-8A78-76B9D17B094B}" destId="{F209ACB3-3444-40CC-BCCA-513ABA9ADB86}" srcOrd="0" destOrd="0" presId="urn:microsoft.com/office/officeart/2005/8/layout/vList2"/>
    <dgm:cxn modelId="{B92BBE8E-72EF-4202-BF65-D1DA42D12374}" type="presOf" srcId="{62CB3C78-1DA1-4746-BD0D-6B96A3CEA09A}" destId="{C8CBCA26-9D20-4838-B1F9-53234775E96B}" srcOrd="0" destOrd="0" presId="urn:microsoft.com/office/officeart/2005/8/layout/vList2"/>
    <dgm:cxn modelId="{CDC6B199-DE33-4D68-B831-A4B1BE610C3C}" type="presParOf" srcId="{CC8763B3-4621-4666-B669-3C5BA2A30DBE}" destId="{02733F7B-8381-46B4-A62D-60C94EF49351}" srcOrd="0" destOrd="0" presId="urn:microsoft.com/office/officeart/2005/8/layout/vList2"/>
    <dgm:cxn modelId="{C6507A7F-B80B-4B20-A3F1-425C2B8B31D6}" type="presParOf" srcId="{CC8763B3-4621-4666-B669-3C5BA2A30DBE}" destId="{D11942FF-04E3-49E6-B922-9EFB2DC49F41}" srcOrd="1" destOrd="0" presId="urn:microsoft.com/office/officeart/2005/8/layout/vList2"/>
    <dgm:cxn modelId="{01A8CE23-9FE2-4BF4-A950-385A814460DA}" type="presParOf" srcId="{CC8763B3-4621-4666-B669-3C5BA2A30DBE}" destId="{C8CBCA26-9D20-4838-B1F9-53234775E96B}" srcOrd="2" destOrd="0" presId="urn:microsoft.com/office/officeart/2005/8/layout/vList2"/>
    <dgm:cxn modelId="{29F97097-5BA4-4DF5-A17C-F758E9A7419B}" type="presParOf" srcId="{CC8763B3-4621-4666-B669-3C5BA2A30DBE}" destId="{671B3283-BB64-487F-AB90-C94002C94229}" srcOrd="3" destOrd="0" presId="urn:microsoft.com/office/officeart/2005/8/layout/vList2"/>
    <dgm:cxn modelId="{1FE68622-DEF4-4800-B9D4-E207F2C8E9A0}" type="presParOf" srcId="{CC8763B3-4621-4666-B669-3C5BA2A30DBE}" destId="{C30047F0-DB09-4604-AC54-FC0221E4A689}" srcOrd="4" destOrd="0" presId="urn:microsoft.com/office/officeart/2005/8/layout/vList2"/>
    <dgm:cxn modelId="{E9BA7F91-3219-4500-92B9-56FB59D3160F}" type="presParOf" srcId="{CC8763B3-4621-4666-B669-3C5BA2A30DBE}" destId="{130EF046-02F9-4526-B16D-075FE651A93E}" srcOrd="5" destOrd="0" presId="urn:microsoft.com/office/officeart/2005/8/layout/vList2"/>
    <dgm:cxn modelId="{F5619BAE-3DE5-46BE-A19A-80C9B89F9CFF}" type="presParOf" srcId="{CC8763B3-4621-4666-B669-3C5BA2A30DBE}" destId="{F209ACB3-3444-40CC-BCCA-513ABA9ADB86}" srcOrd="6" destOrd="0" presId="urn:microsoft.com/office/officeart/2005/8/layout/vList2"/>
    <dgm:cxn modelId="{A1D5B5AB-DB99-4D2A-8EBC-DFAF5EE77D9D}" type="presParOf" srcId="{CC8763B3-4621-4666-B669-3C5BA2A30DBE}" destId="{3021E19B-D6F7-4D3A-9633-E49336FDC5DD}" srcOrd="7" destOrd="0" presId="urn:microsoft.com/office/officeart/2005/8/layout/vList2"/>
    <dgm:cxn modelId="{3064655E-F3E5-4C4C-B03D-1FACF8A7068D}" type="presParOf" srcId="{CC8763B3-4621-4666-B669-3C5BA2A30DBE}" destId="{24D32922-BF99-4CE5-821E-A240C3092535}" srcOrd="8" destOrd="0" presId="urn:microsoft.com/office/officeart/2005/8/layout/vList2"/>
    <dgm:cxn modelId="{AE5C331E-F1A8-4F8F-9AA2-8092EDD28EF7}" type="presParOf" srcId="{CC8763B3-4621-4666-B669-3C5BA2A30DBE}" destId="{1547C88C-0553-48E2-9A0E-2FE58FDCEF25}" srcOrd="9" destOrd="0" presId="urn:microsoft.com/office/officeart/2005/8/layout/vList2"/>
    <dgm:cxn modelId="{DF9CB3CA-A789-4A18-8D41-E10C09E6D71B}" type="presParOf" srcId="{CC8763B3-4621-4666-B669-3C5BA2A30DBE}" destId="{401E888D-ADD7-4E04-8F4F-BE31B5B3ACF3}" srcOrd="10" destOrd="0" presId="urn:microsoft.com/office/officeart/2005/8/layout/vList2"/>
    <dgm:cxn modelId="{4AB7E445-FEDF-4149-AD48-6A3E9376A3CA}" type="presParOf" srcId="{CC8763B3-4621-4666-B669-3C5BA2A30DBE}" destId="{3D98E15D-9BAC-402C-AD03-780F149FDDBD}" srcOrd="11" destOrd="0" presId="urn:microsoft.com/office/officeart/2005/8/layout/vList2"/>
    <dgm:cxn modelId="{4EB22877-3C73-4481-BCFF-5DC2C95BD051}" type="presParOf" srcId="{CC8763B3-4621-4666-B669-3C5BA2A30DBE}" destId="{BAF84493-57B1-45CA-968B-333D00BDD5BF}" srcOrd="12" destOrd="0" presId="urn:microsoft.com/office/officeart/2005/8/layout/vList2"/>
    <dgm:cxn modelId="{D7E68AF1-4663-4127-8140-FEEF53434D6A}" type="presParOf" srcId="{CC8763B3-4621-4666-B669-3C5BA2A30DBE}" destId="{ED9376BC-750F-478A-87C9-1D21DCFEB9AD}" srcOrd="13" destOrd="0" presId="urn:microsoft.com/office/officeart/2005/8/layout/vList2"/>
    <dgm:cxn modelId="{23B12EE5-C6C3-47DA-9622-03367BB2B1E2}" type="presParOf" srcId="{CC8763B3-4621-4666-B669-3C5BA2A30DBE}" destId="{88E3B239-EFBF-4B6F-9750-90B0B71EA79C}" srcOrd="14"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1192201F-4FB3-4705-BFA2-AAC023B6B82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403DB55D-489E-444D-AB9C-099D34278FB7}" type="parTrans" cxnId="{7D487592-EC2B-4567-A2A6-498EE1443EF3}">
      <dgm:prSet/>
      <dgm:spPr/>
      <dgm:t>
        <a:bodyPr/>
        <a:lstStyle/>
        <a:p>
          <a:endParaRPr lang="en-US"/>
        </a:p>
      </dgm:t>
    </dgm:pt>
    <dgm:pt modelId="{08B034F6-B1D2-41B9-90DB-F776C3FD0E13}" type="sibTrans" cxnId="{7D487592-EC2B-4567-A2A6-498EE1443EF3}">
      <dgm:prSet/>
      <dgm:spPr/>
      <dgm:t>
        <a:bodyPr/>
        <a:lstStyle/>
        <a:p>
          <a:endParaRPr lang="en-US"/>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3658"/>
          <a:ext cx="7844408" cy="799630"/>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dgm:presLayoutVars>
          <dgm:chMax val="0"/>
          <dgm:bulletEnabled val="1"/>
        </dgm:presLayoutVars>
      </dgm:prSet>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940"/>
          <a:ext cx="7844408" cy="799630"/>
        </a:xfrm>
        <a:prstGeom prst="roundRect">
          <a:avLst/>
        </a:prstGeom>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dgm:t>
        <a:bodyPr/>
        <a:lstStyle/>
        <a:p>
          <a:endParaRPr lang="en-US"/>
        </a:p>
      </dgm:t>
    </dgm:pt>
    <dgm:pt modelId="{14C2093E-741A-4BB7-A523-9B503FAE4D01}" type="pres">
      <dgm:prSet presAssocID="{C23BDBEE-399D-4121-9374-3755477B8443}" presName="spacer" presStyleCnt="0"/>
      <dgm:spPr/>
    </dgm:pt>
    <dgm:pt modelId="{760C3E4C-2BC8-4424-A029-C033B5583986}" type="pres">
      <dgm:prSet presAssocID="{1192201F-4FB3-4705-BFA2-AAC023B6B824}" presName="parentText" presStyleLbl="node1" presStyleIdx="7" presStyleCnt="8">
        <dgm:presLayoutVars>
          <dgm:chMax val="0"/>
          <dgm:bulletEnabled val="1"/>
        </dgm:presLayoutVars>
      </dgm:prSet>
      <dgm:spPr/>
      <dgm:t>
        <a:bodyPr/>
        <a:lstStyle/>
        <a:p>
          <a:endParaRPr lang="en-US"/>
        </a:p>
      </dgm:t>
    </dgm:pt>
  </dgm:ptLst>
  <dgm:cxnLst>
    <dgm:cxn modelId="{BB8C91B2-2DE1-40FE-AC87-D030E008F75C}" type="presOf" srcId="{0ED06F71-722D-4D98-8A78-76B9D17B094B}" destId="{F209ACB3-3444-40CC-BCCA-513ABA9ADB86}" srcOrd="0" destOrd="0" presId="urn:microsoft.com/office/officeart/2005/8/layout/vList2"/>
    <dgm:cxn modelId="{8359A198-DF8C-4A20-96CC-FED6A8C69C5C}" type="presOf" srcId="{1192201F-4FB3-4705-BFA2-AAC023B6B824}" destId="{760C3E4C-2BC8-4424-A029-C033B5583986}"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08670A16-24F5-43FE-908E-7ACFEA5E104A}" srcId="{703D4D02-5513-427D-B6E9-B2E187EE0C3A}" destId="{D27CD70E-DFBB-4221-9DFB-1B5A6662F39F}" srcOrd="6" destOrd="0" parTransId="{F8254E23-CFB3-49E4-BC97-B30A865DDA26}" sibTransId="{C23BDBEE-399D-4121-9374-3755477B8443}"/>
    <dgm:cxn modelId="{5E5EAFC4-44B3-4549-AC9A-997C897F1B4D}" srcId="{703D4D02-5513-427D-B6E9-B2E187EE0C3A}" destId="{6045ACAC-5E4F-4F21-A66B-AB5CDA262068}" srcOrd="2" destOrd="0" parTransId="{11DAFEE1-F611-4BD6-B139-CD15394BFBA6}" sibTransId="{B4C2AAE5-D99A-459F-BDEC-4FFC3545C099}"/>
    <dgm:cxn modelId="{0D318B28-281A-4078-8BD0-4E93DB539ADE}" type="presOf" srcId="{9FF9C588-5AC7-4213-AC10-D7BF2859CFD7}" destId="{02733F7B-8381-46B4-A62D-60C94EF49351}" srcOrd="0" destOrd="0" presId="urn:microsoft.com/office/officeart/2005/8/layout/vList2"/>
    <dgm:cxn modelId="{7D487592-EC2B-4567-A2A6-498EE1443EF3}" srcId="{703D4D02-5513-427D-B6E9-B2E187EE0C3A}" destId="{1192201F-4FB3-4705-BFA2-AAC023B6B824}" srcOrd="7" destOrd="0" parTransId="{403DB55D-489E-444D-AB9C-099D34278FB7}" sibTransId="{08B034F6-B1D2-41B9-90DB-F776C3FD0E13}"/>
    <dgm:cxn modelId="{73BE50EA-FEE1-47C6-B8CF-F5D025899074}" type="presOf" srcId="{703D4D02-5513-427D-B6E9-B2E187EE0C3A}" destId="{CC8763B3-4621-4666-B669-3C5BA2A30DBE}"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FC8B64C8-6BBB-4293-9BF7-062580C27A6A}" type="presOf" srcId="{69BD61AE-1E10-401F-9595-1097457E33C7}" destId="{401E888D-ADD7-4E04-8F4F-BE31B5B3ACF3}"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3" destOrd="0" parTransId="{64A37167-2FEF-412B-977A-6C319213DCF5}" sibTransId="{95E5FBCD-B8E9-4948-B577-4614DE77EA4F}"/>
    <dgm:cxn modelId="{17C00D36-44C5-48EA-A292-85588082EC38}" srcId="{703D4D02-5513-427D-B6E9-B2E187EE0C3A}" destId="{0665DC02-B792-4630-A897-0DA290FA588A}" srcOrd="4" destOrd="0" parTransId="{7EE42A0E-6BF4-4765-93EF-F1D2F7C35AF4}" sibTransId="{60484752-0D8A-40CE-9AB1-ED97EF463E69}"/>
    <dgm:cxn modelId="{76D66908-5063-496F-9BF5-88EEB913186F}" type="presOf" srcId="{6045ACAC-5E4F-4F21-A66B-AB5CDA262068}" destId="{C30047F0-DB09-4604-AC54-FC0221E4A689}" srcOrd="0" destOrd="0" presId="urn:microsoft.com/office/officeart/2005/8/layout/vList2"/>
    <dgm:cxn modelId="{DCCCF28B-7B25-4150-9416-1F9A9CA1DC8F}" type="presOf" srcId="{62CB3C78-1DA1-4746-BD0D-6B96A3CEA09A}" destId="{C8CBCA26-9D20-4838-B1F9-53234775E96B}" srcOrd="0" destOrd="0" presId="urn:microsoft.com/office/officeart/2005/8/layout/vList2"/>
    <dgm:cxn modelId="{E9E16EDA-3C3D-418F-A121-855B643718E0}" type="presOf" srcId="{0665DC02-B792-4630-A897-0DA290FA588A}" destId="{24D32922-BF99-4CE5-821E-A240C3092535}" srcOrd="0" destOrd="0" presId="urn:microsoft.com/office/officeart/2005/8/layout/vList2"/>
    <dgm:cxn modelId="{D16EC031-2C0B-41CB-910A-6E59151B34A3}" type="presOf" srcId="{D27CD70E-DFBB-4221-9DFB-1B5A6662F39F}" destId="{BAF84493-57B1-45CA-968B-333D00BDD5BF}" srcOrd="0" destOrd="0" presId="urn:microsoft.com/office/officeart/2005/8/layout/vList2"/>
    <dgm:cxn modelId="{DC8C9088-8C04-45DE-BF1D-FD829B46DA37}" type="presParOf" srcId="{CC8763B3-4621-4666-B669-3C5BA2A30DBE}" destId="{02733F7B-8381-46B4-A62D-60C94EF49351}" srcOrd="0" destOrd="0" presId="urn:microsoft.com/office/officeart/2005/8/layout/vList2"/>
    <dgm:cxn modelId="{39433D7C-D3BF-472C-918B-6CEDB51146BC}" type="presParOf" srcId="{CC8763B3-4621-4666-B669-3C5BA2A30DBE}" destId="{D11942FF-04E3-49E6-B922-9EFB2DC49F41}" srcOrd="1" destOrd="0" presId="urn:microsoft.com/office/officeart/2005/8/layout/vList2"/>
    <dgm:cxn modelId="{A9D2FC77-3AB2-49A2-9513-A9368A389550}" type="presParOf" srcId="{CC8763B3-4621-4666-B669-3C5BA2A30DBE}" destId="{C8CBCA26-9D20-4838-B1F9-53234775E96B}" srcOrd="2" destOrd="0" presId="urn:microsoft.com/office/officeart/2005/8/layout/vList2"/>
    <dgm:cxn modelId="{0DE0EDBF-9AEF-42DB-9236-3FB5261C922E}" type="presParOf" srcId="{CC8763B3-4621-4666-B669-3C5BA2A30DBE}" destId="{671B3283-BB64-487F-AB90-C94002C94229}" srcOrd="3" destOrd="0" presId="urn:microsoft.com/office/officeart/2005/8/layout/vList2"/>
    <dgm:cxn modelId="{64C22A3B-7379-4CAE-86F0-CA245E3F6038}" type="presParOf" srcId="{CC8763B3-4621-4666-B669-3C5BA2A30DBE}" destId="{C30047F0-DB09-4604-AC54-FC0221E4A689}" srcOrd="4" destOrd="0" presId="urn:microsoft.com/office/officeart/2005/8/layout/vList2"/>
    <dgm:cxn modelId="{E541BC05-FF97-40D8-AFAA-D6CCD8E20972}" type="presParOf" srcId="{CC8763B3-4621-4666-B669-3C5BA2A30DBE}" destId="{130EF046-02F9-4526-B16D-075FE651A93E}" srcOrd="5" destOrd="0" presId="urn:microsoft.com/office/officeart/2005/8/layout/vList2"/>
    <dgm:cxn modelId="{7EA84DC9-E843-4BCF-BB7D-7E8F4C0035CF}" type="presParOf" srcId="{CC8763B3-4621-4666-B669-3C5BA2A30DBE}" destId="{F209ACB3-3444-40CC-BCCA-513ABA9ADB86}" srcOrd="6" destOrd="0" presId="urn:microsoft.com/office/officeart/2005/8/layout/vList2"/>
    <dgm:cxn modelId="{542B2526-A385-4364-94CF-5B6C9B9718B4}" type="presParOf" srcId="{CC8763B3-4621-4666-B669-3C5BA2A30DBE}" destId="{3021E19B-D6F7-4D3A-9633-E49336FDC5DD}" srcOrd="7" destOrd="0" presId="urn:microsoft.com/office/officeart/2005/8/layout/vList2"/>
    <dgm:cxn modelId="{E34CCAB7-EC18-4C9D-A0A2-6E15B78421F5}" type="presParOf" srcId="{CC8763B3-4621-4666-B669-3C5BA2A30DBE}" destId="{24D32922-BF99-4CE5-821E-A240C3092535}" srcOrd="8" destOrd="0" presId="urn:microsoft.com/office/officeart/2005/8/layout/vList2"/>
    <dgm:cxn modelId="{7B629F45-6006-4E2A-9D52-9CD6D8FF04E1}" type="presParOf" srcId="{CC8763B3-4621-4666-B669-3C5BA2A30DBE}" destId="{1547C88C-0553-48E2-9A0E-2FE58FDCEF25}" srcOrd="9" destOrd="0" presId="urn:microsoft.com/office/officeart/2005/8/layout/vList2"/>
    <dgm:cxn modelId="{CBE743EC-81F5-453B-A760-6023EDC3D652}" type="presParOf" srcId="{CC8763B3-4621-4666-B669-3C5BA2A30DBE}" destId="{401E888D-ADD7-4E04-8F4F-BE31B5B3ACF3}" srcOrd="10" destOrd="0" presId="urn:microsoft.com/office/officeart/2005/8/layout/vList2"/>
    <dgm:cxn modelId="{94A67051-4CE3-4212-8709-5C7A3C060370}" type="presParOf" srcId="{CC8763B3-4621-4666-B669-3C5BA2A30DBE}" destId="{3D98E15D-9BAC-402C-AD03-780F149FDDBD}" srcOrd="11" destOrd="0" presId="urn:microsoft.com/office/officeart/2005/8/layout/vList2"/>
    <dgm:cxn modelId="{A100A76D-F50B-46B8-9070-D17FD02BD11D}" type="presParOf" srcId="{CC8763B3-4621-4666-B669-3C5BA2A30DBE}" destId="{BAF84493-57B1-45CA-968B-333D00BDD5BF}" srcOrd="12" destOrd="0" presId="urn:microsoft.com/office/officeart/2005/8/layout/vList2"/>
    <dgm:cxn modelId="{8540BCEB-C565-4396-B647-C37BC7CB9A67}" type="presParOf" srcId="{CC8763B3-4621-4666-B669-3C5BA2A30DBE}" destId="{14C2093E-741A-4BB7-A523-9B503FAE4D01}" srcOrd="13" destOrd="0" presId="urn:microsoft.com/office/officeart/2005/8/layout/vList2"/>
    <dgm:cxn modelId="{0ED5A626-A850-4FA0-85A9-E68B373C3191}" type="presParOf" srcId="{CC8763B3-4621-4666-B669-3C5BA2A30DBE}" destId="{760C3E4C-2BC8-4424-A029-C033B5583986}" srcOrd="14" destOrd="0" presId="urn:microsoft.com/office/officeart/2005/8/layout/vList2"/>
  </dgm:cxnLst>
  <dgm:bg/>
  <dgm:whole/>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4D57E704-7665-42D8-AD93-0C9C973FAC7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6D4D1BAE-A9B5-48B3-8999-30335F380365}" type="parTrans" cxnId="{AC844D68-914A-4F6B-8D73-33DFCDB6E08A}">
      <dgm:prSet/>
      <dgm:spPr/>
      <dgm:t>
        <a:bodyPr/>
        <a:lstStyle/>
        <a:p>
          <a:endParaRPr lang="en-US"/>
        </a:p>
      </dgm:t>
    </dgm:pt>
    <dgm:pt modelId="{20BB87E1-AD54-48AA-BC34-072D63AEEF30}" type="sibTrans" cxnId="{AC844D68-914A-4F6B-8D73-33DFCDB6E08A}">
      <dgm:prSet/>
      <dgm:spPr/>
      <dgm:t>
        <a:bodyPr/>
        <a:lstStyle/>
        <a:p>
          <a:endParaRPr lang="en-US"/>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5203"/>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dgm:presLayoutVars>
          <dgm:chMax val="0"/>
          <dgm:bulletEnabled val="1"/>
        </dgm:presLayoutVars>
      </dgm:prSet>
      <dgm:spPr>
        <a:xfrm>
          <a:off x="0" y="1628870"/>
          <a:ext cx="7844408" cy="799004"/>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dgm:presLayoutVars>
          <dgm:chMax val="0"/>
          <dgm:bulletEnabled val="1"/>
        </dgm:presLayoutVars>
      </dgm:prSet>
      <dgm:spPr>
        <a:xfrm>
          <a:off x="0" y="1628870"/>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940"/>
          <a:ext cx="7844408" cy="799630"/>
        </a:xfrm>
        <a:prstGeom prst="roundRect">
          <a:avLst/>
        </a:prstGeom>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dgm:t>
        <a:bodyPr/>
        <a:lstStyle/>
        <a:p>
          <a:endParaRPr lang="en-US"/>
        </a:p>
      </dgm:t>
    </dgm:pt>
    <dgm:pt modelId="{B74753C0-DCA6-40CD-B09C-0E8007E75825}" type="pres">
      <dgm:prSet presAssocID="{C23BDBEE-399D-4121-9374-3755477B8443}" presName="spacer" presStyleCnt="0"/>
      <dgm:spPr/>
    </dgm:pt>
    <dgm:pt modelId="{91273270-5B9F-46EB-B273-0E7E6ADF960F}" type="pres">
      <dgm:prSet presAssocID="{4D57E704-7665-42D8-AD93-0C9C973FAC76}" presName="parentText" presStyleLbl="node1" presStyleIdx="7" presStyleCnt="8">
        <dgm:presLayoutVars>
          <dgm:chMax val="0"/>
          <dgm:bulletEnabled val="1"/>
        </dgm:presLayoutVars>
      </dgm:prSet>
      <dgm:spPr/>
      <dgm:t>
        <a:bodyPr/>
        <a:lstStyle/>
        <a:p>
          <a:endParaRPr lang="en-US"/>
        </a:p>
      </dgm:t>
    </dgm:pt>
  </dgm:ptLst>
  <dgm:cxnLst>
    <dgm:cxn modelId="{13CA1A46-120B-4A17-9C45-03996F703920}" type="presOf" srcId="{62CB3C78-1DA1-4746-BD0D-6B96A3CEA09A}" destId="{C8CBCA26-9D20-4838-B1F9-53234775E96B}" srcOrd="0" destOrd="0" presId="urn:microsoft.com/office/officeart/2005/8/layout/vList2"/>
    <dgm:cxn modelId="{6FAF7FD0-EECD-4A23-95DA-E672456EF858}" type="presOf" srcId="{703D4D02-5513-427D-B6E9-B2E187EE0C3A}" destId="{CC8763B3-4621-4666-B669-3C5BA2A30DBE}"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08670A16-24F5-43FE-908E-7ACFEA5E104A}" srcId="{703D4D02-5513-427D-B6E9-B2E187EE0C3A}" destId="{D27CD70E-DFBB-4221-9DFB-1B5A6662F39F}" srcOrd="6" destOrd="0" parTransId="{F8254E23-CFB3-49E4-BC97-B30A865DDA26}" sibTransId="{C23BDBEE-399D-4121-9374-3755477B8443}"/>
    <dgm:cxn modelId="{7C2B7CF0-C7AF-49FF-AAF1-5F06730DB637}" type="presOf" srcId="{0ED06F71-722D-4D98-8A78-76B9D17B094B}" destId="{F209ACB3-3444-40CC-BCCA-513ABA9ADB86}" srcOrd="0" destOrd="0" presId="urn:microsoft.com/office/officeart/2005/8/layout/vList2"/>
    <dgm:cxn modelId="{60943BBA-0B07-47D2-8A9B-D83481395BC1}" type="presOf" srcId="{9FF9C588-5AC7-4213-AC10-D7BF2859CFD7}" destId="{02733F7B-8381-46B4-A62D-60C94EF49351}" srcOrd="0" destOrd="0" presId="urn:microsoft.com/office/officeart/2005/8/layout/vList2"/>
    <dgm:cxn modelId="{AC844D68-914A-4F6B-8D73-33DFCDB6E08A}" srcId="{703D4D02-5513-427D-B6E9-B2E187EE0C3A}" destId="{4D57E704-7665-42D8-AD93-0C9C973FAC76}" srcOrd="7" destOrd="0" parTransId="{6D4D1BAE-A9B5-48B3-8999-30335F380365}" sibTransId="{20BB87E1-AD54-48AA-BC34-072D63AEEF30}"/>
    <dgm:cxn modelId="{77DB92D5-1C74-4DD3-B485-FFEB56E524FC}" type="presOf" srcId="{0665DC02-B792-4630-A897-0DA290FA588A}" destId="{24D32922-BF99-4CE5-821E-A240C3092535}"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9832248B-E96E-4748-B759-0C1D2E7370BB}" type="presOf" srcId="{69BD61AE-1E10-401F-9595-1097457E33C7}" destId="{401E888D-ADD7-4E04-8F4F-BE31B5B3ACF3}" srcOrd="0" destOrd="0" presId="urn:microsoft.com/office/officeart/2005/8/layout/vList2"/>
    <dgm:cxn modelId="{D4D5E870-8D41-4C5D-AEE0-D5E91DDFEE88}" type="presOf" srcId="{D27CD70E-DFBB-4221-9DFB-1B5A6662F39F}" destId="{BAF84493-57B1-45CA-968B-333D00BDD5BF}"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3" destOrd="0" parTransId="{64A37167-2FEF-412B-977A-6C319213DCF5}" sibTransId="{95E5FBCD-B8E9-4948-B577-4614DE77EA4F}"/>
    <dgm:cxn modelId="{C5B5453E-CC8E-4F0E-A702-8EBFF2493E8C}" type="presOf" srcId="{4D57E704-7665-42D8-AD93-0C9C973FAC76}" destId="{91273270-5B9F-46EB-B273-0E7E6ADF960F}" srcOrd="0" destOrd="0" presId="urn:microsoft.com/office/officeart/2005/8/layout/vList2"/>
    <dgm:cxn modelId="{77E550AE-A535-4ADE-BF68-27A3217C5FFA}" type="presOf" srcId="{6045ACAC-5E4F-4F21-A66B-AB5CDA262068}" destId="{C30047F0-DB09-4604-AC54-FC0221E4A689}" srcOrd="0" destOrd="0" presId="urn:microsoft.com/office/officeart/2005/8/layout/vList2"/>
    <dgm:cxn modelId="{17C00D36-44C5-48EA-A292-85588082EC38}" srcId="{703D4D02-5513-427D-B6E9-B2E187EE0C3A}" destId="{0665DC02-B792-4630-A897-0DA290FA588A}" srcOrd="4" destOrd="0" parTransId="{7EE42A0E-6BF4-4765-93EF-F1D2F7C35AF4}" sibTransId="{60484752-0D8A-40CE-9AB1-ED97EF463E69}"/>
    <dgm:cxn modelId="{CCCB78CA-8922-468B-89AF-5E0C08875CA8}" type="presParOf" srcId="{CC8763B3-4621-4666-B669-3C5BA2A30DBE}" destId="{02733F7B-8381-46B4-A62D-60C94EF49351}" srcOrd="0" destOrd="0" presId="urn:microsoft.com/office/officeart/2005/8/layout/vList2"/>
    <dgm:cxn modelId="{C54F01FC-8B9E-4F75-852A-DBAD203BC1B6}" type="presParOf" srcId="{CC8763B3-4621-4666-B669-3C5BA2A30DBE}" destId="{D11942FF-04E3-49E6-B922-9EFB2DC49F41}" srcOrd="1" destOrd="0" presId="urn:microsoft.com/office/officeart/2005/8/layout/vList2"/>
    <dgm:cxn modelId="{351CECF3-846E-493E-889E-8D57A518179C}" type="presParOf" srcId="{CC8763B3-4621-4666-B669-3C5BA2A30DBE}" destId="{C8CBCA26-9D20-4838-B1F9-53234775E96B}" srcOrd="2" destOrd="0" presId="urn:microsoft.com/office/officeart/2005/8/layout/vList2"/>
    <dgm:cxn modelId="{C1FEFDE3-79BE-4C6A-8CA1-527E1ADEA7EF}" type="presParOf" srcId="{CC8763B3-4621-4666-B669-3C5BA2A30DBE}" destId="{671B3283-BB64-487F-AB90-C94002C94229}" srcOrd="3" destOrd="0" presId="urn:microsoft.com/office/officeart/2005/8/layout/vList2"/>
    <dgm:cxn modelId="{64E6DDA7-15BA-49FA-8872-4C64B08F850F}" type="presParOf" srcId="{CC8763B3-4621-4666-B669-3C5BA2A30DBE}" destId="{C30047F0-DB09-4604-AC54-FC0221E4A689}" srcOrd="4" destOrd="0" presId="urn:microsoft.com/office/officeart/2005/8/layout/vList2"/>
    <dgm:cxn modelId="{DCE7734D-3483-4C16-8CC6-9A8F82B81680}" type="presParOf" srcId="{CC8763B3-4621-4666-B669-3C5BA2A30DBE}" destId="{130EF046-02F9-4526-B16D-075FE651A93E}" srcOrd="5" destOrd="0" presId="urn:microsoft.com/office/officeart/2005/8/layout/vList2"/>
    <dgm:cxn modelId="{A8A23F36-0524-4089-A93A-CFB59EF65D09}" type="presParOf" srcId="{CC8763B3-4621-4666-B669-3C5BA2A30DBE}" destId="{F209ACB3-3444-40CC-BCCA-513ABA9ADB86}" srcOrd="6" destOrd="0" presId="urn:microsoft.com/office/officeart/2005/8/layout/vList2"/>
    <dgm:cxn modelId="{B29AD525-E159-4CBE-ABC8-CB8DCDF5C8B8}" type="presParOf" srcId="{CC8763B3-4621-4666-B669-3C5BA2A30DBE}" destId="{3021E19B-D6F7-4D3A-9633-E49336FDC5DD}" srcOrd="7" destOrd="0" presId="urn:microsoft.com/office/officeart/2005/8/layout/vList2"/>
    <dgm:cxn modelId="{E5AB8F8D-6CB3-41F1-B0E4-63A39E950154}" type="presParOf" srcId="{CC8763B3-4621-4666-B669-3C5BA2A30DBE}" destId="{24D32922-BF99-4CE5-821E-A240C3092535}" srcOrd="8" destOrd="0" presId="urn:microsoft.com/office/officeart/2005/8/layout/vList2"/>
    <dgm:cxn modelId="{0FDFDCB3-785B-45DA-9EF2-B4C6E506F396}" type="presParOf" srcId="{CC8763B3-4621-4666-B669-3C5BA2A30DBE}" destId="{1547C88C-0553-48E2-9A0E-2FE58FDCEF25}" srcOrd="9" destOrd="0" presId="urn:microsoft.com/office/officeart/2005/8/layout/vList2"/>
    <dgm:cxn modelId="{752295C6-29F3-42B5-9AF5-EF98D2370D9D}" type="presParOf" srcId="{CC8763B3-4621-4666-B669-3C5BA2A30DBE}" destId="{401E888D-ADD7-4E04-8F4F-BE31B5B3ACF3}" srcOrd="10" destOrd="0" presId="urn:microsoft.com/office/officeart/2005/8/layout/vList2"/>
    <dgm:cxn modelId="{3477C8D8-1CE1-40EC-B58D-0023FF134F42}" type="presParOf" srcId="{CC8763B3-4621-4666-B669-3C5BA2A30DBE}" destId="{3D98E15D-9BAC-402C-AD03-780F149FDDBD}" srcOrd="11" destOrd="0" presId="urn:microsoft.com/office/officeart/2005/8/layout/vList2"/>
    <dgm:cxn modelId="{EF426A0B-4F40-44E2-BBE3-5082769D8E08}" type="presParOf" srcId="{CC8763B3-4621-4666-B669-3C5BA2A30DBE}" destId="{BAF84493-57B1-45CA-968B-333D00BDD5BF}" srcOrd="12" destOrd="0" presId="urn:microsoft.com/office/officeart/2005/8/layout/vList2"/>
    <dgm:cxn modelId="{C34EBDA3-CCAF-4F0A-BB14-524401B9FE4A}" type="presParOf" srcId="{CC8763B3-4621-4666-B669-3C5BA2A30DBE}" destId="{B74753C0-DCA6-40CD-B09C-0E8007E75825}" srcOrd="13" destOrd="0" presId="urn:microsoft.com/office/officeart/2005/8/layout/vList2"/>
    <dgm:cxn modelId="{6E92222F-2D38-487E-8159-C95FA8CFA6AB}" type="presParOf" srcId="{CC8763B3-4621-4666-B669-3C5BA2A30DBE}" destId="{91273270-5B9F-46EB-B273-0E7E6ADF960F}" srcOrd="14" destOrd="0" presId="urn:microsoft.com/office/officeart/2005/8/layout/vList2"/>
  </dgm:cxnLst>
  <dgm:bg/>
  <dgm:whole/>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err="1">
              <a:solidFill>
                <a:srgbClr val="FFFFEE"/>
              </a:solidFill>
              <a:latin typeface="Arial"/>
              <a:ea typeface="+mn-ea"/>
              <a:cs typeface="+mn-cs"/>
            </a:rPr>
            <a:t>Trompenaar</a:t>
          </a:r>
          <a:r>
            <a:rPr lang="en-MY" sz="3500" kern="1200" dirty="0">
              <a:solidFill>
                <a:srgbClr val="FFFFEE"/>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A6A4226F-7203-479D-87E7-3AEF0884BCE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B4C9140C-CB70-46C5-B750-CD1899E49423}" type="parTrans" cxnId="{96B31D5D-2018-41E4-B503-6AC87FBC46F7}">
      <dgm:prSet/>
      <dgm:spPr/>
    </dgm:pt>
    <dgm:pt modelId="{9E38F048-786D-43A4-A14B-F8F78B2076B1}" type="sibTrans" cxnId="{96B31D5D-2018-41E4-B503-6AC87FBC46F7}">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5203"/>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dgm:presLayoutVars>
          <dgm:chMax val="0"/>
          <dgm:bulletEnabled val="1"/>
        </dgm:presLayoutVars>
      </dgm:prSet>
      <dgm:spPr>
        <a:xfrm>
          <a:off x="0" y="1628870"/>
          <a:ext cx="7844408" cy="799004"/>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dgm:presLayoutVars>
          <dgm:chMax val="0"/>
          <dgm:bulletEnabled val="1"/>
        </dgm:presLayoutVars>
      </dgm:prSet>
      <dgm:spPr>
        <a:xfrm>
          <a:off x="0" y="2441924"/>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940"/>
          <a:ext cx="7844408" cy="799630"/>
        </a:xfrm>
        <a:prstGeom prst="roundRect">
          <a:avLst/>
        </a:prstGeom>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dgm:t>
        <a:bodyPr/>
        <a:lstStyle/>
        <a:p>
          <a:endParaRPr lang="en-US"/>
        </a:p>
      </dgm:t>
    </dgm:pt>
    <dgm:pt modelId="{EF048607-CA23-4F3A-B4EF-9BCA05DE008D}" type="pres">
      <dgm:prSet presAssocID="{C23BDBEE-399D-4121-9374-3755477B8443}" presName="spacer" presStyleCnt="0"/>
      <dgm:spPr/>
    </dgm:pt>
    <dgm:pt modelId="{A4803EFC-AA53-4B8C-AEAE-35C92315BC9B}" type="pres">
      <dgm:prSet presAssocID="{A6A4226F-7203-479D-87E7-3AEF0884BCE5}" presName="parentText" presStyleLbl="node1" presStyleIdx="7" presStyleCnt="8">
        <dgm:presLayoutVars>
          <dgm:chMax val="0"/>
          <dgm:bulletEnabled val="1"/>
        </dgm:presLayoutVars>
      </dgm:prSet>
      <dgm:spPr/>
      <dgm:t>
        <a:bodyPr/>
        <a:lstStyle/>
        <a:p>
          <a:endParaRPr lang="en-US"/>
        </a:p>
      </dgm:t>
    </dgm:pt>
  </dgm:ptLst>
  <dgm:cxnLst>
    <dgm:cxn modelId="{F733E911-5649-42AD-9BCD-646613FA4668}" type="presOf" srcId="{9FF9C588-5AC7-4213-AC10-D7BF2859CFD7}" destId="{02733F7B-8381-46B4-A62D-60C94EF49351}" srcOrd="0" destOrd="0" presId="urn:microsoft.com/office/officeart/2005/8/layout/vList2"/>
    <dgm:cxn modelId="{A3D63FA9-7656-4A29-A010-45D1716466FF}" type="presOf" srcId="{A6A4226F-7203-479D-87E7-3AEF0884BCE5}" destId="{A4803EFC-AA53-4B8C-AEAE-35C92315BC9B}" srcOrd="0" destOrd="0" presId="urn:microsoft.com/office/officeart/2005/8/layout/vList2"/>
    <dgm:cxn modelId="{800A0D6A-C395-47CE-B8F2-D96DBEA14888}" type="presOf" srcId="{62CB3C78-1DA1-4746-BD0D-6B96A3CEA09A}" destId="{C8CBCA26-9D20-4838-B1F9-53234775E96B}" srcOrd="0" destOrd="0" presId="urn:microsoft.com/office/officeart/2005/8/layout/vList2"/>
    <dgm:cxn modelId="{3C515BF6-FFD3-4CC1-8DBE-82B1E1E31B40}" type="presOf" srcId="{69BD61AE-1E10-401F-9595-1097457E33C7}" destId="{401E888D-ADD7-4E04-8F4F-BE31B5B3ACF3}" srcOrd="0" destOrd="0" presId="urn:microsoft.com/office/officeart/2005/8/layout/vList2"/>
    <dgm:cxn modelId="{1FAB8F07-6B99-427C-84A8-5C5606935E29}" type="presOf" srcId="{0ED06F71-722D-4D98-8A78-76B9D17B094B}" destId="{F209ACB3-3444-40CC-BCCA-513ABA9ADB86}"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08670A16-24F5-43FE-908E-7ACFEA5E104A}" srcId="{703D4D02-5513-427D-B6E9-B2E187EE0C3A}" destId="{D27CD70E-DFBB-4221-9DFB-1B5A6662F39F}" srcOrd="6" destOrd="0" parTransId="{F8254E23-CFB3-49E4-BC97-B30A865DDA26}" sibTransId="{C23BDBEE-399D-4121-9374-3755477B8443}"/>
    <dgm:cxn modelId="{5E5EAFC4-44B3-4549-AC9A-997C897F1B4D}" srcId="{703D4D02-5513-427D-B6E9-B2E187EE0C3A}" destId="{6045ACAC-5E4F-4F21-A66B-AB5CDA262068}" srcOrd="2" destOrd="0" parTransId="{11DAFEE1-F611-4BD6-B139-CD15394BFBA6}" sibTransId="{B4C2AAE5-D99A-459F-BDEC-4FFC3545C099}"/>
    <dgm:cxn modelId="{96B31D5D-2018-41E4-B503-6AC87FBC46F7}" srcId="{703D4D02-5513-427D-B6E9-B2E187EE0C3A}" destId="{A6A4226F-7203-479D-87E7-3AEF0884BCE5}" srcOrd="7" destOrd="0" parTransId="{B4C9140C-CB70-46C5-B750-CD1899E49423}" sibTransId="{9E38F048-786D-43A4-A14B-F8F78B2076B1}"/>
    <dgm:cxn modelId="{4033B861-6FA3-4A7D-9B61-E3644DD03FC5}" type="presOf" srcId="{6045ACAC-5E4F-4F21-A66B-AB5CDA262068}" destId="{C30047F0-DB09-4604-AC54-FC0221E4A689}"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3" destOrd="0" parTransId="{64A37167-2FEF-412B-977A-6C319213DCF5}" sibTransId="{95E5FBCD-B8E9-4948-B577-4614DE77EA4F}"/>
    <dgm:cxn modelId="{17C00D36-44C5-48EA-A292-85588082EC38}" srcId="{703D4D02-5513-427D-B6E9-B2E187EE0C3A}" destId="{0665DC02-B792-4630-A897-0DA290FA588A}" srcOrd="4" destOrd="0" parTransId="{7EE42A0E-6BF4-4765-93EF-F1D2F7C35AF4}" sibTransId="{60484752-0D8A-40CE-9AB1-ED97EF463E69}"/>
    <dgm:cxn modelId="{BC410D1E-4296-4703-A2A4-8A8C0CCB0320}" type="presOf" srcId="{0665DC02-B792-4630-A897-0DA290FA588A}" destId="{24D32922-BF99-4CE5-821E-A240C3092535}" srcOrd="0" destOrd="0" presId="urn:microsoft.com/office/officeart/2005/8/layout/vList2"/>
    <dgm:cxn modelId="{806AEB7D-F403-47F7-99B7-7D639C939A3F}" type="presOf" srcId="{D27CD70E-DFBB-4221-9DFB-1B5A6662F39F}" destId="{BAF84493-57B1-45CA-968B-333D00BDD5BF}" srcOrd="0" destOrd="0" presId="urn:microsoft.com/office/officeart/2005/8/layout/vList2"/>
    <dgm:cxn modelId="{2825E6F4-C039-45DF-81C8-AD53AED89B55}" type="presOf" srcId="{703D4D02-5513-427D-B6E9-B2E187EE0C3A}" destId="{CC8763B3-4621-4666-B669-3C5BA2A30DBE}" srcOrd="0" destOrd="0" presId="urn:microsoft.com/office/officeart/2005/8/layout/vList2"/>
    <dgm:cxn modelId="{36069E75-0F11-4563-965A-78F31AADFEE5}" type="presParOf" srcId="{CC8763B3-4621-4666-B669-3C5BA2A30DBE}" destId="{02733F7B-8381-46B4-A62D-60C94EF49351}" srcOrd="0" destOrd="0" presId="urn:microsoft.com/office/officeart/2005/8/layout/vList2"/>
    <dgm:cxn modelId="{EB8C420E-A024-4268-9D60-7EE663625587}" type="presParOf" srcId="{CC8763B3-4621-4666-B669-3C5BA2A30DBE}" destId="{D11942FF-04E3-49E6-B922-9EFB2DC49F41}" srcOrd="1" destOrd="0" presId="urn:microsoft.com/office/officeart/2005/8/layout/vList2"/>
    <dgm:cxn modelId="{894589DF-EA95-4457-9362-F7AC3928FA49}" type="presParOf" srcId="{CC8763B3-4621-4666-B669-3C5BA2A30DBE}" destId="{C8CBCA26-9D20-4838-B1F9-53234775E96B}" srcOrd="2" destOrd="0" presId="urn:microsoft.com/office/officeart/2005/8/layout/vList2"/>
    <dgm:cxn modelId="{BD7BA122-21A6-4DB8-A9A7-372352EB17C3}" type="presParOf" srcId="{CC8763B3-4621-4666-B669-3C5BA2A30DBE}" destId="{671B3283-BB64-487F-AB90-C94002C94229}" srcOrd="3" destOrd="0" presId="urn:microsoft.com/office/officeart/2005/8/layout/vList2"/>
    <dgm:cxn modelId="{8318517E-1A5B-4A43-8DC7-9D372A499E2B}" type="presParOf" srcId="{CC8763B3-4621-4666-B669-3C5BA2A30DBE}" destId="{C30047F0-DB09-4604-AC54-FC0221E4A689}" srcOrd="4" destOrd="0" presId="urn:microsoft.com/office/officeart/2005/8/layout/vList2"/>
    <dgm:cxn modelId="{E2B9DC02-1258-4A57-B3A5-78F8EC094275}" type="presParOf" srcId="{CC8763B3-4621-4666-B669-3C5BA2A30DBE}" destId="{130EF046-02F9-4526-B16D-075FE651A93E}" srcOrd="5" destOrd="0" presId="urn:microsoft.com/office/officeart/2005/8/layout/vList2"/>
    <dgm:cxn modelId="{DFEA0992-F2DA-481E-9AB3-F36E9A58D899}" type="presParOf" srcId="{CC8763B3-4621-4666-B669-3C5BA2A30DBE}" destId="{F209ACB3-3444-40CC-BCCA-513ABA9ADB86}" srcOrd="6" destOrd="0" presId="urn:microsoft.com/office/officeart/2005/8/layout/vList2"/>
    <dgm:cxn modelId="{57286CD8-4003-41C1-9171-5EA2C1AF16C5}" type="presParOf" srcId="{CC8763B3-4621-4666-B669-3C5BA2A30DBE}" destId="{3021E19B-D6F7-4D3A-9633-E49336FDC5DD}" srcOrd="7" destOrd="0" presId="urn:microsoft.com/office/officeart/2005/8/layout/vList2"/>
    <dgm:cxn modelId="{1DE9E254-FD16-4395-9FBE-352003FE5CA3}" type="presParOf" srcId="{CC8763B3-4621-4666-B669-3C5BA2A30DBE}" destId="{24D32922-BF99-4CE5-821E-A240C3092535}" srcOrd="8" destOrd="0" presId="urn:microsoft.com/office/officeart/2005/8/layout/vList2"/>
    <dgm:cxn modelId="{1941F675-A23C-4184-8A4C-0CC699337A88}" type="presParOf" srcId="{CC8763B3-4621-4666-B669-3C5BA2A30DBE}" destId="{1547C88C-0553-48E2-9A0E-2FE58FDCEF25}" srcOrd="9" destOrd="0" presId="urn:microsoft.com/office/officeart/2005/8/layout/vList2"/>
    <dgm:cxn modelId="{4C033DAE-350D-45DC-98B9-4F6DD52F6832}" type="presParOf" srcId="{CC8763B3-4621-4666-B669-3C5BA2A30DBE}" destId="{401E888D-ADD7-4E04-8F4F-BE31B5B3ACF3}" srcOrd="10" destOrd="0" presId="urn:microsoft.com/office/officeart/2005/8/layout/vList2"/>
    <dgm:cxn modelId="{15F3582B-E0B2-46D7-9508-778F66D9F282}" type="presParOf" srcId="{CC8763B3-4621-4666-B669-3C5BA2A30DBE}" destId="{3D98E15D-9BAC-402C-AD03-780F149FDDBD}" srcOrd="11" destOrd="0" presId="urn:microsoft.com/office/officeart/2005/8/layout/vList2"/>
    <dgm:cxn modelId="{6DC66FB0-5951-4653-AB08-86A8BE4B04FD}" type="presParOf" srcId="{CC8763B3-4621-4666-B669-3C5BA2A30DBE}" destId="{BAF84493-57B1-45CA-968B-333D00BDD5BF}" srcOrd="12" destOrd="0" presId="urn:microsoft.com/office/officeart/2005/8/layout/vList2"/>
    <dgm:cxn modelId="{028C3129-D400-4A31-B6BE-4E8864F8A797}" type="presParOf" srcId="{CC8763B3-4621-4666-B669-3C5BA2A30DBE}" destId="{EF048607-CA23-4F3A-B4EF-9BCA05DE008D}" srcOrd="13" destOrd="0" presId="urn:microsoft.com/office/officeart/2005/8/layout/vList2"/>
    <dgm:cxn modelId="{8282AEE5-A36A-4CAD-A849-A38F6EE2F4E5}" type="presParOf" srcId="{CC8763B3-4621-4666-B669-3C5BA2A30DBE}" destId="{A4803EFC-AA53-4B8C-AEAE-35C92315BC9B}" srcOrd="14" destOrd="0" presId="urn:microsoft.com/office/officeart/2005/8/layout/vList2"/>
  </dgm:cxnLst>
  <dgm:bg/>
  <dgm:whole/>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2F7A25B8-4F55-48A3-BD43-D2340182F9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5230ED8C-59BF-481F-8CF3-E7E9686B274B}" type="parTrans" cxnId="{070810B6-A63B-4359-976A-521E5BBFD8F2}">
      <dgm:prSet/>
      <dgm:spPr/>
    </dgm:pt>
    <dgm:pt modelId="{EF04C1AE-1A10-4B48-B8BE-08CE0EE94F94}" type="sibTrans" cxnId="{070810B6-A63B-4359-976A-521E5BBFD8F2}">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5203"/>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82422">
        <dgm:presLayoutVars>
          <dgm:chMax val="0"/>
          <dgm:bulletEnabled val="1"/>
        </dgm:presLayoutVars>
      </dgm:prSet>
      <dgm:spPr>
        <a:xfrm>
          <a:off x="0" y="1628870"/>
          <a:ext cx="7844408" cy="799004"/>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dgm:presLayoutVars>
          <dgm:chMax val="0"/>
          <dgm:bulletEnabled val="1"/>
        </dgm:presLayoutVars>
      </dgm:prSet>
      <dgm:spPr>
        <a:xfrm>
          <a:off x="0" y="2441924"/>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940"/>
          <a:ext cx="7844408" cy="799630"/>
        </a:xfrm>
        <a:prstGeom prst="roundRect">
          <a:avLst/>
        </a:prstGeom>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dgm:t>
        <a:bodyPr/>
        <a:lstStyle/>
        <a:p>
          <a:endParaRPr lang="en-US"/>
        </a:p>
      </dgm:t>
    </dgm:pt>
    <dgm:pt modelId="{0BC4AA23-E7DF-475E-AB08-34699716E395}" type="pres">
      <dgm:prSet presAssocID="{C23BDBEE-399D-4121-9374-3755477B8443}" presName="spacer" presStyleCnt="0"/>
      <dgm:spPr/>
    </dgm:pt>
    <dgm:pt modelId="{464756BD-52D9-46EB-AE5A-FB9D9714DC36}" type="pres">
      <dgm:prSet presAssocID="{2F7A25B8-4F55-48A3-BD43-D2340182F9F8}" presName="parentText" presStyleLbl="node1" presStyleIdx="7" presStyleCnt="8">
        <dgm:presLayoutVars>
          <dgm:chMax val="0"/>
          <dgm:bulletEnabled val="1"/>
        </dgm:presLayoutVars>
      </dgm:prSet>
      <dgm:spPr/>
      <dgm:t>
        <a:bodyPr/>
        <a:lstStyle/>
        <a:p>
          <a:endParaRPr lang="en-US"/>
        </a:p>
      </dgm:t>
    </dgm:pt>
  </dgm:ptLst>
  <dgm:cxnLst>
    <dgm:cxn modelId="{F625FF40-FA94-49AA-BB8B-ABCAE4B0DE60}" type="presOf" srcId="{69BD61AE-1E10-401F-9595-1097457E33C7}" destId="{401E888D-ADD7-4E04-8F4F-BE31B5B3ACF3}" srcOrd="0" destOrd="0" presId="urn:microsoft.com/office/officeart/2005/8/layout/vList2"/>
    <dgm:cxn modelId="{1D301F59-3794-4151-AC3C-951B9ADEC172}" type="presOf" srcId="{703D4D02-5513-427D-B6E9-B2E187EE0C3A}" destId="{CC8763B3-4621-4666-B669-3C5BA2A30DBE}"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08670A16-24F5-43FE-908E-7ACFEA5E104A}" srcId="{703D4D02-5513-427D-B6E9-B2E187EE0C3A}" destId="{D27CD70E-DFBB-4221-9DFB-1B5A6662F39F}" srcOrd="6" destOrd="0" parTransId="{F8254E23-CFB3-49E4-BC97-B30A865DDA26}" sibTransId="{C23BDBEE-399D-4121-9374-3755477B8443}"/>
    <dgm:cxn modelId="{2235C2B8-167B-4983-B935-47C8FE5D4B4E}" type="presOf" srcId="{0665DC02-B792-4630-A897-0DA290FA588A}" destId="{24D32922-BF99-4CE5-821E-A240C3092535}"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7DFAC481-3C23-48AC-8277-5E4C5CB1BAEF}" type="presOf" srcId="{6045ACAC-5E4F-4F21-A66B-AB5CDA262068}" destId="{C30047F0-DB09-4604-AC54-FC0221E4A689}" srcOrd="0" destOrd="0" presId="urn:microsoft.com/office/officeart/2005/8/layout/vList2"/>
    <dgm:cxn modelId="{F24CE175-67CD-4D33-82D0-6C7C14F3CEAF}" type="presOf" srcId="{0ED06F71-722D-4D98-8A78-76B9D17B094B}" destId="{F209ACB3-3444-40CC-BCCA-513ABA9ADB86}" srcOrd="0" destOrd="0" presId="urn:microsoft.com/office/officeart/2005/8/layout/vList2"/>
    <dgm:cxn modelId="{070810B6-A63B-4359-976A-521E5BBFD8F2}" srcId="{703D4D02-5513-427D-B6E9-B2E187EE0C3A}" destId="{2F7A25B8-4F55-48A3-BD43-D2340182F9F8}" srcOrd="7" destOrd="0" parTransId="{5230ED8C-59BF-481F-8CF3-E7E9686B274B}" sibTransId="{EF04C1AE-1A10-4B48-B8BE-08CE0EE94F94}"/>
    <dgm:cxn modelId="{C23B9EB8-ABAF-4DA4-9F9E-ECF539850419}" type="presOf" srcId="{62CB3C78-1DA1-4746-BD0D-6B96A3CEA09A}" destId="{C8CBCA26-9D20-4838-B1F9-53234775E96B}"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3" destOrd="0" parTransId="{64A37167-2FEF-412B-977A-6C319213DCF5}" sibTransId="{95E5FBCD-B8E9-4948-B577-4614DE77EA4F}"/>
    <dgm:cxn modelId="{1CACEDB7-074F-40D5-9EF9-9AC94A40CA28}" type="presOf" srcId="{2F7A25B8-4F55-48A3-BD43-D2340182F9F8}" destId="{464756BD-52D9-46EB-AE5A-FB9D9714DC36}" srcOrd="0" destOrd="0" presId="urn:microsoft.com/office/officeart/2005/8/layout/vList2"/>
    <dgm:cxn modelId="{A986B07C-11DE-4467-9A8D-098789917CCC}" type="presOf" srcId="{D27CD70E-DFBB-4221-9DFB-1B5A6662F39F}" destId="{BAF84493-57B1-45CA-968B-333D00BDD5BF}" srcOrd="0" destOrd="0" presId="urn:microsoft.com/office/officeart/2005/8/layout/vList2"/>
    <dgm:cxn modelId="{17C00D36-44C5-48EA-A292-85588082EC38}" srcId="{703D4D02-5513-427D-B6E9-B2E187EE0C3A}" destId="{0665DC02-B792-4630-A897-0DA290FA588A}" srcOrd="4" destOrd="0" parTransId="{7EE42A0E-6BF4-4765-93EF-F1D2F7C35AF4}" sibTransId="{60484752-0D8A-40CE-9AB1-ED97EF463E69}"/>
    <dgm:cxn modelId="{4A3130C2-ABC1-4CE3-84DF-B1BCF37D9CCA}" type="presOf" srcId="{9FF9C588-5AC7-4213-AC10-D7BF2859CFD7}" destId="{02733F7B-8381-46B4-A62D-60C94EF49351}" srcOrd="0" destOrd="0" presId="urn:microsoft.com/office/officeart/2005/8/layout/vList2"/>
    <dgm:cxn modelId="{DDD8AD6F-E53D-4241-8EFD-45A204DFAA6F}" type="presParOf" srcId="{CC8763B3-4621-4666-B669-3C5BA2A30DBE}" destId="{02733F7B-8381-46B4-A62D-60C94EF49351}" srcOrd="0" destOrd="0" presId="urn:microsoft.com/office/officeart/2005/8/layout/vList2"/>
    <dgm:cxn modelId="{920F2EEB-3574-496E-9947-0F8E1794A98A}" type="presParOf" srcId="{CC8763B3-4621-4666-B669-3C5BA2A30DBE}" destId="{D11942FF-04E3-49E6-B922-9EFB2DC49F41}" srcOrd="1" destOrd="0" presId="urn:microsoft.com/office/officeart/2005/8/layout/vList2"/>
    <dgm:cxn modelId="{F59ABAAE-3B6F-4AFD-BBDF-738643D28219}" type="presParOf" srcId="{CC8763B3-4621-4666-B669-3C5BA2A30DBE}" destId="{C8CBCA26-9D20-4838-B1F9-53234775E96B}" srcOrd="2" destOrd="0" presId="urn:microsoft.com/office/officeart/2005/8/layout/vList2"/>
    <dgm:cxn modelId="{EE587523-883B-4492-A538-FD8BC69746EE}" type="presParOf" srcId="{CC8763B3-4621-4666-B669-3C5BA2A30DBE}" destId="{671B3283-BB64-487F-AB90-C94002C94229}" srcOrd="3" destOrd="0" presId="urn:microsoft.com/office/officeart/2005/8/layout/vList2"/>
    <dgm:cxn modelId="{1CA8FE6F-583D-41EC-BECC-700B9A3C5142}" type="presParOf" srcId="{CC8763B3-4621-4666-B669-3C5BA2A30DBE}" destId="{C30047F0-DB09-4604-AC54-FC0221E4A689}" srcOrd="4" destOrd="0" presId="urn:microsoft.com/office/officeart/2005/8/layout/vList2"/>
    <dgm:cxn modelId="{DA9CC60C-43F4-48E2-9F0F-5657F4B37212}" type="presParOf" srcId="{CC8763B3-4621-4666-B669-3C5BA2A30DBE}" destId="{130EF046-02F9-4526-B16D-075FE651A93E}" srcOrd="5" destOrd="0" presId="urn:microsoft.com/office/officeart/2005/8/layout/vList2"/>
    <dgm:cxn modelId="{3B9F766F-2EC8-4948-8318-E1AF3C652062}" type="presParOf" srcId="{CC8763B3-4621-4666-B669-3C5BA2A30DBE}" destId="{F209ACB3-3444-40CC-BCCA-513ABA9ADB86}" srcOrd="6" destOrd="0" presId="urn:microsoft.com/office/officeart/2005/8/layout/vList2"/>
    <dgm:cxn modelId="{8FCC9EB4-0C2A-4991-9975-2B8B27747789}" type="presParOf" srcId="{CC8763B3-4621-4666-B669-3C5BA2A30DBE}" destId="{3021E19B-D6F7-4D3A-9633-E49336FDC5DD}" srcOrd="7" destOrd="0" presId="urn:microsoft.com/office/officeart/2005/8/layout/vList2"/>
    <dgm:cxn modelId="{13D821B2-0333-4AE1-959C-175C6571593C}" type="presParOf" srcId="{CC8763B3-4621-4666-B669-3C5BA2A30DBE}" destId="{24D32922-BF99-4CE5-821E-A240C3092535}" srcOrd="8" destOrd="0" presId="urn:microsoft.com/office/officeart/2005/8/layout/vList2"/>
    <dgm:cxn modelId="{3418175F-D221-4FE5-970B-DE7C957AB8CB}" type="presParOf" srcId="{CC8763B3-4621-4666-B669-3C5BA2A30DBE}" destId="{1547C88C-0553-48E2-9A0E-2FE58FDCEF25}" srcOrd="9" destOrd="0" presId="urn:microsoft.com/office/officeart/2005/8/layout/vList2"/>
    <dgm:cxn modelId="{66E83977-BE9F-420F-BC5F-D191771BC8D0}" type="presParOf" srcId="{CC8763B3-4621-4666-B669-3C5BA2A30DBE}" destId="{401E888D-ADD7-4E04-8F4F-BE31B5B3ACF3}" srcOrd="10" destOrd="0" presId="urn:microsoft.com/office/officeart/2005/8/layout/vList2"/>
    <dgm:cxn modelId="{2345C233-57DE-42FB-A384-C4E1D19470B1}" type="presParOf" srcId="{CC8763B3-4621-4666-B669-3C5BA2A30DBE}" destId="{3D98E15D-9BAC-402C-AD03-780F149FDDBD}" srcOrd="11" destOrd="0" presId="urn:microsoft.com/office/officeart/2005/8/layout/vList2"/>
    <dgm:cxn modelId="{FB0DBD20-A71B-4BE2-88B1-AE2A98E008E8}" type="presParOf" srcId="{CC8763B3-4621-4666-B669-3C5BA2A30DBE}" destId="{BAF84493-57B1-45CA-968B-333D00BDD5BF}" srcOrd="12" destOrd="0" presId="urn:microsoft.com/office/officeart/2005/8/layout/vList2"/>
    <dgm:cxn modelId="{BA551F86-1A80-4838-AA5B-AFA33088A6C4}" type="presParOf" srcId="{CC8763B3-4621-4666-B669-3C5BA2A30DBE}" destId="{0BC4AA23-E7DF-475E-AB08-34699716E395}" srcOrd="13" destOrd="0" presId="urn:microsoft.com/office/officeart/2005/8/layout/vList2"/>
    <dgm:cxn modelId="{B1272050-348F-4914-9408-0229A70CDB0E}" type="presParOf" srcId="{CC8763B3-4621-4666-B669-3C5BA2A30DBE}" destId="{464756BD-52D9-46EB-AE5A-FB9D9714DC36}" srcOrd="14" destOrd="0" presId="urn:microsoft.com/office/officeart/2005/8/layout/vList2"/>
  </dgm:cxnLst>
  <dgm:bg/>
  <dgm:whole/>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B16BBB2A-326F-485E-A7AA-54724614A35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60AEC536-E5AD-4D29-BB0D-F858F1DB1021}" type="parTrans" cxnId="{B218EFFD-DE7E-4110-A925-92AEBDEF3631}">
      <dgm:prSet/>
      <dgm:spPr/>
    </dgm:pt>
    <dgm:pt modelId="{A15D33B6-2680-4C16-A337-8A639F2A4E1F}" type="sibTrans" cxnId="{B218EFFD-DE7E-4110-A925-92AEBDEF3631}">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5203"/>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82422">
        <dgm:presLayoutVars>
          <dgm:chMax val="0"/>
          <dgm:bulletEnabled val="1"/>
        </dgm:presLayoutVars>
      </dgm:prSet>
      <dgm:spPr>
        <a:xfrm>
          <a:off x="0" y="1628870"/>
          <a:ext cx="7844408" cy="799004"/>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custLinFactNeighborY="7">
        <dgm:presLayoutVars>
          <dgm:chMax val="0"/>
          <dgm:bulletEnabled val="1"/>
        </dgm:presLayoutVars>
      </dgm:prSet>
      <dgm:spPr>
        <a:xfrm>
          <a:off x="0" y="2441924"/>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030"/>
          <a:ext cx="7844408" cy="799004"/>
        </a:xfrm>
        <a:prstGeom prst="roundRect">
          <a:avLst/>
        </a:prstGeom>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dgm:t>
        <a:bodyPr/>
        <a:lstStyle/>
        <a:p>
          <a:endParaRPr lang="en-US"/>
        </a:p>
      </dgm:t>
    </dgm:pt>
    <dgm:pt modelId="{E73170F2-1DC8-4843-B5B9-FBEF1F5939A8}" type="pres">
      <dgm:prSet presAssocID="{C23BDBEE-399D-4121-9374-3755477B8443}" presName="spacer" presStyleCnt="0"/>
      <dgm:spPr/>
    </dgm:pt>
    <dgm:pt modelId="{D04EDA56-404F-4093-8640-4667B262AB11}" type="pres">
      <dgm:prSet presAssocID="{B16BBB2A-326F-485E-A7AA-54724614A356}" presName="parentText" presStyleLbl="node1" presStyleIdx="7" presStyleCnt="8">
        <dgm:presLayoutVars>
          <dgm:chMax val="0"/>
          <dgm:bulletEnabled val="1"/>
        </dgm:presLayoutVars>
      </dgm:prSet>
      <dgm:spPr/>
      <dgm:t>
        <a:bodyPr/>
        <a:lstStyle/>
        <a:p>
          <a:endParaRPr lang="en-US"/>
        </a:p>
      </dgm:t>
    </dgm:pt>
  </dgm:ptLst>
  <dgm:cxnLst>
    <dgm:cxn modelId="{B28B090D-042D-44F6-BF07-BA6BCFD365F3}" type="presOf" srcId="{0ED06F71-722D-4D98-8A78-76B9D17B094B}" destId="{F209ACB3-3444-40CC-BCCA-513ABA9ADB86}" srcOrd="0" destOrd="0" presId="urn:microsoft.com/office/officeart/2005/8/layout/vList2"/>
    <dgm:cxn modelId="{936E80D5-8D39-4F60-A504-224F4A3EA2C4}" type="presOf" srcId="{0665DC02-B792-4630-A897-0DA290FA588A}" destId="{24D32922-BF99-4CE5-821E-A240C3092535}" srcOrd="0" destOrd="0" presId="urn:microsoft.com/office/officeart/2005/8/layout/vList2"/>
    <dgm:cxn modelId="{7511A829-940B-4B53-9C7F-2E274D29CE5A}" type="presOf" srcId="{703D4D02-5513-427D-B6E9-B2E187EE0C3A}" destId="{CC8763B3-4621-4666-B669-3C5BA2A30DBE}" srcOrd="0" destOrd="0" presId="urn:microsoft.com/office/officeart/2005/8/layout/vList2"/>
    <dgm:cxn modelId="{AD6F6A2A-42BC-4FD5-A9F7-0E6D70889385}" type="presOf" srcId="{62CB3C78-1DA1-4746-BD0D-6B96A3CEA09A}" destId="{C8CBCA26-9D20-4838-B1F9-53234775E96B}" srcOrd="0" destOrd="0" presId="urn:microsoft.com/office/officeart/2005/8/layout/vList2"/>
    <dgm:cxn modelId="{4529B012-1303-436E-BDD7-EF780EBAA3FE}" type="presOf" srcId="{69BD61AE-1E10-401F-9595-1097457E33C7}" destId="{401E888D-ADD7-4E04-8F4F-BE31B5B3ACF3}"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08670A16-24F5-43FE-908E-7ACFEA5E104A}" srcId="{703D4D02-5513-427D-B6E9-B2E187EE0C3A}" destId="{D27CD70E-DFBB-4221-9DFB-1B5A6662F39F}" srcOrd="6" destOrd="0" parTransId="{F8254E23-CFB3-49E4-BC97-B30A865DDA26}" sibTransId="{C23BDBEE-399D-4121-9374-3755477B8443}"/>
    <dgm:cxn modelId="{74A23434-C516-4416-89DC-B6866B1E59AB}" type="presOf" srcId="{B16BBB2A-326F-485E-A7AA-54724614A356}" destId="{D04EDA56-404F-4093-8640-4667B262AB11}"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B218EFFD-DE7E-4110-A925-92AEBDEF3631}" srcId="{703D4D02-5513-427D-B6E9-B2E187EE0C3A}" destId="{B16BBB2A-326F-485E-A7AA-54724614A356}" srcOrd="7" destOrd="0" parTransId="{60AEC536-E5AD-4D29-BB0D-F858F1DB1021}" sibTransId="{A15D33B6-2680-4C16-A337-8A639F2A4E1F}"/>
    <dgm:cxn modelId="{9DB62D0E-19C6-4A4C-8ABC-6928AED3408C}" type="presOf" srcId="{D27CD70E-DFBB-4221-9DFB-1B5A6662F39F}" destId="{BAF84493-57B1-45CA-968B-333D00BDD5BF}" srcOrd="0" destOrd="0" presId="urn:microsoft.com/office/officeart/2005/8/layout/vList2"/>
    <dgm:cxn modelId="{7524F894-0304-4017-9715-13AF042938B3}" type="presOf" srcId="{9FF9C588-5AC7-4213-AC10-D7BF2859CFD7}" destId="{02733F7B-8381-46B4-A62D-60C94EF49351}"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3" destOrd="0" parTransId="{64A37167-2FEF-412B-977A-6C319213DCF5}" sibTransId="{95E5FBCD-B8E9-4948-B577-4614DE77EA4F}"/>
    <dgm:cxn modelId="{760D3F18-1029-4BD8-B25A-E59727B0B094}" type="presOf" srcId="{6045ACAC-5E4F-4F21-A66B-AB5CDA262068}" destId="{C30047F0-DB09-4604-AC54-FC0221E4A689}" srcOrd="0" destOrd="0" presId="urn:microsoft.com/office/officeart/2005/8/layout/vList2"/>
    <dgm:cxn modelId="{17C00D36-44C5-48EA-A292-85588082EC38}" srcId="{703D4D02-5513-427D-B6E9-B2E187EE0C3A}" destId="{0665DC02-B792-4630-A897-0DA290FA588A}" srcOrd="4" destOrd="0" parTransId="{7EE42A0E-6BF4-4765-93EF-F1D2F7C35AF4}" sibTransId="{60484752-0D8A-40CE-9AB1-ED97EF463E69}"/>
    <dgm:cxn modelId="{F86318BD-DFF6-47D5-922A-96B9AA1201F0}" type="presParOf" srcId="{CC8763B3-4621-4666-B669-3C5BA2A30DBE}" destId="{02733F7B-8381-46B4-A62D-60C94EF49351}" srcOrd="0" destOrd="0" presId="urn:microsoft.com/office/officeart/2005/8/layout/vList2"/>
    <dgm:cxn modelId="{BD76B952-254F-45AB-8C53-F6FC1AFAE71A}" type="presParOf" srcId="{CC8763B3-4621-4666-B669-3C5BA2A30DBE}" destId="{D11942FF-04E3-49E6-B922-9EFB2DC49F41}" srcOrd="1" destOrd="0" presId="urn:microsoft.com/office/officeart/2005/8/layout/vList2"/>
    <dgm:cxn modelId="{84484AFE-A474-48BB-84E9-39991D095875}" type="presParOf" srcId="{CC8763B3-4621-4666-B669-3C5BA2A30DBE}" destId="{C8CBCA26-9D20-4838-B1F9-53234775E96B}" srcOrd="2" destOrd="0" presId="urn:microsoft.com/office/officeart/2005/8/layout/vList2"/>
    <dgm:cxn modelId="{B26685B9-7788-4994-B3BC-D468CBC1B837}" type="presParOf" srcId="{CC8763B3-4621-4666-B669-3C5BA2A30DBE}" destId="{671B3283-BB64-487F-AB90-C94002C94229}" srcOrd="3" destOrd="0" presId="urn:microsoft.com/office/officeart/2005/8/layout/vList2"/>
    <dgm:cxn modelId="{D8185265-4280-4E97-B46E-1C77B47A7016}" type="presParOf" srcId="{CC8763B3-4621-4666-B669-3C5BA2A30DBE}" destId="{C30047F0-DB09-4604-AC54-FC0221E4A689}" srcOrd="4" destOrd="0" presId="urn:microsoft.com/office/officeart/2005/8/layout/vList2"/>
    <dgm:cxn modelId="{68611002-EB61-4DB2-82C4-A5A3C431575D}" type="presParOf" srcId="{CC8763B3-4621-4666-B669-3C5BA2A30DBE}" destId="{130EF046-02F9-4526-B16D-075FE651A93E}" srcOrd="5" destOrd="0" presId="urn:microsoft.com/office/officeart/2005/8/layout/vList2"/>
    <dgm:cxn modelId="{640F47F9-5A24-4672-AD85-78EB692810BE}" type="presParOf" srcId="{CC8763B3-4621-4666-B669-3C5BA2A30DBE}" destId="{F209ACB3-3444-40CC-BCCA-513ABA9ADB86}" srcOrd="6" destOrd="0" presId="urn:microsoft.com/office/officeart/2005/8/layout/vList2"/>
    <dgm:cxn modelId="{3039ACC3-BA29-4B98-B3E8-1BEA0F90BCA1}" type="presParOf" srcId="{CC8763B3-4621-4666-B669-3C5BA2A30DBE}" destId="{3021E19B-D6F7-4D3A-9633-E49336FDC5DD}" srcOrd="7" destOrd="0" presId="urn:microsoft.com/office/officeart/2005/8/layout/vList2"/>
    <dgm:cxn modelId="{26C42D29-642C-4353-8F38-E9D29AD83D39}" type="presParOf" srcId="{CC8763B3-4621-4666-B669-3C5BA2A30DBE}" destId="{24D32922-BF99-4CE5-821E-A240C3092535}" srcOrd="8" destOrd="0" presId="urn:microsoft.com/office/officeart/2005/8/layout/vList2"/>
    <dgm:cxn modelId="{564652A3-BB70-4ABD-BECA-14674DB01094}" type="presParOf" srcId="{CC8763B3-4621-4666-B669-3C5BA2A30DBE}" destId="{1547C88C-0553-48E2-9A0E-2FE58FDCEF25}" srcOrd="9" destOrd="0" presId="urn:microsoft.com/office/officeart/2005/8/layout/vList2"/>
    <dgm:cxn modelId="{993AF478-77DB-4061-AB41-BFC838555933}" type="presParOf" srcId="{CC8763B3-4621-4666-B669-3C5BA2A30DBE}" destId="{401E888D-ADD7-4E04-8F4F-BE31B5B3ACF3}" srcOrd="10" destOrd="0" presId="urn:microsoft.com/office/officeart/2005/8/layout/vList2"/>
    <dgm:cxn modelId="{92B70CDC-B44D-4BF6-AB6C-202EBED56429}" type="presParOf" srcId="{CC8763B3-4621-4666-B669-3C5BA2A30DBE}" destId="{3D98E15D-9BAC-402C-AD03-780F149FDDBD}" srcOrd="11" destOrd="0" presId="urn:microsoft.com/office/officeart/2005/8/layout/vList2"/>
    <dgm:cxn modelId="{57D3C569-DD02-4F91-8797-A3E0B3417EB1}" type="presParOf" srcId="{CC8763B3-4621-4666-B669-3C5BA2A30DBE}" destId="{BAF84493-57B1-45CA-968B-333D00BDD5BF}" srcOrd="12" destOrd="0" presId="urn:microsoft.com/office/officeart/2005/8/layout/vList2"/>
    <dgm:cxn modelId="{1CDFFC45-730E-44E1-B4FD-1D10FD0A19B0}" type="presParOf" srcId="{CC8763B3-4621-4666-B669-3C5BA2A30DBE}" destId="{E73170F2-1DC8-4843-B5B9-FBEF1F5939A8}" srcOrd="13" destOrd="0" presId="urn:microsoft.com/office/officeart/2005/8/layout/vList2"/>
    <dgm:cxn modelId="{463F6DDF-473A-4AD6-B718-533A43FB7D73}" type="presParOf" srcId="{CC8763B3-4621-4666-B669-3C5BA2A30DBE}" destId="{D04EDA56-404F-4093-8640-4667B262AB11}" srcOrd="14" destOrd="0" presId="urn:microsoft.com/office/officeart/2005/8/layout/vList2"/>
  </dgm:cxnLst>
  <dgm:bg/>
  <dgm:whole/>
</dgm:dataModel>
</file>

<file path=ppt/diagrams/data8.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1375952-D7CC-499B-91B1-AA413E993F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D036586E-3D66-4989-B636-032CBF2889DE}" type="parTrans" cxnId="{244FD31D-DE32-4B58-8532-6D0925122817}">
      <dgm:prSet/>
      <dgm:spPr/>
      <dgm:t>
        <a:bodyPr/>
        <a:lstStyle/>
        <a:p>
          <a:endParaRPr lang="en-MY"/>
        </a:p>
      </dgm:t>
    </dgm:pt>
    <dgm:pt modelId="{18BFDF42-5637-45E1-8002-14C7032A714C}" type="sibTrans" cxnId="{244FD31D-DE32-4B58-8532-6D0925122817}">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5203"/>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82422">
        <dgm:presLayoutVars>
          <dgm:chMax val="0"/>
          <dgm:bulletEnabled val="1"/>
        </dgm:presLayoutVars>
      </dgm:prSet>
      <dgm:spPr>
        <a:xfrm>
          <a:off x="0" y="1628870"/>
          <a:ext cx="7844408" cy="799004"/>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custLinFactNeighborY="7">
        <dgm:presLayoutVars>
          <dgm:chMax val="0"/>
          <dgm:bulletEnabled val="1"/>
        </dgm:presLayoutVars>
      </dgm:prSet>
      <dgm:spPr>
        <a:xfrm>
          <a:off x="0" y="2441924"/>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030"/>
          <a:ext cx="7844408" cy="799004"/>
        </a:xfrm>
        <a:prstGeom prst="roundRect">
          <a:avLst/>
        </a:prstGeom>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a:xfrm>
          <a:off x="0" y="4881084"/>
          <a:ext cx="7844408" cy="799004"/>
        </a:xfrm>
        <a:prstGeom prst="roundRect">
          <a:avLst/>
        </a:prstGeom>
      </dgm:spPr>
      <dgm:t>
        <a:bodyPr/>
        <a:lstStyle/>
        <a:p>
          <a:endParaRPr lang="en-US"/>
        </a:p>
      </dgm:t>
    </dgm:pt>
    <dgm:pt modelId="{C196F1DE-CF2F-425D-B95C-9881DC82EB02}" type="pres">
      <dgm:prSet presAssocID="{C23BDBEE-399D-4121-9374-3755477B8443}" presName="spacer" presStyleCnt="0"/>
      <dgm:spPr/>
    </dgm:pt>
    <dgm:pt modelId="{80F51ED9-C957-4B84-9A01-AA3867739A3A}" type="pres">
      <dgm:prSet presAssocID="{71375952-D7CC-499B-91B1-AA413E993F9F}" presName="parentText" presStyleLbl="node1" presStyleIdx="7" presStyleCnt="8">
        <dgm:presLayoutVars>
          <dgm:chMax val="0"/>
          <dgm:bulletEnabled val="1"/>
        </dgm:presLayoutVars>
      </dgm:prSet>
      <dgm:spPr>
        <a:xfrm>
          <a:off x="0" y="4983786"/>
          <a:ext cx="7844408" cy="698829"/>
        </a:xfrm>
        <a:prstGeom prst="roundRect">
          <a:avLst/>
        </a:prstGeom>
      </dgm:spPr>
      <dgm:t>
        <a:bodyPr/>
        <a:lstStyle/>
        <a:p>
          <a:endParaRPr lang="en-US"/>
        </a:p>
      </dgm:t>
    </dgm:pt>
  </dgm:ptLst>
  <dgm:cxnLst>
    <dgm:cxn modelId="{C2604DDC-ECA6-4ECB-9EF8-11C9CE9B1A2B}" type="presOf" srcId="{69BD61AE-1E10-401F-9595-1097457E33C7}" destId="{401E888D-ADD7-4E04-8F4F-BE31B5B3ACF3}" srcOrd="0" destOrd="0" presId="urn:microsoft.com/office/officeart/2005/8/layout/vList2"/>
    <dgm:cxn modelId="{8E52FCAA-481D-4596-A736-9A1E8A21F006}" type="presOf" srcId="{703D4D02-5513-427D-B6E9-B2E187EE0C3A}" destId="{CC8763B3-4621-4666-B669-3C5BA2A30DBE}" srcOrd="0" destOrd="0" presId="urn:microsoft.com/office/officeart/2005/8/layout/vList2"/>
    <dgm:cxn modelId="{449D736D-A6D3-4FFE-80C3-255DA3856D67}"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08670A16-24F5-43FE-908E-7ACFEA5E104A}" srcId="{703D4D02-5513-427D-B6E9-B2E187EE0C3A}" destId="{D27CD70E-DFBB-4221-9DFB-1B5A6662F39F}" srcOrd="6" destOrd="0" parTransId="{F8254E23-CFB3-49E4-BC97-B30A865DDA26}" sibTransId="{C23BDBEE-399D-4121-9374-3755477B8443}"/>
    <dgm:cxn modelId="{5E5EAFC4-44B3-4549-AC9A-997C897F1B4D}" srcId="{703D4D02-5513-427D-B6E9-B2E187EE0C3A}" destId="{6045ACAC-5E4F-4F21-A66B-AB5CDA262068}" srcOrd="2" destOrd="0" parTransId="{11DAFEE1-F611-4BD6-B139-CD15394BFBA6}" sibTransId="{B4C2AAE5-D99A-459F-BDEC-4FFC3545C099}"/>
    <dgm:cxn modelId="{1D57872C-4FE4-484E-BFD4-C10B66BE345E}" type="presOf" srcId="{71375952-D7CC-499B-91B1-AA413E993F9F}" destId="{80F51ED9-C957-4B84-9A01-AA3867739A3A}" srcOrd="0" destOrd="0" presId="urn:microsoft.com/office/officeart/2005/8/layout/vList2"/>
    <dgm:cxn modelId="{7F3DD250-B6F5-4BC3-A50C-00AA207DE1E7}" type="presOf" srcId="{0ED06F71-722D-4D98-8A78-76B9D17B094B}" destId="{F209ACB3-3444-40CC-BCCA-513ABA9ADB86}"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3" destOrd="0" parTransId="{64A37167-2FEF-412B-977A-6C319213DCF5}" sibTransId="{95E5FBCD-B8E9-4948-B577-4614DE77EA4F}"/>
    <dgm:cxn modelId="{9FE200B6-8EA6-47F7-87C7-A3C45F0148AD}" type="presOf" srcId="{0665DC02-B792-4630-A897-0DA290FA588A}" destId="{24D32922-BF99-4CE5-821E-A240C3092535}" srcOrd="0" destOrd="0" presId="urn:microsoft.com/office/officeart/2005/8/layout/vList2"/>
    <dgm:cxn modelId="{17C00D36-44C5-48EA-A292-85588082EC38}" srcId="{703D4D02-5513-427D-B6E9-B2E187EE0C3A}" destId="{0665DC02-B792-4630-A897-0DA290FA588A}" srcOrd="4" destOrd="0" parTransId="{7EE42A0E-6BF4-4765-93EF-F1D2F7C35AF4}" sibTransId="{60484752-0D8A-40CE-9AB1-ED97EF463E69}"/>
    <dgm:cxn modelId="{76350AF8-10A2-4B07-A021-D3B9D8CE9025}" type="presOf" srcId="{D27CD70E-DFBB-4221-9DFB-1B5A6662F39F}" destId="{BAF84493-57B1-45CA-968B-333D00BDD5BF}" srcOrd="0" destOrd="0" presId="urn:microsoft.com/office/officeart/2005/8/layout/vList2"/>
    <dgm:cxn modelId="{244FD31D-DE32-4B58-8532-6D0925122817}" srcId="{703D4D02-5513-427D-B6E9-B2E187EE0C3A}" destId="{71375952-D7CC-499B-91B1-AA413E993F9F}" srcOrd="7" destOrd="0" parTransId="{D036586E-3D66-4989-B636-032CBF2889DE}" sibTransId="{18BFDF42-5637-45E1-8002-14C7032A714C}"/>
    <dgm:cxn modelId="{5B8AFF1A-3566-4259-9B99-2ED39DFE3890}" type="presOf" srcId="{6045ACAC-5E4F-4F21-A66B-AB5CDA262068}" destId="{C30047F0-DB09-4604-AC54-FC0221E4A689}" srcOrd="0" destOrd="0" presId="urn:microsoft.com/office/officeart/2005/8/layout/vList2"/>
    <dgm:cxn modelId="{15C54E85-6F9A-40A0-B985-BD03FF08CBFF}" type="presOf" srcId="{9FF9C588-5AC7-4213-AC10-D7BF2859CFD7}" destId="{02733F7B-8381-46B4-A62D-60C94EF49351}" srcOrd="0" destOrd="0" presId="urn:microsoft.com/office/officeart/2005/8/layout/vList2"/>
    <dgm:cxn modelId="{1910A6E5-1E73-4EEF-890C-197D2093B015}" type="presParOf" srcId="{CC8763B3-4621-4666-B669-3C5BA2A30DBE}" destId="{02733F7B-8381-46B4-A62D-60C94EF49351}" srcOrd="0" destOrd="0" presId="urn:microsoft.com/office/officeart/2005/8/layout/vList2"/>
    <dgm:cxn modelId="{3A84477F-9337-4EF9-8F6D-49D31C121D6C}" type="presParOf" srcId="{CC8763B3-4621-4666-B669-3C5BA2A30DBE}" destId="{D11942FF-04E3-49E6-B922-9EFB2DC49F41}" srcOrd="1" destOrd="0" presId="urn:microsoft.com/office/officeart/2005/8/layout/vList2"/>
    <dgm:cxn modelId="{AA4EBD77-84D6-4786-88F8-A10105914C26}" type="presParOf" srcId="{CC8763B3-4621-4666-B669-3C5BA2A30DBE}" destId="{C8CBCA26-9D20-4838-B1F9-53234775E96B}" srcOrd="2" destOrd="0" presId="urn:microsoft.com/office/officeart/2005/8/layout/vList2"/>
    <dgm:cxn modelId="{F34C0FE0-FD76-41F4-9285-DB27C64B1153}" type="presParOf" srcId="{CC8763B3-4621-4666-B669-3C5BA2A30DBE}" destId="{671B3283-BB64-487F-AB90-C94002C94229}" srcOrd="3" destOrd="0" presId="urn:microsoft.com/office/officeart/2005/8/layout/vList2"/>
    <dgm:cxn modelId="{AA408FBB-5018-4DCF-8565-74DD31C48619}" type="presParOf" srcId="{CC8763B3-4621-4666-B669-3C5BA2A30DBE}" destId="{C30047F0-DB09-4604-AC54-FC0221E4A689}" srcOrd="4" destOrd="0" presId="urn:microsoft.com/office/officeart/2005/8/layout/vList2"/>
    <dgm:cxn modelId="{752AA02C-C75E-4285-9BDE-AC5FE8673AEC}" type="presParOf" srcId="{CC8763B3-4621-4666-B669-3C5BA2A30DBE}" destId="{130EF046-02F9-4526-B16D-075FE651A93E}" srcOrd="5" destOrd="0" presId="urn:microsoft.com/office/officeart/2005/8/layout/vList2"/>
    <dgm:cxn modelId="{A265F7B2-F375-44EA-A1A8-2DCFF60A0D89}" type="presParOf" srcId="{CC8763B3-4621-4666-B669-3C5BA2A30DBE}" destId="{F209ACB3-3444-40CC-BCCA-513ABA9ADB86}" srcOrd="6" destOrd="0" presId="urn:microsoft.com/office/officeart/2005/8/layout/vList2"/>
    <dgm:cxn modelId="{F8FEE8A6-481D-4D76-9F57-D88D07F91E62}" type="presParOf" srcId="{CC8763B3-4621-4666-B669-3C5BA2A30DBE}" destId="{3021E19B-D6F7-4D3A-9633-E49336FDC5DD}" srcOrd="7" destOrd="0" presId="urn:microsoft.com/office/officeart/2005/8/layout/vList2"/>
    <dgm:cxn modelId="{64FF23D7-302A-4E2A-BDDB-EC6332FB678A}" type="presParOf" srcId="{CC8763B3-4621-4666-B669-3C5BA2A30DBE}" destId="{24D32922-BF99-4CE5-821E-A240C3092535}" srcOrd="8" destOrd="0" presId="urn:microsoft.com/office/officeart/2005/8/layout/vList2"/>
    <dgm:cxn modelId="{88569632-AA7E-4E80-A319-64CDF67C02DB}" type="presParOf" srcId="{CC8763B3-4621-4666-B669-3C5BA2A30DBE}" destId="{1547C88C-0553-48E2-9A0E-2FE58FDCEF25}" srcOrd="9" destOrd="0" presId="urn:microsoft.com/office/officeart/2005/8/layout/vList2"/>
    <dgm:cxn modelId="{20327325-3FAD-4F90-9384-453654ADCBA2}" type="presParOf" srcId="{CC8763B3-4621-4666-B669-3C5BA2A30DBE}" destId="{401E888D-ADD7-4E04-8F4F-BE31B5B3ACF3}" srcOrd="10" destOrd="0" presId="urn:microsoft.com/office/officeart/2005/8/layout/vList2"/>
    <dgm:cxn modelId="{2EAC64BB-55B3-4B99-AC90-D16A3A51A937}" type="presParOf" srcId="{CC8763B3-4621-4666-B669-3C5BA2A30DBE}" destId="{3D98E15D-9BAC-402C-AD03-780F149FDDBD}" srcOrd="11" destOrd="0" presId="urn:microsoft.com/office/officeart/2005/8/layout/vList2"/>
    <dgm:cxn modelId="{5975585C-08DC-449A-A2A4-133EF4246459}" type="presParOf" srcId="{CC8763B3-4621-4666-B669-3C5BA2A30DBE}" destId="{BAF84493-57B1-45CA-968B-333D00BDD5BF}" srcOrd="12" destOrd="0" presId="urn:microsoft.com/office/officeart/2005/8/layout/vList2"/>
    <dgm:cxn modelId="{B5C8479B-9F5D-4837-84E2-1A3B86B72544}" type="presParOf" srcId="{CC8763B3-4621-4666-B669-3C5BA2A30DBE}" destId="{C196F1DE-CF2F-425D-B95C-9881DC82EB02}" srcOrd="13" destOrd="0" presId="urn:microsoft.com/office/officeart/2005/8/layout/vList2"/>
    <dgm:cxn modelId="{AAC6BC3E-2C95-4F51-AC38-F9B001A0725F}" type="presParOf" srcId="{CC8763B3-4621-4666-B669-3C5BA2A30DBE}" destId="{80F51ED9-C957-4B84-9A01-AA3867739A3A}" srcOrd="14" destOrd="0" presId="urn:microsoft.com/office/officeart/2005/8/layout/vList2"/>
  </dgm:cxnLst>
  <dgm:bg/>
  <dgm:whole/>
</dgm:dataModel>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xmlns="" val="35052042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17</a:t>
            </a:fld>
            <a:endParaRPr lang="en-MY" altLang="en-US"/>
          </a:p>
        </p:txBody>
      </p:sp>
    </p:spTree>
    <p:extLst>
      <p:ext uri="{BB962C8B-B14F-4D97-AF65-F5344CB8AC3E}">
        <p14:creationId xmlns:p14="http://schemas.microsoft.com/office/powerpoint/2010/main" xmlns="" val="29825706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26</a:t>
            </a:fld>
            <a:endParaRPr lang="en-MY" altLang="en-US"/>
          </a:p>
        </p:txBody>
      </p:sp>
    </p:spTree>
    <p:extLst>
      <p:ext uri="{BB962C8B-B14F-4D97-AF65-F5344CB8AC3E}">
        <p14:creationId xmlns:p14="http://schemas.microsoft.com/office/powerpoint/2010/main" xmlns="" val="21984350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38</a:t>
            </a:fld>
            <a:endParaRPr lang="en-MY" altLang="en-US"/>
          </a:p>
        </p:txBody>
      </p:sp>
    </p:spTree>
    <p:extLst>
      <p:ext uri="{BB962C8B-B14F-4D97-AF65-F5344CB8AC3E}">
        <p14:creationId xmlns:p14="http://schemas.microsoft.com/office/powerpoint/2010/main" xmlns="" val="3509096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47</a:t>
            </a:fld>
            <a:endParaRPr lang="en-MY" altLang="en-US"/>
          </a:p>
        </p:txBody>
      </p:sp>
    </p:spTree>
    <p:extLst>
      <p:ext uri="{BB962C8B-B14F-4D97-AF65-F5344CB8AC3E}">
        <p14:creationId xmlns:p14="http://schemas.microsoft.com/office/powerpoint/2010/main" xmlns="" val="26509251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66</a:t>
            </a:fld>
            <a:endParaRPr lang="en-MY" altLang="en-US"/>
          </a:p>
        </p:txBody>
      </p:sp>
    </p:spTree>
    <p:extLst>
      <p:ext uri="{BB962C8B-B14F-4D97-AF65-F5344CB8AC3E}">
        <p14:creationId xmlns="" xmlns:p14="http://schemas.microsoft.com/office/powerpoint/2010/main" val="10532849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69</a:t>
            </a:fld>
            <a:endParaRPr lang="en-MY" altLang="en-US"/>
          </a:p>
        </p:txBody>
      </p:sp>
    </p:spTree>
    <p:extLst>
      <p:ext uri="{BB962C8B-B14F-4D97-AF65-F5344CB8AC3E}">
        <p14:creationId xmlns="" xmlns:p14="http://schemas.microsoft.com/office/powerpoint/2010/main" val="30545475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81</a:t>
            </a:fld>
            <a:endParaRPr lang="en-MY" altLang="en-US"/>
          </a:p>
        </p:txBody>
      </p:sp>
    </p:spTree>
    <p:extLst>
      <p:ext uri="{BB962C8B-B14F-4D97-AF65-F5344CB8AC3E}">
        <p14:creationId xmlns="" xmlns:p14="http://schemas.microsoft.com/office/powerpoint/2010/main" val="286752523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xmlns="" id="{73E8E5E8-B888-82D8-6E91-80291A290250}"/>
              </a:ext>
            </a:extLst>
          </p:cNvPr>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7745802" y="6216667"/>
            <a:ext cx="1194273" cy="501084"/>
          </a:xfrm>
          <a:prstGeom prst="rect">
            <a:avLst/>
          </a:prstGeom>
        </p:spPr>
      </p:pic>
    </p:spTree>
    <p:extLst>
      <p:ext uri="{BB962C8B-B14F-4D97-AF65-F5344CB8AC3E}">
        <p14:creationId xmlns:p14="http://schemas.microsoft.com/office/powerpoint/2010/main" xmlns="" val="352751761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pic>
        <p:nvPicPr>
          <p:cNvPr id="9" name="Picture 8">
            <a:extLst>
              <a:ext uri="{FF2B5EF4-FFF2-40B4-BE49-F238E27FC236}">
                <a16:creationId xmlns:a16="http://schemas.microsoft.com/office/drawing/2014/main" xmlns="" id="{37C6489D-B032-69A4-967E-D9F109B376A3}"/>
              </a:ext>
            </a:extLst>
          </p:cNvPr>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7956822" y="6354146"/>
            <a:ext cx="1044849" cy="438390"/>
          </a:xfrm>
          <a:prstGeom prst="rect">
            <a:avLst/>
          </a:prstGeom>
        </p:spPr>
      </p:pic>
    </p:spTree>
    <p:extLst>
      <p:ext uri="{BB962C8B-B14F-4D97-AF65-F5344CB8AC3E}">
        <p14:creationId xmlns:p14="http://schemas.microsoft.com/office/powerpoint/2010/main" xmlns="" val="357578152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1422803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xmlns="" val="39675828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xmlns="" val="56843891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xmlns="" val="102560847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xmlns="" val="344402417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xmlns="" val="352337210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xmlns="" val="366858479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xmlns="" val="363257815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xmlns="" val="175145150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71550" y="1981202"/>
            <a:ext cx="7200900" cy="3809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xmlns="" val="1012596929"/>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685800" rtl="0" eaLnBrk="1" latinLnBrk="0" hangingPunct="1">
        <a:lnSpc>
          <a:spcPct val="90000"/>
        </a:lnSpc>
        <a:spcBef>
          <a:spcPct val="0"/>
        </a:spcBef>
        <a:buNone/>
        <a:defRPr sz="24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diagramData" Target="../diagrams/data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diagramData" Target="../diagrams/data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diagramData" Target="../diagrams/data7.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diagramData" Target="../diagrams/data8.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8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a:xfrm>
            <a:off x="914400" y="609600"/>
            <a:ext cx="7203233" cy="3383280"/>
          </a:xfrm>
        </p:spPr>
        <p:txBody>
          <a:bodyPr/>
          <a:lstStyle/>
          <a:p>
            <a:r>
              <a:rPr lang="en-MY" dirty="0"/>
              <a:t>BUSINESS LEADERSHIP - </a:t>
            </a:r>
            <a:r>
              <a:rPr lang="en-MY" dirty="0" smtClean="0"/>
              <a:t>III</a:t>
            </a:r>
            <a:endParaRPr lang="en-MY" dirty="0"/>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xmlns="" val="213334208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381000" y="533400"/>
          <a:ext cx="8534400"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71719047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10093C0-FD6B-403C-A278-4714EBD32A36}"/>
              </a:ext>
            </a:extLst>
          </p:cNvPr>
          <p:cNvSpPr>
            <a:spLocks noGrp="1"/>
          </p:cNvSpPr>
          <p:nvPr>
            <p:ph type="title"/>
          </p:nvPr>
        </p:nvSpPr>
        <p:spPr>
          <a:xfrm>
            <a:off x="958658" y="116632"/>
            <a:ext cx="7200900" cy="1142385"/>
          </a:xfrm>
        </p:spPr>
        <p:txBody>
          <a:bodyPr>
            <a:normAutofit/>
          </a:bodyPr>
          <a:lstStyle/>
          <a:p>
            <a:pPr algn="ctr"/>
            <a:r>
              <a:rPr lang="en-MY" sz="3200" dirty="0"/>
              <a:t>Global Orientations</a:t>
            </a:r>
          </a:p>
        </p:txBody>
      </p:sp>
      <p:sp>
        <p:nvSpPr>
          <p:cNvPr id="3" name="Content Placeholder 2">
            <a:extLst>
              <a:ext uri="{FF2B5EF4-FFF2-40B4-BE49-F238E27FC236}">
                <a16:creationId xmlns:a16="http://schemas.microsoft.com/office/drawing/2014/main" xmlns="" id="{D4C28998-69B6-44BB-B28A-6187538BA510}"/>
              </a:ext>
            </a:extLst>
          </p:cNvPr>
          <p:cNvSpPr>
            <a:spLocks noGrp="1"/>
          </p:cNvSpPr>
          <p:nvPr>
            <p:ph idx="1"/>
          </p:nvPr>
        </p:nvSpPr>
        <p:spPr>
          <a:xfrm>
            <a:off x="539552" y="1628800"/>
            <a:ext cx="7848872" cy="4425280"/>
          </a:xfrm>
        </p:spPr>
        <p:txBody>
          <a:bodyPr>
            <a:normAutofit/>
          </a:bodyPr>
          <a:lstStyle/>
          <a:p>
            <a:pPr marL="0" indent="0">
              <a:buNone/>
            </a:pPr>
            <a:r>
              <a:rPr lang="en-MY" sz="2400" dirty="0"/>
              <a:t>Global integration refers to the coordination of the firm’s value-chain activities across countries to achieve worldwide efficiency, synergy, and cross-fertilization in order to take maximum advantage of similarities between countries. The flexibility objective is also called local responsiveness. Local responsiveness refers to meeting the specific needs of buyers in individual countries.</a:t>
            </a:r>
          </a:p>
        </p:txBody>
      </p:sp>
    </p:spTree>
    <p:extLst>
      <p:ext uri="{BB962C8B-B14F-4D97-AF65-F5344CB8AC3E}">
        <p14:creationId xmlns:p14="http://schemas.microsoft.com/office/powerpoint/2010/main" xmlns="" val="218207748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3D62B5E-29F6-4FF5-A8C9-773CAFED94BF}"/>
              </a:ext>
            </a:extLst>
          </p:cNvPr>
          <p:cNvSpPr>
            <a:spLocks noGrp="1"/>
          </p:cNvSpPr>
          <p:nvPr>
            <p:ph type="title"/>
          </p:nvPr>
        </p:nvSpPr>
        <p:spPr>
          <a:xfrm>
            <a:off x="467544" y="304800"/>
            <a:ext cx="7200900" cy="666185"/>
          </a:xfrm>
        </p:spPr>
        <p:txBody>
          <a:bodyPr>
            <a:normAutofit/>
          </a:bodyPr>
          <a:lstStyle/>
          <a:p>
            <a:pPr algn="ctr"/>
            <a:r>
              <a:rPr lang="en-MY" sz="3200" dirty="0"/>
              <a:t>Global Integration Strategy</a:t>
            </a:r>
          </a:p>
        </p:txBody>
      </p:sp>
      <p:sp>
        <p:nvSpPr>
          <p:cNvPr id="3" name="Content Placeholder 2">
            <a:extLst>
              <a:ext uri="{FF2B5EF4-FFF2-40B4-BE49-F238E27FC236}">
                <a16:creationId xmlns:a16="http://schemas.microsoft.com/office/drawing/2014/main" xmlns="" id="{2D1DA5EF-E388-4A6D-B888-6C95EAFCF431}"/>
              </a:ext>
            </a:extLst>
          </p:cNvPr>
          <p:cNvSpPr>
            <a:spLocks noGrp="1"/>
          </p:cNvSpPr>
          <p:nvPr>
            <p:ph idx="1"/>
          </p:nvPr>
        </p:nvSpPr>
        <p:spPr>
          <a:xfrm>
            <a:off x="504664" y="1163637"/>
            <a:ext cx="8105936" cy="4932363"/>
          </a:xfrm>
        </p:spPr>
        <p:txBody>
          <a:bodyPr>
            <a:normAutofit fontScale="77500" lnSpcReduction="20000"/>
          </a:bodyPr>
          <a:lstStyle/>
          <a:p>
            <a:pPr marL="0" indent="0">
              <a:buNone/>
            </a:pPr>
            <a:r>
              <a:rPr lang="en-MY" sz="2300" dirty="0"/>
              <a:t>Global integration (GI) emphasizes consistency of approach, standardization of processes, and common corporate culture across global operations. The following steps help organizations achieve global integration:</a:t>
            </a:r>
          </a:p>
          <a:p>
            <a:pPr marL="0" indent="0">
              <a:buNone/>
            </a:pPr>
            <a:endParaRPr lang="en-MY" sz="2300" dirty="0"/>
          </a:p>
          <a:p>
            <a:pPr marL="0" indent="0">
              <a:buNone/>
            </a:pPr>
            <a:r>
              <a:rPr lang="en-MY" sz="2300" b="1" dirty="0"/>
              <a:t>1. Aligning decision making </a:t>
            </a:r>
            <a:r>
              <a:rPr lang="en-MY" sz="2300" dirty="0"/>
              <a:t>: This focus on alignment helps to ensure that even decisions made locally reflect the global perspective. Expatriates, employees sent from their home countries to work abroad, play a significant role in this global alignment, as do performance management systems.</a:t>
            </a:r>
          </a:p>
          <a:p>
            <a:pPr marL="0" indent="0">
              <a:buNone/>
            </a:pPr>
            <a:endParaRPr lang="en-MY" sz="2300" dirty="0"/>
          </a:p>
          <a:p>
            <a:pPr marL="0" indent="0">
              <a:buNone/>
            </a:pPr>
            <a:r>
              <a:rPr lang="en-MY" sz="2300" b="1" dirty="0"/>
              <a:t>2. Standardizing processes </a:t>
            </a:r>
            <a:r>
              <a:rPr lang="en-MY" sz="2300" dirty="0"/>
              <a:t>:Standardized processes are designed to achieve efficiencies, economies of scale, consistent expectations, and control over strategic parts of the value chain.</a:t>
            </a:r>
          </a:p>
          <a:p>
            <a:pPr marL="0" indent="0">
              <a:buNone/>
            </a:pPr>
            <a:endParaRPr lang="en-MY" sz="2300" dirty="0"/>
          </a:p>
          <a:p>
            <a:pPr marL="0" indent="0">
              <a:buNone/>
            </a:pPr>
            <a:r>
              <a:rPr lang="en-MY" sz="2300" b="1" dirty="0"/>
              <a:t>3. Socializing key individuals </a:t>
            </a:r>
            <a:r>
              <a:rPr lang="en-MY" sz="2300" dirty="0"/>
              <a:t>:This socialization effort ensures that top managers have a consistent perspective, whether at the headquarters or at dispersed field locations.</a:t>
            </a:r>
          </a:p>
          <a:p>
            <a:pPr marL="0" indent="0">
              <a:buNone/>
            </a:pPr>
            <a:endParaRPr lang="en-MY" sz="1800" dirty="0"/>
          </a:p>
        </p:txBody>
      </p:sp>
    </p:spTree>
    <p:extLst>
      <p:ext uri="{BB962C8B-B14F-4D97-AF65-F5344CB8AC3E}">
        <p14:creationId xmlns:p14="http://schemas.microsoft.com/office/powerpoint/2010/main" xmlns="" val="86379829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0B8036-56DA-4770-83CA-234AE0047630}"/>
              </a:ext>
            </a:extLst>
          </p:cNvPr>
          <p:cNvSpPr>
            <a:spLocks noGrp="1"/>
          </p:cNvSpPr>
          <p:nvPr>
            <p:ph type="title"/>
          </p:nvPr>
        </p:nvSpPr>
        <p:spPr>
          <a:xfrm>
            <a:off x="683568" y="-315416"/>
            <a:ext cx="7200900" cy="1142385"/>
          </a:xfrm>
        </p:spPr>
        <p:txBody>
          <a:bodyPr>
            <a:normAutofit/>
          </a:bodyPr>
          <a:lstStyle/>
          <a:p>
            <a:pPr algn="ctr"/>
            <a:r>
              <a:rPr lang="en-MY" sz="3200" dirty="0"/>
              <a:t>Pressures for Global Integration</a:t>
            </a:r>
          </a:p>
        </p:txBody>
      </p:sp>
      <p:sp>
        <p:nvSpPr>
          <p:cNvPr id="3" name="Content Placeholder 2">
            <a:extLst>
              <a:ext uri="{FF2B5EF4-FFF2-40B4-BE49-F238E27FC236}">
                <a16:creationId xmlns:a16="http://schemas.microsoft.com/office/drawing/2014/main" xmlns="" id="{2A87ECA9-AC08-465C-8F54-5CF6AD31E606}"/>
              </a:ext>
            </a:extLst>
          </p:cNvPr>
          <p:cNvSpPr>
            <a:spLocks noGrp="1"/>
          </p:cNvSpPr>
          <p:nvPr>
            <p:ph idx="1"/>
          </p:nvPr>
        </p:nvSpPr>
        <p:spPr>
          <a:xfrm>
            <a:off x="687124" y="1052736"/>
            <a:ext cx="7989331" cy="4896544"/>
          </a:xfrm>
        </p:spPr>
        <p:txBody>
          <a:bodyPr>
            <a:normAutofit/>
          </a:bodyPr>
          <a:lstStyle/>
          <a:p>
            <a:pPr marL="0" indent="0">
              <a:buNone/>
            </a:pPr>
            <a:r>
              <a:rPr lang="en-MY" sz="2200" dirty="0"/>
              <a:t>1. </a:t>
            </a:r>
            <a:r>
              <a:rPr lang="en-MY" sz="2200" b="1" dirty="0"/>
              <a:t>Economies of scale </a:t>
            </a:r>
            <a:r>
              <a:rPr lang="en-MY" sz="2200" dirty="0"/>
              <a:t>: Concentrating manufacturing in a few select locations where the firm can profit from economies of mass production motivates global integration. Also, the smaller the number of manufacturing and R&amp;D locations, the easier it is for the firm to control quality and cost.</a:t>
            </a:r>
          </a:p>
          <a:p>
            <a:pPr marL="0" indent="0">
              <a:buNone/>
            </a:pPr>
            <a:endParaRPr lang="en-MY" sz="2200" dirty="0"/>
          </a:p>
          <a:p>
            <a:pPr marL="0" indent="0">
              <a:buNone/>
            </a:pPr>
            <a:r>
              <a:rPr lang="en-MY" sz="2200" dirty="0"/>
              <a:t>2. </a:t>
            </a:r>
            <a:r>
              <a:rPr lang="en-MY" sz="2200" b="1" dirty="0"/>
              <a:t>Capitalize on converging consumer trends and universal needs </a:t>
            </a:r>
            <a:r>
              <a:rPr lang="en-MY" sz="2200" dirty="0"/>
              <a:t>: Standardization is appropriate for products with widespread acceptance and whose features, quality, and cost are similar worldwide. Examples include computer chips and electronic components. Companies such as Nike, Dell, ING, and Coca-Cola offer products that appeal to consumers everywhere.</a:t>
            </a:r>
          </a:p>
          <a:p>
            <a:pPr marL="0" indent="0">
              <a:buNone/>
            </a:pPr>
            <a:endParaRPr lang="en-MY" sz="2200" dirty="0"/>
          </a:p>
        </p:txBody>
      </p:sp>
    </p:spTree>
    <p:extLst>
      <p:ext uri="{BB962C8B-B14F-4D97-AF65-F5344CB8AC3E}">
        <p14:creationId xmlns:p14="http://schemas.microsoft.com/office/powerpoint/2010/main" xmlns="" val="312522394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79B1E4-FD70-49B6-A34F-EE1E262D744A}"/>
              </a:ext>
            </a:extLst>
          </p:cNvPr>
          <p:cNvSpPr>
            <a:spLocks noGrp="1"/>
          </p:cNvSpPr>
          <p:nvPr>
            <p:ph type="title"/>
          </p:nvPr>
        </p:nvSpPr>
        <p:spPr>
          <a:xfrm>
            <a:off x="625252" y="228600"/>
            <a:ext cx="7200900" cy="742385"/>
          </a:xfrm>
        </p:spPr>
        <p:txBody>
          <a:bodyPr>
            <a:normAutofit/>
          </a:bodyPr>
          <a:lstStyle/>
          <a:p>
            <a:pPr algn="ctr"/>
            <a:r>
              <a:rPr lang="en-MY" sz="3200" dirty="0"/>
              <a:t>Pressures for Global Integration</a:t>
            </a:r>
          </a:p>
        </p:txBody>
      </p:sp>
      <p:sp>
        <p:nvSpPr>
          <p:cNvPr id="3" name="Content Placeholder 2">
            <a:extLst>
              <a:ext uri="{FF2B5EF4-FFF2-40B4-BE49-F238E27FC236}">
                <a16:creationId xmlns:a16="http://schemas.microsoft.com/office/drawing/2014/main" xmlns="" id="{A98C45E7-E26E-4B6A-850D-41690AD319E1}"/>
              </a:ext>
            </a:extLst>
          </p:cNvPr>
          <p:cNvSpPr>
            <a:spLocks noGrp="1"/>
          </p:cNvSpPr>
          <p:nvPr>
            <p:ph idx="1"/>
          </p:nvPr>
        </p:nvSpPr>
        <p:spPr>
          <a:xfrm>
            <a:off x="625252" y="1163637"/>
            <a:ext cx="7979196" cy="4713635"/>
          </a:xfrm>
        </p:spPr>
        <p:txBody>
          <a:bodyPr>
            <a:normAutofit fontScale="92500" lnSpcReduction="10000"/>
          </a:bodyPr>
          <a:lstStyle/>
          <a:p>
            <a:pPr marL="0" indent="0">
              <a:buNone/>
            </a:pPr>
            <a:endParaRPr lang="en-MY" sz="2400" b="1" dirty="0"/>
          </a:p>
          <a:p>
            <a:pPr marL="0" indent="0">
              <a:buNone/>
            </a:pPr>
            <a:r>
              <a:rPr lang="en-MY" sz="2400" b="1" dirty="0"/>
              <a:t>3. Uniform service to global customers </a:t>
            </a:r>
            <a:r>
              <a:rPr lang="en-MY" sz="2400" dirty="0"/>
              <a:t>:Services are easiest to standardize when firms can centralize their creation and delivery. Multinational enterprises with operations in numerous countries particularly value service inputs that are consistent worldwide.</a:t>
            </a:r>
          </a:p>
          <a:p>
            <a:pPr marL="0" indent="0">
              <a:buNone/>
            </a:pPr>
            <a:r>
              <a:rPr lang="en-MY" sz="2400" dirty="0"/>
              <a:t> </a:t>
            </a:r>
          </a:p>
          <a:p>
            <a:pPr marL="0" indent="0">
              <a:buNone/>
            </a:pPr>
            <a:r>
              <a:rPr lang="en-MY" sz="2400" b="1" dirty="0"/>
              <a:t>4. Global sourcing of raw materials, components, energy, and </a:t>
            </a:r>
            <a:r>
              <a:rPr lang="en-MY" sz="2400" b="1" dirty="0" err="1"/>
              <a:t>labor</a:t>
            </a:r>
            <a:r>
              <a:rPr lang="en-MY" sz="2400" b="1" dirty="0"/>
              <a:t> </a:t>
            </a:r>
            <a:r>
              <a:rPr lang="en-MY" sz="2400" dirty="0"/>
              <a:t>:Firms face an ongoing pressure to procure high-quality input goods in a cost-efficient manner. Sourcing of inputs from large-scale, centralized suppliers provides benefits from economies of scale and more consistent performance outcomes. Sourcing from a few well-integrated suppliers is more efficient than sourcing from numerous loosely connected distributors.</a:t>
            </a:r>
          </a:p>
          <a:p>
            <a:pPr marL="0" indent="0">
              <a:buNone/>
            </a:pPr>
            <a:endParaRPr lang="en-MY" sz="2400" dirty="0"/>
          </a:p>
        </p:txBody>
      </p:sp>
    </p:spTree>
    <p:extLst>
      <p:ext uri="{BB962C8B-B14F-4D97-AF65-F5344CB8AC3E}">
        <p14:creationId xmlns:p14="http://schemas.microsoft.com/office/powerpoint/2010/main" xmlns="" val="409195104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8FBCCB4-491E-49DE-AE09-BC781358BF4D}"/>
              </a:ext>
            </a:extLst>
          </p:cNvPr>
          <p:cNvSpPr>
            <a:spLocks noGrp="1"/>
          </p:cNvSpPr>
          <p:nvPr>
            <p:ph type="title"/>
          </p:nvPr>
        </p:nvSpPr>
        <p:spPr>
          <a:xfrm>
            <a:off x="683568" y="152400"/>
            <a:ext cx="7200900" cy="746577"/>
          </a:xfrm>
        </p:spPr>
        <p:txBody>
          <a:bodyPr>
            <a:normAutofit/>
          </a:bodyPr>
          <a:lstStyle/>
          <a:p>
            <a:pPr algn="ctr"/>
            <a:r>
              <a:rPr lang="en-MY" sz="3200" dirty="0"/>
              <a:t>Pressures for Global Integration</a:t>
            </a:r>
          </a:p>
        </p:txBody>
      </p:sp>
      <p:sp>
        <p:nvSpPr>
          <p:cNvPr id="3" name="Content Placeholder 2">
            <a:extLst>
              <a:ext uri="{FF2B5EF4-FFF2-40B4-BE49-F238E27FC236}">
                <a16:creationId xmlns:a16="http://schemas.microsoft.com/office/drawing/2014/main" xmlns="" id="{E9741E1A-5A2D-47CB-8B1D-3B869D2AC040}"/>
              </a:ext>
            </a:extLst>
          </p:cNvPr>
          <p:cNvSpPr>
            <a:spLocks noGrp="1"/>
          </p:cNvSpPr>
          <p:nvPr>
            <p:ph idx="1"/>
          </p:nvPr>
        </p:nvSpPr>
        <p:spPr>
          <a:xfrm>
            <a:off x="510952" y="1163637"/>
            <a:ext cx="8021488" cy="4785643"/>
          </a:xfrm>
        </p:spPr>
        <p:txBody>
          <a:bodyPr>
            <a:normAutofit lnSpcReduction="10000"/>
          </a:bodyPr>
          <a:lstStyle/>
          <a:p>
            <a:pPr marL="0" indent="0">
              <a:buNone/>
            </a:pPr>
            <a:r>
              <a:rPr lang="en-MY" sz="2400" b="1" dirty="0"/>
              <a:t>5. Global competitors : </a:t>
            </a:r>
            <a:r>
              <a:rPr lang="en-MY" sz="2400" dirty="0"/>
              <a:t>Competitors that operate in multiple markets threaten firms with purely domestic operations. Global coordination is necessary to monitor and respond to competitive threats in foreign and domestic markets.</a:t>
            </a:r>
          </a:p>
          <a:p>
            <a:pPr marL="0" indent="0">
              <a:buNone/>
            </a:pPr>
            <a:endParaRPr lang="en-MY" sz="2400" dirty="0"/>
          </a:p>
          <a:p>
            <a:pPr marL="0" indent="0">
              <a:buNone/>
            </a:pPr>
            <a:r>
              <a:rPr lang="en-MY" sz="2400" b="1" dirty="0"/>
              <a:t>6. Availability of media that reaches consumers in multiple markets : </a:t>
            </a:r>
            <a:r>
              <a:rPr lang="en-MY" sz="2400" dirty="0"/>
              <a:t>The availability of cost-effective communications and promotion makes it possible for firms to cater to global market segments that cross different countries. For example, firms now take advantage of the Internet and cross-national television to simultaneously advertise their offerings </a:t>
            </a:r>
            <a:r>
              <a:rPr lang="en-MY" sz="2400" dirty="0" err="1"/>
              <a:t>innumerous</a:t>
            </a:r>
            <a:r>
              <a:rPr lang="en-MY" sz="2400" dirty="0"/>
              <a:t> countries.</a:t>
            </a:r>
          </a:p>
          <a:p>
            <a:pPr marL="0" indent="0">
              <a:buNone/>
            </a:pPr>
            <a:endParaRPr lang="en-MY" sz="2400" dirty="0"/>
          </a:p>
        </p:txBody>
      </p:sp>
    </p:spTree>
    <p:extLst>
      <p:ext uri="{BB962C8B-B14F-4D97-AF65-F5344CB8AC3E}">
        <p14:creationId xmlns:p14="http://schemas.microsoft.com/office/powerpoint/2010/main" xmlns="" val="387605020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52AC929-5EAB-452B-A9A3-BF0AC6842FDB}"/>
              </a:ext>
            </a:extLst>
          </p:cNvPr>
          <p:cNvSpPr>
            <a:spLocks noGrp="1"/>
          </p:cNvSpPr>
          <p:nvPr>
            <p:ph type="title"/>
          </p:nvPr>
        </p:nvSpPr>
        <p:spPr>
          <a:xfrm>
            <a:off x="755576" y="228600"/>
            <a:ext cx="7200900" cy="742385"/>
          </a:xfrm>
        </p:spPr>
        <p:txBody>
          <a:bodyPr>
            <a:normAutofit/>
          </a:bodyPr>
          <a:lstStyle/>
          <a:p>
            <a:pPr algn="ctr"/>
            <a:r>
              <a:rPr lang="en-MY" sz="3200" dirty="0"/>
              <a:t>Local Responsiveness Strategy</a:t>
            </a:r>
          </a:p>
        </p:txBody>
      </p:sp>
      <p:sp>
        <p:nvSpPr>
          <p:cNvPr id="3" name="Content Placeholder 2">
            <a:extLst>
              <a:ext uri="{FF2B5EF4-FFF2-40B4-BE49-F238E27FC236}">
                <a16:creationId xmlns:a16="http://schemas.microsoft.com/office/drawing/2014/main" xmlns="" id="{02546375-0897-420B-A7A0-F4674464B54E}"/>
              </a:ext>
            </a:extLst>
          </p:cNvPr>
          <p:cNvSpPr>
            <a:spLocks noGrp="1"/>
          </p:cNvSpPr>
          <p:nvPr>
            <p:ph idx="1"/>
          </p:nvPr>
        </p:nvSpPr>
        <p:spPr>
          <a:xfrm>
            <a:off x="755576" y="1268760"/>
            <a:ext cx="7776864" cy="4608512"/>
          </a:xfrm>
        </p:spPr>
        <p:txBody>
          <a:bodyPr>
            <a:normAutofit/>
          </a:bodyPr>
          <a:lstStyle/>
          <a:p>
            <a:pPr marL="0" indent="0">
              <a:buNone/>
            </a:pPr>
            <a:r>
              <a:rPr lang="en-MY" sz="2400" dirty="0"/>
              <a:t>Local responsiveness (LR) emphasizes adapting to the needs of local markets and allows subsidiaries to develop unique products, structures, and systems. </a:t>
            </a:r>
          </a:p>
          <a:p>
            <a:pPr marL="0" indent="0">
              <a:buNone/>
            </a:pPr>
            <a:endParaRPr lang="en-MY" sz="2400" dirty="0"/>
          </a:p>
          <a:p>
            <a:pPr marL="0" indent="0">
              <a:buNone/>
            </a:pPr>
            <a:r>
              <a:rPr lang="en-MY" sz="2400" dirty="0"/>
              <a:t>1. </a:t>
            </a:r>
            <a:r>
              <a:rPr lang="en-MY" sz="2400" b="1" dirty="0"/>
              <a:t>Understanding diversity : </a:t>
            </a:r>
            <a:r>
              <a:rPr lang="en-MY" sz="2400" dirty="0"/>
              <a:t>Local responsiveness organizations must learn the cultures and institutions (e.g., legal, economic, educational) of the areas in which they operate, but they must also become more fully aware of their own cultural perspectives and how those may affect organizational decisions and practices.</a:t>
            </a:r>
          </a:p>
        </p:txBody>
      </p:sp>
    </p:spTree>
    <p:extLst>
      <p:ext uri="{BB962C8B-B14F-4D97-AF65-F5344CB8AC3E}">
        <p14:creationId xmlns:p14="http://schemas.microsoft.com/office/powerpoint/2010/main" xmlns="" val="315840142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B44C5EB-C1D2-414B-A657-5766D1B2533C}"/>
              </a:ext>
            </a:extLst>
          </p:cNvPr>
          <p:cNvSpPr>
            <a:spLocks noGrp="1"/>
          </p:cNvSpPr>
          <p:nvPr>
            <p:ph type="title"/>
          </p:nvPr>
        </p:nvSpPr>
        <p:spPr>
          <a:xfrm>
            <a:off x="762000" y="152400"/>
            <a:ext cx="7200900" cy="608985"/>
          </a:xfrm>
        </p:spPr>
        <p:txBody>
          <a:bodyPr>
            <a:normAutofit/>
          </a:bodyPr>
          <a:lstStyle/>
          <a:p>
            <a:r>
              <a:rPr lang="en-MY" sz="3200" dirty="0"/>
              <a:t>Local Responsiveness Strategy</a:t>
            </a:r>
          </a:p>
        </p:txBody>
      </p:sp>
      <p:sp>
        <p:nvSpPr>
          <p:cNvPr id="3" name="Content Placeholder 2">
            <a:extLst>
              <a:ext uri="{FF2B5EF4-FFF2-40B4-BE49-F238E27FC236}">
                <a16:creationId xmlns:a16="http://schemas.microsoft.com/office/drawing/2014/main" xmlns="" id="{78389F9C-22B7-4C65-8EC4-BA892190C78C}"/>
              </a:ext>
            </a:extLst>
          </p:cNvPr>
          <p:cNvSpPr>
            <a:spLocks noGrp="1"/>
          </p:cNvSpPr>
          <p:nvPr>
            <p:ph idx="1"/>
          </p:nvPr>
        </p:nvSpPr>
        <p:spPr>
          <a:xfrm>
            <a:off x="683568" y="1124744"/>
            <a:ext cx="7920880" cy="4824536"/>
          </a:xfrm>
        </p:spPr>
        <p:txBody>
          <a:bodyPr>
            <a:normAutofit/>
          </a:bodyPr>
          <a:lstStyle/>
          <a:p>
            <a:pPr marL="0" indent="0">
              <a:buNone/>
            </a:pPr>
            <a:r>
              <a:rPr lang="en-MY" sz="2400" b="1" dirty="0"/>
              <a:t>2. Responding to diversity : </a:t>
            </a:r>
            <a:r>
              <a:rPr lang="en-MY" sz="2400" dirty="0"/>
              <a:t>Local culture and institutions should shape local strategy regarding where to internationalize and how to enter the local market and identifying what needs to be adapted.</a:t>
            </a:r>
          </a:p>
          <a:p>
            <a:pPr marL="0" indent="0">
              <a:buNone/>
            </a:pPr>
            <a:endParaRPr lang="en-MY" sz="2400" dirty="0"/>
          </a:p>
          <a:p>
            <a:pPr marL="0" indent="0">
              <a:buNone/>
            </a:pPr>
            <a:r>
              <a:rPr lang="en-MY" sz="2400" b="1" dirty="0"/>
              <a:t>3.Capitalizing on diversity : </a:t>
            </a:r>
            <a:r>
              <a:rPr lang="en-MY" sz="2400" dirty="0"/>
              <a:t>Local responsiveness strategies may blend perspectives and talents throughout the organization to create cultural synergy. They may also cluster functions geographically according to the availability of appropriate skills and resources and levels of local competition.</a:t>
            </a:r>
          </a:p>
          <a:p>
            <a:pPr marL="0" indent="0">
              <a:buNone/>
            </a:pPr>
            <a:endParaRPr lang="en-MY" sz="2400" dirty="0"/>
          </a:p>
          <a:p>
            <a:pPr marL="0" indent="0">
              <a:buNone/>
            </a:pPr>
            <a:endParaRPr lang="en-MY" sz="2400" dirty="0"/>
          </a:p>
        </p:txBody>
      </p:sp>
    </p:spTree>
    <p:extLst>
      <p:ext uri="{BB962C8B-B14F-4D97-AF65-F5344CB8AC3E}">
        <p14:creationId xmlns:p14="http://schemas.microsoft.com/office/powerpoint/2010/main" xmlns="" val="115832747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429A93C-33D5-439E-8BEA-8782E78EEF9D}"/>
              </a:ext>
            </a:extLst>
          </p:cNvPr>
          <p:cNvSpPr>
            <a:spLocks noGrp="1"/>
          </p:cNvSpPr>
          <p:nvPr>
            <p:ph type="title"/>
          </p:nvPr>
        </p:nvSpPr>
        <p:spPr>
          <a:xfrm>
            <a:off x="598530" y="152400"/>
            <a:ext cx="7707269" cy="838200"/>
          </a:xfrm>
        </p:spPr>
        <p:txBody>
          <a:bodyPr>
            <a:normAutofit/>
          </a:bodyPr>
          <a:lstStyle/>
          <a:p>
            <a:r>
              <a:rPr lang="en-MY" sz="3200" dirty="0"/>
              <a:t>Pressures for Local Responsiveness</a:t>
            </a:r>
          </a:p>
        </p:txBody>
      </p:sp>
      <p:sp>
        <p:nvSpPr>
          <p:cNvPr id="3" name="Content Placeholder 2">
            <a:extLst>
              <a:ext uri="{FF2B5EF4-FFF2-40B4-BE49-F238E27FC236}">
                <a16:creationId xmlns:a16="http://schemas.microsoft.com/office/drawing/2014/main" xmlns="" id="{17DD0FDC-5DA5-4680-9117-841FBAD0B604}"/>
              </a:ext>
            </a:extLst>
          </p:cNvPr>
          <p:cNvSpPr>
            <a:spLocks noGrp="1"/>
          </p:cNvSpPr>
          <p:nvPr>
            <p:ph idx="1"/>
          </p:nvPr>
        </p:nvSpPr>
        <p:spPr>
          <a:xfrm>
            <a:off x="567274" y="1163637"/>
            <a:ext cx="8037174" cy="4425603"/>
          </a:xfrm>
        </p:spPr>
        <p:txBody>
          <a:bodyPr>
            <a:normAutofit lnSpcReduction="10000"/>
          </a:bodyPr>
          <a:lstStyle/>
          <a:p>
            <a:pPr marL="0" indent="0">
              <a:buNone/>
            </a:pPr>
            <a:r>
              <a:rPr lang="en-MY" sz="2200" b="1" dirty="0"/>
              <a:t>1. Unique natural endowments available to the firm</a:t>
            </a:r>
            <a:r>
              <a:rPr lang="en-MY" sz="2200" dirty="0"/>
              <a:t>. Each country has national endowments that the foreign firm should access.</a:t>
            </a:r>
          </a:p>
          <a:p>
            <a:pPr marL="0" indent="0">
              <a:buNone/>
            </a:pPr>
            <a:endParaRPr lang="en-MY" sz="2200" dirty="0"/>
          </a:p>
          <a:p>
            <a:pPr marL="0" indent="0">
              <a:buNone/>
            </a:pPr>
            <a:r>
              <a:rPr lang="en-MY" sz="2200" b="1" dirty="0"/>
              <a:t>2. Diversity of local customer needs. Businesses, </a:t>
            </a:r>
            <a:r>
              <a:rPr lang="en-MY" sz="2200" dirty="0"/>
              <a:t>such as clothing and food, require significant adaptation to local customer needs.</a:t>
            </a:r>
          </a:p>
          <a:p>
            <a:pPr marL="0" indent="0">
              <a:buNone/>
            </a:pPr>
            <a:endParaRPr lang="en-MY" sz="2200" dirty="0"/>
          </a:p>
          <a:p>
            <a:pPr marL="0" indent="0">
              <a:buNone/>
            </a:pPr>
            <a:r>
              <a:rPr lang="en-MY" sz="2200" b="1" dirty="0"/>
              <a:t>3. Differences in distribution channels. </a:t>
            </a:r>
            <a:r>
              <a:rPr lang="en-MY" sz="2200" dirty="0"/>
              <a:t>These vary considerably from market to market and may increase the need for local responsiveness. For example, small retailers in Japan understand local customs and needs, so locally responsive MNEs use them to distribute products in that country.</a:t>
            </a:r>
          </a:p>
          <a:p>
            <a:pPr marL="0" indent="0">
              <a:buNone/>
            </a:pPr>
            <a:endParaRPr lang="en-MY" sz="2200" dirty="0"/>
          </a:p>
        </p:txBody>
      </p:sp>
    </p:spTree>
    <p:extLst>
      <p:ext uri="{BB962C8B-B14F-4D97-AF65-F5344CB8AC3E}">
        <p14:creationId xmlns:p14="http://schemas.microsoft.com/office/powerpoint/2010/main" xmlns="" val="95947150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24B6C02-0F01-4584-B524-F08E2A421BD1}"/>
              </a:ext>
            </a:extLst>
          </p:cNvPr>
          <p:cNvSpPr>
            <a:spLocks noGrp="1"/>
          </p:cNvSpPr>
          <p:nvPr>
            <p:ph type="title"/>
          </p:nvPr>
        </p:nvSpPr>
        <p:spPr>
          <a:xfrm>
            <a:off x="618812" y="228600"/>
            <a:ext cx="7763188" cy="914400"/>
          </a:xfrm>
        </p:spPr>
        <p:txBody>
          <a:bodyPr>
            <a:normAutofit/>
          </a:bodyPr>
          <a:lstStyle/>
          <a:p>
            <a:r>
              <a:rPr lang="en-MY" sz="3200" dirty="0"/>
              <a:t>Pressures for Local Responsiveness</a:t>
            </a:r>
          </a:p>
        </p:txBody>
      </p:sp>
      <p:sp>
        <p:nvSpPr>
          <p:cNvPr id="3" name="Content Placeholder 2">
            <a:extLst>
              <a:ext uri="{FF2B5EF4-FFF2-40B4-BE49-F238E27FC236}">
                <a16:creationId xmlns:a16="http://schemas.microsoft.com/office/drawing/2014/main" xmlns="" id="{D553CCB1-B048-4C7B-90E9-A78EE3B85EA9}"/>
              </a:ext>
            </a:extLst>
          </p:cNvPr>
          <p:cNvSpPr>
            <a:spLocks noGrp="1"/>
          </p:cNvSpPr>
          <p:nvPr>
            <p:ph idx="1"/>
          </p:nvPr>
        </p:nvSpPr>
        <p:spPr>
          <a:xfrm>
            <a:off x="539552" y="1340768"/>
            <a:ext cx="8136904" cy="4530725"/>
          </a:xfrm>
        </p:spPr>
        <p:txBody>
          <a:bodyPr>
            <a:normAutofit fontScale="92500" lnSpcReduction="10000"/>
          </a:bodyPr>
          <a:lstStyle/>
          <a:p>
            <a:pPr marL="0" indent="0">
              <a:buNone/>
            </a:pPr>
            <a:r>
              <a:rPr lang="en-MY" sz="2000" b="1" dirty="0"/>
              <a:t>4. Local competition. </a:t>
            </a:r>
            <a:r>
              <a:rPr lang="en-MY" sz="2000" dirty="0"/>
              <a:t>When competing against numerous local rivals, centrally controlled MNEs will have difficulty gaining market share with global products that are not adapted to local needs.</a:t>
            </a:r>
          </a:p>
          <a:p>
            <a:pPr marL="0" indent="0">
              <a:buNone/>
            </a:pPr>
            <a:endParaRPr lang="en-MY" sz="2000" dirty="0"/>
          </a:p>
          <a:p>
            <a:pPr marL="0" indent="0">
              <a:buNone/>
            </a:pPr>
            <a:r>
              <a:rPr lang="en-MY" sz="2000" b="1" dirty="0"/>
              <a:t>5. Cultural differences. </a:t>
            </a:r>
            <a:r>
              <a:rPr lang="en-MY" sz="2000" dirty="0"/>
              <a:t>Cultural characteristics influence consumer buying decisions. The influence of cultural differences may vary considerably, depending on the type of product. For those products where cultural differences are important, such as clothing and furniture, local managers require considerable freedom from headquarters to adapt their product and marketing practices.</a:t>
            </a:r>
          </a:p>
          <a:p>
            <a:pPr marL="0" indent="0">
              <a:buNone/>
            </a:pPr>
            <a:endParaRPr lang="en-MY" sz="2000" dirty="0"/>
          </a:p>
          <a:p>
            <a:pPr marL="0" indent="0">
              <a:buNone/>
            </a:pPr>
            <a:r>
              <a:rPr lang="en-MY" sz="2000" b="1" dirty="0"/>
              <a:t>6. Host government requirements and regulations. </a:t>
            </a:r>
            <a:r>
              <a:rPr lang="en-MY" sz="2000" dirty="0"/>
              <a:t>When governments impose trade barriers or complex business regulations, they can halt or reverse the competitive threat of foreign firms. The MNE may establish a local subsidiary with substantial decision-making authority to minimize the effects of protectionism.</a:t>
            </a:r>
          </a:p>
          <a:p>
            <a:pPr marL="0" indent="0">
              <a:buNone/>
            </a:pPr>
            <a:endParaRPr lang="en-MY" sz="2000" dirty="0"/>
          </a:p>
        </p:txBody>
      </p:sp>
    </p:spTree>
    <p:extLst>
      <p:ext uri="{BB962C8B-B14F-4D97-AF65-F5344CB8AC3E}">
        <p14:creationId xmlns:p14="http://schemas.microsoft.com/office/powerpoint/2010/main" xmlns="" val="359359520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F59EEE8-8669-4658-84BF-CDCF9BC28C9A}"/>
              </a:ext>
            </a:extLst>
          </p:cNvPr>
          <p:cNvSpPr>
            <a:spLocks noGrp="1"/>
          </p:cNvSpPr>
          <p:nvPr>
            <p:ph type="title"/>
          </p:nvPr>
        </p:nvSpPr>
        <p:spPr>
          <a:xfrm>
            <a:off x="381000" y="381000"/>
            <a:ext cx="8763000" cy="685801"/>
          </a:xfrm>
        </p:spPr>
        <p:txBody>
          <a:bodyPr>
            <a:normAutofit/>
          </a:bodyPr>
          <a:lstStyle/>
          <a:p>
            <a:pPr algn="ctr"/>
            <a:r>
              <a:rPr lang="en-MY" sz="2800" dirty="0"/>
              <a:t>Global Integration vs. Local Responsiveness</a:t>
            </a:r>
          </a:p>
        </p:txBody>
      </p:sp>
      <p:sp>
        <p:nvSpPr>
          <p:cNvPr id="3" name="Content Placeholder 2">
            <a:extLst>
              <a:ext uri="{FF2B5EF4-FFF2-40B4-BE49-F238E27FC236}">
                <a16:creationId xmlns:a16="http://schemas.microsoft.com/office/drawing/2014/main" xmlns="" id="{CCA55580-F2BD-47A3-8305-F09A3CF34345}"/>
              </a:ext>
            </a:extLst>
          </p:cNvPr>
          <p:cNvSpPr>
            <a:spLocks noGrp="1"/>
          </p:cNvSpPr>
          <p:nvPr>
            <p:ph idx="1"/>
          </p:nvPr>
        </p:nvSpPr>
        <p:spPr>
          <a:xfrm>
            <a:off x="683568" y="1524000"/>
            <a:ext cx="7848872" cy="4425280"/>
          </a:xfrm>
        </p:spPr>
        <p:txBody>
          <a:bodyPr>
            <a:normAutofit/>
          </a:bodyPr>
          <a:lstStyle/>
          <a:p>
            <a:pPr marL="0" indent="0">
              <a:buNone/>
            </a:pPr>
            <a:r>
              <a:rPr lang="en-MY" sz="2400" dirty="0"/>
              <a:t>Globalized company achieves greater business efficiency, uniformity, and control of its brand and image. Localized company has more ability to be customer-focused and meet legal and cultural requirements. When the company becomes part of local networks, it is more likely to enjoy the support of authorities and public opinion, becomes active in local workforce development, and benefits from lower cost of operations. Moreover, the use of a local workforce is less expensive than use of a large expatriate workforce, and it reduces tensions between different workforces. </a:t>
            </a:r>
          </a:p>
        </p:txBody>
      </p:sp>
    </p:spTree>
    <p:extLst>
      <p:ext uri="{BB962C8B-B14F-4D97-AF65-F5344CB8AC3E}">
        <p14:creationId xmlns:p14="http://schemas.microsoft.com/office/powerpoint/2010/main" xmlns="" val="135550098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89714E6-82C4-439F-8D5D-1F019D961C8E}"/>
              </a:ext>
            </a:extLst>
          </p:cNvPr>
          <p:cNvSpPr>
            <a:spLocks noGrp="1"/>
          </p:cNvSpPr>
          <p:nvPr>
            <p:ph type="title"/>
          </p:nvPr>
        </p:nvSpPr>
        <p:spPr>
          <a:xfrm>
            <a:off x="304800" y="0"/>
            <a:ext cx="8382000" cy="1295400"/>
          </a:xfrm>
        </p:spPr>
        <p:txBody>
          <a:bodyPr>
            <a:normAutofit/>
          </a:bodyPr>
          <a:lstStyle/>
          <a:p>
            <a:pPr algn="ctr"/>
            <a:r>
              <a:rPr lang="en-MY" sz="2800" dirty="0"/>
              <a:t>The Global Integration -Local Responsiveness framework</a:t>
            </a:r>
          </a:p>
        </p:txBody>
      </p:sp>
      <p:pic>
        <p:nvPicPr>
          <p:cNvPr id="5" name="Picture 4">
            <a:extLst>
              <a:ext uri="{FF2B5EF4-FFF2-40B4-BE49-F238E27FC236}">
                <a16:creationId xmlns:a16="http://schemas.microsoft.com/office/drawing/2014/main" xmlns="" id="{DD962053-08C0-4CA0-A593-CF4F06EE2396}"/>
              </a:ext>
            </a:extLst>
          </p:cNvPr>
          <p:cNvPicPr>
            <a:picLocks noChangeAspect="1"/>
          </p:cNvPicPr>
          <p:nvPr/>
        </p:nvPicPr>
        <p:blipFill>
          <a:blip r:embed="rId2"/>
          <a:stretch>
            <a:fillRect/>
          </a:stretch>
        </p:blipFill>
        <p:spPr>
          <a:xfrm>
            <a:off x="1676400" y="1600200"/>
            <a:ext cx="5314330" cy="4478209"/>
          </a:xfrm>
          <a:prstGeom prst="rect">
            <a:avLst/>
          </a:prstGeom>
        </p:spPr>
      </p:pic>
    </p:spTree>
    <p:extLst>
      <p:ext uri="{BB962C8B-B14F-4D97-AF65-F5344CB8AC3E}">
        <p14:creationId xmlns:p14="http://schemas.microsoft.com/office/powerpoint/2010/main" xmlns="" val="158464143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295A6C1-4B39-4CE9-8637-182D6617E788}"/>
              </a:ext>
            </a:extLst>
          </p:cNvPr>
          <p:cNvSpPr>
            <a:spLocks noGrp="1"/>
          </p:cNvSpPr>
          <p:nvPr>
            <p:ph type="title"/>
          </p:nvPr>
        </p:nvSpPr>
        <p:spPr>
          <a:xfrm>
            <a:off x="990600" y="228600"/>
            <a:ext cx="7200900" cy="808039"/>
          </a:xfrm>
        </p:spPr>
        <p:txBody>
          <a:bodyPr>
            <a:normAutofit/>
          </a:bodyPr>
          <a:lstStyle/>
          <a:p>
            <a:pPr algn="ctr"/>
            <a:r>
              <a:rPr lang="en-MY" sz="3200" dirty="0"/>
              <a:t>Bartlett and Ghoshal Matrix</a:t>
            </a:r>
          </a:p>
        </p:txBody>
      </p:sp>
      <p:pic>
        <p:nvPicPr>
          <p:cNvPr id="5" name="Picture 4">
            <a:extLst>
              <a:ext uri="{FF2B5EF4-FFF2-40B4-BE49-F238E27FC236}">
                <a16:creationId xmlns:a16="http://schemas.microsoft.com/office/drawing/2014/main" xmlns="" id="{9A27286F-0416-4D28-9919-FC85A49F2F4D}"/>
              </a:ext>
            </a:extLst>
          </p:cNvPr>
          <p:cNvPicPr>
            <a:picLocks noChangeAspect="1"/>
          </p:cNvPicPr>
          <p:nvPr/>
        </p:nvPicPr>
        <p:blipFill>
          <a:blip r:embed="rId2"/>
          <a:stretch>
            <a:fillRect/>
          </a:stretch>
        </p:blipFill>
        <p:spPr>
          <a:xfrm>
            <a:off x="990600" y="1295400"/>
            <a:ext cx="7341148" cy="4267349"/>
          </a:xfrm>
          <a:prstGeom prst="rect">
            <a:avLst/>
          </a:prstGeom>
        </p:spPr>
      </p:pic>
    </p:spTree>
    <p:extLst>
      <p:ext uri="{BB962C8B-B14F-4D97-AF65-F5344CB8AC3E}">
        <p14:creationId xmlns:p14="http://schemas.microsoft.com/office/powerpoint/2010/main" xmlns="" val="48773015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2A5CB2E-223B-440E-A585-B16A1838194F}"/>
              </a:ext>
            </a:extLst>
          </p:cNvPr>
          <p:cNvSpPr>
            <a:spLocks noGrp="1"/>
          </p:cNvSpPr>
          <p:nvPr>
            <p:ph type="title"/>
          </p:nvPr>
        </p:nvSpPr>
        <p:spPr>
          <a:xfrm>
            <a:off x="683568" y="228600"/>
            <a:ext cx="7200900" cy="742385"/>
          </a:xfrm>
        </p:spPr>
        <p:txBody>
          <a:bodyPr>
            <a:normAutofit/>
          </a:bodyPr>
          <a:lstStyle/>
          <a:p>
            <a:pPr algn="ctr"/>
            <a:r>
              <a:rPr lang="en-MY" sz="3200" dirty="0"/>
              <a:t>Question # </a:t>
            </a:r>
            <a:r>
              <a:rPr lang="en-MY" sz="3200" dirty="0" smtClean="0"/>
              <a:t>13</a:t>
            </a:r>
            <a:endParaRPr lang="en-MY" sz="3200" dirty="0"/>
          </a:p>
        </p:txBody>
      </p:sp>
      <p:sp>
        <p:nvSpPr>
          <p:cNvPr id="3" name="Content Placeholder 2">
            <a:extLst>
              <a:ext uri="{FF2B5EF4-FFF2-40B4-BE49-F238E27FC236}">
                <a16:creationId xmlns:a16="http://schemas.microsoft.com/office/drawing/2014/main" xmlns="" id="{BBD03534-E247-428D-BA1D-A6313DCB4BE2}"/>
              </a:ext>
            </a:extLst>
          </p:cNvPr>
          <p:cNvSpPr>
            <a:spLocks noGrp="1"/>
          </p:cNvSpPr>
          <p:nvPr>
            <p:ph idx="1"/>
          </p:nvPr>
        </p:nvSpPr>
        <p:spPr>
          <a:xfrm>
            <a:off x="683568" y="1600200"/>
            <a:ext cx="8003232" cy="4530725"/>
          </a:xfrm>
        </p:spPr>
        <p:txBody>
          <a:bodyPr>
            <a:normAutofit/>
          </a:bodyPr>
          <a:lstStyle/>
          <a:p>
            <a:pPr marL="0" indent="0">
              <a:buNone/>
            </a:pPr>
            <a:r>
              <a:rPr lang="en-MY" sz="2400" dirty="0"/>
              <a:t>An organization operates internationally. Which of the following is the most important strategy for HR to implement?</a:t>
            </a:r>
          </a:p>
          <a:p>
            <a:pPr marL="0" indent="0">
              <a:buNone/>
            </a:pPr>
            <a:endParaRPr lang="en-MY" sz="2400" dirty="0"/>
          </a:p>
          <a:p>
            <a:pPr marL="514350" indent="-514350">
              <a:buFont typeface="+mj-lt"/>
              <a:buAutoNum type="alphaUcPeriod"/>
            </a:pPr>
            <a:r>
              <a:rPr lang="en-MY" sz="2400" dirty="0"/>
              <a:t>Global integration and local responsiveness</a:t>
            </a:r>
          </a:p>
          <a:p>
            <a:pPr marL="514350" indent="-514350">
              <a:buFont typeface="+mj-lt"/>
              <a:buAutoNum type="alphaUcPeriod"/>
            </a:pPr>
            <a:r>
              <a:rPr lang="en-MY" sz="2400" dirty="0"/>
              <a:t>Local integration and global responsiveness</a:t>
            </a:r>
          </a:p>
          <a:p>
            <a:pPr marL="514350" indent="-514350">
              <a:buFont typeface="+mj-lt"/>
              <a:buAutoNum type="alphaUcPeriod"/>
            </a:pPr>
            <a:r>
              <a:rPr lang="en-MY" sz="2400" dirty="0"/>
              <a:t>Local integration and </a:t>
            </a:r>
            <a:r>
              <a:rPr lang="en-MY" sz="2400"/>
              <a:t>global </a:t>
            </a:r>
            <a:r>
              <a:rPr lang="en-MY" sz="2400" smtClean="0"/>
              <a:t>system</a:t>
            </a:r>
            <a:endParaRPr lang="en-MY" sz="2400" dirty="0"/>
          </a:p>
          <a:p>
            <a:pPr marL="514350" indent="-514350">
              <a:buFont typeface="+mj-lt"/>
              <a:buAutoNum type="alphaUcPeriod"/>
            </a:pPr>
            <a:r>
              <a:rPr lang="en-MY" sz="2400" dirty="0"/>
              <a:t>Global systems and processes </a:t>
            </a:r>
          </a:p>
          <a:p>
            <a:pPr marL="0" indent="0">
              <a:buNone/>
            </a:pPr>
            <a:endParaRPr lang="en-MY" sz="2400" dirty="0"/>
          </a:p>
        </p:txBody>
      </p:sp>
    </p:spTree>
    <p:extLst>
      <p:ext uri="{BB962C8B-B14F-4D97-AF65-F5344CB8AC3E}">
        <p14:creationId xmlns:p14="http://schemas.microsoft.com/office/powerpoint/2010/main" xmlns="" val="30524709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79B4991-A9DF-42E3-855E-63B8E8E39831}"/>
              </a:ext>
            </a:extLst>
          </p:cNvPr>
          <p:cNvSpPr>
            <a:spLocks noGrp="1"/>
          </p:cNvSpPr>
          <p:nvPr>
            <p:ph type="title"/>
          </p:nvPr>
        </p:nvSpPr>
        <p:spPr>
          <a:xfrm>
            <a:off x="990600" y="228600"/>
            <a:ext cx="7200900" cy="655639"/>
          </a:xfrm>
        </p:spPr>
        <p:txBody>
          <a:bodyPr>
            <a:normAutofit/>
          </a:bodyPr>
          <a:lstStyle/>
          <a:p>
            <a:pPr algn="ctr"/>
            <a:r>
              <a:rPr lang="en-MY" sz="2800" dirty="0"/>
              <a:t>Answer # </a:t>
            </a:r>
            <a:r>
              <a:rPr lang="en-MY" sz="2800" dirty="0" smtClean="0"/>
              <a:t>13</a:t>
            </a:r>
            <a:endParaRPr lang="en-MY" sz="2800" dirty="0"/>
          </a:p>
        </p:txBody>
      </p:sp>
      <p:sp>
        <p:nvSpPr>
          <p:cNvPr id="3" name="Content Placeholder 2">
            <a:extLst>
              <a:ext uri="{FF2B5EF4-FFF2-40B4-BE49-F238E27FC236}">
                <a16:creationId xmlns:a16="http://schemas.microsoft.com/office/drawing/2014/main" xmlns="" id="{B15EDF45-931C-4D9D-B541-0286395BA317}"/>
              </a:ext>
            </a:extLst>
          </p:cNvPr>
          <p:cNvSpPr>
            <a:spLocks noGrp="1"/>
          </p:cNvSpPr>
          <p:nvPr>
            <p:ph idx="1"/>
          </p:nvPr>
        </p:nvSpPr>
        <p:spPr/>
        <p:txBody>
          <a:bodyPr>
            <a:normAutofit/>
          </a:bodyPr>
          <a:lstStyle/>
          <a:p>
            <a:r>
              <a:rPr lang="en-MY" sz="2400" b="1" dirty="0"/>
              <a:t>Option A</a:t>
            </a:r>
          </a:p>
        </p:txBody>
      </p:sp>
    </p:spTree>
    <p:extLst>
      <p:ext uri="{BB962C8B-B14F-4D97-AF65-F5344CB8AC3E}">
        <p14:creationId xmlns:p14="http://schemas.microsoft.com/office/powerpoint/2010/main" xmlns="" val="247888617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762000" y="304800"/>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29113236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B17C11E-1BFD-4FA7-9AC7-56BCFC57F958}"/>
              </a:ext>
            </a:extLst>
          </p:cNvPr>
          <p:cNvSpPr>
            <a:spLocks noGrp="1"/>
          </p:cNvSpPr>
          <p:nvPr>
            <p:ph type="title"/>
          </p:nvPr>
        </p:nvSpPr>
        <p:spPr>
          <a:xfrm>
            <a:off x="827584" y="304800"/>
            <a:ext cx="7200900" cy="746302"/>
          </a:xfrm>
        </p:spPr>
        <p:txBody>
          <a:bodyPr>
            <a:normAutofit/>
          </a:bodyPr>
          <a:lstStyle/>
          <a:p>
            <a:pPr algn="ctr"/>
            <a:r>
              <a:rPr lang="en-MY" sz="3200" dirty="0"/>
              <a:t>Culture</a:t>
            </a:r>
          </a:p>
        </p:txBody>
      </p:sp>
      <p:sp>
        <p:nvSpPr>
          <p:cNvPr id="3" name="Content Placeholder 2">
            <a:extLst>
              <a:ext uri="{FF2B5EF4-FFF2-40B4-BE49-F238E27FC236}">
                <a16:creationId xmlns:a16="http://schemas.microsoft.com/office/drawing/2014/main" xmlns="" id="{40AD7BFA-B980-487A-84B9-C0A8793765EF}"/>
              </a:ext>
            </a:extLst>
          </p:cNvPr>
          <p:cNvSpPr>
            <a:spLocks noGrp="1"/>
          </p:cNvSpPr>
          <p:nvPr>
            <p:ph idx="1"/>
          </p:nvPr>
        </p:nvSpPr>
        <p:spPr>
          <a:xfrm>
            <a:off x="827584" y="1524000"/>
            <a:ext cx="7776864" cy="4281264"/>
          </a:xfrm>
        </p:spPr>
        <p:txBody>
          <a:bodyPr>
            <a:normAutofit/>
          </a:bodyPr>
          <a:lstStyle/>
          <a:p>
            <a:pPr marL="0" indent="0">
              <a:buNone/>
            </a:pPr>
            <a:r>
              <a:rPr lang="en-MY" sz="2400" dirty="0"/>
              <a:t>Culture may be defined as a shared system of values, beliefs, and attitudes. It affects our own actions and the way we perceive the actions of others.</a:t>
            </a:r>
          </a:p>
          <a:p>
            <a:pPr marL="0" indent="0">
              <a:buNone/>
            </a:pPr>
            <a:endParaRPr lang="en-MY" sz="2400" dirty="0"/>
          </a:p>
          <a:p>
            <a:r>
              <a:rPr lang="en-MY" sz="2400" dirty="0"/>
              <a:t>National Culture</a:t>
            </a:r>
          </a:p>
          <a:p>
            <a:r>
              <a:rPr lang="en-MY" sz="2400" dirty="0"/>
              <a:t>Subculture</a:t>
            </a:r>
          </a:p>
          <a:p>
            <a:r>
              <a:rPr lang="en-MY" sz="2400" dirty="0"/>
              <a:t>Organisational/Corporate Culture</a:t>
            </a:r>
          </a:p>
          <a:p>
            <a:pPr marL="0" indent="0">
              <a:buNone/>
            </a:pPr>
            <a:endParaRPr lang="en-MY" sz="2400" dirty="0"/>
          </a:p>
        </p:txBody>
      </p:sp>
    </p:spTree>
    <p:extLst>
      <p:ext uri="{BB962C8B-B14F-4D97-AF65-F5344CB8AC3E}">
        <p14:creationId xmlns:p14="http://schemas.microsoft.com/office/powerpoint/2010/main" xmlns="" val="33270896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785460-87AA-4515-AB9B-64B8ACECD9EB}"/>
              </a:ext>
            </a:extLst>
          </p:cNvPr>
          <p:cNvSpPr>
            <a:spLocks noGrp="1"/>
          </p:cNvSpPr>
          <p:nvPr>
            <p:ph type="title"/>
          </p:nvPr>
        </p:nvSpPr>
        <p:spPr>
          <a:xfrm>
            <a:off x="827584" y="228600"/>
            <a:ext cx="7200900" cy="752128"/>
          </a:xfrm>
        </p:spPr>
        <p:txBody>
          <a:bodyPr>
            <a:normAutofit/>
          </a:bodyPr>
          <a:lstStyle/>
          <a:p>
            <a:pPr algn="ctr"/>
            <a:r>
              <a:rPr lang="en-MY" sz="3200" dirty="0"/>
              <a:t>Organisational Culture</a:t>
            </a:r>
          </a:p>
        </p:txBody>
      </p:sp>
      <p:sp>
        <p:nvSpPr>
          <p:cNvPr id="3" name="Content Placeholder 2">
            <a:extLst>
              <a:ext uri="{FF2B5EF4-FFF2-40B4-BE49-F238E27FC236}">
                <a16:creationId xmlns:a16="http://schemas.microsoft.com/office/drawing/2014/main" xmlns="" id="{BA1CAF82-AC81-42F9-B231-B4FDB5AF368C}"/>
              </a:ext>
            </a:extLst>
          </p:cNvPr>
          <p:cNvSpPr>
            <a:spLocks noGrp="1"/>
          </p:cNvSpPr>
          <p:nvPr>
            <p:ph idx="1"/>
          </p:nvPr>
        </p:nvSpPr>
        <p:spPr>
          <a:xfrm>
            <a:off x="575568" y="1412776"/>
            <a:ext cx="7992863" cy="4752528"/>
          </a:xfrm>
        </p:spPr>
        <p:txBody>
          <a:bodyPr>
            <a:normAutofit/>
          </a:bodyPr>
          <a:lstStyle/>
          <a:p>
            <a:r>
              <a:rPr lang="en-MY" sz="2400" dirty="0"/>
              <a:t>Organizational Culture is a system of shared meaning. Just as tribal cultures have rules and taboos that dictate how members will act toward each other and outsiders, organizations have cultures that govern how its members should behave. </a:t>
            </a:r>
          </a:p>
          <a:p>
            <a:endParaRPr lang="en-MY" sz="2400" dirty="0"/>
          </a:p>
          <a:p>
            <a:r>
              <a:rPr lang="en-MY" sz="2400" dirty="0"/>
              <a:t>A strong organizational culture usually provides a sense of identity for employees and a commonality of values and goals that leads to effective change management and problem solving. </a:t>
            </a:r>
          </a:p>
        </p:txBody>
      </p:sp>
    </p:spTree>
    <p:extLst>
      <p:ext uri="{BB962C8B-B14F-4D97-AF65-F5344CB8AC3E}">
        <p14:creationId xmlns:p14="http://schemas.microsoft.com/office/powerpoint/2010/main" xmlns="" val="129202641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C49E96B-F4D5-4595-9761-5CF6EE5F50FF}"/>
              </a:ext>
            </a:extLst>
          </p:cNvPr>
          <p:cNvSpPr>
            <a:spLocks noGrp="1"/>
          </p:cNvSpPr>
          <p:nvPr>
            <p:ph type="title"/>
          </p:nvPr>
        </p:nvSpPr>
        <p:spPr>
          <a:xfrm>
            <a:off x="755576" y="0"/>
            <a:ext cx="7200900" cy="1142385"/>
          </a:xfrm>
        </p:spPr>
        <p:txBody>
          <a:bodyPr>
            <a:normAutofit/>
          </a:bodyPr>
          <a:lstStyle/>
          <a:p>
            <a:pPr algn="ctr"/>
            <a:r>
              <a:rPr lang="en-MY" sz="3200" dirty="0"/>
              <a:t>Organisational Culture</a:t>
            </a:r>
          </a:p>
        </p:txBody>
      </p:sp>
      <p:sp>
        <p:nvSpPr>
          <p:cNvPr id="3" name="Content Placeholder 2">
            <a:extLst>
              <a:ext uri="{FF2B5EF4-FFF2-40B4-BE49-F238E27FC236}">
                <a16:creationId xmlns:a16="http://schemas.microsoft.com/office/drawing/2014/main" xmlns="" id="{1214BAAA-5022-47F9-B7E0-82EB76559748}"/>
              </a:ext>
            </a:extLst>
          </p:cNvPr>
          <p:cNvSpPr>
            <a:spLocks noGrp="1"/>
          </p:cNvSpPr>
          <p:nvPr>
            <p:ph idx="1"/>
          </p:nvPr>
        </p:nvSpPr>
        <p:spPr>
          <a:xfrm>
            <a:off x="755576" y="1340768"/>
            <a:ext cx="7776864" cy="4536504"/>
          </a:xfrm>
        </p:spPr>
        <p:txBody>
          <a:bodyPr>
            <a:normAutofit/>
          </a:bodyPr>
          <a:lstStyle/>
          <a:p>
            <a:r>
              <a:rPr lang="en-MY" sz="2400" dirty="0"/>
              <a:t>Founders establish an organization’s culture.</a:t>
            </a:r>
          </a:p>
          <a:p>
            <a:endParaRPr lang="en-MY" sz="2400" dirty="0"/>
          </a:p>
          <a:p>
            <a:r>
              <a:rPr lang="en-MY" sz="2400" dirty="0"/>
              <a:t>They develop the systems and structures that support their personal values.</a:t>
            </a:r>
          </a:p>
          <a:p>
            <a:endParaRPr lang="en-MY" sz="2400" dirty="0"/>
          </a:p>
          <a:p>
            <a:r>
              <a:rPr lang="en-MY" sz="2400" dirty="0"/>
              <a:t>Founders are often visionaries whose energetic style provides a powerful role model for others to follow.</a:t>
            </a:r>
          </a:p>
        </p:txBody>
      </p:sp>
    </p:spTree>
    <p:extLst>
      <p:ext uri="{BB962C8B-B14F-4D97-AF65-F5344CB8AC3E}">
        <p14:creationId xmlns:p14="http://schemas.microsoft.com/office/powerpoint/2010/main" xmlns="" val="51842945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6B4AE9F-6421-4566-85B2-1D4BC2354044}"/>
              </a:ext>
            </a:extLst>
          </p:cNvPr>
          <p:cNvSpPr>
            <a:spLocks noGrp="1"/>
          </p:cNvSpPr>
          <p:nvPr>
            <p:ph type="title"/>
          </p:nvPr>
        </p:nvSpPr>
        <p:spPr/>
        <p:txBody>
          <a:bodyPr>
            <a:normAutofit/>
          </a:bodyPr>
          <a:lstStyle/>
          <a:p>
            <a:r>
              <a:rPr lang="en-MY" sz="2800" dirty="0"/>
              <a:t>Culture and Reward System</a:t>
            </a:r>
          </a:p>
        </p:txBody>
      </p:sp>
      <p:sp>
        <p:nvSpPr>
          <p:cNvPr id="3" name="Content Placeholder 2">
            <a:extLst>
              <a:ext uri="{FF2B5EF4-FFF2-40B4-BE49-F238E27FC236}">
                <a16:creationId xmlns:a16="http://schemas.microsoft.com/office/drawing/2014/main" xmlns="" id="{FE219A01-287B-4417-8B62-DD25FF4297D0}"/>
              </a:ext>
            </a:extLst>
          </p:cNvPr>
          <p:cNvSpPr>
            <a:spLocks noGrp="1"/>
          </p:cNvSpPr>
          <p:nvPr>
            <p:ph idx="1"/>
          </p:nvPr>
        </p:nvSpPr>
        <p:spPr/>
        <p:txBody>
          <a:bodyPr>
            <a:normAutofit lnSpcReduction="10000"/>
          </a:bodyPr>
          <a:lstStyle/>
          <a:p>
            <a:pPr marL="0" indent="0">
              <a:buNone/>
            </a:pPr>
            <a:r>
              <a:rPr lang="en-MY" sz="2400" dirty="0"/>
              <a:t>Reward systems strengthen corporate culture when they are consistent with cultural values. </a:t>
            </a:r>
          </a:p>
          <a:p>
            <a:pPr marL="0" indent="0">
              <a:buNone/>
            </a:pPr>
            <a:endParaRPr lang="en-MY" sz="2400" dirty="0"/>
          </a:p>
          <a:p>
            <a:r>
              <a:rPr lang="en-MY" sz="2400" dirty="0"/>
              <a:t>Aggressive cultures might offer more performance-based individual incentives </a:t>
            </a:r>
          </a:p>
          <a:p>
            <a:endParaRPr lang="en-MY" sz="2400" dirty="0"/>
          </a:p>
          <a:p>
            <a:r>
              <a:rPr lang="en-MY" sz="2400" dirty="0"/>
              <a:t>Paternalistic cultures would more likely offer employee assistance, programs, medical insurance, and other benefits that support employee wellbeing.</a:t>
            </a:r>
          </a:p>
          <a:p>
            <a:pPr marL="0" indent="0">
              <a:buNone/>
            </a:pPr>
            <a:endParaRPr lang="en-MY" sz="2400" dirty="0"/>
          </a:p>
        </p:txBody>
      </p:sp>
    </p:spTree>
    <p:extLst>
      <p:ext uri="{BB962C8B-B14F-4D97-AF65-F5344CB8AC3E}">
        <p14:creationId xmlns:p14="http://schemas.microsoft.com/office/powerpoint/2010/main" xmlns="" val="129627690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094E59C-00A6-4113-A93C-C63A570DC28C}"/>
              </a:ext>
            </a:extLst>
          </p:cNvPr>
          <p:cNvSpPr>
            <a:spLocks noGrp="1"/>
          </p:cNvSpPr>
          <p:nvPr>
            <p:ph type="title"/>
          </p:nvPr>
        </p:nvSpPr>
        <p:spPr/>
        <p:txBody>
          <a:bodyPr>
            <a:normAutofit/>
          </a:bodyPr>
          <a:lstStyle/>
          <a:p>
            <a:r>
              <a:rPr lang="en-MY" sz="2800" dirty="0"/>
              <a:t>Ethnocentrism</a:t>
            </a:r>
          </a:p>
        </p:txBody>
      </p:sp>
      <p:sp>
        <p:nvSpPr>
          <p:cNvPr id="3" name="Content Placeholder 2">
            <a:extLst>
              <a:ext uri="{FF2B5EF4-FFF2-40B4-BE49-F238E27FC236}">
                <a16:creationId xmlns:a16="http://schemas.microsoft.com/office/drawing/2014/main" xmlns="" id="{A9FCF24E-C2D3-46EC-90A6-60C7C742ED50}"/>
              </a:ext>
            </a:extLst>
          </p:cNvPr>
          <p:cNvSpPr>
            <a:spLocks noGrp="1"/>
          </p:cNvSpPr>
          <p:nvPr>
            <p:ph idx="1"/>
          </p:nvPr>
        </p:nvSpPr>
        <p:spPr/>
        <p:txBody>
          <a:bodyPr>
            <a:normAutofit/>
          </a:bodyPr>
          <a:lstStyle/>
          <a:p>
            <a:pPr marL="0" indent="0">
              <a:buNone/>
            </a:pPr>
            <a:r>
              <a:rPr lang="en-MY" sz="2400" dirty="0"/>
              <a:t>Literally, ‘</a:t>
            </a:r>
            <a:r>
              <a:rPr lang="en-MY" sz="2400" dirty="0" err="1"/>
              <a:t>ethno</a:t>
            </a:r>
            <a:r>
              <a:rPr lang="en-MY" sz="2400" dirty="0"/>
              <a:t>’ mean people. Hence, sticking or centring of people to certain attitude or thing is called ethnocentrism. It used to describe preju­dicial attitudes between in-groups and out-groups. </a:t>
            </a:r>
          </a:p>
          <a:p>
            <a:pPr marL="0" indent="0">
              <a:buNone/>
            </a:pPr>
            <a:r>
              <a:rPr lang="en-MY" sz="2400" dirty="0"/>
              <a:t>It is ‘a tendency to evaluate the culture of others in terms of own culture’ Accordingly, people often evaluate their own culture (beliefs, values, behaviour patterns, and ways of living) superior to others.</a:t>
            </a:r>
          </a:p>
        </p:txBody>
      </p:sp>
    </p:spTree>
    <p:extLst>
      <p:ext uri="{BB962C8B-B14F-4D97-AF65-F5344CB8AC3E}">
        <p14:creationId xmlns:p14="http://schemas.microsoft.com/office/powerpoint/2010/main" xmlns="" val="274458590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2BD4B35-8286-46D7-9006-FDC1D1F4708F}"/>
              </a:ext>
            </a:extLst>
          </p:cNvPr>
          <p:cNvSpPr>
            <a:spLocks noGrp="1"/>
          </p:cNvSpPr>
          <p:nvPr>
            <p:ph type="title"/>
          </p:nvPr>
        </p:nvSpPr>
        <p:spPr/>
        <p:txBody>
          <a:bodyPr>
            <a:normAutofit/>
          </a:bodyPr>
          <a:lstStyle/>
          <a:p>
            <a:r>
              <a:rPr lang="en-MY" sz="2800" dirty="0"/>
              <a:t>Cultural Stereotypes</a:t>
            </a:r>
          </a:p>
        </p:txBody>
      </p:sp>
      <p:sp>
        <p:nvSpPr>
          <p:cNvPr id="3" name="Content Placeholder 2">
            <a:extLst>
              <a:ext uri="{FF2B5EF4-FFF2-40B4-BE49-F238E27FC236}">
                <a16:creationId xmlns:a16="http://schemas.microsoft.com/office/drawing/2014/main" xmlns="" id="{4E8ED915-EC40-400B-AA62-E09241A3F26F}"/>
              </a:ext>
            </a:extLst>
          </p:cNvPr>
          <p:cNvSpPr>
            <a:spLocks noGrp="1"/>
          </p:cNvSpPr>
          <p:nvPr>
            <p:ph idx="1"/>
          </p:nvPr>
        </p:nvSpPr>
        <p:spPr/>
        <p:txBody>
          <a:bodyPr>
            <a:normAutofit/>
          </a:bodyPr>
          <a:lstStyle/>
          <a:p>
            <a:pPr marL="0" indent="0">
              <a:buNone/>
            </a:pPr>
            <a:r>
              <a:rPr lang="en-MY" sz="2400" dirty="0"/>
              <a:t>Cultural Stereotyping is when someone has an opinion on another person based on who they are, where they're from, or the language they speak without getting to know the individual.</a:t>
            </a:r>
          </a:p>
        </p:txBody>
      </p:sp>
    </p:spTree>
    <p:extLst>
      <p:ext uri="{BB962C8B-B14F-4D97-AF65-F5344CB8AC3E}">
        <p14:creationId xmlns:p14="http://schemas.microsoft.com/office/powerpoint/2010/main" xmlns="" val="65734193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6363AF-56AC-4020-84AB-75A21CE5A327}"/>
              </a:ext>
            </a:extLst>
          </p:cNvPr>
          <p:cNvSpPr>
            <a:spLocks noGrp="1"/>
          </p:cNvSpPr>
          <p:nvPr>
            <p:ph type="title"/>
          </p:nvPr>
        </p:nvSpPr>
        <p:spPr/>
        <p:txBody>
          <a:bodyPr>
            <a:normAutofit/>
          </a:bodyPr>
          <a:lstStyle/>
          <a:p>
            <a:r>
              <a:rPr lang="en-MY" sz="2800" dirty="0"/>
              <a:t>Cultural Determinism</a:t>
            </a:r>
          </a:p>
        </p:txBody>
      </p:sp>
      <p:sp>
        <p:nvSpPr>
          <p:cNvPr id="3" name="Content Placeholder 2">
            <a:extLst>
              <a:ext uri="{FF2B5EF4-FFF2-40B4-BE49-F238E27FC236}">
                <a16:creationId xmlns:a16="http://schemas.microsoft.com/office/drawing/2014/main" xmlns="" id="{5BFC124D-C49C-4BCD-8427-2391289DB41D}"/>
              </a:ext>
            </a:extLst>
          </p:cNvPr>
          <p:cNvSpPr>
            <a:spLocks noGrp="1"/>
          </p:cNvSpPr>
          <p:nvPr>
            <p:ph idx="1"/>
          </p:nvPr>
        </p:nvSpPr>
        <p:spPr/>
        <p:txBody>
          <a:bodyPr>
            <a:normAutofit/>
          </a:bodyPr>
          <a:lstStyle/>
          <a:p>
            <a:pPr marL="0" indent="0">
              <a:buNone/>
            </a:pPr>
            <a:r>
              <a:rPr lang="en-MY" sz="2400" i="1" dirty="0"/>
              <a:t>“something cannot be done because of the local culture”</a:t>
            </a:r>
          </a:p>
          <a:p>
            <a:pPr marL="0" indent="0">
              <a:buNone/>
            </a:pPr>
            <a:endParaRPr lang="en-MY" sz="2400" dirty="0"/>
          </a:p>
          <a:p>
            <a:pPr marL="0" indent="0">
              <a:buNone/>
            </a:pPr>
            <a:r>
              <a:rPr lang="en-MY" sz="2400" dirty="0"/>
              <a:t>Cultural determinism supports the idea that our emotional and </a:t>
            </a:r>
            <a:r>
              <a:rPr lang="en-MY" sz="2400" dirty="0" err="1"/>
              <a:t>behavioral</a:t>
            </a:r>
            <a:r>
              <a:rPr lang="en-MY" sz="2400" dirty="0"/>
              <a:t> patterns are formed and </a:t>
            </a:r>
            <a:r>
              <a:rPr lang="en-MY" sz="2400" dirty="0" err="1"/>
              <a:t>molded</a:t>
            </a:r>
            <a:r>
              <a:rPr lang="en-MY" sz="2400" dirty="0"/>
              <a:t> by the culture we are raised in. </a:t>
            </a:r>
          </a:p>
        </p:txBody>
      </p:sp>
    </p:spTree>
    <p:extLst>
      <p:ext uri="{BB962C8B-B14F-4D97-AF65-F5344CB8AC3E}">
        <p14:creationId xmlns:p14="http://schemas.microsoft.com/office/powerpoint/2010/main" xmlns="" val="280951893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6888D34-07F2-40D0-8247-584929F6A1AE}"/>
              </a:ext>
            </a:extLst>
          </p:cNvPr>
          <p:cNvSpPr>
            <a:spLocks noGrp="1"/>
          </p:cNvSpPr>
          <p:nvPr>
            <p:ph type="title"/>
          </p:nvPr>
        </p:nvSpPr>
        <p:spPr/>
        <p:txBody>
          <a:bodyPr>
            <a:normAutofit/>
          </a:bodyPr>
          <a:lstStyle/>
          <a:p>
            <a:r>
              <a:rPr lang="en-MY" sz="2800" dirty="0"/>
              <a:t>Cultural Relativism</a:t>
            </a:r>
          </a:p>
        </p:txBody>
      </p:sp>
      <p:sp>
        <p:nvSpPr>
          <p:cNvPr id="3" name="Content Placeholder 2">
            <a:extLst>
              <a:ext uri="{FF2B5EF4-FFF2-40B4-BE49-F238E27FC236}">
                <a16:creationId xmlns:a16="http://schemas.microsoft.com/office/drawing/2014/main" xmlns="" id="{CF1A5315-FE4C-4156-8701-028A71CF996E}"/>
              </a:ext>
            </a:extLst>
          </p:cNvPr>
          <p:cNvSpPr>
            <a:spLocks noGrp="1"/>
          </p:cNvSpPr>
          <p:nvPr>
            <p:ph idx="1"/>
          </p:nvPr>
        </p:nvSpPr>
        <p:spPr/>
        <p:txBody>
          <a:bodyPr>
            <a:normAutofit/>
          </a:bodyPr>
          <a:lstStyle/>
          <a:p>
            <a:pPr marL="0" indent="0">
              <a:buNone/>
            </a:pPr>
            <a:r>
              <a:rPr lang="en-MY" sz="2400" dirty="0"/>
              <a:t>Cultural relativism is the idea that a person's beliefs, values, and practices should be understood based on that person's own culture, and not be judged against the criteria of another</a:t>
            </a:r>
          </a:p>
          <a:p>
            <a:pPr marL="0" indent="0">
              <a:buNone/>
            </a:pPr>
            <a:endParaRPr lang="en-MY" sz="2400" dirty="0"/>
          </a:p>
          <a:p>
            <a:pPr marL="0" indent="0">
              <a:buNone/>
            </a:pPr>
            <a:r>
              <a:rPr lang="en-MY" sz="2400" dirty="0"/>
              <a:t>Cultural relativism is associated with a general tolerance and respect for difference, which refers to the idea that cultural context is critical to an understanding of people’s values, beliefs and practices.</a:t>
            </a:r>
          </a:p>
        </p:txBody>
      </p:sp>
    </p:spTree>
    <p:extLst>
      <p:ext uri="{BB962C8B-B14F-4D97-AF65-F5344CB8AC3E}">
        <p14:creationId xmlns:p14="http://schemas.microsoft.com/office/powerpoint/2010/main" xmlns="" val="169372161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685800" y="228600"/>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39752777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3F3F144-6DDF-4046-B75A-D88851ED7295}"/>
              </a:ext>
            </a:extLst>
          </p:cNvPr>
          <p:cNvSpPr>
            <a:spLocks noGrp="1"/>
          </p:cNvSpPr>
          <p:nvPr>
            <p:ph type="title"/>
          </p:nvPr>
        </p:nvSpPr>
        <p:spPr>
          <a:xfrm>
            <a:off x="755576" y="228600"/>
            <a:ext cx="7200900" cy="806765"/>
          </a:xfrm>
        </p:spPr>
        <p:txBody>
          <a:bodyPr>
            <a:normAutofit/>
          </a:bodyPr>
          <a:lstStyle/>
          <a:p>
            <a:r>
              <a:rPr lang="en-MY" dirty="0"/>
              <a:t>Edgar Schein Theory of Culture</a:t>
            </a:r>
          </a:p>
        </p:txBody>
      </p:sp>
      <p:sp>
        <p:nvSpPr>
          <p:cNvPr id="3" name="Content Placeholder 2">
            <a:extLst>
              <a:ext uri="{FF2B5EF4-FFF2-40B4-BE49-F238E27FC236}">
                <a16:creationId xmlns:a16="http://schemas.microsoft.com/office/drawing/2014/main" xmlns="" id="{46DEC3AF-C0BF-4487-B17C-9194D318E1F8}"/>
              </a:ext>
            </a:extLst>
          </p:cNvPr>
          <p:cNvSpPr>
            <a:spLocks noGrp="1"/>
          </p:cNvSpPr>
          <p:nvPr>
            <p:ph idx="1"/>
          </p:nvPr>
        </p:nvSpPr>
        <p:spPr>
          <a:xfrm>
            <a:off x="838200" y="1676400"/>
            <a:ext cx="7334250" cy="4114801"/>
          </a:xfrm>
        </p:spPr>
        <p:txBody>
          <a:bodyPr>
            <a:normAutofit/>
          </a:bodyPr>
          <a:lstStyle/>
          <a:p>
            <a:pPr marL="0" indent="0">
              <a:buNone/>
            </a:pPr>
            <a:r>
              <a:rPr lang="en-MY" sz="2400" dirty="0"/>
              <a:t>According to Edgar Schein, organizational culture mainly consists of three domains: </a:t>
            </a:r>
          </a:p>
          <a:p>
            <a:pPr marL="514350" indent="-514350">
              <a:buAutoNum type="alphaLcParenBoth"/>
            </a:pPr>
            <a:r>
              <a:rPr lang="en-MY" sz="2400" dirty="0"/>
              <a:t>basic underlying assumptions (unconscious taken for granted beliefs and values: these are not visible)</a:t>
            </a:r>
          </a:p>
          <a:p>
            <a:pPr marL="514350" indent="-514350">
              <a:buAutoNum type="alphaLcParenBoth"/>
            </a:pPr>
            <a:r>
              <a:rPr lang="en-MY" sz="2400" dirty="0"/>
              <a:t>Espoused values (may appear through surveys), and</a:t>
            </a:r>
          </a:p>
          <a:p>
            <a:pPr marL="514350" indent="-514350">
              <a:buAutoNum type="alphaLcParenBoth"/>
            </a:pPr>
            <a:r>
              <a:rPr lang="en-MY" sz="2400" dirty="0"/>
              <a:t> Artifacts (visible </a:t>
            </a:r>
            <a:r>
              <a:rPr lang="en-MY" sz="2400" dirty="0" err="1"/>
              <a:t>behavior</a:t>
            </a:r>
            <a:r>
              <a:rPr lang="en-MY" sz="2400" dirty="0"/>
              <a:t>).</a:t>
            </a:r>
          </a:p>
        </p:txBody>
      </p:sp>
    </p:spTree>
    <p:extLst>
      <p:ext uri="{BB962C8B-B14F-4D97-AF65-F5344CB8AC3E}">
        <p14:creationId xmlns:p14="http://schemas.microsoft.com/office/powerpoint/2010/main" xmlns="" val="383632068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96845B6-ECA5-4648-AC4D-39F0BB866B51}"/>
              </a:ext>
            </a:extLst>
          </p:cNvPr>
          <p:cNvSpPr>
            <a:spLocks noGrp="1"/>
          </p:cNvSpPr>
          <p:nvPr>
            <p:ph type="title"/>
          </p:nvPr>
        </p:nvSpPr>
        <p:spPr>
          <a:xfrm>
            <a:off x="755576" y="-29765"/>
            <a:ext cx="7200900" cy="1142385"/>
          </a:xfrm>
        </p:spPr>
        <p:txBody>
          <a:bodyPr>
            <a:normAutofit/>
          </a:bodyPr>
          <a:lstStyle/>
          <a:p>
            <a:r>
              <a:rPr lang="en-MY" dirty="0"/>
              <a:t>Artifacts</a:t>
            </a:r>
          </a:p>
        </p:txBody>
      </p:sp>
      <p:sp>
        <p:nvSpPr>
          <p:cNvPr id="3" name="Content Placeholder 2">
            <a:extLst>
              <a:ext uri="{FF2B5EF4-FFF2-40B4-BE49-F238E27FC236}">
                <a16:creationId xmlns:a16="http://schemas.microsoft.com/office/drawing/2014/main" xmlns="" id="{1904A7B7-7A92-4969-9E5F-3ED8D95FC90E}"/>
              </a:ext>
            </a:extLst>
          </p:cNvPr>
          <p:cNvSpPr>
            <a:spLocks noGrp="1"/>
          </p:cNvSpPr>
          <p:nvPr>
            <p:ph idx="1"/>
          </p:nvPr>
        </p:nvSpPr>
        <p:spPr>
          <a:xfrm>
            <a:off x="745064" y="1412776"/>
            <a:ext cx="7713135" cy="3809999"/>
          </a:xfrm>
        </p:spPr>
        <p:txBody>
          <a:bodyPr>
            <a:noAutofit/>
          </a:bodyPr>
          <a:lstStyle/>
          <a:p>
            <a:r>
              <a:rPr lang="en-MY" sz="2400" dirty="0"/>
              <a:t>Artifacts are the overt and obvious elements of an organization. They’re typically the things even an outsider can see, such as furniture and office layout, dress norms, inside jokes.</a:t>
            </a:r>
          </a:p>
          <a:p>
            <a:endParaRPr lang="en-MY" sz="2400" dirty="0"/>
          </a:p>
          <a:p>
            <a:r>
              <a:rPr lang="en-MY" sz="2400" dirty="0"/>
              <a:t>Artifacts can be easy to observe but sometimes difficult to understand, especially if your analysis of a culture never goes any deeper.</a:t>
            </a:r>
          </a:p>
        </p:txBody>
      </p:sp>
    </p:spTree>
    <p:extLst>
      <p:ext uri="{BB962C8B-B14F-4D97-AF65-F5344CB8AC3E}">
        <p14:creationId xmlns:p14="http://schemas.microsoft.com/office/powerpoint/2010/main" xmlns="" val="160562161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FCCD723-A746-4A67-B14F-239B5F7BCD65}"/>
              </a:ext>
            </a:extLst>
          </p:cNvPr>
          <p:cNvSpPr>
            <a:spLocks noGrp="1"/>
          </p:cNvSpPr>
          <p:nvPr>
            <p:ph type="title"/>
          </p:nvPr>
        </p:nvSpPr>
        <p:spPr>
          <a:xfrm>
            <a:off x="827584" y="-77216"/>
            <a:ext cx="7200900" cy="1142385"/>
          </a:xfrm>
        </p:spPr>
        <p:txBody>
          <a:bodyPr>
            <a:normAutofit/>
          </a:bodyPr>
          <a:lstStyle/>
          <a:p>
            <a:r>
              <a:rPr lang="en-MY" dirty="0"/>
              <a:t>Values</a:t>
            </a:r>
          </a:p>
        </p:txBody>
      </p:sp>
      <p:sp>
        <p:nvSpPr>
          <p:cNvPr id="3" name="Content Placeholder 2">
            <a:extLst>
              <a:ext uri="{FF2B5EF4-FFF2-40B4-BE49-F238E27FC236}">
                <a16:creationId xmlns:a16="http://schemas.microsoft.com/office/drawing/2014/main" xmlns="" id="{7269BE96-A997-481F-8D83-776ADDE6F43B}"/>
              </a:ext>
            </a:extLst>
          </p:cNvPr>
          <p:cNvSpPr>
            <a:spLocks noGrp="1"/>
          </p:cNvSpPr>
          <p:nvPr>
            <p:ph idx="1"/>
          </p:nvPr>
        </p:nvSpPr>
        <p:spPr>
          <a:xfrm>
            <a:off x="827584" y="1268760"/>
            <a:ext cx="7704856" cy="4680520"/>
          </a:xfrm>
        </p:spPr>
        <p:txBody>
          <a:bodyPr>
            <a:normAutofit/>
          </a:bodyPr>
          <a:lstStyle/>
          <a:p>
            <a:pPr marL="0" indent="0">
              <a:buNone/>
            </a:pPr>
            <a:r>
              <a:rPr lang="en-MY" sz="2400" dirty="0"/>
              <a:t>Values form another integral part of organizational culture. When an organization faces a crisis, its leaders must formulate a plan to alleviate the danger posed. Successfully thwarting the crisis validates the plan and it becomes a shared value of the organization. When a similar crisis arises in the future, the organization will reuse the plan to avert catastrophe and right the ship. After repeated success, the value becomes an underlying assumption of the organization.</a:t>
            </a:r>
          </a:p>
        </p:txBody>
      </p:sp>
    </p:spTree>
    <p:extLst>
      <p:ext uri="{BB962C8B-B14F-4D97-AF65-F5344CB8AC3E}">
        <p14:creationId xmlns:p14="http://schemas.microsoft.com/office/powerpoint/2010/main" xmlns="" val="241450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DA77F55-35FA-4018-828B-BD144391749E}"/>
              </a:ext>
            </a:extLst>
          </p:cNvPr>
          <p:cNvSpPr>
            <a:spLocks noGrp="1"/>
          </p:cNvSpPr>
          <p:nvPr>
            <p:ph type="title"/>
          </p:nvPr>
        </p:nvSpPr>
        <p:spPr/>
        <p:txBody>
          <a:bodyPr>
            <a:normAutofit/>
          </a:bodyPr>
          <a:lstStyle/>
          <a:p>
            <a:r>
              <a:rPr lang="en-MY" dirty="0"/>
              <a:t>Basic Assumptions</a:t>
            </a:r>
          </a:p>
        </p:txBody>
      </p:sp>
      <p:sp>
        <p:nvSpPr>
          <p:cNvPr id="3" name="Content Placeholder 2">
            <a:extLst>
              <a:ext uri="{FF2B5EF4-FFF2-40B4-BE49-F238E27FC236}">
                <a16:creationId xmlns:a16="http://schemas.microsoft.com/office/drawing/2014/main" xmlns="" id="{2B5AE935-EAF7-4EA4-AD3A-0B66B83A107C}"/>
              </a:ext>
            </a:extLst>
          </p:cNvPr>
          <p:cNvSpPr>
            <a:spLocks noGrp="1"/>
          </p:cNvSpPr>
          <p:nvPr>
            <p:ph idx="1"/>
          </p:nvPr>
        </p:nvSpPr>
        <p:spPr/>
        <p:txBody>
          <a:bodyPr>
            <a:normAutofit/>
          </a:bodyPr>
          <a:lstStyle/>
          <a:p>
            <a:r>
              <a:rPr lang="en-MY" sz="2400" dirty="0"/>
              <a:t>An assumption is a kind of belief that is taken for granted as a fact and so it is never challenged. </a:t>
            </a:r>
          </a:p>
          <a:p>
            <a:r>
              <a:rPr lang="en-MY" sz="2400" dirty="0"/>
              <a:t>A pattern of basic assumptions evolve among the members of a social group and makes the core of the culture in any organization</a:t>
            </a:r>
          </a:p>
        </p:txBody>
      </p:sp>
    </p:spTree>
    <p:extLst>
      <p:ext uri="{BB962C8B-B14F-4D97-AF65-F5344CB8AC3E}">
        <p14:creationId xmlns:p14="http://schemas.microsoft.com/office/powerpoint/2010/main" xmlns="" val="47020546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EB4219F-E519-499D-B00B-D16E1894BD20}"/>
              </a:ext>
            </a:extLst>
          </p:cNvPr>
          <p:cNvSpPr>
            <a:spLocks noGrp="1"/>
          </p:cNvSpPr>
          <p:nvPr>
            <p:ph type="title"/>
          </p:nvPr>
        </p:nvSpPr>
        <p:spPr/>
        <p:txBody>
          <a:bodyPr/>
          <a:lstStyle/>
          <a:p>
            <a:r>
              <a:rPr lang="en-MY" dirty="0"/>
              <a:t>Model of Organisational Culture</a:t>
            </a:r>
          </a:p>
        </p:txBody>
      </p:sp>
      <p:pic>
        <p:nvPicPr>
          <p:cNvPr id="5" name="Picture 4">
            <a:extLst>
              <a:ext uri="{FF2B5EF4-FFF2-40B4-BE49-F238E27FC236}">
                <a16:creationId xmlns:a16="http://schemas.microsoft.com/office/drawing/2014/main" xmlns="" id="{3E5A1E9C-9A62-499D-8182-C3912EDB628F}"/>
              </a:ext>
            </a:extLst>
          </p:cNvPr>
          <p:cNvPicPr>
            <a:picLocks noChangeAspect="1"/>
          </p:cNvPicPr>
          <p:nvPr/>
        </p:nvPicPr>
        <p:blipFill>
          <a:blip r:embed="rId2"/>
          <a:stretch>
            <a:fillRect/>
          </a:stretch>
        </p:blipFill>
        <p:spPr>
          <a:xfrm>
            <a:off x="755576" y="2132856"/>
            <a:ext cx="8096181" cy="3241328"/>
          </a:xfrm>
          <a:prstGeom prst="rect">
            <a:avLst/>
          </a:prstGeom>
        </p:spPr>
      </p:pic>
    </p:spTree>
    <p:extLst>
      <p:ext uri="{BB962C8B-B14F-4D97-AF65-F5344CB8AC3E}">
        <p14:creationId xmlns:p14="http://schemas.microsoft.com/office/powerpoint/2010/main" xmlns="" val="149044271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611835A-2D1E-4DB6-842C-F076A1F74D31}"/>
              </a:ext>
            </a:extLst>
          </p:cNvPr>
          <p:cNvSpPr>
            <a:spLocks noGrp="1"/>
          </p:cNvSpPr>
          <p:nvPr>
            <p:ph type="title"/>
          </p:nvPr>
        </p:nvSpPr>
        <p:spPr>
          <a:xfrm>
            <a:off x="1143000" y="304800"/>
            <a:ext cx="7200900" cy="655639"/>
          </a:xfrm>
        </p:spPr>
        <p:txBody>
          <a:bodyPr/>
          <a:lstStyle/>
          <a:p>
            <a:pPr algn="ctr"/>
            <a:r>
              <a:rPr lang="en-MY" dirty="0"/>
              <a:t>Edgar Schein’s Model</a:t>
            </a:r>
          </a:p>
        </p:txBody>
      </p:sp>
      <p:pic>
        <p:nvPicPr>
          <p:cNvPr id="5" name="Picture 4">
            <a:extLst>
              <a:ext uri="{FF2B5EF4-FFF2-40B4-BE49-F238E27FC236}">
                <a16:creationId xmlns:a16="http://schemas.microsoft.com/office/drawing/2014/main" xmlns="" id="{2DA626A9-D526-403D-BBB9-89C379B7946A}"/>
              </a:ext>
            </a:extLst>
          </p:cNvPr>
          <p:cNvPicPr>
            <a:picLocks noChangeAspect="1"/>
          </p:cNvPicPr>
          <p:nvPr/>
        </p:nvPicPr>
        <p:blipFill>
          <a:blip r:embed="rId2"/>
          <a:stretch>
            <a:fillRect/>
          </a:stretch>
        </p:blipFill>
        <p:spPr>
          <a:xfrm>
            <a:off x="685800" y="1447800"/>
            <a:ext cx="8103484" cy="4320480"/>
          </a:xfrm>
          <a:prstGeom prst="rect">
            <a:avLst/>
          </a:prstGeom>
        </p:spPr>
      </p:pic>
    </p:spTree>
    <p:extLst>
      <p:ext uri="{BB962C8B-B14F-4D97-AF65-F5344CB8AC3E}">
        <p14:creationId xmlns:p14="http://schemas.microsoft.com/office/powerpoint/2010/main" xmlns="" val="222676334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5E55BE2-53C1-4BAB-927B-AD49DC4E722B}"/>
              </a:ext>
            </a:extLst>
          </p:cNvPr>
          <p:cNvSpPr>
            <a:spLocks noGrp="1"/>
          </p:cNvSpPr>
          <p:nvPr>
            <p:ph type="title"/>
          </p:nvPr>
        </p:nvSpPr>
        <p:spPr>
          <a:xfrm>
            <a:off x="914400" y="304800"/>
            <a:ext cx="7200900" cy="655639"/>
          </a:xfrm>
        </p:spPr>
        <p:txBody>
          <a:bodyPr>
            <a:normAutofit/>
          </a:bodyPr>
          <a:lstStyle/>
          <a:p>
            <a:pPr algn="ctr"/>
            <a:r>
              <a:rPr lang="en-MY" sz="2800" dirty="0"/>
              <a:t>Organisational Culture</a:t>
            </a:r>
          </a:p>
        </p:txBody>
      </p:sp>
      <p:pic>
        <p:nvPicPr>
          <p:cNvPr id="5" name="Picture 4">
            <a:extLst>
              <a:ext uri="{FF2B5EF4-FFF2-40B4-BE49-F238E27FC236}">
                <a16:creationId xmlns:a16="http://schemas.microsoft.com/office/drawing/2014/main" xmlns="" id="{FABEDDF4-DFEC-4D55-ADCB-CC4E07C33E82}"/>
              </a:ext>
            </a:extLst>
          </p:cNvPr>
          <p:cNvPicPr>
            <a:picLocks noChangeAspect="1"/>
          </p:cNvPicPr>
          <p:nvPr/>
        </p:nvPicPr>
        <p:blipFill>
          <a:blip r:embed="rId2"/>
          <a:stretch>
            <a:fillRect/>
          </a:stretch>
        </p:blipFill>
        <p:spPr>
          <a:xfrm>
            <a:off x="1600200" y="2362200"/>
            <a:ext cx="4880266" cy="3528392"/>
          </a:xfrm>
          <a:prstGeom prst="rect">
            <a:avLst/>
          </a:prstGeom>
        </p:spPr>
      </p:pic>
      <p:sp>
        <p:nvSpPr>
          <p:cNvPr id="6" name="TextBox 5">
            <a:extLst>
              <a:ext uri="{FF2B5EF4-FFF2-40B4-BE49-F238E27FC236}">
                <a16:creationId xmlns:a16="http://schemas.microsoft.com/office/drawing/2014/main" xmlns="" id="{009804D7-400C-42D0-BDFB-615B734440F0}"/>
              </a:ext>
            </a:extLst>
          </p:cNvPr>
          <p:cNvSpPr txBox="1"/>
          <p:nvPr/>
        </p:nvSpPr>
        <p:spPr>
          <a:xfrm>
            <a:off x="685800" y="1066800"/>
            <a:ext cx="6099230" cy="1401474"/>
          </a:xfrm>
          <a:prstGeom prst="rect">
            <a:avLst/>
          </a:prstGeom>
          <a:noFill/>
        </p:spPr>
        <p:txBody>
          <a:bodyPr wrap="square" rtlCol="0">
            <a:spAutoFit/>
          </a:bodyPr>
          <a:lstStyle/>
          <a:p>
            <a:pPr marL="1085850" marR="949960" lvl="2" indent="-171450">
              <a:lnSpc>
                <a:spcPct val="122000"/>
              </a:lnSpc>
              <a:spcAft>
                <a:spcPts val="0"/>
              </a:spcAft>
              <a:buSzPts val="1200"/>
              <a:buFont typeface="Arial" panose="020B0604020202020204" pitchFamily="34" charset="0"/>
              <a:buChar char="•"/>
              <a:tabLst>
                <a:tab pos="1438910" algn="l"/>
              </a:tabLst>
            </a:pPr>
            <a:r>
              <a:rPr lang="en-US" sz="2400" spc="-5" dirty="0">
                <a:effectLst/>
                <a:ea typeface="Calibri" panose="020F0502020204030204" pitchFamily="34" charset="0"/>
                <a:cs typeface="Arial" panose="020B0604020202020204" pitchFamily="34" charset="0"/>
              </a:rPr>
              <a:t>Artifacts</a:t>
            </a:r>
            <a:endParaRPr lang="en-US" sz="2400" spc="-45" dirty="0">
              <a:ea typeface="Calibri" panose="020F0502020204030204" pitchFamily="34" charset="0"/>
              <a:cs typeface="Arial" panose="020B0604020202020204" pitchFamily="34" charset="0"/>
            </a:endParaRPr>
          </a:p>
          <a:p>
            <a:pPr marL="1085850" marR="949960" lvl="2" indent="-171450">
              <a:lnSpc>
                <a:spcPct val="122000"/>
              </a:lnSpc>
              <a:spcAft>
                <a:spcPts val="0"/>
              </a:spcAft>
              <a:buSzPts val="1200"/>
              <a:buFont typeface="Arial" panose="020B0604020202020204" pitchFamily="34" charset="0"/>
              <a:buChar char="•"/>
              <a:tabLst>
                <a:tab pos="1438910" algn="l"/>
              </a:tabLst>
            </a:pPr>
            <a:r>
              <a:rPr lang="en-US" sz="2400" spc="-5" dirty="0">
                <a:effectLst/>
                <a:ea typeface="Calibri" panose="020F0502020204030204" pitchFamily="34" charset="0"/>
                <a:cs typeface="Arial" panose="020B0604020202020204" pitchFamily="34" charset="0"/>
              </a:rPr>
              <a:t>Espoused Values</a:t>
            </a:r>
          </a:p>
          <a:p>
            <a:pPr marL="1085850" marR="949960" lvl="2" indent="-171450">
              <a:lnSpc>
                <a:spcPct val="122000"/>
              </a:lnSpc>
              <a:spcAft>
                <a:spcPts val="0"/>
              </a:spcAft>
              <a:buSzPts val="1200"/>
              <a:buFont typeface="Arial" panose="020B0604020202020204" pitchFamily="34" charset="0"/>
              <a:buChar char="•"/>
              <a:tabLst>
                <a:tab pos="1438910" algn="l"/>
              </a:tabLst>
            </a:pPr>
            <a:r>
              <a:rPr lang="en-US" sz="2400" dirty="0">
                <a:effectLst/>
                <a:ea typeface="Calibri" panose="020F0502020204030204" pitchFamily="34" charset="0"/>
                <a:cs typeface="Arial" panose="020B0604020202020204" pitchFamily="34" charset="0"/>
              </a:rPr>
              <a:t>Shared </a:t>
            </a:r>
            <a:r>
              <a:rPr lang="en-US" sz="2400" spc="-25" dirty="0">
                <a:effectLst/>
                <a:ea typeface="Calibri" panose="020F0502020204030204" pitchFamily="34" charset="0"/>
                <a:cs typeface="Arial" panose="020B0604020202020204" pitchFamily="34" charset="0"/>
              </a:rPr>
              <a:t>Tacit </a:t>
            </a:r>
            <a:r>
              <a:rPr lang="en-US" sz="2400" dirty="0">
                <a:effectLst/>
                <a:ea typeface="Calibri" panose="020F0502020204030204" pitchFamily="34" charset="0"/>
                <a:cs typeface="Arial" panose="020B0604020202020204" pitchFamily="34" charset="0"/>
              </a:rPr>
              <a:t>Assumptions</a:t>
            </a:r>
            <a:endParaRPr lang="en-MY" sz="2400" dirty="0">
              <a:cs typeface="Arial" panose="020B0604020202020204" pitchFamily="34" charset="0"/>
            </a:endParaRPr>
          </a:p>
        </p:txBody>
      </p:sp>
    </p:spTree>
    <p:extLst>
      <p:ext uri="{BB962C8B-B14F-4D97-AF65-F5344CB8AC3E}">
        <p14:creationId xmlns:p14="http://schemas.microsoft.com/office/powerpoint/2010/main" xmlns="" val="119239407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587CF1-B2EE-45DE-94FB-B915D6FC7C9E}"/>
              </a:ext>
            </a:extLst>
          </p:cNvPr>
          <p:cNvSpPr>
            <a:spLocks noGrp="1"/>
          </p:cNvSpPr>
          <p:nvPr>
            <p:ph type="title"/>
          </p:nvPr>
        </p:nvSpPr>
        <p:spPr/>
        <p:txBody>
          <a:bodyPr>
            <a:normAutofit/>
          </a:bodyPr>
          <a:lstStyle/>
          <a:p>
            <a:r>
              <a:rPr lang="en-MY" dirty="0"/>
              <a:t>Question # 1</a:t>
            </a:r>
          </a:p>
        </p:txBody>
      </p:sp>
      <p:sp>
        <p:nvSpPr>
          <p:cNvPr id="3" name="Content Placeholder 2">
            <a:extLst>
              <a:ext uri="{FF2B5EF4-FFF2-40B4-BE49-F238E27FC236}">
                <a16:creationId xmlns:a16="http://schemas.microsoft.com/office/drawing/2014/main" xmlns="" id="{A92480D9-AAD2-4F40-A3CA-3CA3C20FEC85}"/>
              </a:ext>
            </a:extLst>
          </p:cNvPr>
          <p:cNvSpPr>
            <a:spLocks noGrp="1"/>
          </p:cNvSpPr>
          <p:nvPr>
            <p:ph idx="1"/>
          </p:nvPr>
        </p:nvSpPr>
        <p:spPr/>
        <p:txBody>
          <a:bodyPr>
            <a:normAutofit/>
          </a:bodyPr>
          <a:lstStyle/>
          <a:p>
            <a:pPr marL="0" indent="0">
              <a:buNone/>
            </a:pPr>
            <a:r>
              <a:rPr lang="en-MY" sz="2400" dirty="0"/>
              <a:t>The layer of culture that includes values, religion and philosophies is:</a:t>
            </a:r>
          </a:p>
          <a:p>
            <a:pPr marL="0" indent="0">
              <a:buNone/>
            </a:pPr>
            <a:r>
              <a:rPr lang="en-MY" sz="2400" dirty="0"/>
              <a:t>a) Surface</a:t>
            </a:r>
          </a:p>
          <a:p>
            <a:pPr marL="0" indent="0">
              <a:buNone/>
            </a:pPr>
            <a:r>
              <a:rPr lang="en-MY" sz="2400" dirty="0"/>
              <a:t>b) Hidden</a:t>
            </a:r>
          </a:p>
          <a:p>
            <a:pPr marL="0" indent="0">
              <a:buNone/>
            </a:pPr>
            <a:r>
              <a:rPr lang="en-MY" sz="2400" dirty="0"/>
              <a:t>c) Invisible</a:t>
            </a:r>
          </a:p>
          <a:p>
            <a:pPr marL="0" indent="0">
              <a:buNone/>
            </a:pPr>
            <a:r>
              <a:rPr lang="en-MY" sz="2400" dirty="0"/>
              <a:t>d) Visible</a:t>
            </a:r>
          </a:p>
          <a:p>
            <a:pPr marL="0" indent="0">
              <a:buNone/>
            </a:pPr>
            <a:endParaRPr lang="en-MY" sz="2400" dirty="0"/>
          </a:p>
        </p:txBody>
      </p:sp>
    </p:spTree>
    <p:extLst>
      <p:ext uri="{BB962C8B-B14F-4D97-AF65-F5344CB8AC3E}">
        <p14:creationId xmlns:p14="http://schemas.microsoft.com/office/powerpoint/2010/main" xmlns="" val="293279051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B2C7FF5-7EB2-4E24-965B-92081D322CA7}"/>
              </a:ext>
            </a:extLst>
          </p:cNvPr>
          <p:cNvSpPr>
            <a:spLocks noGrp="1"/>
          </p:cNvSpPr>
          <p:nvPr>
            <p:ph type="title"/>
          </p:nvPr>
        </p:nvSpPr>
        <p:spPr>
          <a:xfrm>
            <a:off x="1066800" y="228600"/>
            <a:ext cx="7200900" cy="579439"/>
          </a:xfrm>
        </p:spPr>
        <p:txBody>
          <a:bodyPr>
            <a:normAutofit/>
          </a:bodyPr>
          <a:lstStyle/>
          <a:p>
            <a:pPr algn="ctr"/>
            <a:r>
              <a:rPr lang="en-MY" dirty="0"/>
              <a:t>Answer # 1</a:t>
            </a:r>
          </a:p>
        </p:txBody>
      </p:sp>
      <p:sp>
        <p:nvSpPr>
          <p:cNvPr id="3" name="Content Placeholder 2">
            <a:extLst>
              <a:ext uri="{FF2B5EF4-FFF2-40B4-BE49-F238E27FC236}">
                <a16:creationId xmlns:a16="http://schemas.microsoft.com/office/drawing/2014/main" xmlns="" id="{0DB8CE6D-132D-4D11-837A-5EEE24DCE823}"/>
              </a:ext>
            </a:extLst>
          </p:cNvPr>
          <p:cNvSpPr>
            <a:spLocks noGrp="1"/>
          </p:cNvSpPr>
          <p:nvPr>
            <p:ph idx="1"/>
          </p:nvPr>
        </p:nvSpPr>
        <p:spPr>
          <a:xfrm>
            <a:off x="914400" y="1295400"/>
            <a:ext cx="7200900" cy="3809999"/>
          </a:xfrm>
        </p:spPr>
        <p:txBody>
          <a:bodyPr>
            <a:normAutofit/>
          </a:bodyPr>
          <a:lstStyle/>
          <a:p>
            <a:r>
              <a:rPr lang="en-MY" sz="2400" b="1" dirty="0"/>
              <a:t>Option B</a:t>
            </a:r>
          </a:p>
          <a:p>
            <a:endParaRPr lang="en-MY" sz="2400" dirty="0"/>
          </a:p>
          <a:p>
            <a:endParaRPr lang="en-MY" sz="2400" dirty="0"/>
          </a:p>
          <a:p>
            <a:pPr marL="0" indent="0">
              <a:buNone/>
            </a:pPr>
            <a:r>
              <a:rPr lang="en-MY" sz="2400" dirty="0"/>
              <a:t>Surface" culture includes dress, food and language;</a:t>
            </a:r>
          </a:p>
          <a:p>
            <a:pPr marL="0" indent="0">
              <a:buNone/>
            </a:pPr>
            <a:r>
              <a:rPr lang="en-MY" sz="2400" dirty="0"/>
              <a:t> "hidden" culture includes values, religion and philosophies; and </a:t>
            </a:r>
          </a:p>
          <a:p>
            <a:pPr marL="0" indent="0">
              <a:buNone/>
            </a:pPr>
            <a:r>
              <a:rPr lang="en-MY" sz="2400" dirty="0"/>
              <a:t>“invisible" culture is the universal truths that define the culture</a:t>
            </a:r>
          </a:p>
        </p:txBody>
      </p:sp>
    </p:spTree>
    <p:extLst>
      <p:ext uri="{BB962C8B-B14F-4D97-AF65-F5344CB8AC3E}">
        <p14:creationId xmlns:p14="http://schemas.microsoft.com/office/powerpoint/2010/main" xmlns="" val="237544403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35CFC4B-7BA3-49B7-A1A2-97A82E73E42D}"/>
              </a:ext>
            </a:extLst>
          </p:cNvPr>
          <p:cNvSpPr>
            <a:spLocks noGrp="1"/>
          </p:cNvSpPr>
          <p:nvPr>
            <p:ph type="title"/>
          </p:nvPr>
        </p:nvSpPr>
        <p:spPr>
          <a:xfrm>
            <a:off x="1066800" y="381000"/>
            <a:ext cx="7200900" cy="579439"/>
          </a:xfrm>
        </p:spPr>
        <p:txBody>
          <a:bodyPr>
            <a:normAutofit/>
          </a:bodyPr>
          <a:lstStyle/>
          <a:p>
            <a:pPr algn="ctr"/>
            <a:r>
              <a:rPr lang="en-MY" dirty="0"/>
              <a:t>Question # 2 </a:t>
            </a:r>
          </a:p>
        </p:txBody>
      </p:sp>
      <p:sp>
        <p:nvSpPr>
          <p:cNvPr id="3" name="Content Placeholder 2">
            <a:extLst>
              <a:ext uri="{FF2B5EF4-FFF2-40B4-BE49-F238E27FC236}">
                <a16:creationId xmlns:a16="http://schemas.microsoft.com/office/drawing/2014/main" xmlns="" id="{0815D700-4E0C-4E68-9C05-F81219D5A549}"/>
              </a:ext>
            </a:extLst>
          </p:cNvPr>
          <p:cNvSpPr>
            <a:spLocks noGrp="1"/>
          </p:cNvSpPr>
          <p:nvPr>
            <p:ph idx="1"/>
          </p:nvPr>
        </p:nvSpPr>
        <p:spPr/>
        <p:txBody>
          <a:bodyPr>
            <a:normAutofit lnSpcReduction="10000"/>
          </a:bodyPr>
          <a:lstStyle/>
          <a:p>
            <a:pPr marL="0" indent="0">
              <a:buNone/>
            </a:pPr>
            <a:r>
              <a:rPr lang="en-MY" sz="2400" dirty="0"/>
              <a:t>Which of the following statements about culture is true?</a:t>
            </a:r>
          </a:p>
          <a:p>
            <a:pPr marL="0" indent="0">
              <a:buNone/>
            </a:pPr>
            <a:r>
              <a:rPr lang="en-MY" sz="2400" dirty="0"/>
              <a:t>a) It is a shared system of assumptions, values, artifacts, and symbols.</a:t>
            </a:r>
          </a:p>
          <a:p>
            <a:pPr marL="0" indent="0">
              <a:buNone/>
            </a:pPr>
            <a:r>
              <a:rPr lang="en-MY" sz="2400" dirty="0"/>
              <a:t>b) It usually changes significantly with each new generation.</a:t>
            </a:r>
          </a:p>
          <a:p>
            <a:pPr marL="0" indent="0">
              <a:buNone/>
            </a:pPr>
            <a:r>
              <a:rPr lang="en-MY" sz="2400" dirty="0"/>
              <a:t>c) It does not have a great impact on the way global business is conducted.</a:t>
            </a:r>
          </a:p>
          <a:p>
            <a:pPr marL="0" indent="0">
              <a:buNone/>
            </a:pPr>
            <a:r>
              <a:rPr lang="en-MY" sz="2400" dirty="0"/>
              <a:t>d) Successful organizations have the same culture throughout.</a:t>
            </a:r>
          </a:p>
        </p:txBody>
      </p:sp>
    </p:spTree>
    <p:extLst>
      <p:ext uri="{BB962C8B-B14F-4D97-AF65-F5344CB8AC3E}">
        <p14:creationId xmlns:p14="http://schemas.microsoft.com/office/powerpoint/2010/main" xmlns="" val="130420229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0C420DB-D914-4FD9-907F-DE905C54FA99}"/>
              </a:ext>
            </a:extLst>
          </p:cNvPr>
          <p:cNvSpPr>
            <a:spLocks noGrp="1"/>
          </p:cNvSpPr>
          <p:nvPr>
            <p:ph type="title"/>
          </p:nvPr>
        </p:nvSpPr>
        <p:spPr/>
        <p:txBody>
          <a:bodyPr>
            <a:normAutofit/>
          </a:bodyPr>
          <a:lstStyle/>
          <a:p>
            <a:r>
              <a:rPr lang="en-MY" sz="2800" dirty="0"/>
              <a:t>Answer # 2</a:t>
            </a:r>
          </a:p>
        </p:txBody>
      </p:sp>
      <p:sp>
        <p:nvSpPr>
          <p:cNvPr id="3" name="Content Placeholder 2">
            <a:extLst>
              <a:ext uri="{FF2B5EF4-FFF2-40B4-BE49-F238E27FC236}">
                <a16:creationId xmlns:a16="http://schemas.microsoft.com/office/drawing/2014/main" xmlns="" id="{CBE25334-B5EA-4B89-A616-5838C076C9C2}"/>
              </a:ext>
            </a:extLst>
          </p:cNvPr>
          <p:cNvSpPr>
            <a:spLocks noGrp="1"/>
          </p:cNvSpPr>
          <p:nvPr>
            <p:ph idx="1"/>
          </p:nvPr>
        </p:nvSpPr>
        <p:spPr/>
        <p:txBody>
          <a:bodyPr>
            <a:normAutofit/>
          </a:bodyPr>
          <a:lstStyle/>
          <a:p>
            <a:r>
              <a:rPr lang="en-MY" sz="2800" dirty="0"/>
              <a:t>Option A</a:t>
            </a:r>
          </a:p>
        </p:txBody>
      </p:sp>
    </p:spTree>
    <p:extLst>
      <p:ext uri="{BB962C8B-B14F-4D97-AF65-F5344CB8AC3E}">
        <p14:creationId xmlns:p14="http://schemas.microsoft.com/office/powerpoint/2010/main" xmlns="" val="41023382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762000" y="304800"/>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17243138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78528F9-FB11-47E0-BB0E-BD184E4E7A1F}"/>
              </a:ext>
            </a:extLst>
          </p:cNvPr>
          <p:cNvSpPr>
            <a:spLocks noGrp="1"/>
          </p:cNvSpPr>
          <p:nvPr>
            <p:ph type="title"/>
          </p:nvPr>
        </p:nvSpPr>
        <p:spPr>
          <a:xfrm>
            <a:off x="810245" y="-125283"/>
            <a:ext cx="7200900" cy="1142385"/>
          </a:xfrm>
        </p:spPr>
        <p:txBody>
          <a:bodyPr>
            <a:normAutofit/>
          </a:bodyPr>
          <a:lstStyle/>
          <a:p>
            <a:r>
              <a:rPr lang="en-MY" sz="2800" dirty="0"/>
              <a:t>Organisational Climate</a:t>
            </a:r>
          </a:p>
        </p:txBody>
      </p:sp>
      <p:pic>
        <p:nvPicPr>
          <p:cNvPr id="5" name="Content Placeholder 4">
            <a:extLst>
              <a:ext uri="{FF2B5EF4-FFF2-40B4-BE49-F238E27FC236}">
                <a16:creationId xmlns:a16="http://schemas.microsoft.com/office/drawing/2014/main" xmlns="" id="{466429E8-8AA3-47DC-A649-9F9658066C45}"/>
              </a:ext>
            </a:extLst>
          </p:cNvPr>
          <p:cNvPicPr>
            <a:picLocks noGrp="1" noChangeAspect="1"/>
          </p:cNvPicPr>
          <p:nvPr>
            <p:ph idx="1"/>
          </p:nvPr>
        </p:nvPicPr>
        <p:blipFill>
          <a:blip r:embed="rId2"/>
          <a:stretch>
            <a:fillRect/>
          </a:stretch>
        </p:blipFill>
        <p:spPr>
          <a:xfrm>
            <a:off x="2339752" y="2576729"/>
            <a:ext cx="4680520" cy="3244778"/>
          </a:xfrm>
        </p:spPr>
      </p:pic>
      <p:sp>
        <p:nvSpPr>
          <p:cNvPr id="6" name="TextBox 5">
            <a:extLst>
              <a:ext uri="{FF2B5EF4-FFF2-40B4-BE49-F238E27FC236}">
                <a16:creationId xmlns:a16="http://schemas.microsoft.com/office/drawing/2014/main" xmlns="" id="{D3C5DF8D-5D54-4870-998F-0D3EC1543FF9}"/>
              </a:ext>
            </a:extLst>
          </p:cNvPr>
          <p:cNvSpPr txBox="1"/>
          <p:nvPr/>
        </p:nvSpPr>
        <p:spPr>
          <a:xfrm>
            <a:off x="811420" y="1196751"/>
            <a:ext cx="7504995" cy="1200329"/>
          </a:xfrm>
          <a:prstGeom prst="rect">
            <a:avLst/>
          </a:prstGeom>
          <a:noFill/>
        </p:spPr>
        <p:txBody>
          <a:bodyPr wrap="square" rtlCol="0">
            <a:spAutoFit/>
          </a:bodyPr>
          <a:lstStyle/>
          <a:p>
            <a:r>
              <a:rPr lang="en-MY" sz="2400" dirty="0"/>
              <a:t>Organizational climate is often defined as the recurring patterns of </a:t>
            </a:r>
            <a:r>
              <a:rPr lang="en-MY" sz="2400" dirty="0" err="1"/>
              <a:t>behavior</a:t>
            </a:r>
            <a:r>
              <a:rPr lang="en-MY" sz="2400" dirty="0"/>
              <a:t>, attitudes and feelings that characterize life in the organization</a:t>
            </a:r>
          </a:p>
        </p:txBody>
      </p:sp>
    </p:spTree>
    <p:extLst>
      <p:ext uri="{BB962C8B-B14F-4D97-AF65-F5344CB8AC3E}">
        <p14:creationId xmlns:p14="http://schemas.microsoft.com/office/powerpoint/2010/main" xmlns="" val="252611708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7CE6B9D-392F-48D8-824A-52B51439A1D2}"/>
              </a:ext>
            </a:extLst>
          </p:cNvPr>
          <p:cNvSpPr>
            <a:spLocks noGrp="1"/>
          </p:cNvSpPr>
          <p:nvPr>
            <p:ph type="title"/>
          </p:nvPr>
        </p:nvSpPr>
        <p:spPr>
          <a:xfrm>
            <a:off x="827584" y="-88742"/>
            <a:ext cx="7200900" cy="1142385"/>
          </a:xfrm>
        </p:spPr>
        <p:txBody>
          <a:bodyPr>
            <a:normAutofit/>
          </a:bodyPr>
          <a:lstStyle/>
          <a:p>
            <a:r>
              <a:rPr lang="en-MY" sz="2800" dirty="0"/>
              <a:t>Culture vs Climate</a:t>
            </a:r>
          </a:p>
        </p:txBody>
      </p:sp>
      <p:sp>
        <p:nvSpPr>
          <p:cNvPr id="3" name="Content Placeholder 2">
            <a:extLst>
              <a:ext uri="{FF2B5EF4-FFF2-40B4-BE49-F238E27FC236}">
                <a16:creationId xmlns:a16="http://schemas.microsoft.com/office/drawing/2014/main" xmlns="" id="{CA6EC4AE-9EDC-4315-BDBF-6E52124D12D5}"/>
              </a:ext>
            </a:extLst>
          </p:cNvPr>
          <p:cNvSpPr>
            <a:spLocks noGrp="1"/>
          </p:cNvSpPr>
          <p:nvPr>
            <p:ph idx="1"/>
          </p:nvPr>
        </p:nvSpPr>
        <p:spPr>
          <a:xfrm>
            <a:off x="571500" y="1163637"/>
            <a:ext cx="8001000" cy="4530725"/>
          </a:xfrm>
        </p:spPr>
        <p:txBody>
          <a:bodyPr/>
          <a:lstStyle/>
          <a:p>
            <a:r>
              <a:rPr lang="en-MY" sz="2600" dirty="0"/>
              <a:t>Organizational culture is tied to organizational purpose. Why do your business? What do you hope to achieve? How will your employees help to get you there in a way they can believe in, too?</a:t>
            </a:r>
          </a:p>
          <a:p>
            <a:endParaRPr lang="en-MY" sz="2600" dirty="0"/>
          </a:p>
          <a:p>
            <a:r>
              <a:rPr lang="en-MY" sz="2600" dirty="0"/>
              <a:t>Organizational climate is the way people experience the work environment. What is it like to work there? How do individuals feel when operating in that culture? How do business conditions, management decisions, and the actions leadership affect the general mood? </a:t>
            </a:r>
          </a:p>
        </p:txBody>
      </p:sp>
    </p:spTree>
    <p:extLst>
      <p:ext uri="{BB962C8B-B14F-4D97-AF65-F5344CB8AC3E}">
        <p14:creationId xmlns:p14="http://schemas.microsoft.com/office/powerpoint/2010/main" xmlns="" val="249931871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7339082-D4AA-438F-91EC-BE8302FD8479}"/>
              </a:ext>
            </a:extLst>
          </p:cNvPr>
          <p:cNvSpPr>
            <a:spLocks noGrp="1"/>
          </p:cNvSpPr>
          <p:nvPr>
            <p:ph type="title"/>
          </p:nvPr>
        </p:nvSpPr>
        <p:spPr>
          <a:xfrm>
            <a:off x="661222" y="-1630"/>
            <a:ext cx="7200900" cy="1142385"/>
          </a:xfrm>
        </p:spPr>
        <p:txBody>
          <a:bodyPr>
            <a:normAutofit/>
          </a:bodyPr>
          <a:lstStyle/>
          <a:p>
            <a:r>
              <a:rPr lang="en-MY" sz="2800" dirty="0"/>
              <a:t>Climate vs Culture</a:t>
            </a:r>
          </a:p>
        </p:txBody>
      </p:sp>
      <p:sp>
        <p:nvSpPr>
          <p:cNvPr id="3" name="Content Placeholder 2">
            <a:extLst>
              <a:ext uri="{FF2B5EF4-FFF2-40B4-BE49-F238E27FC236}">
                <a16:creationId xmlns:a16="http://schemas.microsoft.com/office/drawing/2014/main" xmlns="" id="{37CE0C94-9A15-46B1-853C-8AC913B3558D}"/>
              </a:ext>
            </a:extLst>
          </p:cNvPr>
          <p:cNvSpPr>
            <a:spLocks noGrp="1"/>
          </p:cNvSpPr>
          <p:nvPr>
            <p:ph idx="1"/>
          </p:nvPr>
        </p:nvSpPr>
        <p:spPr>
          <a:xfrm>
            <a:off x="685800" y="1628801"/>
            <a:ext cx="7846640" cy="3960440"/>
          </a:xfrm>
        </p:spPr>
        <p:txBody>
          <a:bodyPr>
            <a:normAutofit lnSpcReduction="10000"/>
          </a:bodyPr>
          <a:lstStyle/>
          <a:p>
            <a:r>
              <a:rPr lang="en-MY" sz="2400" dirty="0"/>
              <a:t>Climate describes the shared perceptions of the people in a group or organization, while culture includes how people feel about the organization and the beliefs, values, and assumptions that provide the identity and set the standards of behaviour</a:t>
            </a:r>
          </a:p>
          <a:p>
            <a:endParaRPr lang="en-MY" sz="2400" dirty="0"/>
          </a:p>
          <a:p>
            <a:r>
              <a:rPr lang="en-MY" sz="2400" dirty="0"/>
              <a:t>A company’s organizational culture and climate are not always static. As a company evolves, so does its culture. The organizational climate must adjust as necessary to ensure the company measures the correct factors.</a:t>
            </a:r>
          </a:p>
        </p:txBody>
      </p:sp>
    </p:spTree>
    <p:extLst>
      <p:ext uri="{BB962C8B-B14F-4D97-AF65-F5344CB8AC3E}">
        <p14:creationId xmlns:p14="http://schemas.microsoft.com/office/powerpoint/2010/main" xmlns="" val="342974510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0316E29-F8F4-44AD-871E-B147369DEDC5}"/>
              </a:ext>
            </a:extLst>
          </p:cNvPr>
          <p:cNvSpPr>
            <a:spLocks noGrp="1"/>
          </p:cNvSpPr>
          <p:nvPr>
            <p:ph type="title"/>
          </p:nvPr>
        </p:nvSpPr>
        <p:spPr>
          <a:xfrm>
            <a:off x="827584" y="-75586"/>
            <a:ext cx="7200900" cy="1142385"/>
          </a:xfrm>
        </p:spPr>
        <p:txBody>
          <a:bodyPr>
            <a:normAutofit/>
          </a:bodyPr>
          <a:lstStyle/>
          <a:p>
            <a:r>
              <a:rPr lang="en-MY" sz="2800" dirty="0"/>
              <a:t>Organisational Strategy</a:t>
            </a:r>
          </a:p>
        </p:txBody>
      </p:sp>
      <p:sp>
        <p:nvSpPr>
          <p:cNvPr id="3" name="Content Placeholder 2">
            <a:extLst>
              <a:ext uri="{FF2B5EF4-FFF2-40B4-BE49-F238E27FC236}">
                <a16:creationId xmlns:a16="http://schemas.microsoft.com/office/drawing/2014/main" xmlns="" id="{A7C02FFE-FB9D-4ABA-A09A-6E4F73A219F6}"/>
              </a:ext>
            </a:extLst>
          </p:cNvPr>
          <p:cNvSpPr>
            <a:spLocks noGrp="1"/>
          </p:cNvSpPr>
          <p:nvPr>
            <p:ph idx="1"/>
          </p:nvPr>
        </p:nvSpPr>
        <p:spPr>
          <a:xfrm>
            <a:off x="611560" y="1412776"/>
            <a:ext cx="7848872" cy="4392488"/>
          </a:xfrm>
        </p:spPr>
        <p:txBody>
          <a:bodyPr>
            <a:normAutofit/>
          </a:bodyPr>
          <a:lstStyle/>
          <a:p>
            <a:r>
              <a:rPr lang="en-MY" sz="2400" dirty="0"/>
              <a:t>Strategies are commonly defined as the overall orientation of an organization for reaching </a:t>
            </a:r>
            <a:r>
              <a:rPr lang="en-MY" sz="2400" dirty="0" err="1"/>
              <a:t>preset</a:t>
            </a:r>
            <a:r>
              <a:rPr lang="en-MY" sz="2400" dirty="0"/>
              <a:t> goals and objectives, that is, a long-term plan for maximizing profits or covering costs, in case of </a:t>
            </a:r>
            <a:r>
              <a:rPr lang="en-MY" sz="2400" dirty="0" err="1"/>
              <a:t>nonprofit</a:t>
            </a:r>
            <a:r>
              <a:rPr lang="en-MY" sz="2400" dirty="0"/>
              <a:t> organizations. </a:t>
            </a:r>
          </a:p>
          <a:p>
            <a:endParaRPr lang="en-MY" sz="2400" dirty="0"/>
          </a:p>
          <a:p>
            <a:r>
              <a:rPr lang="en-MY" sz="2400" dirty="0"/>
              <a:t>“Organizational strategy “is an organization process, in many ways inseparable from the structure, </a:t>
            </a:r>
            <a:r>
              <a:rPr lang="en-MY" sz="2400" dirty="0" err="1"/>
              <a:t>behavior</a:t>
            </a:r>
            <a:r>
              <a:rPr lang="en-MY" sz="2400" dirty="0"/>
              <a:t> and culture of the company in which it takes place”. </a:t>
            </a:r>
          </a:p>
        </p:txBody>
      </p:sp>
    </p:spTree>
    <p:extLst>
      <p:ext uri="{BB962C8B-B14F-4D97-AF65-F5344CB8AC3E}">
        <p14:creationId xmlns:p14="http://schemas.microsoft.com/office/powerpoint/2010/main" xmlns="" val="36421510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967D082-C89E-4E47-BFF0-45167746440A}"/>
              </a:ext>
            </a:extLst>
          </p:cNvPr>
          <p:cNvSpPr>
            <a:spLocks noGrp="1"/>
          </p:cNvSpPr>
          <p:nvPr>
            <p:ph type="title"/>
          </p:nvPr>
        </p:nvSpPr>
        <p:spPr>
          <a:xfrm>
            <a:off x="683568" y="-92953"/>
            <a:ext cx="7200900" cy="1142385"/>
          </a:xfrm>
        </p:spPr>
        <p:txBody>
          <a:bodyPr>
            <a:normAutofit/>
          </a:bodyPr>
          <a:lstStyle/>
          <a:p>
            <a:r>
              <a:rPr lang="en-MY" sz="2800" dirty="0"/>
              <a:t>Organisational Strategy</a:t>
            </a:r>
          </a:p>
        </p:txBody>
      </p:sp>
      <p:sp>
        <p:nvSpPr>
          <p:cNvPr id="3" name="Content Placeholder 2">
            <a:extLst>
              <a:ext uri="{FF2B5EF4-FFF2-40B4-BE49-F238E27FC236}">
                <a16:creationId xmlns:a16="http://schemas.microsoft.com/office/drawing/2014/main" xmlns="" id="{BFBBDAF5-D34D-4061-A37A-A0962300A161}"/>
              </a:ext>
            </a:extLst>
          </p:cNvPr>
          <p:cNvSpPr>
            <a:spLocks noGrp="1"/>
          </p:cNvSpPr>
          <p:nvPr>
            <p:ph idx="1"/>
          </p:nvPr>
        </p:nvSpPr>
        <p:spPr>
          <a:xfrm>
            <a:off x="680694" y="1340768"/>
            <a:ext cx="7851746" cy="4392488"/>
          </a:xfrm>
        </p:spPr>
        <p:txBody>
          <a:bodyPr>
            <a:normAutofit/>
          </a:bodyPr>
          <a:lstStyle/>
          <a:p>
            <a:r>
              <a:rPr lang="en-MY" sz="2400" dirty="0"/>
              <a:t>Strategies influence the interaction between structures and </a:t>
            </a:r>
            <a:r>
              <a:rPr lang="en-MY" sz="2400" dirty="0" err="1"/>
              <a:t>behavior</a:t>
            </a:r>
            <a:endParaRPr lang="en-MY" sz="2400" dirty="0"/>
          </a:p>
          <a:p>
            <a:endParaRPr lang="en-MY" sz="2400" dirty="0"/>
          </a:p>
          <a:p>
            <a:r>
              <a:rPr lang="en-MY" sz="2400" dirty="0"/>
              <a:t>“Organizational strategy” provides rules, norms, and regulations, which are set into effect through organizational structures.</a:t>
            </a:r>
          </a:p>
          <a:p>
            <a:endParaRPr lang="en-MY" sz="2400" dirty="0"/>
          </a:p>
          <a:p>
            <a:r>
              <a:rPr lang="en-MY" sz="2400" dirty="0"/>
              <a:t>Strategy belongs to an unobservable domain and can be allocated to “espoused values.”</a:t>
            </a:r>
          </a:p>
          <a:p>
            <a:endParaRPr lang="en-MY" sz="2400" dirty="0"/>
          </a:p>
        </p:txBody>
      </p:sp>
    </p:spTree>
    <p:extLst>
      <p:ext uri="{BB962C8B-B14F-4D97-AF65-F5344CB8AC3E}">
        <p14:creationId xmlns:p14="http://schemas.microsoft.com/office/powerpoint/2010/main" xmlns="" val="158587422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81DEE06-F11E-4388-BD32-EB6E6CC9BF84}"/>
              </a:ext>
            </a:extLst>
          </p:cNvPr>
          <p:cNvSpPr>
            <a:spLocks noGrp="1"/>
          </p:cNvSpPr>
          <p:nvPr>
            <p:ph type="title"/>
          </p:nvPr>
        </p:nvSpPr>
        <p:spPr>
          <a:xfrm>
            <a:off x="611560" y="-171400"/>
            <a:ext cx="7200900" cy="1142385"/>
          </a:xfrm>
        </p:spPr>
        <p:txBody>
          <a:bodyPr>
            <a:normAutofit/>
          </a:bodyPr>
          <a:lstStyle/>
          <a:p>
            <a:r>
              <a:rPr lang="en-MY" sz="2800" dirty="0"/>
              <a:t>Organisational Structure</a:t>
            </a:r>
          </a:p>
        </p:txBody>
      </p:sp>
      <p:sp>
        <p:nvSpPr>
          <p:cNvPr id="3" name="Content Placeholder 2">
            <a:extLst>
              <a:ext uri="{FF2B5EF4-FFF2-40B4-BE49-F238E27FC236}">
                <a16:creationId xmlns:a16="http://schemas.microsoft.com/office/drawing/2014/main" xmlns="" id="{5603DDF9-E210-4999-9838-A64C4ED923C7}"/>
              </a:ext>
            </a:extLst>
          </p:cNvPr>
          <p:cNvSpPr>
            <a:spLocks noGrp="1"/>
          </p:cNvSpPr>
          <p:nvPr>
            <p:ph idx="1"/>
          </p:nvPr>
        </p:nvSpPr>
        <p:spPr>
          <a:xfrm>
            <a:off x="611560" y="1268760"/>
            <a:ext cx="7920880" cy="4248472"/>
          </a:xfrm>
        </p:spPr>
        <p:txBody>
          <a:bodyPr>
            <a:normAutofit/>
          </a:bodyPr>
          <a:lstStyle/>
          <a:p>
            <a:endParaRPr lang="en-MY" sz="2400" dirty="0"/>
          </a:p>
          <a:p>
            <a:r>
              <a:rPr lang="en-MY" sz="2400" dirty="0"/>
              <a:t>Processes that turn organizational strategies into action, commonly known as “operationalization,” “implementation of strategies,” or “strategy doing,” unfold through organizational structures and organizational activities.</a:t>
            </a:r>
          </a:p>
          <a:p>
            <a:endParaRPr lang="en-MY" sz="2400" dirty="0"/>
          </a:p>
          <a:p>
            <a:r>
              <a:rPr lang="en-MY" sz="2400" dirty="0"/>
              <a:t> Strategies are put into effect through organizational structures and </a:t>
            </a:r>
            <a:r>
              <a:rPr lang="en-MY" sz="2400" dirty="0" err="1"/>
              <a:t>behavior</a:t>
            </a:r>
            <a:endParaRPr lang="en-MY" sz="2400" dirty="0"/>
          </a:p>
        </p:txBody>
      </p:sp>
    </p:spTree>
    <p:extLst>
      <p:ext uri="{BB962C8B-B14F-4D97-AF65-F5344CB8AC3E}">
        <p14:creationId xmlns:p14="http://schemas.microsoft.com/office/powerpoint/2010/main" xmlns="" val="3077893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C7D0B2A-A664-4449-84F6-D9CE21D041B1}"/>
              </a:ext>
            </a:extLst>
          </p:cNvPr>
          <p:cNvSpPr>
            <a:spLocks noGrp="1"/>
          </p:cNvSpPr>
          <p:nvPr>
            <p:ph type="title"/>
          </p:nvPr>
        </p:nvSpPr>
        <p:spPr>
          <a:xfrm>
            <a:off x="683568" y="-75586"/>
            <a:ext cx="7200900" cy="1142385"/>
          </a:xfrm>
        </p:spPr>
        <p:txBody>
          <a:bodyPr>
            <a:normAutofit/>
          </a:bodyPr>
          <a:lstStyle/>
          <a:p>
            <a:r>
              <a:rPr lang="en-MY" sz="2800" dirty="0"/>
              <a:t>Organisational Structure</a:t>
            </a:r>
          </a:p>
        </p:txBody>
      </p:sp>
      <p:sp>
        <p:nvSpPr>
          <p:cNvPr id="3" name="Content Placeholder 2">
            <a:extLst>
              <a:ext uri="{FF2B5EF4-FFF2-40B4-BE49-F238E27FC236}">
                <a16:creationId xmlns:a16="http://schemas.microsoft.com/office/drawing/2014/main" xmlns="" id="{D661F85E-3C80-45AC-AF6A-17790A0F58E7}"/>
              </a:ext>
            </a:extLst>
          </p:cNvPr>
          <p:cNvSpPr>
            <a:spLocks noGrp="1"/>
          </p:cNvSpPr>
          <p:nvPr>
            <p:ph idx="1"/>
          </p:nvPr>
        </p:nvSpPr>
        <p:spPr>
          <a:xfrm>
            <a:off x="467544" y="1524000"/>
            <a:ext cx="8064896" cy="4425280"/>
          </a:xfrm>
        </p:spPr>
        <p:txBody>
          <a:bodyPr>
            <a:normAutofit/>
          </a:bodyPr>
          <a:lstStyle/>
          <a:p>
            <a:r>
              <a:rPr lang="en-MY" sz="2400" dirty="0"/>
              <a:t>Understanding organizational processes = understanding organizational (culture) change = understanding organizational (culture) dynamics</a:t>
            </a:r>
          </a:p>
          <a:p>
            <a:r>
              <a:rPr lang="en-MY" sz="2400" dirty="0"/>
              <a:t>(a) Operationalization has to stand in line with corporate values. </a:t>
            </a:r>
          </a:p>
          <a:p>
            <a:r>
              <a:rPr lang="en-MY" sz="2400" dirty="0"/>
              <a:t>(b) All domains—strategy, structure, and operations—are indirectly affected by culture.</a:t>
            </a:r>
          </a:p>
          <a:p>
            <a:r>
              <a:rPr lang="en-MY" sz="2400" dirty="0"/>
              <a:t>(c) Organizational values constitute the shared “ethics” of doing business.</a:t>
            </a:r>
          </a:p>
          <a:p>
            <a:endParaRPr lang="en-MY" sz="2400" dirty="0"/>
          </a:p>
        </p:txBody>
      </p:sp>
    </p:spTree>
    <p:extLst>
      <p:ext uri="{BB962C8B-B14F-4D97-AF65-F5344CB8AC3E}">
        <p14:creationId xmlns:p14="http://schemas.microsoft.com/office/powerpoint/2010/main" xmlns="" val="355622051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D461E42-16E0-47B9-8ECE-5B61DD5D3DAD}"/>
              </a:ext>
            </a:extLst>
          </p:cNvPr>
          <p:cNvSpPr>
            <a:spLocks noGrp="1"/>
          </p:cNvSpPr>
          <p:nvPr>
            <p:ph type="title"/>
          </p:nvPr>
        </p:nvSpPr>
        <p:spPr/>
        <p:txBody>
          <a:bodyPr>
            <a:normAutofit/>
          </a:bodyPr>
          <a:lstStyle/>
          <a:p>
            <a:r>
              <a:rPr lang="en-MY" dirty="0"/>
              <a:t>Relationship between culture, strategy, structure, and operations</a:t>
            </a:r>
          </a:p>
        </p:txBody>
      </p:sp>
      <p:pic>
        <p:nvPicPr>
          <p:cNvPr id="5" name="Picture 4">
            <a:extLst>
              <a:ext uri="{FF2B5EF4-FFF2-40B4-BE49-F238E27FC236}">
                <a16:creationId xmlns:a16="http://schemas.microsoft.com/office/drawing/2014/main" xmlns="" id="{72CAD0ED-E5D9-42AF-8E2C-ED4AA0DB3A5A}"/>
              </a:ext>
            </a:extLst>
          </p:cNvPr>
          <p:cNvPicPr>
            <a:picLocks noChangeAspect="1"/>
          </p:cNvPicPr>
          <p:nvPr/>
        </p:nvPicPr>
        <p:blipFill>
          <a:blip r:embed="rId2"/>
          <a:stretch>
            <a:fillRect/>
          </a:stretch>
        </p:blipFill>
        <p:spPr>
          <a:xfrm>
            <a:off x="902249" y="1772816"/>
            <a:ext cx="7700980" cy="4807371"/>
          </a:xfrm>
          <a:prstGeom prst="rect">
            <a:avLst/>
          </a:prstGeom>
        </p:spPr>
      </p:pic>
    </p:spTree>
    <p:extLst>
      <p:ext uri="{BB962C8B-B14F-4D97-AF65-F5344CB8AC3E}">
        <p14:creationId xmlns:p14="http://schemas.microsoft.com/office/powerpoint/2010/main" xmlns="" val="117000518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39450500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0FB8242-947B-4828-B059-13CF8085705B}"/>
              </a:ext>
            </a:extLst>
          </p:cNvPr>
          <p:cNvSpPr>
            <a:spLocks noGrp="1"/>
          </p:cNvSpPr>
          <p:nvPr>
            <p:ph type="title"/>
          </p:nvPr>
        </p:nvSpPr>
        <p:spPr/>
        <p:txBody>
          <a:bodyPr/>
          <a:lstStyle/>
          <a:p>
            <a:r>
              <a:rPr lang="en-MY" dirty="0"/>
              <a:t>Cultural Dimensions</a:t>
            </a:r>
          </a:p>
        </p:txBody>
      </p:sp>
      <p:pic>
        <p:nvPicPr>
          <p:cNvPr id="5" name="Picture 4">
            <a:extLst>
              <a:ext uri="{FF2B5EF4-FFF2-40B4-BE49-F238E27FC236}">
                <a16:creationId xmlns:a16="http://schemas.microsoft.com/office/drawing/2014/main" xmlns="" id="{CC5A5B33-8F1F-4742-BB77-5D1EF34EF7E6}"/>
              </a:ext>
            </a:extLst>
          </p:cNvPr>
          <p:cNvPicPr>
            <a:picLocks noChangeAspect="1"/>
          </p:cNvPicPr>
          <p:nvPr/>
        </p:nvPicPr>
        <p:blipFill>
          <a:blip r:embed="rId2"/>
          <a:stretch>
            <a:fillRect/>
          </a:stretch>
        </p:blipFill>
        <p:spPr>
          <a:xfrm>
            <a:off x="1115616" y="1700808"/>
            <a:ext cx="7310425" cy="4307929"/>
          </a:xfrm>
          <a:prstGeom prst="rect">
            <a:avLst/>
          </a:prstGeom>
        </p:spPr>
      </p:pic>
    </p:spTree>
    <p:extLst>
      <p:ext uri="{BB962C8B-B14F-4D97-AF65-F5344CB8AC3E}">
        <p14:creationId xmlns:p14="http://schemas.microsoft.com/office/powerpoint/2010/main" xmlns="" val="423722125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1251C24-3518-43F0-ACB8-1EB987A8B59E}"/>
              </a:ext>
            </a:extLst>
          </p:cNvPr>
          <p:cNvSpPr>
            <a:spLocks noGrp="1"/>
          </p:cNvSpPr>
          <p:nvPr>
            <p:ph type="title"/>
          </p:nvPr>
        </p:nvSpPr>
        <p:spPr/>
        <p:txBody>
          <a:bodyPr>
            <a:normAutofit fontScale="90000"/>
          </a:bodyPr>
          <a:lstStyle/>
          <a:p>
            <a:r>
              <a:rPr lang="en-MY" sz="3600" dirty="0"/>
              <a:t>Trompenaars and Hampden-Turner's Seven Dimensions of Culture</a:t>
            </a:r>
          </a:p>
        </p:txBody>
      </p:sp>
      <p:pic>
        <p:nvPicPr>
          <p:cNvPr id="5" name="Picture 4">
            <a:extLst>
              <a:ext uri="{FF2B5EF4-FFF2-40B4-BE49-F238E27FC236}">
                <a16:creationId xmlns:a16="http://schemas.microsoft.com/office/drawing/2014/main" xmlns="" id="{39CFF113-4019-48EE-945D-4A7E4946F5CE}"/>
              </a:ext>
            </a:extLst>
          </p:cNvPr>
          <p:cNvPicPr>
            <a:picLocks noChangeAspect="1"/>
          </p:cNvPicPr>
          <p:nvPr/>
        </p:nvPicPr>
        <p:blipFill>
          <a:blip r:embed="rId2"/>
          <a:stretch>
            <a:fillRect/>
          </a:stretch>
        </p:blipFill>
        <p:spPr>
          <a:xfrm>
            <a:off x="1092990" y="1844824"/>
            <a:ext cx="6428760" cy="4891658"/>
          </a:xfrm>
          <a:prstGeom prst="rect">
            <a:avLst/>
          </a:prstGeom>
        </p:spPr>
      </p:pic>
    </p:spTree>
    <p:extLst>
      <p:ext uri="{BB962C8B-B14F-4D97-AF65-F5344CB8AC3E}">
        <p14:creationId xmlns:p14="http://schemas.microsoft.com/office/powerpoint/2010/main" xmlns="" val="30964124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96D98A2-9FFB-4130-AA79-3344E5B747F5}"/>
              </a:ext>
            </a:extLst>
          </p:cNvPr>
          <p:cNvSpPr>
            <a:spLocks noGrp="1"/>
          </p:cNvSpPr>
          <p:nvPr>
            <p:ph type="title"/>
          </p:nvPr>
        </p:nvSpPr>
        <p:spPr>
          <a:xfrm>
            <a:off x="692696" y="-88742"/>
            <a:ext cx="7200900" cy="1142385"/>
          </a:xfrm>
        </p:spPr>
        <p:txBody>
          <a:bodyPr>
            <a:normAutofit/>
          </a:bodyPr>
          <a:lstStyle/>
          <a:p>
            <a:r>
              <a:rPr lang="en-MY" sz="2800" dirty="0"/>
              <a:t>Universalism vs. Particularism (Rules Versus Relationships)</a:t>
            </a:r>
          </a:p>
        </p:txBody>
      </p:sp>
      <p:sp>
        <p:nvSpPr>
          <p:cNvPr id="3" name="Content Placeholder 2">
            <a:extLst>
              <a:ext uri="{FF2B5EF4-FFF2-40B4-BE49-F238E27FC236}">
                <a16:creationId xmlns:a16="http://schemas.microsoft.com/office/drawing/2014/main" xmlns="" id="{5BF07974-ADD2-4298-A917-601316CB43E0}"/>
              </a:ext>
            </a:extLst>
          </p:cNvPr>
          <p:cNvSpPr>
            <a:spLocks noGrp="1"/>
          </p:cNvSpPr>
          <p:nvPr>
            <p:ph idx="1"/>
          </p:nvPr>
        </p:nvSpPr>
        <p:spPr>
          <a:xfrm>
            <a:off x="539552" y="1163637"/>
            <a:ext cx="7992888" cy="4785643"/>
          </a:xfrm>
        </p:spPr>
        <p:txBody>
          <a:bodyPr>
            <a:normAutofit lnSpcReduction="10000"/>
          </a:bodyPr>
          <a:lstStyle/>
          <a:p>
            <a:r>
              <a:rPr lang="en-MY" sz="2400" dirty="0"/>
              <a:t>Universalism implies that correct behaviour can be defined and always applies, while particularism suggests that relationships are more important than abstract social codes. </a:t>
            </a:r>
          </a:p>
          <a:p>
            <a:r>
              <a:rPr lang="en-MY" sz="2400" dirty="0"/>
              <a:t>In universalistic cultures, people place a high importance on laws, rules, values, and obligations. On the contrary, in a particularistic culture, People believe that each circumstance, and each relationship, dictates the rules that they live by. </a:t>
            </a:r>
          </a:p>
          <a:p>
            <a:r>
              <a:rPr lang="en-MY" sz="2400" dirty="0"/>
              <a:t>Typical universalistic cultures include the U.S., Canada, the U.K, the Netherlands, Germany, Scandinavia, New Zealand, Australia, and Switzerland. Typical particularistic cultures include Russia, Latin-America, and China.</a:t>
            </a:r>
          </a:p>
        </p:txBody>
      </p:sp>
    </p:spTree>
    <p:extLst>
      <p:ext uri="{BB962C8B-B14F-4D97-AF65-F5344CB8AC3E}">
        <p14:creationId xmlns:p14="http://schemas.microsoft.com/office/powerpoint/2010/main" xmlns="" val="17916486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891B38-B683-40E9-B9A5-F35AFAB65D02}"/>
              </a:ext>
            </a:extLst>
          </p:cNvPr>
          <p:cNvSpPr>
            <a:spLocks noGrp="1"/>
          </p:cNvSpPr>
          <p:nvPr>
            <p:ph type="title"/>
          </p:nvPr>
        </p:nvSpPr>
        <p:spPr>
          <a:xfrm>
            <a:off x="971550" y="116632"/>
            <a:ext cx="7200900" cy="1142385"/>
          </a:xfrm>
        </p:spPr>
        <p:txBody>
          <a:bodyPr>
            <a:noAutofit/>
          </a:bodyPr>
          <a:lstStyle/>
          <a:p>
            <a:r>
              <a:rPr lang="en-MY" sz="2800" dirty="0"/>
              <a:t>Individualism vs. Communitarianism (The Individual Versus The Group)</a:t>
            </a:r>
          </a:p>
        </p:txBody>
      </p:sp>
      <p:sp>
        <p:nvSpPr>
          <p:cNvPr id="3" name="Content Placeholder 2">
            <a:extLst>
              <a:ext uri="{FF2B5EF4-FFF2-40B4-BE49-F238E27FC236}">
                <a16:creationId xmlns:a16="http://schemas.microsoft.com/office/drawing/2014/main" xmlns="" id="{278DE62A-D0EF-47AD-BB8A-FEE8514A9CAA}"/>
              </a:ext>
            </a:extLst>
          </p:cNvPr>
          <p:cNvSpPr>
            <a:spLocks noGrp="1"/>
          </p:cNvSpPr>
          <p:nvPr>
            <p:ph idx="1"/>
          </p:nvPr>
        </p:nvSpPr>
        <p:spPr>
          <a:xfrm>
            <a:off x="611560" y="1376772"/>
            <a:ext cx="7920880" cy="4428492"/>
          </a:xfrm>
        </p:spPr>
        <p:txBody>
          <a:bodyPr>
            <a:normAutofit lnSpcReduction="10000"/>
          </a:bodyPr>
          <a:lstStyle/>
          <a:p>
            <a:r>
              <a:rPr lang="en-MY" sz="2400" dirty="0"/>
              <a:t>Individualism refers to people as individuals; Communitarianism (Collectivism) refers to people regard themselves as part of a group. In individualistic cultures, People believe in personal freedom and achievement. They believe that you make your own decisions, and that you must take care of yourself. In the second case, people believe that the group is more important than the individual. The group provides help and safety, in exchange for loyalty. The group always comes before the individual.</a:t>
            </a:r>
          </a:p>
          <a:p>
            <a:r>
              <a:rPr lang="en-MY" sz="2400" dirty="0"/>
              <a:t>Typical individualist cultures include the U.S., Canada, the U.K, Scandinavia, New Zealand, Australia, and Switzerland. Typical communitarian cultures include countries in Latin-America, Africa, and Japan.</a:t>
            </a:r>
          </a:p>
          <a:p>
            <a:endParaRPr lang="en-MY" sz="2400" dirty="0"/>
          </a:p>
        </p:txBody>
      </p:sp>
    </p:spTree>
    <p:extLst>
      <p:ext uri="{BB962C8B-B14F-4D97-AF65-F5344CB8AC3E}">
        <p14:creationId xmlns:p14="http://schemas.microsoft.com/office/powerpoint/2010/main" xmlns="" val="25747037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74ADDD9-0CDC-4E4C-8C1F-CD2D5D864769}"/>
              </a:ext>
            </a:extLst>
          </p:cNvPr>
          <p:cNvSpPr>
            <a:spLocks noGrp="1"/>
          </p:cNvSpPr>
          <p:nvPr>
            <p:ph type="title"/>
          </p:nvPr>
        </p:nvSpPr>
        <p:spPr>
          <a:xfrm>
            <a:off x="755576" y="-105351"/>
            <a:ext cx="7200900" cy="1142385"/>
          </a:xfrm>
        </p:spPr>
        <p:txBody>
          <a:bodyPr>
            <a:normAutofit/>
          </a:bodyPr>
          <a:lstStyle/>
          <a:p>
            <a:r>
              <a:rPr lang="en-MY" sz="2800" dirty="0"/>
              <a:t>Neutral vs. Emotional (How People Express Emotions)</a:t>
            </a:r>
          </a:p>
        </p:txBody>
      </p:sp>
      <p:sp>
        <p:nvSpPr>
          <p:cNvPr id="3" name="Content Placeholder 2">
            <a:extLst>
              <a:ext uri="{FF2B5EF4-FFF2-40B4-BE49-F238E27FC236}">
                <a16:creationId xmlns:a16="http://schemas.microsoft.com/office/drawing/2014/main" xmlns="" id="{396DEB64-9C11-42CE-AEBE-36DD4209A411}"/>
              </a:ext>
            </a:extLst>
          </p:cNvPr>
          <p:cNvSpPr>
            <a:spLocks noGrp="1"/>
          </p:cNvSpPr>
          <p:nvPr>
            <p:ph idx="1"/>
          </p:nvPr>
        </p:nvSpPr>
        <p:spPr>
          <a:xfrm>
            <a:off x="741014" y="1268760"/>
            <a:ext cx="7719417" cy="4752528"/>
          </a:xfrm>
        </p:spPr>
        <p:txBody>
          <a:bodyPr>
            <a:normAutofit lnSpcReduction="10000"/>
          </a:bodyPr>
          <a:lstStyle/>
          <a:p>
            <a:r>
              <a:rPr lang="en-MY" sz="2400" dirty="0"/>
              <a:t>Neutral refers to culture in which emotions are not shown; Emotional refers to emotions are expressed openly and naturally. In neutral culture, people make a great effort to control their emotions. Reason influences their actions far more than their feelings. People don't reveal what they're thinking or how they're feeling. In emotional culture, people want to find ways to express their emotions, even spontaneously, at work. In these cultures, it's welcome and accepted to show emotion.</a:t>
            </a:r>
          </a:p>
          <a:p>
            <a:r>
              <a:rPr lang="en-MY" sz="2400" dirty="0"/>
              <a:t>Typical neutral cultures include the U.K., Sweden, the Netherlands, Finland, and Germany. Typical emotional cultures include Italy, France, Spain, and countries in Latin-America.</a:t>
            </a:r>
          </a:p>
          <a:p>
            <a:endParaRPr lang="en-MY" sz="2400" dirty="0"/>
          </a:p>
        </p:txBody>
      </p:sp>
    </p:spTree>
    <p:extLst>
      <p:ext uri="{BB962C8B-B14F-4D97-AF65-F5344CB8AC3E}">
        <p14:creationId xmlns:p14="http://schemas.microsoft.com/office/powerpoint/2010/main" xmlns="" val="386507753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991DCC1-A7DC-4D35-8232-A89E9E3DDBCB}"/>
              </a:ext>
            </a:extLst>
          </p:cNvPr>
          <p:cNvSpPr>
            <a:spLocks noGrp="1"/>
          </p:cNvSpPr>
          <p:nvPr>
            <p:ph type="title"/>
          </p:nvPr>
        </p:nvSpPr>
        <p:spPr>
          <a:xfrm>
            <a:off x="827584" y="-91283"/>
            <a:ext cx="7200900" cy="1142385"/>
          </a:xfrm>
        </p:spPr>
        <p:txBody>
          <a:bodyPr>
            <a:normAutofit/>
          </a:bodyPr>
          <a:lstStyle/>
          <a:p>
            <a:r>
              <a:rPr lang="en-MY" sz="2800" dirty="0"/>
              <a:t>Specific vs. Diffuse (How Far People Get Involved)</a:t>
            </a:r>
          </a:p>
        </p:txBody>
      </p:sp>
      <p:sp>
        <p:nvSpPr>
          <p:cNvPr id="3" name="Content Placeholder 2">
            <a:extLst>
              <a:ext uri="{FF2B5EF4-FFF2-40B4-BE49-F238E27FC236}">
                <a16:creationId xmlns:a16="http://schemas.microsoft.com/office/drawing/2014/main" xmlns="" id="{9BC28D1B-5EED-4BD7-A654-5D628B99317F}"/>
              </a:ext>
            </a:extLst>
          </p:cNvPr>
          <p:cNvSpPr>
            <a:spLocks noGrp="1"/>
          </p:cNvSpPr>
          <p:nvPr>
            <p:ph idx="1"/>
          </p:nvPr>
        </p:nvSpPr>
        <p:spPr>
          <a:xfrm>
            <a:off x="683568" y="1340768"/>
            <a:ext cx="7992888" cy="4752528"/>
          </a:xfrm>
        </p:spPr>
        <p:txBody>
          <a:bodyPr>
            <a:normAutofit lnSpcReduction="10000"/>
          </a:bodyPr>
          <a:lstStyle/>
          <a:p>
            <a:r>
              <a:rPr lang="en-MY" sz="2400" dirty="0"/>
              <a:t>Specific refers to large public space shared with others and small private space guarded closely. In specific culture, people keep work and personal lives separate. As a result, they believe that relationships don't have much of an impact on work objectives, and, although good relationships are important, they believe that people can work together without having a good relationship. In diffuse culture, people see an overlap between their work and personal life. </a:t>
            </a:r>
          </a:p>
          <a:p>
            <a:endParaRPr lang="en-MY" sz="2400" dirty="0"/>
          </a:p>
          <a:p>
            <a:r>
              <a:rPr lang="en-MY" sz="2400" dirty="0"/>
              <a:t>Typical specific cultures include the U.S., the U.K., Switzerland, Germany, Scandinavia, and the Netherlands. Typical diffuse cultures include Argentina, Spain, Russia, India, and China.</a:t>
            </a:r>
          </a:p>
          <a:p>
            <a:endParaRPr lang="en-MY" sz="2400" dirty="0"/>
          </a:p>
        </p:txBody>
      </p:sp>
    </p:spTree>
    <p:extLst>
      <p:ext uri="{BB962C8B-B14F-4D97-AF65-F5344CB8AC3E}">
        <p14:creationId xmlns:p14="http://schemas.microsoft.com/office/powerpoint/2010/main" xmlns="" val="35585793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53FCB8-F0FD-4AF9-853F-97A7637914FB}"/>
              </a:ext>
            </a:extLst>
          </p:cNvPr>
          <p:cNvSpPr>
            <a:spLocks noGrp="1"/>
          </p:cNvSpPr>
          <p:nvPr>
            <p:ph type="title"/>
          </p:nvPr>
        </p:nvSpPr>
        <p:spPr>
          <a:xfrm>
            <a:off x="962709" y="-75586"/>
            <a:ext cx="7200900" cy="1142385"/>
          </a:xfrm>
        </p:spPr>
        <p:txBody>
          <a:bodyPr/>
          <a:lstStyle/>
          <a:p>
            <a:r>
              <a:rPr lang="en-MY" dirty="0"/>
              <a:t>Achievement vs. Ascription (How People View Status)</a:t>
            </a:r>
          </a:p>
        </p:txBody>
      </p:sp>
      <p:sp>
        <p:nvSpPr>
          <p:cNvPr id="3" name="Content Placeholder 2">
            <a:extLst>
              <a:ext uri="{FF2B5EF4-FFF2-40B4-BE49-F238E27FC236}">
                <a16:creationId xmlns:a16="http://schemas.microsoft.com/office/drawing/2014/main" xmlns="" id="{9C32BE96-72C8-4741-8689-B139F37FD4B0}"/>
              </a:ext>
            </a:extLst>
          </p:cNvPr>
          <p:cNvSpPr>
            <a:spLocks noGrp="1"/>
          </p:cNvSpPr>
          <p:nvPr>
            <p:ph idx="1"/>
          </p:nvPr>
        </p:nvSpPr>
        <p:spPr>
          <a:xfrm>
            <a:off x="683568" y="1340768"/>
            <a:ext cx="7920880" cy="4752528"/>
          </a:xfrm>
        </p:spPr>
        <p:txBody>
          <a:bodyPr>
            <a:normAutofit lnSpcReduction="10000"/>
          </a:bodyPr>
          <a:lstStyle/>
          <a:p>
            <a:r>
              <a:rPr lang="en-MY" sz="2400" dirty="0"/>
              <a:t>Achievement culture refers to people are accorded status based on how well perform functions; Ascription culture refers to status based on who or what person is. In achievement culture, people believe that you are what you do, and they base your worth accordingly. These cultures value performance, no matter who you are. In ascription culture, people believe that you should be valued for who you are. Power, title, and position matter in these cultures, and these roles define </a:t>
            </a:r>
            <a:r>
              <a:rPr lang="en-MY" sz="2400" dirty="0" err="1"/>
              <a:t>behavior</a:t>
            </a:r>
            <a:r>
              <a:rPr lang="en-MY" sz="2400" dirty="0"/>
              <a:t>.</a:t>
            </a:r>
          </a:p>
          <a:p>
            <a:endParaRPr lang="en-MY" sz="2400" dirty="0"/>
          </a:p>
          <a:p>
            <a:r>
              <a:rPr lang="en-MY" sz="2400" dirty="0"/>
              <a:t>Typical achievement cultures include the U.S., Canada, Australia, and Scandinavia. Typical ascription cultures include France, Italy, Japan, and Saudi Arabia.</a:t>
            </a:r>
          </a:p>
          <a:p>
            <a:endParaRPr lang="en-MY" sz="2400" dirty="0"/>
          </a:p>
        </p:txBody>
      </p:sp>
    </p:spTree>
    <p:extLst>
      <p:ext uri="{BB962C8B-B14F-4D97-AF65-F5344CB8AC3E}">
        <p14:creationId xmlns:p14="http://schemas.microsoft.com/office/powerpoint/2010/main" xmlns="" val="58516007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F075986-FFD7-4109-96AF-875094951910}"/>
              </a:ext>
            </a:extLst>
          </p:cNvPr>
          <p:cNvSpPr>
            <a:spLocks noGrp="1"/>
          </p:cNvSpPr>
          <p:nvPr>
            <p:ph type="title"/>
          </p:nvPr>
        </p:nvSpPr>
        <p:spPr>
          <a:xfrm>
            <a:off x="692696" y="0"/>
            <a:ext cx="7200900" cy="1142385"/>
          </a:xfrm>
        </p:spPr>
        <p:txBody>
          <a:bodyPr>
            <a:normAutofit/>
          </a:bodyPr>
          <a:lstStyle/>
          <a:p>
            <a:r>
              <a:rPr lang="en-MY" sz="2800" dirty="0"/>
              <a:t>Sequential Time vs. Synchronous Time (How People Manage Time)</a:t>
            </a:r>
          </a:p>
        </p:txBody>
      </p:sp>
      <p:sp>
        <p:nvSpPr>
          <p:cNvPr id="3" name="Content Placeholder 2">
            <a:extLst>
              <a:ext uri="{FF2B5EF4-FFF2-40B4-BE49-F238E27FC236}">
                <a16:creationId xmlns:a16="http://schemas.microsoft.com/office/drawing/2014/main" xmlns="" id="{2BF77E11-EEEC-43C1-AAC0-7240A0CE8CA0}"/>
              </a:ext>
            </a:extLst>
          </p:cNvPr>
          <p:cNvSpPr>
            <a:spLocks noGrp="1"/>
          </p:cNvSpPr>
          <p:nvPr>
            <p:ph idx="1"/>
          </p:nvPr>
        </p:nvSpPr>
        <p:spPr>
          <a:xfrm>
            <a:off x="685800" y="1556792"/>
            <a:ext cx="8134672" cy="4530725"/>
          </a:xfrm>
        </p:spPr>
        <p:txBody>
          <a:bodyPr>
            <a:normAutofit lnSpcReduction="10000"/>
          </a:bodyPr>
          <a:lstStyle/>
          <a:p>
            <a:r>
              <a:rPr lang="en-MY" sz="2400" dirty="0"/>
              <a:t> In sequential time oriented culture, people like events to happen in order. They place a high value on punctuality, planning (and sticking to your plans), and staying on schedule. In this culture, "time is money," and people don't appreciate it when their schedule is thrown off. In synchronous time oriented culture, people see the past, present, and future as interwoven periods. They often work on several projects at once, and view plans and commitments as flexible.</a:t>
            </a:r>
          </a:p>
          <a:p>
            <a:endParaRPr lang="en-MY" sz="2400" dirty="0"/>
          </a:p>
          <a:p>
            <a:r>
              <a:rPr lang="en-MY" sz="2400" dirty="0"/>
              <a:t>Typical sequential-time cultures include Germany, the U.K., and the U.S. Typical synchronous-time cultures include Argentina, and Mexico.</a:t>
            </a:r>
          </a:p>
          <a:p>
            <a:endParaRPr lang="en-MY" sz="2400" dirty="0"/>
          </a:p>
        </p:txBody>
      </p:sp>
    </p:spTree>
    <p:extLst>
      <p:ext uri="{BB962C8B-B14F-4D97-AF65-F5344CB8AC3E}">
        <p14:creationId xmlns:p14="http://schemas.microsoft.com/office/powerpoint/2010/main" xmlns="" val="380862007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C25B626-1B38-49E7-886A-501AEF29EC42}"/>
              </a:ext>
            </a:extLst>
          </p:cNvPr>
          <p:cNvSpPr>
            <a:spLocks noGrp="1"/>
          </p:cNvSpPr>
          <p:nvPr>
            <p:ph type="title"/>
          </p:nvPr>
        </p:nvSpPr>
        <p:spPr>
          <a:xfrm>
            <a:off x="971550" y="-1630"/>
            <a:ext cx="7200900" cy="1142385"/>
          </a:xfrm>
        </p:spPr>
        <p:txBody>
          <a:bodyPr>
            <a:noAutofit/>
          </a:bodyPr>
          <a:lstStyle/>
          <a:p>
            <a:r>
              <a:rPr lang="en-MY" sz="2800" dirty="0"/>
              <a:t>Inner-directed vs. Outer-directed (How People Relate to Their Environment)</a:t>
            </a:r>
          </a:p>
        </p:txBody>
      </p:sp>
      <p:sp>
        <p:nvSpPr>
          <p:cNvPr id="3" name="Content Placeholder 2">
            <a:extLst>
              <a:ext uri="{FF2B5EF4-FFF2-40B4-BE49-F238E27FC236}">
                <a16:creationId xmlns:a16="http://schemas.microsoft.com/office/drawing/2014/main" xmlns="" id="{B57929DD-0AAF-4D4B-978A-39DA946D20AD}"/>
              </a:ext>
            </a:extLst>
          </p:cNvPr>
          <p:cNvSpPr>
            <a:spLocks noGrp="1"/>
          </p:cNvSpPr>
          <p:nvPr>
            <p:ph idx="1"/>
          </p:nvPr>
        </p:nvSpPr>
        <p:spPr>
          <a:xfrm>
            <a:off x="683568" y="1524000"/>
            <a:ext cx="7776864" cy="4425280"/>
          </a:xfrm>
        </p:spPr>
        <p:txBody>
          <a:bodyPr>
            <a:normAutofit/>
          </a:bodyPr>
          <a:lstStyle/>
          <a:p>
            <a:pPr marL="0" indent="0">
              <a:buNone/>
            </a:pPr>
            <a:r>
              <a:rPr lang="en-MY" sz="2400" dirty="0"/>
              <a:t>Inner-directed refers to people believe in control of outcomes; Outer-directed refers to people believe in letting things take own course. In inner-directed culture, people believe that they can control nature or their environment to achieve goals. This includes how they work with teams and within organizations. In outer-directed culture, people believe that nature, or their environment controls them; they must work with their environment to achieve goals. At work or in relationships, they focus their actions on others, and they avoid conflict where possible. People often need reassurance that they're doing a good job.</a:t>
            </a:r>
          </a:p>
        </p:txBody>
      </p:sp>
    </p:spTree>
    <p:extLst>
      <p:ext uri="{BB962C8B-B14F-4D97-AF65-F5344CB8AC3E}">
        <p14:creationId xmlns:p14="http://schemas.microsoft.com/office/powerpoint/2010/main" xmlns="" val="145048156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B3DDD1C-6D53-4211-A416-9CB588B15728}"/>
              </a:ext>
            </a:extLst>
          </p:cNvPr>
          <p:cNvSpPr>
            <a:spLocks noGrp="1"/>
          </p:cNvSpPr>
          <p:nvPr>
            <p:ph type="title"/>
          </p:nvPr>
        </p:nvSpPr>
        <p:spPr>
          <a:xfrm>
            <a:off x="827584" y="-77216"/>
            <a:ext cx="7200900" cy="1142385"/>
          </a:xfrm>
        </p:spPr>
        <p:txBody>
          <a:bodyPr>
            <a:normAutofit/>
          </a:bodyPr>
          <a:lstStyle/>
          <a:p>
            <a:r>
              <a:rPr lang="en-MY" sz="2800" dirty="0"/>
              <a:t>Question # </a:t>
            </a:r>
          </a:p>
        </p:txBody>
      </p:sp>
      <p:sp>
        <p:nvSpPr>
          <p:cNvPr id="3" name="Content Placeholder 2">
            <a:extLst>
              <a:ext uri="{FF2B5EF4-FFF2-40B4-BE49-F238E27FC236}">
                <a16:creationId xmlns:a16="http://schemas.microsoft.com/office/drawing/2014/main" xmlns="" id="{C23B4431-8FAB-4002-A8C9-D8C7141A0855}"/>
              </a:ext>
            </a:extLst>
          </p:cNvPr>
          <p:cNvSpPr>
            <a:spLocks noGrp="1"/>
          </p:cNvSpPr>
          <p:nvPr>
            <p:ph idx="1"/>
          </p:nvPr>
        </p:nvSpPr>
        <p:spPr>
          <a:xfrm>
            <a:off x="611560" y="1524000"/>
            <a:ext cx="7848872" cy="4353272"/>
          </a:xfrm>
        </p:spPr>
        <p:txBody>
          <a:bodyPr>
            <a:normAutofit/>
          </a:bodyPr>
          <a:lstStyle/>
          <a:p>
            <a:pPr marL="0" indent="0">
              <a:buNone/>
            </a:pPr>
            <a:r>
              <a:rPr lang="en-MY" sz="2400" dirty="0"/>
              <a:t>Which of the following is representative of a universalist culture?</a:t>
            </a:r>
          </a:p>
          <a:p>
            <a:pPr marL="0" indent="0">
              <a:buNone/>
            </a:pPr>
            <a:endParaRPr lang="en-MY" sz="2400" dirty="0"/>
          </a:p>
          <a:p>
            <a:pPr marL="0" indent="0">
              <a:buNone/>
            </a:pPr>
            <a:r>
              <a:rPr lang="en-MY" sz="2400" dirty="0"/>
              <a:t>a) Multitasking is valued more than sequential completion of tasks.</a:t>
            </a:r>
          </a:p>
          <a:p>
            <a:pPr marL="0" indent="0">
              <a:buNone/>
            </a:pPr>
            <a:r>
              <a:rPr lang="en-MY" sz="2400" dirty="0"/>
              <a:t>b) There is intense competition among project teams.</a:t>
            </a:r>
          </a:p>
          <a:p>
            <a:pPr marL="0" indent="0">
              <a:buNone/>
            </a:pPr>
            <a:r>
              <a:rPr lang="en-MY" sz="2400" dirty="0"/>
              <a:t>c) Managers believe that rules and consistency lead to fairness.</a:t>
            </a:r>
          </a:p>
          <a:p>
            <a:pPr marL="0" indent="0">
              <a:buNone/>
            </a:pPr>
            <a:r>
              <a:rPr lang="en-MY" sz="2400" dirty="0"/>
              <a:t>d) Personal freedom is less important than taking care of each other.</a:t>
            </a:r>
          </a:p>
        </p:txBody>
      </p:sp>
    </p:spTree>
    <p:extLst>
      <p:ext uri="{BB962C8B-B14F-4D97-AF65-F5344CB8AC3E}">
        <p14:creationId xmlns:p14="http://schemas.microsoft.com/office/powerpoint/2010/main" xmlns="" val="1981705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68FC71F-0B13-4B06-9AED-4CBBA161E716}"/>
              </a:ext>
            </a:extLst>
          </p:cNvPr>
          <p:cNvSpPr>
            <a:spLocks noGrp="1"/>
          </p:cNvSpPr>
          <p:nvPr>
            <p:ph type="title"/>
          </p:nvPr>
        </p:nvSpPr>
        <p:spPr>
          <a:xfrm>
            <a:off x="611560" y="-75586"/>
            <a:ext cx="7200900" cy="1142385"/>
          </a:xfrm>
        </p:spPr>
        <p:txBody>
          <a:bodyPr>
            <a:normAutofit/>
          </a:bodyPr>
          <a:lstStyle/>
          <a:p>
            <a:r>
              <a:rPr lang="en-MY" sz="2800" dirty="0"/>
              <a:t>Answer # </a:t>
            </a:r>
          </a:p>
        </p:txBody>
      </p:sp>
      <p:sp>
        <p:nvSpPr>
          <p:cNvPr id="3" name="Content Placeholder 2">
            <a:extLst>
              <a:ext uri="{FF2B5EF4-FFF2-40B4-BE49-F238E27FC236}">
                <a16:creationId xmlns:a16="http://schemas.microsoft.com/office/drawing/2014/main" xmlns="" id="{3981E17F-EBC0-4453-83C2-D6742BD63798}"/>
              </a:ext>
            </a:extLst>
          </p:cNvPr>
          <p:cNvSpPr>
            <a:spLocks noGrp="1"/>
          </p:cNvSpPr>
          <p:nvPr>
            <p:ph idx="1"/>
          </p:nvPr>
        </p:nvSpPr>
        <p:spPr>
          <a:xfrm>
            <a:off x="604388" y="1340768"/>
            <a:ext cx="7200900" cy="3809999"/>
          </a:xfrm>
        </p:spPr>
        <p:txBody>
          <a:bodyPr>
            <a:normAutofit/>
          </a:bodyPr>
          <a:lstStyle/>
          <a:p>
            <a:r>
              <a:rPr lang="en-MY" sz="2400" dirty="0"/>
              <a:t>Option C</a:t>
            </a:r>
          </a:p>
        </p:txBody>
      </p:sp>
    </p:spTree>
    <p:extLst>
      <p:ext uri="{BB962C8B-B14F-4D97-AF65-F5344CB8AC3E}">
        <p14:creationId xmlns:p14="http://schemas.microsoft.com/office/powerpoint/2010/main" xmlns="" val="39340725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F147FC9-AF6E-4D89-AB40-FF6420381062}"/>
              </a:ext>
            </a:extLst>
          </p:cNvPr>
          <p:cNvSpPr>
            <a:spLocks noGrp="1"/>
          </p:cNvSpPr>
          <p:nvPr>
            <p:ph type="title"/>
          </p:nvPr>
        </p:nvSpPr>
        <p:spPr>
          <a:xfrm>
            <a:off x="683568" y="-29765"/>
            <a:ext cx="7200900" cy="1142385"/>
          </a:xfrm>
        </p:spPr>
        <p:txBody>
          <a:bodyPr>
            <a:normAutofit/>
          </a:bodyPr>
          <a:lstStyle/>
          <a:p>
            <a:r>
              <a:rPr lang="en-MY" sz="2800" dirty="0"/>
              <a:t>Diversity Cultures</a:t>
            </a:r>
          </a:p>
        </p:txBody>
      </p:sp>
      <p:pic>
        <p:nvPicPr>
          <p:cNvPr id="5" name="Picture 4">
            <a:extLst>
              <a:ext uri="{FF2B5EF4-FFF2-40B4-BE49-F238E27FC236}">
                <a16:creationId xmlns:a16="http://schemas.microsoft.com/office/drawing/2014/main" xmlns="" id="{C92FE66C-0393-4ADA-94AC-1AE75EA1D62A}"/>
              </a:ext>
            </a:extLst>
          </p:cNvPr>
          <p:cNvPicPr>
            <a:picLocks noChangeAspect="1"/>
          </p:cNvPicPr>
          <p:nvPr/>
        </p:nvPicPr>
        <p:blipFill>
          <a:blip r:embed="rId2"/>
          <a:stretch>
            <a:fillRect/>
          </a:stretch>
        </p:blipFill>
        <p:spPr>
          <a:xfrm>
            <a:off x="1259632" y="1484784"/>
            <a:ext cx="5524551" cy="4277072"/>
          </a:xfrm>
          <a:prstGeom prst="rect">
            <a:avLst/>
          </a:prstGeom>
          <a:ln w="15875">
            <a:solidFill>
              <a:schemeClr val="tx1"/>
            </a:solidFill>
          </a:ln>
        </p:spPr>
      </p:pic>
    </p:spTree>
    <p:extLst>
      <p:ext uri="{BB962C8B-B14F-4D97-AF65-F5344CB8AC3E}">
        <p14:creationId xmlns:p14="http://schemas.microsoft.com/office/powerpoint/2010/main" xmlns="" val="143285728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6329E86-3EEB-4279-A592-050FEC18F223}"/>
              </a:ext>
            </a:extLst>
          </p:cNvPr>
          <p:cNvSpPr>
            <a:spLocks noGrp="1"/>
          </p:cNvSpPr>
          <p:nvPr>
            <p:ph type="title"/>
          </p:nvPr>
        </p:nvSpPr>
        <p:spPr>
          <a:xfrm>
            <a:off x="683568" y="-105351"/>
            <a:ext cx="7200900" cy="1142385"/>
          </a:xfrm>
        </p:spPr>
        <p:txBody>
          <a:bodyPr>
            <a:normAutofit/>
          </a:bodyPr>
          <a:lstStyle/>
          <a:p>
            <a:r>
              <a:rPr lang="en-MY" sz="2800" dirty="0"/>
              <a:t>Family</a:t>
            </a:r>
          </a:p>
        </p:txBody>
      </p:sp>
      <p:sp>
        <p:nvSpPr>
          <p:cNvPr id="3" name="Content Placeholder 2">
            <a:extLst>
              <a:ext uri="{FF2B5EF4-FFF2-40B4-BE49-F238E27FC236}">
                <a16:creationId xmlns:a16="http://schemas.microsoft.com/office/drawing/2014/main" xmlns="" id="{4B9C2F7D-84DF-4EE8-8B5D-EE9716BD1A43}"/>
              </a:ext>
            </a:extLst>
          </p:cNvPr>
          <p:cNvSpPr>
            <a:spLocks noGrp="1"/>
          </p:cNvSpPr>
          <p:nvPr>
            <p:ph idx="1"/>
          </p:nvPr>
        </p:nvSpPr>
        <p:spPr>
          <a:xfrm>
            <a:off x="683568" y="1340768"/>
            <a:ext cx="7704856" cy="3816424"/>
          </a:xfrm>
        </p:spPr>
        <p:txBody>
          <a:bodyPr>
            <a:normAutofit/>
          </a:bodyPr>
          <a:lstStyle/>
          <a:p>
            <a:pPr marL="0" indent="0">
              <a:buNone/>
            </a:pPr>
            <a:r>
              <a:rPr lang="en-MY" sz="2400" dirty="0"/>
              <a:t>The Family organizational culture is marked by a parent-child dynamic in which personal relationships and getting along together are extremely important. Power rests in key leaders, who guard it carefully. Success often depends on one's ability to manipulate and build on relationships. This culture occurs most frequently in countries like Japan, France, and Spain.</a:t>
            </a:r>
          </a:p>
        </p:txBody>
      </p:sp>
    </p:spTree>
    <p:extLst>
      <p:ext uri="{BB962C8B-B14F-4D97-AF65-F5344CB8AC3E}">
        <p14:creationId xmlns:p14="http://schemas.microsoft.com/office/powerpoint/2010/main" xmlns="" val="15374000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7477574-8DB0-4AFE-8809-E5DFD89B72DB}"/>
              </a:ext>
            </a:extLst>
          </p:cNvPr>
          <p:cNvSpPr>
            <a:spLocks noGrp="1"/>
          </p:cNvSpPr>
          <p:nvPr>
            <p:ph type="title"/>
          </p:nvPr>
        </p:nvSpPr>
        <p:spPr>
          <a:xfrm>
            <a:off x="611560" y="-75586"/>
            <a:ext cx="7200900" cy="1142385"/>
          </a:xfrm>
        </p:spPr>
        <p:txBody>
          <a:bodyPr>
            <a:normAutofit/>
          </a:bodyPr>
          <a:lstStyle/>
          <a:p>
            <a:r>
              <a:rPr lang="en-MY" sz="2800" dirty="0"/>
              <a:t>Eiffel Tower</a:t>
            </a:r>
          </a:p>
        </p:txBody>
      </p:sp>
      <p:sp>
        <p:nvSpPr>
          <p:cNvPr id="3" name="Content Placeholder 2">
            <a:extLst>
              <a:ext uri="{FF2B5EF4-FFF2-40B4-BE49-F238E27FC236}">
                <a16:creationId xmlns:a16="http://schemas.microsoft.com/office/drawing/2014/main" xmlns="" id="{C6C41889-2603-461E-B814-5D0B313AA49F}"/>
              </a:ext>
            </a:extLst>
          </p:cNvPr>
          <p:cNvSpPr>
            <a:spLocks noGrp="1"/>
          </p:cNvSpPr>
          <p:nvPr>
            <p:ph idx="1"/>
          </p:nvPr>
        </p:nvSpPr>
        <p:spPr>
          <a:xfrm>
            <a:off x="683568" y="1524000"/>
            <a:ext cx="7920880" cy="3993232"/>
          </a:xfrm>
        </p:spPr>
        <p:txBody>
          <a:bodyPr>
            <a:normAutofit/>
          </a:bodyPr>
          <a:lstStyle/>
          <a:p>
            <a:pPr marL="0" indent="0">
              <a:buNone/>
            </a:pPr>
            <a:r>
              <a:rPr lang="en-MY" sz="2400" dirty="0"/>
              <a:t>The Eiffel Tower concept refers to a hierarchical structuring of relationships. Power and decision-making responsibility increase as one move toward the top of the organization. There may be elaborate rules, strictly respected job definitions and responsibilities, and a reliance on planning. These kinds of organizations are generally found in Germany, Denmark, and the Netherlands.</a:t>
            </a:r>
          </a:p>
        </p:txBody>
      </p:sp>
    </p:spTree>
    <p:extLst>
      <p:ext uri="{BB962C8B-B14F-4D97-AF65-F5344CB8AC3E}">
        <p14:creationId xmlns:p14="http://schemas.microsoft.com/office/powerpoint/2010/main" xmlns="" val="241755192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F586E26-B669-4094-9605-F1CACB074B16}"/>
              </a:ext>
            </a:extLst>
          </p:cNvPr>
          <p:cNvSpPr>
            <a:spLocks noGrp="1"/>
          </p:cNvSpPr>
          <p:nvPr>
            <p:ph type="title"/>
          </p:nvPr>
        </p:nvSpPr>
        <p:spPr>
          <a:xfrm>
            <a:off x="755576" y="-15697"/>
            <a:ext cx="7200900" cy="1142385"/>
          </a:xfrm>
        </p:spPr>
        <p:txBody>
          <a:bodyPr>
            <a:normAutofit/>
          </a:bodyPr>
          <a:lstStyle/>
          <a:p>
            <a:r>
              <a:rPr lang="en-MY" sz="2800" dirty="0"/>
              <a:t>Incubator</a:t>
            </a:r>
          </a:p>
        </p:txBody>
      </p:sp>
      <p:sp>
        <p:nvSpPr>
          <p:cNvPr id="3" name="Content Placeholder 2">
            <a:extLst>
              <a:ext uri="{FF2B5EF4-FFF2-40B4-BE49-F238E27FC236}">
                <a16:creationId xmlns:a16="http://schemas.microsoft.com/office/drawing/2014/main" xmlns="" id="{6FFF9C84-76CF-4FA1-B650-084A9C62846F}"/>
              </a:ext>
            </a:extLst>
          </p:cNvPr>
          <p:cNvSpPr>
            <a:spLocks noGrp="1"/>
          </p:cNvSpPr>
          <p:nvPr>
            <p:ph idx="1"/>
          </p:nvPr>
        </p:nvSpPr>
        <p:spPr>
          <a:xfrm>
            <a:off x="755576" y="1268760"/>
            <a:ext cx="7560840" cy="3960440"/>
          </a:xfrm>
        </p:spPr>
        <p:txBody>
          <a:bodyPr>
            <a:normAutofit/>
          </a:bodyPr>
          <a:lstStyle/>
          <a:p>
            <a:pPr marL="0" indent="0">
              <a:buNone/>
            </a:pPr>
            <a:r>
              <a:rPr lang="en-MY" sz="2400" dirty="0"/>
              <a:t>The Incubator describes organizations that are relatively flat, in which individuals can exert power and gain recognition. From a national perspective, Sweden tends to produce Incubators; from an industrial perspective, Incubators are often software companies</a:t>
            </a:r>
          </a:p>
        </p:txBody>
      </p:sp>
    </p:spTree>
    <p:extLst>
      <p:ext uri="{BB962C8B-B14F-4D97-AF65-F5344CB8AC3E}">
        <p14:creationId xmlns:p14="http://schemas.microsoft.com/office/powerpoint/2010/main" xmlns="" val="49691836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F3D0BA9-7FA6-4457-81BF-BBA3145253E5}"/>
              </a:ext>
            </a:extLst>
          </p:cNvPr>
          <p:cNvSpPr>
            <a:spLocks noGrp="1"/>
          </p:cNvSpPr>
          <p:nvPr>
            <p:ph type="title"/>
          </p:nvPr>
        </p:nvSpPr>
        <p:spPr/>
        <p:txBody>
          <a:bodyPr>
            <a:normAutofit/>
          </a:bodyPr>
          <a:lstStyle/>
          <a:p>
            <a:r>
              <a:rPr lang="en-MY" sz="2800" dirty="0"/>
              <a:t>Guided Missile</a:t>
            </a:r>
          </a:p>
        </p:txBody>
      </p:sp>
      <p:sp>
        <p:nvSpPr>
          <p:cNvPr id="3" name="Content Placeholder 2">
            <a:extLst>
              <a:ext uri="{FF2B5EF4-FFF2-40B4-BE49-F238E27FC236}">
                <a16:creationId xmlns:a16="http://schemas.microsoft.com/office/drawing/2014/main" xmlns="" id="{C016495B-3AB4-4AB4-965D-F393BBBECB7E}"/>
              </a:ext>
            </a:extLst>
          </p:cNvPr>
          <p:cNvSpPr>
            <a:spLocks noGrp="1"/>
          </p:cNvSpPr>
          <p:nvPr>
            <p:ph idx="1"/>
          </p:nvPr>
        </p:nvSpPr>
        <p:spPr/>
        <p:txBody>
          <a:bodyPr>
            <a:normAutofit/>
          </a:bodyPr>
          <a:lstStyle/>
          <a:p>
            <a:pPr marL="0" indent="0">
              <a:buNone/>
            </a:pPr>
            <a:r>
              <a:rPr lang="en-MY" sz="2400" dirty="0"/>
              <a:t>The Guided Missile organization is highly focused on the achievement of specific objectives, often those that deliver value in a short time frame. Power is gained through expertise. Value to the organization is measured by results and is rewarded. This type of corporate culture characterizes many organizations in the United Kingdom, the United States, and Canada.</a:t>
            </a:r>
          </a:p>
        </p:txBody>
      </p:sp>
    </p:spTree>
    <p:extLst>
      <p:ext uri="{BB962C8B-B14F-4D97-AF65-F5344CB8AC3E}">
        <p14:creationId xmlns:p14="http://schemas.microsoft.com/office/powerpoint/2010/main" xmlns="" val="226364012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9F54148-6CAB-4135-8ABA-3142E77CC055}"/>
              </a:ext>
            </a:extLst>
          </p:cNvPr>
          <p:cNvSpPr>
            <a:spLocks noGrp="1"/>
          </p:cNvSpPr>
          <p:nvPr>
            <p:ph type="title"/>
          </p:nvPr>
        </p:nvSpPr>
        <p:spPr/>
        <p:txBody>
          <a:bodyPr>
            <a:normAutofit/>
          </a:bodyPr>
          <a:lstStyle/>
          <a:p>
            <a:r>
              <a:rPr lang="en-MY" sz="2800" dirty="0"/>
              <a:t>Question # </a:t>
            </a:r>
          </a:p>
        </p:txBody>
      </p:sp>
      <p:sp>
        <p:nvSpPr>
          <p:cNvPr id="3" name="Content Placeholder 2">
            <a:extLst>
              <a:ext uri="{FF2B5EF4-FFF2-40B4-BE49-F238E27FC236}">
                <a16:creationId xmlns:a16="http://schemas.microsoft.com/office/drawing/2014/main" xmlns="" id="{E27D6185-E311-460F-9439-B8FA8E4B7AB5}"/>
              </a:ext>
            </a:extLst>
          </p:cNvPr>
          <p:cNvSpPr>
            <a:spLocks noGrp="1"/>
          </p:cNvSpPr>
          <p:nvPr>
            <p:ph idx="1"/>
          </p:nvPr>
        </p:nvSpPr>
        <p:spPr>
          <a:xfrm>
            <a:off x="467544" y="2060848"/>
            <a:ext cx="8208912" cy="3888432"/>
          </a:xfrm>
        </p:spPr>
        <p:txBody>
          <a:bodyPr>
            <a:normAutofit/>
          </a:bodyPr>
          <a:lstStyle/>
          <a:p>
            <a:pPr marL="0" indent="0">
              <a:buNone/>
            </a:pPr>
            <a:r>
              <a:rPr lang="en-MY" sz="2400" dirty="0"/>
              <a:t>Which of the following organizational cultures is highly focused on the achievement of objectives and provides rewards based on expertise?</a:t>
            </a:r>
          </a:p>
          <a:p>
            <a:pPr marL="0" indent="0">
              <a:buNone/>
            </a:pPr>
            <a:r>
              <a:rPr lang="en-MY" sz="2400" dirty="0"/>
              <a:t>a) Guided Missile</a:t>
            </a:r>
          </a:p>
          <a:p>
            <a:pPr marL="0" indent="0">
              <a:buNone/>
            </a:pPr>
            <a:r>
              <a:rPr lang="en-MY" sz="2400" dirty="0"/>
              <a:t>b) Incubator</a:t>
            </a:r>
          </a:p>
          <a:p>
            <a:pPr marL="0" indent="0">
              <a:buNone/>
            </a:pPr>
            <a:r>
              <a:rPr lang="en-MY" sz="2400" dirty="0"/>
              <a:t>c) Eiffel Tower</a:t>
            </a:r>
          </a:p>
          <a:p>
            <a:pPr marL="0" indent="0">
              <a:buNone/>
            </a:pPr>
            <a:r>
              <a:rPr lang="en-MY" sz="2400" dirty="0"/>
              <a:t>d) Family</a:t>
            </a:r>
          </a:p>
          <a:p>
            <a:pPr marL="0" indent="0">
              <a:buNone/>
            </a:pPr>
            <a:endParaRPr lang="en-MY" sz="2400" dirty="0"/>
          </a:p>
          <a:p>
            <a:pPr marL="0" indent="0">
              <a:buNone/>
            </a:pPr>
            <a:endParaRPr lang="en-MY" sz="2400" dirty="0"/>
          </a:p>
          <a:p>
            <a:pPr marL="0" indent="0">
              <a:buNone/>
            </a:pPr>
            <a:endParaRPr lang="en-MY" sz="2400" dirty="0"/>
          </a:p>
        </p:txBody>
      </p:sp>
    </p:spTree>
    <p:extLst>
      <p:ext uri="{BB962C8B-B14F-4D97-AF65-F5344CB8AC3E}">
        <p14:creationId xmlns:p14="http://schemas.microsoft.com/office/powerpoint/2010/main" xmlns="" val="4571513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94D98FE-7337-4C32-B9CD-C3A1C0B74D61}"/>
              </a:ext>
            </a:extLst>
          </p:cNvPr>
          <p:cNvSpPr>
            <a:spLocks noGrp="1"/>
          </p:cNvSpPr>
          <p:nvPr>
            <p:ph type="title"/>
          </p:nvPr>
        </p:nvSpPr>
        <p:spPr/>
        <p:txBody>
          <a:bodyPr>
            <a:normAutofit/>
          </a:bodyPr>
          <a:lstStyle/>
          <a:p>
            <a:r>
              <a:rPr lang="en-MY" sz="2800" dirty="0"/>
              <a:t>Answer # </a:t>
            </a:r>
          </a:p>
        </p:txBody>
      </p:sp>
      <p:sp>
        <p:nvSpPr>
          <p:cNvPr id="3" name="Content Placeholder 2">
            <a:extLst>
              <a:ext uri="{FF2B5EF4-FFF2-40B4-BE49-F238E27FC236}">
                <a16:creationId xmlns:a16="http://schemas.microsoft.com/office/drawing/2014/main" xmlns="" id="{5E573244-543E-48F0-9C8E-1595005606C3}"/>
              </a:ext>
            </a:extLst>
          </p:cNvPr>
          <p:cNvSpPr>
            <a:spLocks noGrp="1"/>
          </p:cNvSpPr>
          <p:nvPr>
            <p:ph idx="1"/>
          </p:nvPr>
        </p:nvSpPr>
        <p:spPr/>
        <p:txBody>
          <a:bodyPr>
            <a:normAutofit/>
          </a:bodyPr>
          <a:lstStyle/>
          <a:p>
            <a:r>
              <a:rPr lang="en-MY" sz="2400" dirty="0"/>
              <a:t>Option A</a:t>
            </a:r>
          </a:p>
        </p:txBody>
      </p:sp>
    </p:spTree>
    <p:extLst>
      <p:ext uri="{BB962C8B-B14F-4D97-AF65-F5344CB8AC3E}">
        <p14:creationId xmlns:p14="http://schemas.microsoft.com/office/powerpoint/2010/main" xmlns="" val="398057503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8310994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60EAD04-A990-4F22-8BB8-1DEB526BE13A}"/>
              </a:ext>
            </a:extLst>
          </p:cNvPr>
          <p:cNvSpPr>
            <a:spLocks noGrp="1"/>
          </p:cNvSpPr>
          <p:nvPr>
            <p:ph type="title"/>
          </p:nvPr>
        </p:nvSpPr>
        <p:spPr>
          <a:xfrm>
            <a:off x="228600" y="152400"/>
            <a:ext cx="8534400" cy="1219199"/>
          </a:xfrm>
        </p:spPr>
        <p:txBody>
          <a:bodyPr>
            <a:normAutofit/>
          </a:bodyPr>
          <a:lstStyle/>
          <a:p>
            <a:r>
              <a:rPr lang="en-MY" dirty="0"/>
              <a:t>Cameron &amp; Quinn Organisational Culture Model</a:t>
            </a:r>
          </a:p>
        </p:txBody>
      </p:sp>
      <p:sp>
        <p:nvSpPr>
          <p:cNvPr id="3" name="Content Placeholder 2">
            <a:extLst>
              <a:ext uri="{FF2B5EF4-FFF2-40B4-BE49-F238E27FC236}">
                <a16:creationId xmlns="" xmlns:a16="http://schemas.microsoft.com/office/drawing/2014/main" id="{24379F4D-BC5E-4759-B14A-77BFC77521A4}"/>
              </a:ext>
            </a:extLst>
          </p:cNvPr>
          <p:cNvSpPr>
            <a:spLocks noGrp="1"/>
          </p:cNvSpPr>
          <p:nvPr>
            <p:ph idx="1"/>
          </p:nvPr>
        </p:nvSpPr>
        <p:spPr>
          <a:xfrm>
            <a:off x="467544" y="1484784"/>
            <a:ext cx="8208912" cy="4608512"/>
          </a:xfrm>
        </p:spPr>
        <p:txBody>
          <a:bodyPr>
            <a:normAutofit/>
          </a:bodyPr>
          <a:lstStyle/>
          <a:p>
            <a:r>
              <a:rPr lang="en-MY" sz="2400" dirty="0"/>
              <a:t>Clan oriented cultures are family-like, with a focus on mentoring, nurturing, and “doing things together.”</a:t>
            </a:r>
          </a:p>
          <a:p>
            <a:r>
              <a:rPr lang="en-MY" sz="2400" dirty="0"/>
              <a:t>Adhocracy oriented cultures are dynamic and entrepreneurial, with a focus on risk- taking, innovation, and “doing things first.”</a:t>
            </a:r>
          </a:p>
          <a:p>
            <a:r>
              <a:rPr lang="en-MY" sz="2400" dirty="0"/>
              <a:t>Market oriented cultures are results oriented, with a focus on competition, achievement, and “getting the job done.”</a:t>
            </a:r>
          </a:p>
          <a:p>
            <a:r>
              <a:rPr lang="en-MY" sz="2400" dirty="0"/>
              <a:t>Hierarchy oriented cultures are structured and controlled, with a focus on efficiency, stability and “doing things right.”</a:t>
            </a:r>
          </a:p>
          <a:p>
            <a:endParaRPr lang="en-MY" sz="2400" dirty="0"/>
          </a:p>
        </p:txBody>
      </p:sp>
    </p:spTree>
    <p:extLst>
      <p:ext uri="{BB962C8B-B14F-4D97-AF65-F5344CB8AC3E}">
        <p14:creationId xmlns="" xmlns:p14="http://schemas.microsoft.com/office/powerpoint/2010/main" val="143834092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F958309-2148-4C83-8374-4CE1E4D68C19}"/>
              </a:ext>
            </a:extLst>
          </p:cNvPr>
          <p:cNvSpPr>
            <a:spLocks noGrp="1"/>
          </p:cNvSpPr>
          <p:nvPr>
            <p:ph type="title"/>
          </p:nvPr>
        </p:nvSpPr>
        <p:spPr/>
        <p:txBody>
          <a:bodyPr>
            <a:normAutofit/>
          </a:bodyPr>
          <a:lstStyle/>
          <a:p>
            <a:r>
              <a:rPr lang="en-MY" dirty="0"/>
              <a:t>Cameron &amp; Quinn Organisational Culture Model</a:t>
            </a:r>
          </a:p>
        </p:txBody>
      </p:sp>
      <p:pic>
        <p:nvPicPr>
          <p:cNvPr id="5" name="Picture 4">
            <a:extLst>
              <a:ext uri="{FF2B5EF4-FFF2-40B4-BE49-F238E27FC236}">
                <a16:creationId xmlns="" xmlns:a16="http://schemas.microsoft.com/office/drawing/2014/main" id="{7EEEB65A-1CA7-49EC-B8B6-C635835EDA01}"/>
              </a:ext>
            </a:extLst>
          </p:cNvPr>
          <p:cNvPicPr>
            <a:picLocks noChangeAspect="1"/>
          </p:cNvPicPr>
          <p:nvPr/>
        </p:nvPicPr>
        <p:blipFill>
          <a:blip r:embed="rId2"/>
          <a:stretch>
            <a:fillRect/>
          </a:stretch>
        </p:blipFill>
        <p:spPr>
          <a:xfrm>
            <a:off x="683568" y="1844824"/>
            <a:ext cx="8151306" cy="4392488"/>
          </a:xfrm>
          <a:prstGeom prst="rect">
            <a:avLst/>
          </a:prstGeom>
        </p:spPr>
      </p:pic>
    </p:spTree>
    <p:extLst>
      <p:ext uri="{BB962C8B-B14F-4D97-AF65-F5344CB8AC3E}">
        <p14:creationId xmlns="" xmlns:p14="http://schemas.microsoft.com/office/powerpoint/2010/main" val="356333520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64461467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379C640-5F20-4372-AAAD-C0007D817AE7}"/>
              </a:ext>
            </a:extLst>
          </p:cNvPr>
          <p:cNvSpPr>
            <a:spLocks noGrp="1"/>
          </p:cNvSpPr>
          <p:nvPr>
            <p:ph type="title"/>
          </p:nvPr>
        </p:nvSpPr>
        <p:spPr>
          <a:xfrm>
            <a:off x="827584" y="-63148"/>
            <a:ext cx="7200900" cy="1142385"/>
          </a:xfrm>
        </p:spPr>
        <p:txBody>
          <a:bodyPr>
            <a:normAutofit/>
          </a:bodyPr>
          <a:lstStyle/>
          <a:p>
            <a:r>
              <a:rPr lang="en-MY" sz="2800" dirty="0"/>
              <a:t>National Culture</a:t>
            </a:r>
          </a:p>
        </p:txBody>
      </p:sp>
      <p:sp>
        <p:nvSpPr>
          <p:cNvPr id="3" name="Content Placeholder 2">
            <a:extLst>
              <a:ext uri="{FF2B5EF4-FFF2-40B4-BE49-F238E27FC236}">
                <a16:creationId xmlns="" xmlns:a16="http://schemas.microsoft.com/office/drawing/2014/main" id="{D060DC0B-DF9C-40D1-876D-8742277EDCEC}"/>
              </a:ext>
            </a:extLst>
          </p:cNvPr>
          <p:cNvSpPr>
            <a:spLocks noGrp="1"/>
          </p:cNvSpPr>
          <p:nvPr>
            <p:ph idx="1"/>
          </p:nvPr>
        </p:nvSpPr>
        <p:spPr>
          <a:xfrm>
            <a:off x="611560" y="1340768"/>
            <a:ext cx="7920880" cy="4608512"/>
          </a:xfrm>
        </p:spPr>
        <p:txBody>
          <a:bodyPr>
            <a:normAutofit/>
          </a:bodyPr>
          <a:lstStyle/>
          <a:p>
            <a:pPr marL="0" indent="0">
              <a:buNone/>
            </a:pPr>
            <a:r>
              <a:rPr lang="en-MY" sz="2400" dirty="0"/>
              <a:t>The values that distinguished countries (rather than individuals) from each other grouped themselves statistically into four clusters. They dealt with four anthropological problem areas that different national societies handle differently: </a:t>
            </a:r>
          </a:p>
          <a:p>
            <a:r>
              <a:rPr lang="en-MY" sz="2400" dirty="0"/>
              <a:t>ways of coping with inequality</a:t>
            </a:r>
          </a:p>
          <a:p>
            <a:r>
              <a:rPr lang="en-MY" sz="2400" dirty="0"/>
              <a:t> ways of coping with uncertainty</a:t>
            </a:r>
          </a:p>
          <a:p>
            <a:r>
              <a:rPr lang="en-MY" sz="2400" dirty="0"/>
              <a:t>the relationship of the individual with her or his primary group</a:t>
            </a:r>
          </a:p>
          <a:p>
            <a:r>
              <a:rPr lang="en-MY" sz="2400" dirty="0"/>
              <a:t>the emotional implications of having been born as a girl or as a boy. </a:t>
            </a:r>
          </a:p>
        </p:txBody>
      </p:sp>
    </p:spTree>
    <p:extLst>
      <p:ext uri="{BB962C8B-B14F-4D97-AF65-F5344CB8AC3E}">
        <p14:creationId xmlns="" xmlns:p14="http://schemas.microsoft.com/office/powerpoint/2010/main" val="362257300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42B7666-5A51-498C-98BF-33B393746EC8}"/>
              </a:ext>
            </a:extLst>
          </p:cNvPr>
          <p:cNvSpPr>
            <a:spLocks noGrp="1"/>
          </p:cNvSpPr>
          <p:nvPr>
            <p:ph type="title"/>
          </p:nvPr>
        </p:nvSpPr>
        <p:spPr>
          <a:xfrm>
            <a:off x="827584" y="-75586"/>
            <a:ext cx="7200900" cy="1142385"/>
          </a:xfrm>
        </p:spPr>
        <p:txBody>
          <a:bodyPr>
            <a:normAutofit/>
          </a:bodyPr>
          <a:lstStyle/>
          <a:p>
            <a:r>
              <a:rPr lang="en-MY" sz="2800" dirty="0"/>
              <a:t>Hofstede Six Dimensions</a:t>
            </a:r>
          </a:p>
        </p:txBody>
      </p:sp>
      <p:sp>
        <p:nvSpPr>
          <p:cNvPr id="3" name="Content Placeholder 2">
            <a:extLst>
              <a:ext uri="{FF2B5EF4-FFF2-40B4-BE49-F238E27FC236}">
                <a16:creationId xmlns="" xmlns:a16="http://schemas.microsoft.com/office/drawing/2014/main" id="{84711A05-D4BF-484C-A9FF-46611530D8CD}"/>
              </a:ext>
            </a:extLst>
          </p:cNvPr>
          <p:cNvSpPr>
            <a:spLocks noGrp="1"/>
          </p:cNvSpPr>
          <p:nvPr>
            <p:ph idx="1"/>
          </p:nvPr>
        </p:nvSpPr>
        <p:spPr>
          <a:xfrm>
            <a:off x="683568" y="1412776"/>
            <a:ext cx="7632848" cy="4320480"/>
          </a:xfrm>
        </p:spPr>
        <p:txBody>
          <a:bodyPr>
            <a:normAutofit/>
          </a:bodyPr>
          <a:lstStyle/>
          <a:p>
            <a:pPr marL="0" indent="0">
              <a:buNone/>
            </a:pPr>
            <a:r>
              <a:rPr lang="en-MY" sz="2400" dirty="0"/>
              <a:t>Geert Hofstede dimensions of national culture:</a:t>
            </a:r>
          </a:p>
          <a:p>
            <a:pPr marL="0" indent="0">
              <a:buNone/>
            </a:pPr>
            <a:r>
              <a:rPr lang="en-MY" sz="2400" dirty="0"/>
              <a:t> </a:t>
            </a:r>
          </a:p>
          <a:p>
            <a:pPr marL="514350" indent="-514350">
              <a:buFont typeface="+mj-lt"/>
              <a:buAutoNum type="arabicPeriod"/>
            </a:pPr>
            <a:r>
              <a:rPr lang="en-MY" sz="2400" dirty="0"/>
              <a:t>Power Distance</a:t>
            </a:r>
          </a:p>
          <a:p>
            <a:pPr marL="514350" indent="-514350">
              <a:buFont typeface="+mj-lt"/>
              <a:buAutoNum type="arabicPeriod"/>
            </a:pPr>
            <a:r>
              <a:rPr lang="en-MY" sz="2400" dirty="0"/>
              <a:t>Uncertainty Avoidance</a:t>
            </a:r>
          </a:p>
          <a:p>
            <a:pPr marL="514350" indent="-514350">
              <a:buFont typeface="+mj-lt"/>
              <a:buAutoNum type="arabicPeriod"/>
            </a:pPr>
            <a:r>
              <a:rPr lang="en-MY" sz="2400" dirty="0"/>
              <a:t>Individualism versus Collectivism</a:t>
            </a:r>
          </a:p>
          <a:p>
            <a:pPr marL="514350" indent="-514350">
              <a:buFont typeface="+mj-lt"/>
              <a:buAutoNum type="arabicPeriod"/>
            </a:pPr>
            <a:r>
              <a:rPr lang="en-MY" sz="2400" dirty="0"/>
              <a:t>Masculinity versus Femininity</a:t>
            </a:r>
          </a:p>
          <a:p>
            <a:pPr marL="514350" indent="-514350">
              <a:buFont typeface="+mj-lt"/>
              <a:buAutoNum type="arabicPeriod"/>
            </a:pPr>
            <a:r>
              <a:rPr lang="en-MY" sz="2400" dirty="0"/>
              <a:t> Time Perspective</a:t>
            </a:r>
          </a:p>
          <a:p>
            <a:pPr marL="514350" indent="-514350">
              <a:buFont typeface="+mj-lt"/>
              <a:buAutoNum type="arabicPeriod"/>
            </a:pPr>
            <a:r>
              <a:rPr lang="en-MY" sz="2400" dirty="0"/>
              <a:t>Indulgence/Restraint</a:t>
            </a:r>
          </a:p>
        </p:txBody>
      </p:sp>
    </p:spTree>
    <p:extLst>
      <p:ext uri="{BB962C8B-B14F-4D97-AF65-F5344CB8AC3E}">
        <p14:creationId xmlns="" xmlns:p14="http://schemas.microsoft.com/office/powerpoint/2010/main" val="78380869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0F85459-A794-446E-BA85-FD12704153A9}"/>
              </a:ext>
            </a:extLst>
          </p:cNvPr>
          <p:cNvSpPr>
            <a:spLocks noGrp="1"/>
          </p:cNvSpPr>
          <p:nvPr>
            <p:ph type="title"/>
          </p:nvPr>
        </p:nvSpPr>
        <p:spPr>
          <a:xfrm>
            <a:off x="914400" y="304800"/>
            <a:ext cx="7200900" cy="655639"/>
          </a:xfrm>
        </p:spPr>
        <p:txBody>
          <a:bodyPr>
            <a:normAutofit/>
          </a:bodyPr>
          <a:lstStyle/>
          <a:p>
            <a:pPr algn="ctr"/>
            <a:r>
              <a:rPr lang="en-MY" sz="2800" dirty="0"/>
              <a:t>Hofstede’s Cultural Dimensions</a:t>
            </a:r>
          </a:p>
        </p:txBody>
      </p:sp>
      <p:pic>
        <p:nvPicPr>
          <p:cNvPr id="5" name="Picture 4">
            <a:extLst>
              <a:ext uri="{FF2B5EF4-FFF2-40B4-BE49-F238E27FC236}">
                <a16:creationId xmlns="" xmlns:a16="http://schemas.microsoft.com/office/drawing/2014/main" id="{F4A7072E-E7A4-4AF1-B16F-CCEFAFFC2F89}"/>
              </a:ext>
            </a:extLst>
          </p:cNvPr>
          <p:cNvPicPr>
            <a:picLocks noChangeAspect="1"/>
          </p:cNvPicPr>
          <p:nvPr/>
        </p:nvPicPr>
        <p:blipFill>
          <a:blip r:embed="rId2"/>
          <a:stretch>
            <a:fillRect/>
          </a:stretch>
        </p:blipFill>
        <p:spPr>
          <a:xfrm>
            <a:off x="1295400" y="1371600"/>
            <a:ext cx="6753225" cy="4343400"/>
          </a:xfrm>
          <a:prstGeom prst="rect">
            <a:avLst/>
          </a:prstGeom>
        </p:spPr>
      </p:pic>
    </p:spTree>
    <p:extLst>
      <p:ext uri="{BB962C8B-B14F-4D97-AF65-F5344CB8AC3E}">
        <p14:creationId xmlns="" xmlns:p14="http://schemas.microsoft.com/office/powerpoint/2010/main" val="397788665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6D10B54-0546-45BD-9521-523E4FB310B5}"/>
              </a:ext>
            </a:extLst>
          </p:cNvPr>
          <p:cNvSpPr>
            <a:spLocks noGrp="1"/>
          </p:cNvSpPr>
          <p:nvPr>
            <p:ph type="title"/>
          </p:nvPr>
        </p:nvSpPr>
        <p:spPr>
          <a:xfrm>
            <a:off x="755576" y="-75586"/>
            <a:ext cx="7200900" cy="1142385"/>
          </a:xfrm>
        </p:spPr>
        <p:txBody>
          <a:bodyPr>
            <a:normAutofit/>
          </a:bodyPr>
          <a:lstStyle/>
          <a:p>
            <a:r>
              <a:rPr lang="en-MY" sz="2800" dirty="0"/>
              <a:t>Individualism vs. Collectivism</a:t>
            </a:r>
          </a:p>
        </p:txBody>
      </p:sp>
      <p:sp>
        <p:nvSpPr>
          <p:cNvPr id="3" name="Content Placeholder 2">
            <a:extLst>
              <a:ext uri="{FF2B5EF4-FFF2-40B4-BE49-F238E27FC236}">
                <a16:creationId xmlns="" xmlns:a16="http://schemas.microsoft.com/office/drawing/2014/main" id="{69B14157-4FB4-4303-9997-41C183B7D94B}"/>
              </a:ext>
            </a:extLst>
          </p:cNvPr>
          <p:cNvSpPr>
            <a:spLocks noGrp="1"/>
          </p:cNvSpPr>
          <p:nvPr>
            <p:ph idx="1"/>
          </p:nvPr>
        </p:nvSpPr>
        <p:spPr>
          <a:xfrm>
            <a:off x="467544" y="1340768"/>
            <a:ext cx="8136904" cy="4608512"/>
          </a:xfrm>
        </p:spPr>
        <p:txBody>
          <a:bodyPr>
            <a:normAutofit fontScale="92500" lnSpcReduction="10000"/>
          </a:bodyPr>
          <a:lstStyle/>
          <a:p>
            <a:pPr marL="0" indent="0">
              <a:buNone/>
            </a:pPr>
            <a:r>
              <a:rPr lang="en-MY" sz="2400" dirty="0"/>
              <a:t>Individualism is the tendency of people to look after themselves and their immediate family only; Individualism is the preference of people to belong to a loosely knit society where importance is placed on the self and autonomy. </a:t>
            </a:r>
          </a:p>
          <a:p>
            <a:pPr marL="0" indent="0">
              <a:buNone/>
            </a:pPr>
            <a:r>
              <a:rPr lang="en-MY" sz="2400" dirty="0"/>
              <a:t>In opposition, collectivism is the tendency of people to belong to groups or collectives and to look after each other in exchange for loyalty. Collectivist structures place importance on interdependent social units such as the family, rather than on the self. In individualist societies, employees require the freedom to work independently and desire challenging work (which is more important than personal relationships) that will help them reach self-actualization. In collectivist cultures, unquestioned management structures are responsible for the organization of teams of employees and the cohesion of the collective.</a:t>
            </a:r>
          </a:p>
        </p:txBody>
      </p:sp>
    </p:spTree>
    <p:extLst>
      <p:ext uri="{BB962C8B-B14F-4D97-AF65-F5344CB8AC3E}">
        <p14:creationId xmlns="" xmlns:p14="http://schemas.microsoft.com/office/powerpoint/2010/main" val="361379065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6172359-B84C-4AA2-91CE-A9C536605808}"/>
              </a:ext>
            </a:extLst>
          </p:cNvPr>
          <p:cNvSpPr>
            <a:spLocks noGrp="1"/>
          </p:cNvSpPr>
          <p:nvPr>
            <p:ph type="title"/>
          </p:nvPr>
        </p:nvSpPr>
        <p:spPr>
          <a:xfrm>
            <a:off x="755576" y="-77216"/>
            <a:ext cx="7200900" cy="1142385"/>
          </a:xfrm>
        </p:spPr>
        <p:txBody>
          <a:bodyPr>
            <a:normAutofit/>
          </a:bodyPr>
          <a:lstStyle/>
          <a:p>
            <a:r>
              <a:rPr lang="en-MY" sz="2800" dirty="0"/>
              <a:t>Masculinity vs. Femininity</a:t>
            </a:r>
          </a:p>
        </p:txBody>
      </p:sp>
      <p:sp>
        <p:nvSpPr>
          <p:cNvPr id="3" name="Content Placeholder 2">
            <a:extLst>
              <a:ext uri="{FF2B5EF4-FFF2-40B4-BE49-F238E27FC236}">
                <a16:creationId xmlns="" xmlns:a16="http://schemas.microsoft.com/office/drawing/2014/main" id="{909111A3-8626-4412-8ED2-BADAC765BB5B}"/>
              </a:ext>
            </a:extLst>
          </p:cNvPr>
          <p:cNvSpPr>
            <a:spLocks noGrp="1"/>
          </p:cNvSpPr>
          <p:nvPr>
            <p:ph idx="1"/>
          </p:nvPr>
        </p:nvSpPr>
        <p:spPr>
          <a:xfrm>
            <a:off x="755082" y="1524000"/>
            <a:ext cx="7849366" cy="4425280"/>
          </a:xfrm>
        </p:spPr>
        <p:txBody>
          <a:bodyPr>
            <a:normAutofit/>
          </a:bodyPr>
          <a:lstStyle/>
          <a:p>
            <a:pPr marL="0" indent="0">
              <a:buNone/>
            </a:pPr>
            <a:r>
              <a:rPr lang="en-MY" sz="2400" dirty="0"/>
              <a:t>Masculinity is a culture in which the dominant values in society are success, money, and that score high on masculinity; masculinity represents cultures with distinct gender roles where men focus on success, competition and rewards while women focus on tender values such as quality of life and modesty. Femininity represents cultures where gender roles overlap. Femininity is a culture in which the dominant values in society are caring for others and quality of life scores high on femininity. In masculine cultures managers are defined as more assertive and decisive, whereas feminine cultures breed more intuitive managers who negotiate disputes and encourage participation in decisions.</a:t>
            </a:r>
          </a:p>
        </p:txBody>
      </p:sp>
    </p:spTree>
    <p:extLst>
      <p:ext uri="{BB962C8B-B14F-4D97-AF65-F5344CB8AC3E}">
        <p14:creationId xmlns="" xmlns:p14="http://schemas.microsoft.com/office/powerpoint/2010/main" val="405765963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087406-94D8-4F65-ADDF-9A10C418EFF0}"/>
              </a:ext>
            </a:extLst>
          </p:cNvPr>
          <p:cNvSpPr>
            <a:spLocks noGrp="1"/>
          </p:cNvSpPr>
          <p:nvPr>
            <p:ph type="title"/>
          </p:nvPr>
        </p:nvSpPr>
        <p:spPr>
          <a:xfrm>
            <a:off x="539552" y="-171400"/>
            <a:ext cx="7200900" cy="1142385"/>
          </a:xfrm>
        </p:spPr>
        <p:txBody>
          <a:bodyPr>
            <a:normAutofit/>
          </a:bodyPr>
          <a:lstStyle/>
          <a:p>
            <a:r>
              <a:rPr lang="en-MY" sz="2800" dirty="0"/>
              <a:t>Uncertainty Avoidance</a:t>
            </a:r>
          </a:p>
        </p:txBody>
      </p:sp>
      <p:sp>
        <p:nvSpPr>
          <p:cNvPr id="3" name="Content Placeholder 2">
            <a:extLst>
              <a:ext uri="{FF2B5EF4-FFF2-40B4-BE49-F238E27FC236}">
                <a16:creationId xmlns="" xmlns:a16="http://schemas.microsoft.com/office/drawing/2014/main" id="{EB93A301-C788-419F-9859-52EF91E0D8FF}"/>
              </a:ext>
            </a:extLst>
          </p:cNvPr>
          <p:cNvSpPr>
            <a:spLocks noGrp="1"/>
          </p:cNvSpPr>
          <p:nvPr>
            <p:ph idx="1"/>
          </p:nvPr>
        </p:nvSpPr>
        <p:spPr>
          <a:xfrm>
            <a:off x="323528" y="1412776"/>
            <a:ext cx="8278688" cy="4530725"/>
          </a:xfrm>
        </p:spPr>
        <p:txBody>
          <a:bodyPr>
            <a:normAutofit lnSpcReduction="10000"/>
          </a:bodyPr>
          <a:lstStyle/>
          <a:p>
            <a:pPr marL="0" indent="0">
              <a:buNone/>
            </a:pPr>
            <a:r>
              <a:rPr lang="en-MY" sz="2400" dirty="0"/>
              <a:t>Uncertainty avoidance is the degree to which members of a culture feel threatened or uncertain in unfamiliar situations. Thus in high uncertainty avoidance cultures, people prefer a structured environment with rules and policies in place. Hard work is embraced, and there is a greater sense of anxiety amongst the workforce. In contrast, in weak uncertainty avoidance cultures rules create discomfort, almost fear, and exist only where absolutely necessary. People tend to be more relaxed in these cultures, and work at a slower pace. High uncertainty avoidance </a:t>
            </a:r>
            <a:r>
              <a:rPr lang="en-MY" sz="2400" dirty="0" err="1"/>
              <a:t>favors</a:t>
            </a:r>
            <a:r>
              <a:rPr lang="en-MY" sz="2400" dirty="0"/>
              <a:t> precise rules, teachers who are always right and superiors who should be obeyed without question. Low uncertainty avoidance </a:t>
            </a:r>
            <a:r>
              <a:rPr lang="en-MY" sz="2400" dirty="0" err="1"/>
              <a:t>favors</a:t>
            </a:r>
            <a:r>
              <a:rPr lang="en-MY" sz="2400" dirty="0"/>
              <a:t> flexibility, discussion and delegation of decision making</a:t>
            </a:r>
          </a:p>
        </p:txBody>
      </p:sp>
    </p:spTree>
    <p:extLst>
      <p:ext uri="{BB962C8B-B14F-4D97-AF65-F5344CB8AC3E}">
        <p14:creationId xmlns="" xmlns:p14="http://schemas.microsoft.com/office/powerpoint/2010/main" val="54633817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F43FB05-77BB-4A42-B928-F494AA3B94A3}"/>
              </a:ext>
            </a:extLst>
          </p:cNvPr>
          <p:cNvSpPr>
            <a:spLocks noGrp="1"/>
          </p:cNvSpPr>
          <p:nvPr>
            <p:ph type="title"/>
          </p:nvPr>
        </p:nvSpPr>
        <p:spPr>
          <a:xfrm>
            <a:off x="762000" y="228600"/>
            <a:ext cx="7200900" cy="913785"/>
          </a:xfrm>
        </p:spPr>
        <p:txBody>
          <a:bodyPr>
            <a:normAutofit/>
          </a:bodyPr>
          <a:lstStyle/>
          <a:p>
            <a:r>
              <a:rPr lang="en-MY" sz="2800" dirty="0"/>
              <a:t>Power distance</a:t>
            </a:r>
            <a:endParaRPr lang="en-MY" sz="1400" dirty="0"/>
          </a:p>
        </p:txBody>
      </p:sp>
      <p:sp>
        <p:nvSpPr>
          <p:cNvPr id="3" name="Content Placeholder 2">
            <a:extLst>
              <a:ext uri="{FF2B5EF4-FFF2-40B4-BE49-F238E27FC236}">
                <a16:creationId xmlns="" xmlns:a16="http://schemas.microsoft.com/office/drawing/2014/main" id="{1F814501-FE0A-4BB6-9ADA-6469B07A3FAD}"/>
              </a:ext>
            </a:extLst>
          </p:cNvPr>
          <p:cNvSpPr>
            <a:spLocks noGrp="1"/>
          </p:cNvSpPr>
          <p:nvPr>
            <p:ph idx="1"/>
          </p:nvPr>
        </p:nvSpPr>
        <p:spPr>
          <a:xfrm>
            <a:off x="539552" y="1412776"/>
            <a:ext cx="7920880" cy="4464496"/>
          </a:xfrm>
        </p:spPr>
        <p:txBody>
          <a:bodyPr>
            <a:normAutofit/>
          </a:bodyPr>
          <a:lstStyle/>
          <a:p>
            <a:pPr marL="0" indent="0">
              <a:buNone/>
            </a:pPr>
            <a:r>
              <a:rPr lang="en-MY" sz="2400" dirty="0"/>
              <a:t>Power distance is the extent to which less powerful members of institutions and organizations accept that power is distributed unequally. In high power distance cultures, children are raised with a great emphasis on respecting elders, which is carried through to adulthood. Therefore organizations are more centralized, employees prefer a more autocratic leadership style where subordinates are expected to be told what to do and there are wide wage gaps in the hierarchical structure. On the other hand, in low power distance cultures inequality is not desired, employees prefer to be consulted with regards to decision making and thus prefer a more resourceful and democratic leader.</a:t>
            </a:r>
          </a:p>
        </p:txBody>
      </p:sp>
    </p:spTree>
    <p:extLst>
      <p:ext uri="{BB962C8B-B14F-4D97-AF65-F5344CB8AC3E}">
        <p14:creationId xmlns="" xmlns:p14="http://schemas.microsoft.com/office/powerpoint/2010/main" val="274584858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057AB4A-8A5D-4E02-9D24-3C79FF72D66D}"/>
              </a:ext>
            </a:extLst>
          </p:cNvPr>
          <p:cNvSpPr>
            <a:spLocks noGrp="1"/>
          </p:cNvSpPr>
          <p:nvPr>
            <p:ph type="title"/>
          </p:nvPr>
        </p:nvSpPr>
        <p:spPr>
          <a:xfrm>
            <a:off x="827584" y="-75586"/>
            <a:ext cx="7200900" cy="1142385"/>
          </a:xfrm>
        </p:spPr>
        <p:txBody>
          <a:bodyPr>
            <a:normAutofit/>
          </a:bodyPr>
          <a:lstStyle/>
          <a:p>
            <a:r>
              <a:rPr lang="en-MY" sz="2800" dirty="0"/>
              <a:t>Time Perspective</a:t>
            </a:r>
          </a:p>
        </p:txBody>
      </p:sp>
      <p:sp>
        <p:nvSpPr>
          <p:cNvPr id="3" name="Content Placeholder 2">
            <a:extLst>
              <a:ext uri="{FF2B5EF4-FFF2-40B4-BE49-F238E27FC236}">
                <a16:creationId xmlns="" xmlns:a16="http://schemas.microsoft.com/office/drawing/2014/main" id="{0B28403B-8B9D-4A31-9B84-4E01829EBDD2}"/>
              </a:ext>
            </a:extLst>
          </p:cNvPr>
          <p:cNvSpPr>
            <a:spLocks noGrp="1"/>
          </p:cNvSpPr>
          <p:nvPr>
            <p:ph idx="1"/>
          </p:nvPr>
        </p:nvSpPr>
        <p:spPr>
          <a:xfrm>
            <a:off x="611560" y="1340768"/>
            <a:ext cx="7920880" cy="4608512"/>
          </a:xfrm>
        </p:spPr>
        <p:txBody>
          <a:bodyPr>
            <a:normAutofit/>
          </a:bodyPr>
          <a:lstStyle/>
          <a:p>
            <a:pPr marL="0" indent="0">
              <a:buNone/>
            </a:pPr>
            <a:r>
              <a:rPr lang="en-MY" sz="2400" dirty="0"/>
              <a:t>Following Hofstede, a subsequent study based on Chinese Confucian Theory revealed a fifth dimension referred to as long-term orientation. This describes the extent to which people have a dynamic, future-oriented perspective. It describes societies' time horizon. Long-term oriented societies attach more importance to the future. They foster pragmatic values oriented towards rewards, including persistence, saving and capacity for adaptation. In short term oriented societies, values promoted are related to the past and the present, including steadiness, respect for tradition, preservation of one's face, reciprocation and fulfilling social obligations.</a:t>
            </a:r>
          </a:p>
        </p:txBody>
      </p:sp>
    </p:spTree>
    <p:extLst>
      <p:ext uri="{BB962C8B-B14F-4D97-AF65-F5344CB8AC3E}">
        <p14:creationId xmlns="" xmlns:p14="http://schemas.microsoft.com/office/powerpoint/2010/main" val="404611100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A524306-7BFB-4178-8D2D-B310C276FFC9}"/>
              </a:ext>
            </a:extLst>
          </p:cNvPr>
          <p:cNvSpPr>
            <a:spLocks noGrp="1"/>
          </p:cNvSpPr>
          <p:nvPr>
            <p:ph type="title"/>
          </p:nvPr>
        </p:nvSpPr>
        <p:spPr>
          <a:xfrm>
            <a:off x="683568" y="-92953"/>
            <a:ext cx="7200900" cy="1142385"/>
          </a:xfrm>
        </p:spPr>
        <p:txBody>
          <a:bodyPr>
            <a:normAutofit/>
          </a:bodyPr>
          <a:lstStyle/>
          <a:p>
            <a:r>
              <a:rPr lang="en-MY" sz="2800" dirty="0"/>
              <a:t>Indulgence/Restraint</a:t>
            </a:r>
          </a:p>
        </p:txBody>
      </p:sp>
      <p:sp>
        <p:nvSpPr>
          <p:cNvPr id="3" name="Content Placeholder 2">
            <a:extLst>
              <a:ext uri="{FF2B5EF4-FFF2-40B4-BE49-F238E27FC236}">
                <a16:creationId xmlns="" xmlns:a16="http://schemas.microsoft.com/office/drawing/2014/main" id="{88E49597-5A9D-4733-8730-D5EF8BD6EB80}"/>
              </a:ext>
            </a:extLst>
          </p:cNvPr>
          <p:cNvSpPr>
            <a:spLocks noGrp="1"/>
          </p:cNvSpPr>
          <p:nvPr>
            <p:ph idx="1"/>
          </p:nvPr>
        </p:nvSpPr>
        <p:spPr>
          <a:xfrm>
            <a:off x="539552" y="1412776"/>
            <a:ext cx="7992888" cy="4536504"/>
          </a:xfrm>
        </p:spPr>
        <p:txBody>
          <a:bodyPr>
            <a:normAutofit/>
          </a:bodyPr>
          <a:lstStyle/>
          <a:p>
            <a:r>
              <a:rPr lang="en-MY" sz="2400" dirty="0"/>
              <a:t>Indulgence societies tend to allow relatively free gratification of natural human desires related to enjoying life and having fun whereas Restraint societies are more likely to believe that such gratification needs to be curbed and regulated by strict norms.</a:t>
            </a:r>
          </a:p>
          <a:p>
            <a:r>
              <a:rPr lang="en-MY" sz="2400" dirty="0"/>
              <a:t>Indulgent cultures will tend to focus more on individual happiness and well-being, leisure time is more important and there is greater freedom and personal control. This is in contrast with restrained cultures where positive emotions are less freely expressed and happiness, freedom and leisure are not given the same importance.</a:t>
            </a:r>
          </a:p>
          <a:p>
            <a:pPr marL="0" indent="0">
              <a:buNone/>
            </a:pPr>
            <a:endParaRPr lang="en-MY" sz="2400" dirty="0"/>
          </a:p>
        </p:txBody>
      </p:sp>
    </p:spTree>
    <p:extLst>
      <p:ext uri="{BB962C8B-B14F-4D97-AF65-F5344CB8AC3E}">
        <p14:creationId xmlns="" xmlns:p14="http://schemas.microsoft.com/office/powerpoint/2010/main" val="144839208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940E325-4F46-409A-822D-5B52EFEC5028}"/>
              </a:ext>
            </a:extLst>
          </p:cNvPr>
          <p:cNvSpPr>
            <a:spLocks noGrp="1"/>
          </p:cNvSpPr>
          <p:nvPr>
            <p:ph type="title"/>
          </p:nvPr>
        </p:nvSpPr>
        <p:spPr>
          <a:xfrm>
            <a:off x="755576" y="-75586"/>
            <a:ext cx="7200900" cy="1142385"/>
          </a:xfrm>
        </p:spPr>
        <p:txBody>
          <a:bodyPr>
            <a:normAutofit/>
          </a:bodyPr>
          <a:lstStyle/>
          <a:p>
            <a:r>
              <a:rPr lang="en-MY" sz="2800" dirty="0"/>
              <a:t>Question #</a:t>
            </a:r>
          </a:p>
        </p:txBody>
      </p:sp>
      <p:sp>
        <p:nvSpPr>
          <p:cNvPr id="3" name="Content Placeholder 2">
            <a:extLst>
              <a:ext uri="{FF2B5EF4-FFF2-40B4-BE49-F238E27FC236}">
                <a16:creationId xmlns="" xmlns:a16="http://schemas.microsoft.com/office/drawing/2014/main" id="{9748D9D3-A893-4B20-AEC1-DFE22FCD7492}"/>
              </a:ext>
            </a:extLst>
          </p:cNvPr>
          <p:cNvSpPr>
            <a:spLocks noGrp="1"/>
          </p:cNvSpPr>
          <p:nvPr>
            <p:ph idx="1"/>
          </p:nvPr>
        </p:nvSpPr>
        <p:spPr>
          <a:xfrm>
            <a:off x="611560" y="1340768"/>
            <a:ext cx="7992888" cy="4536504"/>
          </a:xfrm>
        </p:spPr>
        <p:txBody>
          <a:bodyPr>
            <a:normAutofit/>
          </a:bodyPr>
          <a:lstStyle/>
          <a:p>
            <a:pPr marL="0" indent="0">
              <a:buNone/>
            </a:pPr>
            <a:r>
              <a:rPr lang="en-MY" sz="2400" dirty="0"/>
              <a:t>Which of the following </a:t>
            </a:r>
            <a:r>
              <a:rPr lang="en-MY" sz="2400" dirty="0" err="1"/>
              <a:t>behaviors</a:t>
            </a:r>
            <a:r>
              <a:rPr lang="en-MY" sz="2400" dirty="0"/>
              <a:t> is an example of high uncertainty avoidance?</a:t>
            </a:r>
          </a:p>
          <a:p>
            <a:pPr marL="0" indent="0">
              <a:buNone/>
            </a:pPr>
            <a:r>
              <a:rPr lang="en-MY" sz="2400" dirty="0"/>
              <a:t>a) A company minimizes its risk by instituting strict laws and safety measures.</a:t>
            </a:r>
          </a:p>
          <a:p>
            <a:pPr marL="0" indent="0">
              <a:buNone/>
            </a:pPr>
            <a:r>
              <a:rPr lang="en-MY" sz="2400" dirty="0"/>
              <a:t>b) A company implements a compensation plan that has low base pay and high commissions.</a:t>
            </a:r>
          </a:p>
          <a:p>
            <a:pPr marL="0" indent="0">
              <a:buNone/>
            </a:pPr>
            <a:r>
              <a:rPr lang="en-MY" sz="2400" dirty="0"/>
              <a:t>c) A new situation is motivating for a work team, and they enjoy the challenge.</a:t>
            </a:r>
          </a:p>
          <a:p>
            <a:pPr marL="0" indent="0">
              <a:buNone/>
            </a:pPr>
            <a:r>
              <a:rPr lang="en-MY" sz="2400" dirty="0"/>
              <a:t>d) Employees are likely to switch jobs frequently.</a:t>
            </a:r>
          </a:p>
        </p:txBody>
      </p:sp>
    </p:spTree>
    <p:extLst>
      <p:ext uri="{BB962C8B-B14F-4D97-AF65-F5344CB8AC3E}">
        <p14:creationId xmlns="" xmlns:p14="http://schemas.microsoft.com/office/powerpoint/2010/main" val="106278993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9602ED1-D660-481A-9EF8-4270C3DF63FD}"/>
              </a:ext>
            </a:extLst>
          </p:cNvPr>
          <p:cNvSpPr>
            <a:spLocks noGrp="1"/>
          </p:cNvSpPr>
          <p:nvPr>
            <p:ph type="title"/>
          </p:nvPr>
        </p:nvSpPr>
        <p:spPr/>
        <p:txBody>
          <a:bodyPr>
            <a:normAutofit/>
          </a:bodyPr>
          <a:lstStyle/>
          <a:p>
            <a:r>
              <a:rPr lang="en-MY" sz="2800" dirty="0"/>
              <a:t>Answer # </a:t>
            </a:r>
          </a:p>
        </p:txBody>
      </p:sp>
      <p:sp>
        <p:nvSpPr>
          <p:cNvPr id="3" name="Content Placeholder 2">
            <a:extLst>
              <a:ext uri="{FF2B5EF4-FFF2-40B4-BE49-F238E27FC236}">
                <a16:creationId xmlns="" xmlns:a16="http://schemas.microsoft.com/office/drawing/2014/main" id="{8DB87FB0-9584-43A7-B6D0-1EDCC33E1295}"/>
              </a:ext>
            </a:extLst>
          </p:cNvPr>
          <p:cNvSpPr>
            <a:spLocks noGrp="1"/>
          </p:cNvSpPr>
          <p:nvPr>
            <p:ph idx="1"/>
          </p:nvPr>
        </p:nvSpPr>
        <p:spPr/>
        <p:txBody>
          <a:bodyPr>
            <a:normAutofit/>
          </a:bodyPr>
          <a:lstStyle/>
          <a:p>
            <a:r>
              <a:rPr lang="en-MY" sz="2400" dirty="0"/>
              <a:t>Option A</a:t>
            </a:r>
          </a:p>
        </p:txBody>
      </p:sp>
    </p:spTree>
    <p:extLst>
      <p:ext uri="{BB962C8B-B14F-4D97-AF65-F5344CB8AC3E}">
        <p14:creationId xmlns="" xmlns:p14="http://schemas.microsoft.com/office/powerpoint/2010/main" val="309952579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40943705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AF8A356-D884-45B2-80A8-5DF22AFE2552}"/>
              </a:ext>
            </a:extLst>
          </p:cNvPr>
          <p:cNvSpPr>
            <a:spLocks noGrp="1"/>
          </p:cNvSpPr>
          <p:nvPr>
            <p:ph type="title"/>
          </p:nvPr>
        </p:nvSpPr>
        <p:spPr>
          <a:xfrm>
            <a:off x="1143000" y="304800"/>
            <a:ext cx="7200900" cy="655639"/>
          </a:xfrm>
        </p:spPr>
        <p:txBody>
          <a:bodyPr>
            <a:normAutofit/>
          </a:bodyPr>
          <a:lstStyle/>
          <a:p>
            <a:pPr algn="ctr"/>
            <a:r>
              <a:rPr lang="en-MY" sz="2800" dirty="0"/>
              <a:t>High vs Low Context Culture</a:t>
            </a:r>
          </a:p>
        </p:txBody>
      </p:sp>
      <p:pic>
        <p:nvPicPr>
          <p:cNvPr id="5" name="Picture 4">
            <a:extLst>
              <a:ext uri="{FF2B5EF4-FFF2-40B4-BE49-F238E27FC236}">
                <a16:creationId xmlns="" xmlns:a16="http://schemas.microsoft.com/office/drawing/2014/main" id="{F6FCEAF7-9A76-42C8-A0D1-5AB2404A9F65}"/>
              </a:ext>
            </a:extLst>
          </p:cNvPr>
          <p:cNvPicPr>
            <a:picLocks noChangeAspect="1"/>
          </p:cNvPicPr>
          <p:nvPr/>
        </p:nvPicPr>
        <p:blipFill>
          <a:blip r:embed="rId2"/>
          <a:stretch>
            <a:fillRect/>
          </a:stretch>
        </p:blipFill>
        <p:spPr>
          <a:xfrm>
            <a:off x="1447800" y="1524000"/>
            <a:ext cx="6250774" cy="4419600"/>
          </a:xfrm>
          <a:prstGeom prst="rect">
            <a:avLst/>
          </a:prstGeom>
        </p:spPr>
      </p:pic>
    </p:spTree>
    <p:extLst>
      <p:ext uri="{BB962C8B-B14F-4D97-AF65-F5344CB8AC3E}">
        <p14:creationId xmlns="" xmlns:p14="http://schemas.microsoft.com/office/powerpoint/2010/main" val="105038466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720F7F5-CBA7-4A9A-96B5-9CBC6A2E1B76}"/>
              </a:ext>
            </a:extLst>
          </p:cNvPr>
          <p:cNvSpPr>
            <a:spLocks noGrp="1"/>
          </p:cNvSpPr>
          <p:nvPr>
            <p:ph type="title"/>
          </p:nvPr>
        </p:nvSpPr>
        <p:spPr>
          <a:xfrm>
            <a:off x="755576" y="-75586"/>
            <a:ext cx="7200900" cy="1142385"/>
          </a:xfrm>
        </p:spPr>
        <p:txBody>
          <a:bodyPr>
            <a:normAutofit/>
          </a:bodyPr>
          <a:lstStyle/>
          <a:p>
            <a:r>
              <a:rPr lang="en-MY" sz="2800" dirty="0"/>
              <a:t>High context Culture</a:t>
            </a:r>
          </a:p>
        </p:txBody>
      </p:sp>
      <p:sp>
        <p:nvSpPr>
          <p:cNvPr id="3" name="Content Placeholder 2">
            <a:extLst>
              <a:ext uri="{FF2B5EF4-FFF2-40B4-BE49-F238E27FC236}">
                <a16:creationId xmlns="" xmlns:a16="http://schemas.microsoft.com/office/drawing/2014/main" id="{FDA62DCE-E19D-4A9E-BB2D-C6858A0C0C9E}"/>
              </a:ext>
            </a:extLst>
          </p:cNvPr>
          <p:cNvSpPr>
            <a:spLocks noGrp="1"/>
          </p:cNvSpPr>
          <p:nvPr>
            <p:ph idx="1"/>
          </p:nvPr>
        </p:nvSpPr>
        <p:spPr>
          <a:xfrm>
            <a:off x="611560" y="1340768"/>
            <a:ext cx="7848872" cy="4320480"/>
          </a:xfrm>
        </p:spPr>
        <p:txBody>
          <a:bodyPr>
            <a:normAutofit/>
          </a:bodyPr>
          <a:lstStyle/>
          <a:p>
            <a:pPr marL="0" indent="0">
              <a:buNone/>
            </a:pPr>
            <a:r>
              <a:rPr lang="en-MY" sz="2400" dirty="0"/>
              <a:t>High context refers to societies or groups where people have close connections over a long period of time. Many aspects of cultural </a:t>
            </a:r>
            <a:r>
              <a:rPr lang="en-MY" sz="2400" dirty="0" err="1"/>
              <a:t>behavior</a:t>
            </a:r>
            <a:r>
              <a:rPr lang="en-MY" sz="2400" dirty="0"/>
              <a:t> are, not made explicit, because most members know what to do and what to think from years of interaction with each other. High context is more common in Eastern cultures than in Western cultures.</a:t>
            </a:r>
          </a:p>
        </p:txBody>
      </p:sp>
    </p:spTree>
    <p:extLst>
      <p:ext uri="{BB962C8B-B14F-4D97-AF65-F5344CB8AC3E}">
        <p14:creationId xmlns="" xmlns:p14="http://schemas.microsoft.com/office/powerpoint/2010/main" val="380927053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05EE470-A97B-49F5-935E-C244B81EE297}"/>
              </a:ext>
            </a:extLst>
          </p:cNvPr>
          <p:cNvSpPr>
            <a:spLocks noGrp="1"/>
          </p:cNvSpPr>
          <p:nvPr>
            <p:ph type="title"/>
          </p:nvPr>
        </p:nvSpPr>
        <p:spPr>
          <a:xfrm>
            <a:off x="827584" y="-77216"/>
            <a:ext cx="7200900" cy="1142385"/>
          </a:xfrm>
        </p:spPr>
        <p:txBody>
          <a:bodyPr>
            <a:normAutofit/>
          </a:bodyPr>
          <a:lstStyle/>
          <a:p>
            <a:r>
              <a:rPr lang="en-MY" sz="2800" dirty="0"/>
              <a:t>Low context Culture</a:t>
            </a:r>
          </a:p>
        </p:txBody>
      </p:sp>
      <p:sp>
        <p:nvSpPr>
          <p:cNvPr id="3" name="Content Placeholder 2">
            <a:extLst>
              <a:ext uri="{FF2B5EF4-FFF2-40B4-BE49-F238E27FC236}">
                <a16:creationId xmlns="" xmlns:a16="http://schemas.microsoft.com/office/drawing/2014/main" id="{05A41454-BF13-4A2C-99C6-5553A5F437C8}"/>
              </a:ext>
            </a:extLst>
          </p:cNvPr>
          <p:cNvSpPr>
            <a:spLocks noGrp="1"/>
          </p:cNvSpPr>
          <p:nvPr>
            <p:ph idx="1"/>
          </p:nvPr>
        </p:nvSpPr>
        <p:spPr>
          <a:xfrm>
            <a:off x="824463" y="1340768"/>
            <a:ext cx="7200900" cy="3809999"/>
          </a:xfrm>
        </p:spPr>
        <p:txBody>
          <a:bodyPr>
            <a:normAutofit/>
          </a:bodyPr>
          <a:lstStyle/>
          <a:p>
            <a:pPr marL="0" indent="0">
              <a:buNone/>
            </a:pPr>
            <a:r>
              <a:rPr lang="en-MY" sz="2400" dirty="0"/>
              <a:t>Low context refers to societies where people tend to have many connections but of shorter duration or for some specific reason. In these societies, cultural </a:t>
            </a:r>
            <a:r>
              <a:rPr lang="en-MY" sz="2400" dirty="0" err="1"/>
              <a:t>behavior</a:t>
            </a:r>
            <a:r>
              <a:rPr lang="en-MY" sz="2400" dirty="0"/>
              <a:t> and beliefs may need to be spelled out explicitly so that those coming into the cultural environment know how to behave.</a:t>
            </a:r>
          </a:p>
        </p:txBody>
      </p:sp>
    </p:spTree>
    <p:extLst>
      <p:ext uri="{BB962C8B-B14F-4D97-AF65-F5344CB8AC3E}">
        <p14:creationId xmlns="" xmlns:p14="http://schemas.microsoft.com/office/powerpoint/2010/main" val="108322713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4359C1B-60A8-4906-A707-2F38F2F91A28}"/>
              </a:ext>
            </a:extLst>
          </p:cNvPr>
          <p:cNvSpPr>
            <a:spLocks noGrp="1"/>
          </p:cNvSpPr>
          <p:nvPr>
            <p:ph type="title"/>
          </p:nvPr>
        </p:nvSpPr>
        <p:spPr>
          <a:xfrm>
            <a:off x="546956" y="-171400"/>
            <a:ext cx="7200900" cy="1142385"/>
          </a:xfrm>
        </p:spPr>
        <p:txBody>
          <a:bodyPr>
            <a:normAutofit/>
          </a:bodyPr>
          <a:lstStyle/>
          <a:p>
            <a:r>
              <a:rPr lang="en-MY" sz="2800" dirty="0"/>
              <a:t>Question # </a:t>
            </a:r>
          </a:p>
        </p:txBody>
      </p:sp>
      <p:sp>
        <p:nvSpPr>
          <p:cNvPr id="3" name="Content Placeholder 2">
            <a:extLst>
              <a:ext uri="{FF2B5EF4-FFF2-40B4-BE49-F238E27FC236}">
                <a16:creationId xmlns="" xmlns:a16="http://schemas.microsoft.com/office/drawing/2014/main" id="{84F961C0-3B9C-41DD-AB5B-7ACDB9272D3A}"/>
              </a:ext>
            </a:extLst>
          </p:cNvPr>
          <p:cNvSpPr>
            <a:spLocks noGrp="1"/>
          </p:cNvSpPr>
          <p:nvPr>
            <p:ph idx="1"/>
          </p:nvPr>
        </p:nvSpPr>
        <p:spPr>
          <a:xfrm>
            <a:off x="546956" y="1556792"/>
            <a:ext cx="8273516" cy="4530725"/>
          </a:xfrm>
        </p:spPr>
        <p:txBody>
          <a:bodyPr/>
          <a:lstStyle/>
          <a:p>
            <a:pPr marL="0" indent="0">
              <a:buNone/>
            </a:pPr>
            <a:r>
              <a:rPr lang="en-MY" sz="2400" dirty="0"/>
              <a:t>In high-context cultures, the most meaning is derived from</a:t>
            </a:r>
          </a:p>
          <a:p>
            <a:pPr marL="0" indent="0">
              <a:buNone/>
            </a:pPr>
            <a:r>
              <a:rPr lang="en-MY" sz="2400" dirty="0"/>
              <a:t>a) words.</a:t>
            </a:r>
          </a:p>
          <a:p>
            <a:pPr marL="0" indent="0">
              <a:buNone/>
            </a:pPr>
            <a:r>
              <a:rPr lang="en-MY" sz="2400" dirty="0"/>
              <a:t>b) relationships.</a:t>
            </a:r>
          </a:p>
          <a:p>
            <a:pPr marL="0" indent="0">
              <a:buNone/>
            </a:pPr>
            <a:r>
              <a:rPr lang="en-MY" sz="2400" dirty="0"/>
              <a:t>c) content.</a:t>
            </a:r>
          </a:p>
          <a:p>
            <a:pPr marL="0" indent="0">
              <a:buNone/>
            </a:pPr>
            <a:r>
              <a:rPr lang="en-MY" sz="2400" dirty="0"/>
              <a:t>d) actions.</a:t>
            </a:r>
          </a:p>
        </p:txBody>
      </p:sp>
    </p:spTree>
    <p:extLst>
      <p:ext uri="{BB962C8B-B14F-4D97-AF65-F5344CB8AC3E}">
        <p14:creationId xmlns="" xmlns:p14="http://schemas.microsoft.com/office/powerpoint/2010/main" val="103394534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9BDB3B5-55BE-4F10-973B-C381C6CD364B}"/>
              </a:ext>
            </a:extLst>
          </p:cNvPr>
          <p:cNvSpPr>
            <a:spLocks noGrp="1"/>
          </p:cNvSpPr>
          <p:nvPr>
            <p:ph type="title"/>
          </p:nvPr>
        </p:nvSpPr>
        <p:spPr>
          <a:xfrm>
            <a:off x="683568" y="-75586"/>
            <a:ext cx="7200900" cy="1142385"/>
          </a:xfrm>
        </p:spPr>
        <p:txBody>
          <a:bodyPr>
            <a:normAutofit/>
          </a:bodyPr>
          <a:lstStyle/>
          <a:p>
            <a:r>
              <a:rPr lang="en-MY" sz="2800" dirty="0"/>
              <a:t>Answer # </a:t>
            </a:r>
          </a:p>
        </p:txBody>
      </p:sp>
      <p:sp>
        <p:nvSpPr>
          <p:cNvPr id="3" name="Content Placeholder 2">
            <a:extLst>
              <a:ext uri="{FF2B5EF4-FFF2-40B4-BE49-F238E27FC236}">
                <a16:creationId xmlns="" xmlns:a16="http://schemas.microsoft.com/office/drawing/2014/main" id="{22F720E2-AA99-46CF-AEF0-30D10782D5D3}"/>
              </a:ext>
            </a:extLst>
          </p:cNvPr>
          <p:cNvSpPr>
            <a:spLocks noGrp="1"/>
          </p:cNvSpPr>
          <p:nvPr>
            <p:ph idx="1"/>
          </p:nvPr>
        </p:nvSpPr>
        <p:spPr>
          <a:xfrm>
            <a:off x="683568" y="1524000"/>
            <a:ext cx="7776864" cy="4065240"/>
          </a:xfrm>
        </p:spPr>
        <p:txBody>
          <a:bodyPr>
            <a:normAutofit/>
          </a:bodyPr>
          <a:lstStyle/>
          <a:p>
            <a:r>
              <a:rPr lang="en-MY" sz="2400" dirty="0"/>
              <a:t>Option B</a:t>
            </a:r>
          </a:p>
          <a:p>
            <a:endParaRPr lang="en-MY" sz="2400" dirty="0"/>
          </a:p>
          <a:p>
            <a:pPr marL="0" indent="0">
              <a:buNone/>
            </a:pPr>
            <a:r>
              <a:rPr lang="en-MY" sz="2400" dirty="0"/>
              <a:t>In high-context cultures, the context of the communication, and not necessarily the words, provides the most meaning. A big part of the context is the relationship that exists between speaker and listener.</a:t>
            </a:r>
          </a:p>
        </p:txBody>
      </p:sp>
    </p:spTree>
    <p:extLst>
      <p:ext uri="{BB962C8B-B14F-4D97-AF65-F5344CB8AC3E}">
        <p14:creationId xmlns="" xmlns:p14="http://schemas.microsoft.com/office/powerpoint/2010/main" val="357386952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xmlns="" val="31112767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tf03031015_win32</Template>
  <TotalTime>2757</TotalTime>
  <Words>4870</Words>
  <Application>Microsoft Office PowerPoint</Application>
  <PresentationFormat>On-screen Show (4:3)</PresentationFormat>
  <Paragraphs>349</Paragraphs>
  <Slides>87</Slides>
  <Notes>8</Notes>
  <HiddenSlides>0</HiddenSlides>
  <MMClips>0</MMClips>
  <ScaleCrop>false</ScaleCrop>
  <HeadingPairs>
    <vt:vector size="4" baseType="variant">
      <vt:variant>
        <vt:lpstr>Theme</vt:lpstr>
      </vt:variant>
      <vt:variant>
        <vt:i4>1</vt:i4>
      </vt:variant>
      <vt:variant>
        <vt:lpstr>Slide Titles</vt:lpstr>
      </vt:variant>
      <vt:variant>
        <vt:i4>87</vt:i4>
      </vt:variant>
    </vt:vector>
  </HeadingPairs>
  <TitlesOfParts>
    <vt:vector size="88" baseType="lpstr">
      <vt:lpstr>Diamond Grid 16x9</vt:lpstr>
      <vt:lpstr>BUSINESS LEADERSHIP - III</vt:lpstr>
      <vt:lpstr>Slide 2</vt:lpstr>
      <vt:lpstr>Global Orientations</vt:lpstr>
      <vt:lpstr>Global Integration Strategy</vt:lpstr>
      <vt:lpstr>Pressures for Global Integration</vt:lpstr>
      <vt:lpstr>Pressures for Global Integration</vt:lpstr>
      <vt:lpstr>Pressures for Global Integration</vt:lpstr>
      <vt:lpstr>Local Responsiveness Strategy</vt:lpstr>
      <vt:lpstr>Local Responsiveness Strategy</vt:lpstr>
      <vt:lpstr>Pressures for Local Responsiveness</vt:lpstr>
      <vt:lpstr>Pressures for Local Responsiveness</vt:lpstr>
      <vt:lpstr>Global Integration vs. Local Responsiveness</vt:lpstr>
      <vt:lpstr>The Global Integration -Local Responsiveness framework</vt:lpstr>
      <vt:lpstr>Bartlett and Ghoshal Matrix</vt:lpstr>
      <vt:lpstr>Question # 13</vt:lpstr>
      <vt:lpstr>Answer # 13</vt:lpstr>
      <vt:lpstr>Slide 17</vt:lpstr>
      <vt:lpstr>Culture</vt:lpstr>
      <vt:lpstr>Organisational Culture</vt:lpstr>
      <vt:lpstr>Organisational Culture</vt:lpstr>
      <vt:lpstr>Culture and Reward System</vt:lpstr>
      <vt:lpstr>Ethnocentrism</vt:lpstr>
      <vt:lpstr>Cultural Stereotypes</vt:lpstr>
      <vt:lpstr>Cultural Determinism</vt:lpstr>
      <vt:lpstr>Cultural Relativism</vt:lpstr>
      <vt:lpstr>Slide 26</vt:lpstr>
      <vt:lpstr>Edgar Schein Theory of Culture</vt:lpstr>
      <vt:lpstr>Artifacts</vt:lpstr>
      <vt:lpstr>Values</vt:lpstr>
      <vt:lpstr>Basic Assumptions</vt:lpstr>
      <vt:lpstr>Model of Organisational Culture</vt:lpstr>
      <vt:lpstr>Edgar Schein’s Model</vt:lpstr>
      <vt:lpstr>Organisational Culture</vt:lpstr>
      <vt:lpstr>Question # 1</vt:lpstr>
      <vt:lpstr>Answer # 1</vt:lpstr>
      <vt:lpstr>Question # 2 </vt:lpstr>
      <vt:lpstr>Answer # 2</vt:lpstr>
      <vt:lpstr>Slide 38</vt:lpstr>
      <vt:lpstr>Organisational Climate</vt:lpstr>
      <vt:lpstr>Culture vs Climate</vt:lpstr>
      <vt:lpstr>Climate vs Culture</vt:lpstr>
      <vt:lpstr>Organisational Strategy</vt:lpstr>
      <vt:lpstr>Organisational Strategy</vt:lpstr>
      <vt:lpstr>Organisational Structure</vt:lpstr>
      <vt:lpstr>Organisational Structure</vt:lpstr>
      <vt:lpstr>Relationship between culture, strategy, structure, and operations</vt:lpstr>
      <vt:lpstr>Slide 47</vt:lpstr>
      <vt:lpstr>Cultural Dimensions</vt:lpstr>
      <vt:lpstr>Trompenaars and Hampden-Turner's Seven Dimensions of Culture</vt:lpstr>
      <vt:lpstr>Universalism vs. Particularism (Rules Versus Relationships)</vt:lpstr>
      <vt:lpstr>Individualism vs. Communitarianism (The Individual Versus The Group)</vt:lpstr>
      <vt:lpstr>Neutral vs. Emotional (How People Express Emotions)</vt:lpstr>
      <vt:lpstr>Specific vs. Diffuse (How Far People Get Involved)</vt:lpstr>
      <vt:lpstr>Achievement vs. Ascription (How People View Status)</vt:lpstr>
      <vt:lpstr>Sequential Time vs. Synchronous Time (How People Manage Time)</vt:lpstr>
      <vt:lpstr>Inner-directed vs. Outer-directed (How People Relate to Their Environment)</vt:lpstr>
      <vt:lpstr>Question # </vt:lpstr>
      <vt:lpstr>Answer # </vt:lpstr>
      <vt:lpstr>Diversity Cultures</vt:lpstr>
      <vt:lpstr>Family</vt:lpstr>
      <vt:lpstr>Eiffel Tower</vt:lpstr>
      <vt:lpstr>Incubator</vt:lpstr>
      <vt:lpstr>Guided Missile</vt:lpstr>
      <vt:lpstr>Question # </vt:lpstr>
      <vt:lpstr>Answer # </vt:lpstr>
      <vt:lpstr>Slide 66</vt:lpstr>
      <vt:lpstr>Cameron &amp; Quinn Organisational Culture Model</vt:lpstr>
      <vt:lpstr>Cameron &amp; Quinn Organisational Culture Model</vt:lpstr>
      <vt:lpstr>Slide 69</vt:lpstr>
      <vt:lpstr>National Culture</vt:lpstr>
      <vt:lpstr>Hofstede Six Dimensions</vt:lpstr>
      <vt:lpstr>Hofstede’s Cultural Dimensions</vt:lpstr>
      <vt:lpstr>Individualism vs. Collectivism</vt:lpstr>
      <vt:lpstr>Masculinity vs. Femininity</vt:lpstr>
      <vt:lpstr>Uncertainty Avoidance</vt:lpstr>
      <vt:lpstr>Power distance</vt:lpstr>
      <vt:lpstr>Time Perspective</vt:lpstr>
      <vt:lpstr>Indulgence/Restraint</vt:lpstr>
      <vt:lpstr>Question #</vt:lpstr>
      <vt:lpstr>Answer # </vt:lpstr>
      <vt:lpstr>Slide 81</vt:lpstr>
      <vt:lpstr>High vs Low Context Culture</vt:lpstr>
      <vt:lpstr>High context Culture</vt:lpstr>
      <vt:lpstr>Low context Culture</vt:lpstr>
      <vt:lpstr>Question # </vt:lpstr>
      <vt:lpstr>Answer # </vt:lpstr>
      <vt:lpstr>Slide 87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120</cp:revision>
  <cp:lastPrinted>1601-01-01T00:00:00Z</cp:lastPrinted>
  <dcterms:created xsi:type="dcterms:W3CDTF">2020-07-09T15:12:46Z</dcterms:created>
  <dcterms:modified xsi:type="dcterms:W3CDTF">2023-06-23T15:33:01Z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