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9"/>
  </p:notesMasterIdLst>
  <p:handoutMasterIdLst>
    <p:handoutMasterId r:id="rId80"/>
  </p:handoutMasterIdLst>
  <p:sldIdLst>
    <p:sldId id="256" r:id="rId2"/>
    <p:sldId id="372" r:id="rId3"/>
    <p:sldId id="329" r:id="rId4"/>
    <p:sldId id="327" r:id="rId5"/>
    <p:sldId id="396" r:id="rId6"/>
    <p:sldId id="426" r:id="rId7"/>
    <p:sldId id="427" r:id="rId8"/>
    <p:sldId id="428" r:id="rId9"/>
    <p:sldId id="429" r:id="rId10"/>
    <p:sldId id="430" r:id="rId11"/>
    <p:sldId id="431" r:id="rId12"/>
    <p:sldId id="380" r:id="rId13"/>
    <p:sldId id="375" r:id="rId14"/>
    <p:sldId id="376" r:id="rId15"/>
    <p:sldId id="377" r:id="rId16"/>
    <p:sldId id="378" r:id="rId17"/>
    <p:sldId id="379" r:id="rId18"/>
    <p:sldId id="328" r:id="rId19"/>
    <p:sldId id="271" r:id="rId20"/>
    <p:sldId id="263" r:id="rId21"/>
    <p:sldId id="264" r:id="rId22"/>
    <p:sldId id="393" r:id="rId23"/>
    <p:sldId id="272" r:id="rId24"/>
    <p:sldId id="381" r:id="rId25"/>
    <p:sldId id="270" r:id="rId26"/>
    <p:sldId id="326" r:id="rId27"/>
    <p:sldId id="382" r:id="rId28"/>
    <p:sldId id="383" r:id="rId29"/>
    <p:sldId id="384" r:id="rId30"/>
    <p:sldId id="385" r:id="rId31"/>
    <p:sldId id="386" r:id="rId32"/>
    <p:sldId id="387" r:id="rId33"/>
    <p:sldId id="311" r:id="rId34"/>
    <p:sldId id="312" r:id="rId35"/>
    <p:sldId id="313" r:id="rId36"/>
    <p:sldId id="314" r:id="rId37"/>
    <p:sldId id="315" r:id="rId38"/>
    <p:sldId id="316" r:id="rId39"/>
    <p:sldId id="317" r:id="rId40"/>
    <p:sldId id="318" r:id="rId41"/>
    <p:sldId id="337" r:id="rId42"/>
    <p:sldId id="277" r:id="rId43"/>
    <p:sldId id="278" r:id="rId44"/>
    <p:sldId id="338" r:id="rId45"/>
    <p:sldId id="321" r:id="rId46"/>
    <p:sldId id="322" r:id="rId47"/>
    <p:sldId id="323" r:id="rId48"/>
    <p:sldId id="324" r:id="rId49"/>
    <p:sldId id="273" r:id="rId50"/>
    <p:sldId id="274" r:id="rId51"/>
    <p:sldId id="388" r:id="rId52"/>
    <p:sldId id="389" r:id="rId53"/>
    <p:sldId id="390" r:id="rId54"/>
    <p:sldId id="391" r:id="rId55"/>
    <p:sldId id="260" r:id="rId56"/>
    <p:sldId id="261" r:id="rId57"/>
    <p:sldId id="330" r:id="rId58"/>
    <p:sldId id="331" r:id="rId59"/>
    <p:sldId id="332" r:id="rId60"/>
    <p:sldId id="333" r:id="rId61"/>
    <p:sldId id="334" r:id="rId62"/>
    <p:sldId id="335" r:id="rId63"/>
    <p:sldId id="336" r:id="rId64"/>
    <p:sldId id="275" r:id="rId65"/>
    <p:sldId id="394" r:id="rId66"/>
    <p:sldId id="392" r:id="rId67"/>
    <p:sldId id="339" r:id="rId68"/>
    <p:sldId id="340" r:id="rId69"/>
    <p:sldId id="341" r:id="rId70"/>
    <p:sldId id="265" r:id="rId71"/>
    <p:sldId id="266" r:id="rId72"/>
    <p:sldId id="395" r:id="rId73"/>
    <p:sldId id="342" r:id="rId74"/>
    <p:sldId id="347" r:id="rId75"/>
    <p:sldId id="348" r:id="rId76"/>
    <p:sldId id="349" r:id="rId77"/>
    <p:sldId id="276" r:id="rId7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a:t>
          </a:r>
          <a:r>
            <a:rPr lang="en-MY" sz="3500" kern="1200" dirty="0" err="1">
              <a:solidFill>
                <a:srgbClr val="000000"/>
              </a:solidFill>
              <a:latin typeface="Arial"/>
              <a:ea typeface="+mn-ea"/>
              <a:cs typeface="+mn-cs"/>
            </a:rPr>
            <a:t>Schien</a:t>
          </a:r>
          <a:r>
            <a:rPr lang="en-MY" sz="3500" kern="1200" dirty="0">
              <a:solidFill>
                <a:srgbClr val="000000"/>
              </a:solidFill>
              <a:latin typeface="Arial"/>
              <a:ea typeface="+mn-ea"/>
              <a:cs typeface="+mn-cs"/>
            </a:rPr>
            <a:t>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pt>
    <dgm:pt modelId="{B4C2AAE5-D99A-459F-BDEC-4FFC3545C099}" type="sibTrans" cxnId="{5E5EAFC4-44B3-4549-AC9A-997C897F1B4D}">
      <dgm:prSet/>
      <dgm:spPr/>
    </dgm:pt>
    <dgm:pt modelId="{7D110BA3-39A2-40F1-8F52-9B98BD57EE4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CA0A1A0D-A87B-4030-8E5D-9433219580E9}" type="parTrans" cxnId="{4F584D89-8E76-42BA-B9CB-6315EAD11DDB}">
      <dgm:prSet/>
      <dgm:spPr/>
    </dgm:pt>
    <dgm:pt modelId="{6E6134F6-6A6F-4060-9A95-A561249CCB02}" type="sibTrans" cxnId="{4F584D89-8E76-42BA-B9CB-6315EAD11DDB}">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5467"/>
          <a:ext cx="7844408" cy="799004"/>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ED9376BC-750F-478A-87C9-1D21DCFEB9AD}" type="pres">
      <dgm:prSet presAssocID="{C23BDBEE-399D-4121-9374-3755477B8443}" presName="spacer" presStyleCnt="0"/>
      <dgm:spPr/>
    </dgm:pt>
    <dgm:pt modelId="{88E3B239-EFBF-4B6F-9750-90B0B71EA79C}" type="pres">
      <dgm:prSet presAssocID="{7D110BA3-39A2-40F1-8F52-9B98BD57EE45}"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5EB47411-6601-4364-BFC1-2FA7C43EE555}" type="presOf" srcId="{7D110BA3-39A2-40F1-8F52-9B98BD57EE45}" destId="{88E3B239-EFBF-4B6F-9750-90B0B71EA79C}"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4F584D89-8E76-42BA-B9CB-6315EAD11DDB}" srcId="{703D4D02-5513-427D-B6E9-B2E187EE0C3A}" destId="{7D110BA3-39A2-40F1-8F52-9B98BD57EE45}" srcOrd="7" destOrd="0" parTransId="{CA0A1A0D-A87B-4030-8E5D-9433219580E9}" sibTransId="{6E6134F6-6A6F-4060-9A95-A561249CCB0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E5A29382-276D-4082-AEFF-0B6B8F540E60}" type="presParOf" srcId="{CC8763B3-4621-4666-B669-3C5BA2A30DBE}" destId="{ED9376BC-750F-478A-87C9-1D21DCFEB9AD}" srcOrd="13" destOrd="0" presId="urn:microsoft.com/office/officeart/2005/8/layout/vList2"/>
    <dgm:cxn modelId="{E4E4C348-C70E-4CC6-91E4-F668B4B5E76C}" type="presParOf" srcId="{CC8763B3-4621-4666-B669-3C5BA2A30DBE}" destId="{88E3B239-EFBF-4B6F-9750-90B0B71EA79C}"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1192201F-4FB3-4705-BFA2-AAC023B6B82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403DB55D-489E-444D-AB9C-099D34278FB7}" type="parTrans" cxnId="{7D487592-EC2B-4567-A2A6-498EE1443EF3}">
      <dgm:prSet/>
      <dgm:spPr/>
    </dgm:pt>
    <dgm:pt modelId="{08B034F6-B1D2-41B9-90DB-F776C3FD0E13}" type="sibTrans" cxnId="{7D487592-EC2B-4567-A2A6-498EE1443EF3}">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3658"/>
          <a:ext cx="7844408" cy="79963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14C2093E-741A-4BB7-A523-9B503FAE4D01}" type="pres">
      <dgm:prSet presAssocID="{C23BDBEE-399D-4121-9374-3755477B8443}" presName="spacer" presStyleCnt="0"/>
      <dgm:spPr/>
    </dgm:pt>
    <dgm:pt modelId="{760C3E4C-2BC8-4424-A029-C033B5583986}" type="pres">
      <dgm:prSet presAssocID="{1192201F-4FB3-4705-BFA2-AAC023B6B824}"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139A0237-A13A-466B-92EF-BE9F7CF66ECA}" type="presOf" srcId="{1192201F-4FB3-4705-BFA2-AAC023B6B824}" destId="{760C3E4C-2BC8-4424-A029-C033B5583986}"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D487592-EC2B-4567-A2A6-498EE1443EF3}" srcId="{703D4D02-5513-427D-B6E9-B2E187EE0C3A}" destId="{1192201F-4FB3-4705-BFA2-AAC023B6B824}" srcOrd="7" destOrd="0" parTransId="{403DB55D-489E-444D-AB9C-099D34278FB7}" sibTransId="{08B034F6-B1D2-41B9-90DB-F776C3FD0E13}"/>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17DB0891-F89B-4D34-A748-01EA31448C2B}" type="presParOf" srcId="{CC8763B3-4621-4666-B669-3C5BA2A30DBE}" destId="{14C2093E-741A-4BB7-A523-9B503FAE4D01}" srcOrd="13" destOrd="0" presId="urn:microsoft.com/office/officeart/2005/8/layout/vList2"/>
    <dgm:cxn modelId="{F3158617-5464-48E5-9E6C-716F8D41E99B}" type="presParOf" srcId="{CC8763B3-4621-4666-B669-3C5BA2A30DBE}" destId="{760C3E4C-2BC8-4424-A029-C033B5583986}"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D57E704-7665-42D8-AD93-0C9C973FAC7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D4D1BAE-A9B5-48B3-8999-30335F380365}" type="parTrans" cxnId="{AC844D68-914A-4F6B-8D73-33DFCDB6E08A}">
      <dgm:prSet/>
      <dgm:spPr/>
    </dgm:pt>
    <dgm:pt modelId="{20BB87E1-AD54-48AA-BC34-072D63AEEF30}" type="sibTrans" cxnId="{AC844D68-914A-4F6B-8D73-33DFCDB6E08A}">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B74753C0-DCA6-40CD-B09C-0E8007E75825}" type="pres">
      <dgm:prSet presAssocID="{C23BDBEE-399D-4121-9374-3755477B8443}" presName="spacer" presStyleCnt="0"/>
      <dgm:spPr/>
    </dgm:pt>
    <dgm:pt modelId="{91273270-5B9F-46EB-B273-0E7E6ADF960F}" type="pres">
      <dgm:prSet presAssocID="{4D57E704-7665-42D8-AD93-0C9C973FAC76}"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F7D6DA0B-65C4-44CA-BEA7-54EA1C2F8D28}" type="presOf" srcId="{4D57E704-7665-42D8-AD93-0C9C973FAC76}" destId="{91273270-5B9F-46EB-B273-0E7E6ADF960F}"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AC844D68-914A-4F6B-8D73-33DFCDB6E08A}" srcId="{703D4D02-5513-427D-B6E9-B2E187EE0C3A}" destId="{4D57E704-7665-42D8-AD93-0C9C973FAC76}" srcOrd="7" destOrd="0" parTransId="{6D4D1BAE-A9B5-48B3-8999-30335F380365}" sibTransId="{20BB87E1-AD54-48AA-BC34-072D63AEEF30}"/>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39445C70-B7D6-4D4B-91CA-F40EFE310CDC}" type="presParOf" srcId="{CC8763B3-4621-4666-B669-3C5BA2A30DBE}" destId="{B74753C0-DCA6-40CD-B09C-0E8007E75825}" srcOrd="13" destOrd="0" presId="urn:microsoft.com/office/officeart/2005/8/layout/vList2"/>
    <dgm:cxn modelId="{24F99DE3-C8B4-4A68-8F49-2608B28DC6D8}" type="presParOf" srcId="{CC8763B3-4621-4666-B669-3C5BA2A30DBE}" destId="{91273270-5B9F-46EB-B273-0E7E6ADF960F}"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err="1">
              <a:solidFill>
                <a:srgbClr val="FFFFEE"/>
              </a:solidFill>
              <a:latin typeface="Arial"/>
              <a:ea typeface="+mn-ea"/>
              <a:cs typeface="+mn-cs"/>
            </a:rPr>
            <a:t>Trompenaar</a:t>
          </a:r>
          <a:r>
            <a:rPr lang="en-MY" sz="3500" kern="1200" dirty="0">
              <a:solidFill>
                <a:srgbClr val="FFFFEE"/>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A6A4226F-7203-479D-87E7-3AEF0884BCE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B4C9140C-CB70-46C5-B750-CD1899E49423}" type="parTrans" cxnId="{96B31D5D-2018-41E4-B503-6AC87FBC46F7}">
      <dgm:prSet/>
      <dgm:spPr/>
    </dgm:pt>
    <dgm:pt modelId="{9E38F048-786D-43A4-A14B-F8F78B2076B1}" type="sibTrans" cxnId="{96B31D5D-2018-41E4-B503-6AC87FBC46F7}">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EF048607-CA23-4F3A-B4EF-9BCA05DE008D}" type="pres">
      <dgm:prSet presAssocID="{C23BDBEE-399D-4121-9374-3755477B8443}" presName="spacer" presStyleCnt="0"/>
      <dgm:spPr/>
    </dgm:pt>
    <dgm:pt modelId="{A4803EFC-AA53-4B8C-AEAE-35C92315BC9B}" type="pres">
      <dgm:prSet presAssocID="{A6A4226F-7203-479D-87E7-3AEF0884BCE5}"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96B31D5D-2018-41E4-B503-6AC87FBC46F7}" srcId="{703D4D02-5513-427D-B6E9-B2E187EE0C3A}" destId="{A6A4226F-7203-479D-87E7-3AEF0884BCE5}" srcOrd="7" destOrd="0" parTransId="{B4C9140C-CB70-46C5-B750-CD1899E49423}" sibTransId="{9E38F048-786D-43A4-A14B-F8F78B2076B1}"/>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30D118F-5864-4F3B-9EAE-EA87C42DC179}" type="presOf" srcId="{A6A4226F-7203-479D-87E7-3AEF0884BCE5}" destId="{A4803EFC-AA53-4B8C-AEAE-35C92315BC9B}"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B3EEB9C9-21E5-4FA4-8E6C-BC3569C14E5A}" type="presParOf" srcId="{CC8763B3-4621-4666-B669-3C5BA2A30DBE}" destId="{EF048607-CA23-4F3A-B4EF-9BCA05DE008D}" srcOrd="13" destOrd="0" presId="urn:microsoft.com/office/officeart/2005/8/layout/vList2"/>
    <dgm:cxn modelId="{A051F0EB-396F-4292-9B29-5624B2C45679}" type="presParOf" srcId="{CC8763B3-4621-4666-B669-3C5BA2A30DBE}" destId="{A4803EFC-AA53-4B8C-AEAE-35C92315BC9B}"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2F7A25B8-4F55-48A3-BD43-D2340182F9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5230ED8C-59BF-481F-8CF3-E7E9686B274B}" type="parTrans" cxnId="{070810B6-A63B-4359-976A-521E5BBFD8F2}">
      <dgm:prSet/>
      <dgm:spPr/>
    </dgm:pt>
    <dgm:pt modelId="{EF04C1AE-1A10-4B48-B8BE-08CE0EE94F94}" type="sibTrans" cxnId="{070810B6-A63B-4359-976A-521E5BBFD8F2}">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0BC4AA23-E7DF-475E-AB08-34699716E395}" type="pres">
      <dgm:prSet presAssocID="{C23BDBEE-399D-4121-9374-3755477B8443}" presName="spacer" presStyleCnt="0"/>
      <dgm:spPr/>
    </dgm:pt>
    <dgm:pt modelId="{464756BD-52D9-46EB-AE5A-FB9D9714DC36}" type="pres">
      <dgm:prSet presAssocID="{2F7A25B8-4F55-48A3-BD43-D2340182F9F8}"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64843423-5F70-4DA3-B2DA-97272E2D6EFC}" type="presOf" srcId="{2F7A25B8-4F55-48A3-BD43-D2340182F9F8}" destId="{464756BD-52D9-46EB-AE5A-FB9D9714DC36}"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070810B6-A63B-4359-976A-521E5BBFD8F2}" srcId="{703D4D02-5513-427D-B6E9-B2E187EE0C3A}" destId="{2F7A25B8-4F55-48A3-BD43-D2340182F9F8}" srcOrd="7" destOrd="0" parTransId="{5230ED8C-59BF-481F-8CF3-E7E9686B274B}" sibTransId="{EF04C1AE-1A10-4B48-B8BE-08CE0EE94F94}"/>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118D9770-25EC-403F-BE83-528F4EBCFE9B}" type="presParOf" srcId="{CC8763B3-4621-4666-B669-3C5BA2A30DBE}" destId="{0BC4AA23-E7DF-475E-AB08-34699716E395}" srcOrd="13" destOrd="0" presId="urn:microsoft.com/office/officeart/2005/8/layout/vList2"/>
    <dgm:cxn modelId="{7C10D604-E01C-47B5-8AD6-EF040D18F3CA}" type="presParOf" srcId="{CC8763B3-4621-4666-B669-3C5BA2A30DBE}" destId="{464756BD-52D9-46EB-AE5A-FB9D9714DC36}"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B16BBB2A-326F-485E-A7AA-54724614A35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0AEC536-E5AD-4D29-BB0D-F858F1DB1021}" type="parTrans" cxnId="{B218EFFD-DE7E-4110-A925-92AEBDEF3631}">
      <dgm:prSet/>
      <dgm:spPr/>
    </dgm:pt>
    <dgm:pt modelId="{A15D33B6-2680-4C16-A337-8A639F2A4E1F}" type="sibTrans" cxnId="{B218EFFD-DE7E-4110-A925-92AEBDEF3631}">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E73170F2-1DC8-4843-B5B9-FBEF1F5939A8}" type="pres">
      <dgm:prSet presAssocID="{C23BDBEE-399D-4121-9374-3755477B8443}" presName="spacer" presStyleCnt="0"/>
      <dgm:spPr/>
    </dgm:pt>
    <dgm:pt modelId="{D04EDA56-404F-4093-8640-4667B262AB11}" type="pres">
      <dgm:prSet presAssocID="{B16BBB2A-326F-485E-A7AA-54724614A356}"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DDA2B0B8-ED7C-4BBB-9459-7503A42BEA2A}" type="presOf" srcId="{B16BBB2A-326F-485E-A7AA-54724614A356}" destId="{D04EDA56-404F-4093-8640-4667B262AB11}"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B218EFFD-DE7E-4110-A925-92AEBDEF3631}" srcId="{703D4D02-5513-427D-B6E9-B2E187EE0C3A}" destId="{B16BBB2A-326F-485E-A7AA-54724614A356}" srcOrd="7" destOrd="0" parTransId="{60AEC536-E5AD-4D29-BB0D-F858F1DB1021}" sibTransId="{A15D33B6-2680-4C16-A337-8A639F2A4E1F}"/>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8C59FFE3-555F-4579-B456-526FDA03A594}" type="presParOf" srcId="{CC8763B3-4621-4666-B669-3C5BA2A30DBE}" destId="{E73170F2-1DC8-4843-B5B9-FBEF1F5939A8}" srcOrd="13" destOrd="0" presId="urn:microsoft.com/office/officeart/2005/8/layout/vList2"/>
    <dgm:cxn modelId="{AB2AC070-5F0F-4C46-8BDC-517AFF313B1A}" type="presParOf" srcId="{CC8763B3-4621-4666-B669-3C5BA2A30DBE}" destId="{D04EDA56-404F-4093-8640-4667B262AB11}"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881084"/>
          <a:ext cx="7844408" cy="799004"/>
        </a:xfrm>
        <a:prstGeom prst="roundRect">
          <a:avLst/>
        </a:prstGeom>
      </dgm:spPr>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3786"/>
          <a:ext cx="7844408" cy="698829"/>
        </a:xfrm>
        <a:prstGeom prst="roundRect">
          <a:avLst/>
        </a:prstGeom>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244FD31D-DE32-4B58-8532-6D0925122817}" srcId="{703D4D02-5513-427D-B6E9-B2E187EE0C3A}" destId="{71375952-D7CC-499B-91B1-AA413E993F9F}" srcOrd="7" destOrd="0" parTransId="{D036586E-3D66-4989-B636-032CBF2889DE}" sibTransId="{18BFDF42-5637-45E1-8002-14C7032A714C}"/>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2F16ACE3-384B-430D-8B77-06BCDE2B453B}" type="presOf" srcId="{71375952-D7CC-499B-91B1-AA413E993F9F}" destId="{80F51ED9-C957-4B84-9A01-AA3867739A3A}"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CFF9E09C-65DF-4167-9328-30B3D587FC3E}" type="presParOf" srcId="{CC8763B3-4621-4666-B669-3C5BA2A30DBE}" destId="{C196F1DE-CF2F-425D-B95C-9881DC82EB02}" srcOrd="13" destOrd="0" presId="urn:microsoft.com/office/officeart/2005/8/layout/vList2"/>
    <dgm:cxn modelId="{B85A23CB-EAF2-4FD8-A423-94DFBCFCAC16}" type="presParOf" srcId="{CC8763B3-4621-4666-B669-3C5BA2A30DBE}" destId="{80F51ED9-C957-4B84-9A01-AA3867739A3A}"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271850"/>
          <a:ext cx="7844408" cy="698829"/>
        </a:xfrm>
        <a:prstGeom prst="roundRect">
          <a:avLst/>
        </a:prstGeom>
      </dgm:spPr>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2225"/>
          <a:ext cx="7844408" cy="699129"/>
        </a:xfrm>
        <a:prstGeom prst="roundRect">
          <a:avLst/>
        </a:prstGeom>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244FD31D-DE32-4B58-8532-6D0925122817}" srcId="{703D4D02-5513-427D-B6E9-B2E187EE0C3A}" destId="{71375952-D7CC-499B-91B1-AA413E993F9F}" srcOrd="7" destOrd="0" parTransId="{D036586E-3D66-4989-B636-032CBF2889DE}" sibTransId="{18BFDF42-5637-45E1-8002-14C7032A714C}"/>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2F16ACE3-384B-430D-8B77-06BCDE2B453B}" type="presOf" srcId="{71375952-D7CC-499B-91B1-AA413E993F9F}" destId="{80F51ED9-C957-4B84-9A01-AA3867739A3A}"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CFF9E09C-65DF-4167-9328-30B3D587FC3E}" type="presParOf" srcId="{CC8763B3-4621-4666-B669-3C5BA2A30DBE}" destId="{C196F1DE-CF2F-425D-B95C-9881DC82EB02}" srcOrd="13" destOrd="0" presId="urn:microsoft.com/office/officeart/2005/8/layout/vList2"/>
    <dgm:cxn modelId="{B85A23CB-EAF2-4FD8-A423-94DFBCFCAC16}" type="presParOf" srcId="{CC8763B3-4621-4666-B669-3C5BA2A30DBE}" destId="{80F51ED9-C957-4B84-9A01-AA3867739A3A}"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885"/>
          <a:ext cx="7844408" cy="6991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Culture</a:t>
          </a:r>
        </a:p>
      </dsp:txBody>
      <dsp:txXfrm>
        <a:off x="34129" y="38014"/>
        <a:ext cx="7776150" cy="630871"/>
      </dsp:txXfrm>
    </dsp:sp>
    <dsp:sp modelId="{C8CBCA26-9D20-4838-B1F9-53234775E96B}">
      <dsp:nvSpPr>
        <dsp:cNvPr id="0" name=""/>
        <dsp:cNvSpPr/>
      </dsp:nvSpPr>
      <dsp:spPr>
        <a:xfrm>
          <a:off x="0" y="721317"/>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a:t>
          </a:r>
          <a:r>
            <a:rPr lang="en-MY" sz="3500" kern="1200" dirty="0" err="1">
              <a:solidFill>
                <a:srgbClr val="000000"/>
              </a:solidFill>
              <a:latin typeface="Arial"/>
              <a:ea typeface="+mn-ea"/>
              <a:cs typeface="+mn-cs"/>
            </a:rPr>
            <a:t>Schien</a:t>
          </a:r>
          <a:r>
            <a:rPr lang="en-MY" sz="3500" kern="1200" dirty="0">
              <a:solidFill>
                <a:srgbClr val="000000"/>
              </a:solidFill>
              <a:latin typeface="Arial"/>
              <a:ea typeface="+mn-ea"/>
              <a:cs typeface="+mn-cs"/>
            </a:rPr>
            <a:t> Theory of Culture</a:t>
          </a:r>
        </a:p>
      </dsp:txBody>
      <dsp:txXfrm>
        <a:off x="34129" y="755446"/>
        <a:ext cx="7776150" cy="630871"/>
      </dsp:txXfrm>
    </dsp:sp>
    <dsp:sp modelId="{C30047F0-DB09-4604-AC54-FC0221E4A689}">
      <dsp:nvSpPr>
        <dsp:cNvPr id="0" name=""/>
        <dsp:cNvSpPr/>
      </dsp:nvSpPr>
      <dsp:spPr>
        <a:xfrm>
          <a:off x="0" y="1424563"/>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9" y="1458692"/>
        <a:ext cx="7776150" cy="630871"/>
      </dsp:txXfrm>
    </dsp:sp>
    <dsp:sp modelId="{F209ACB3-3444-40CC-BCCA-513ABA9ADB86}">
      <dsp:nvSpPr>
        <dsp:cNvPr id="0" name=""/>
        <dsp:cNvSpPr/>
      </dsp:nvSpPr>
      <dsp:spPr>
        <a:xfrm>
          <a:off x="0" y="213609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9" y="2170224"/>
        <a:ext cx="7776150" cy="630871"/>
      </dsp:txXfrm>
    </dsp:sp>
    <dsp:sp modelId="{24D32922-BF99-4CE5-821E-A240C3092535}">
      <dsp:nvSpPr>
        <dsp:cNvPr id="0" name=""/>
        <dsp:cNvSpPr/>
      </dsp:nvSpPr>
      <dsp:spPr>
        <a:xfrm>
          <a:off x="0" y="2847628"/>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9" y="2881757"/>
        <a:ext cx="7776150" cy="630871"/>
      </dsp:txXfrm>
    </dsp:sp>
    <dsp:sp modelId="{401E888D-ADD7-4E04-8F4F-BE31B5B3ACF3}">
      <dsp:nvSpPr>
        <dsp:cNvPr id="0" name=""/>
        <dsp:cNvSpPr/>
      </dsp:nvSpPr>
      <dsp:spPr>
        <a:xfrm>
          <a:off x="0" y="355916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9" y="3593289"/>
        <a:ext cx="7776150" cy="630871"/>
      </dsp:txXfrm>
    </dsp:sp>
    <dsp:sp modelId="{BAF84493-57B1-45CA-968B-333D00BDD5BF}">
      <dsp:nvSpPr>
        <dsp:cNvPr id="0" name=""/>
        <dsp:cNvSpPr/>
      </dsp:nvSpPr>
      <dsp:spPr>
        <a:xfrm>
          <a:off x="0" y="4270692"/>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9" y="4304821"/>
        <a:ext cx="7776150" cy="630871"/>
      </dsp:txXfrm>
    </dsp:sp>
    <dsp:sp modelId="{88E3B239-EFBF-4B6F-9750-90B0B71EA79C}">
      <dsp:nvSpPr>
        <dsp:cNvPr id="0" name=""/>
        <dsp:cNvSpPr/>
      </dsp:nvSpPr>
      <dsp:spPr>
        <a:xfrm>
          <a:off x="0" y="498222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9" y="5016354"/>
        <a:ext cx="7776150" cy="6308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88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9" y="38014"/>
        <a:ext cx="7776150" cy="630871"/>
      </dsp:txXfrm>
    </dsp:sp>
    <dsp:sp modelId="{C8CBCA26-9D20-4838-B1F9-53234775E96B}">
      <dsp:nvSpPr>
        <dsp:cNvPr id="0" name=""/>
        <dsp:cNvSpPr/>
      </dsp:nvSpPr>
      <dsp:spPr>
        <a:xfrm>
          <a:off x="0" y="721317"/>
          <a:ext cx="7844408" cy="6991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Edgar Schein Theory of Culture</a:t>
          </a:r>
        </a:p>
      </dsp:txBody>
      <dsp:txXfrm>
        <a:off x="34129" y="755446"/>
        <a:ext cx="7776150" cy="630871"/>
      </dsp:txXfrm>
    </dsp:sp>
    <dsp:sp modelId="{C30047F0-DB09-4604-AC54-FC0221E4A689}">
      <dsp:nvSpPr>
        <dsp:cNvPr id="0" name=""/>
        <dsp:cNvSpPr/>
      </dsp:nvSpPr>
      <dsp:spPr>
        <a:xfrm>
          <a:off x="0" y="1424563"/>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9" y="1458692"/>
        <a:ext cx="7776150" cy="630871"/>
      </dsp:txXfrm>
    </dsp:sp>
    <dsp:sp modelId="{F209ACB3-3444-40CC-BCCA-513ABA9ADB86}">
      <dsp:nvSpPr>
        <dsp:cNvPr id="0" name=""/>
        <dsp:cNvSpPr/>
      </dsp:nvSpPr>
      <dsp:spPr>
        <a:xfrm>
          <a:off x="0" y="213609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9" y="2170224"/>
        <a:ext cx="7776150" cy="630871"/>
      </dsp:txXfrm>
    </dsp:sp>
    <dsp:sp modelId="{24D32922-BF99-4CE5-821E-A240C3092535}">
      <dsp:nvSpPr>
        <dsp:cNvPr id="0" name=""/>
        <dsp:cNvSpPr/>
      </dsp:nvSpPr>
      <dsp:spPr>
        <a:xfrm>
          <a:off x="0" y="2847628"/>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9" y="2881757"/>
        <a:ext cx="7776150" cy="630871"/>
      </dsp:txXfrm>
    </dsp:sp>
    <dsp:sp modelId="{401E888D-ADD7-4E04-8F4F-BE31B5B3ACF3}">
      <dsp:nvSpPr>
        <dsp:cNvPr id="0" name=""/>
        <dsp:cNvSpPr/>
      </dsp:nvSpPr>
      <dsp:spPr>
        <a:xfrm>
          <a:off x="0" y="355916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9" y="3593289"/>
        <a:ext cx="7776150" cy="630871"/>
      </dsp:txXfrm>
    </dsp:sp>
    <dsp:sp modelId="{BAF84493-57B1-45CA-968B-333D00BDD5BF}">
      <dsp:nvSpPr>
        <dsp:cNvPr id="0" name=""/>
        <dsp:cNvSpPr/>
      </dsp:nvSpPr>
      <dsp:spPr>
        <a:xfrm>
          <a:off x="0" y="4270692"/>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9" y="4304821"/>
        <a:ext cx="7776150" cy="630871"/>
      </dsp:txXfrm>
    </dsp:sp>
    <dsp:sp modelId="{760C3E4C-2BC8-4424-A029-C033B5583986}">
      <dsp:nvSpPr>
        <dsp:cNvPr id="0" name=""/>
        <dsp:cNvSpPr/>
      </dsp:nvSpPr>
      <dsp:spPr>
        <a:xfrm>
          <a:off x="0" y="498222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9" y="5016354"/>
        <a:ext cx="7776150" cy="6308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88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9" y="38014"/>
        <a:ext cx="7776150" cy="630871"/>
      </dsp:txXfrm>
    </dsp:sp>
    <dsp:sp modelId="{C8CBCA26-9D20-4838-B1F9-53234775E96B}">
      <dsp:nvSpPr>
        <dsp:cNvPr id="0" name=""/>
        <dsp:cNvSpPr/>
      </dsp:nvSpPr>
      <dsp:spPr>
        <a:xfrm>
          <a:off x="0" y="721317"/>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9" y="755446"/>
        <a:ext cx="7776150" cy="630871"/>
      </dsp:txXfrm>
    </dsp:sp>
    <dsp:sp modelId="{C30047F0-DB09-4604-AC54-FC0221E4A689}">
      <dsp:nvSpPr>
        <dsp:cNvPr id="0" name=""/>
        <dsp:cNvSpPr/>
      </dsp:nvSpPr>
      <dsp:spPr>
        <a:xfrm>
          <a:off x="0" y="1424563"/>
          <a:ext cx="7844408" cy="6991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Culture, Climate and Strategy</a:t>
          </a:r>
        </a:p>
      </dsp:txBody>
      <dsp:txXfrm>
        <a:off x="34129" y="1458692"/>
        <a:ext cx="7776150" cy="630871"/>
      </dsp:txXfrm>
    </dsp:sp>
    <dsp:sp modelId="{F209ACB3-3444-40CC-BCCA-513ABA9ADB86}">
      <dsp:nvSpPr>
        <dsp:cNvPr id="0" name=""/>
        <dsp:cNvSpPr/>
      </dsp:nvSpPr>
      <dsp:spPr>
        <a:xfrm>
          <a:off x="0" y="213609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9" y="2170224"/>
        <a:ext cx="7776150" cy="630871"/>
      </dsp:txXfrm>
    </dsp:sp>
    <dsp:sp modelId="{24D32922-BF99-4CE5-821E-A240C3092535}">
      <dsp:nvSpPr>
        <dsp:cNvPr id="0" name=""/>
        <dsp:cNvSpPr/>
      </dsp:nvSpPr>
      <dsp:spPr>
        <a:xfrm>
          <a:off x="0" y="2847628"/>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9" y="2881757"/>
        <a:ext cx="7776150" cy="630871"/>
      </dsp:txXfrm>
    </dsp:sp>
    <dsp:sp modelId="{401E888D-ADD7-4E04-8F4F-BE31B5B3ACF3}">
      <dsp:nvSpPr>
        <dsp:cNvPr id="0" name=""/>
        <dsp:cNvSpPr/>
      </dsp:nvSpPr>
      <dsp:spPr>
        <a:xfrm>
          <a:off x="0" y="355916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9" y="3593289"/>
        <a:ext cx="7776150" cy="630871"/>
      </dsp:txXfrm>
    </dsp:sp>
    <dsp:sp modelId="{BAF84493-57B1-45CA-968B-333D00BDD5BF}">
      <dsp:nvSpPr>
        <dsp:cNvPr id="0" name=""/>
        <dsp:cNvSpPr/>
      </dsp:nvSpPr>
      <dsp:spPr>
        <a:xfrm>
          <a:off x="0" y="4270692"/>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9" y="4304821"/>
        <a:ext cx="7776150" cy="630871"/>
      </dsp:txXfrm>
    </dsp:sp>
    <dsp:sp modelId="{91273270-5B9F-46EB-B273-0E7E6ADF960F}">
      <dsp:nvSpPr>
        <dsp:cNvPr id="0" name=""/>
        <dsp:cNvSpPr/>
      </dsp:nvSpPr>
      <dsp:spPr>
        <a:xfrm>
          <a:off x="0" y="498222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9" y="5016354"/>
        <a:ext cx="7776150" cy="6308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88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9" y="38014"/>
        <a:ext cx="7776150" cy="630871"/>
      </dsp:txXfrm>
    </dsp:sp>
    <dsp:sp modelId="{C8CBCA26-9D20-4838-B1F9-53234775E96B}">
      <dsp:nvSpPr>
        <dsp:cNvPr id="0" name=""/>
        <dsp:cNvSpPr/>
      </dsp:nvSpPr>
      <dsp:spPr>
        <a:xfrm>
          <a:off x="0" y="721317"/>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9" y="755446"/>
        <a:ext cx="7776150" cy="630871"/>
      </dsp:txXfrm>
    </dsp:sp>
    <dsp:sp modelId="{C30047F0-DB09-4604-AC54-FC0221E4A689}">
      <dsp:nvSpPr>
        <dsp:cNvPr id="0" name=""/>
        <dsp:cNvSpPr/>
      </dsp:nvSpPr>
      <dsp:spPr>
        <a:xfrm>
          <a:off x="0" y="1424563"/>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9" y="1458692"/>
        <a:ext cx="7776150" cy="630871"/>
      </dsp:txXfrm>
    </dsp:sp>
    <dsp:sp modelId="{F209ACB3-3444-40CC-BCCA-513ABA9ADB86}">
      <dsp:nvSpPr>
        <dsp:cNvPr id="0" name=""/>
        <dsp:cNvSpPr/>
      </dsp:nvSpPr>
      <dsp:spPr>
        <a:xfrm>
          <a:off x="0" y="2136095"/>
          <a:ext cx="7844408" cy="6991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FFFFEE"/>
              </a:solidFill>
              <a:latin typeface="Arial"/>
              <a:ea typeface="+mn-ea"/>
              <a:cs typeface="+mn-cs"/>
            </a:rPr>
            <a:t>Trompenaar</a:t>
          </a:r>
          <a:r>
            <a:rPr lang="en-MY" sz="3500" kern="1200" dirty="0">
              <a:solidFill>
                <a:srgbClr val="FFFFEE"/>
              </a:solidFill>
              <a:latin typeface="Arial"/>
              <a:ea typeface="+mn-ea"/>
              <a:cs typeface="+mn-cs"/>
            </a:rPr>
            <a:t> Cultural Dimensions</a:t>
          </a:r>
        </a:p>
      </dsp:txBody>
      <dsp:txXfrm>
        <a:off x="34129" y="2170224"/>
        <a:ext cx="7776150" cy="630871"/>
      </dsp:txXfrm>
    </dsp:sp>
    <dsp:sp modelId="{24D32922-BF99-4CE5-821E-A240C3092535}">
      <dsp:nvSpPr>
        <dsp:cNvPr id="0" name=""/>
        <dsp:cNvSpPr/>
      </dsp:nvSpPr>
      <dsp:spPr>
        <a:xfrm>
          <a:off x="0" y="2847628"/>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9" y="2881757"/>
        <a:ext cx="7776150" cy="630871"/>
      </dsp:txXfrm>
    </dsp:sp>
    <dsp:sp modelId="{401E888D-ADD7-4E04-8F4F-BE31B5B3ACF3}">
      <dsp:nvSpPr>
        <dsp:cNvPr id="0" name=""/>
        <dsp:cNvSpPr/>
      </dsp:nvSpPr>
      <dsp:spPr>
        <a:xfrm>
          <a:off x="0" y="355916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9" y="3593289"/>
        <a:ext cx="7776150" cy="630871"/>
      </dsp:txXfrm>
    </dsp:sp>
    <dsp:sp modelId="{BAF84493-57B1-45CA-968B-333D00BDD5BF}">
      <dsp:nvSpPr>
        <dsp:cNvPr id="0" name=""/>
        <dsp:cNvSpPr/>
      </dsp:nvSpPr>
      <dsp:spPr>
        <a:xfrm>
          <a:off x="0" y="4270692"/>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9" y="4304821"/>
        <a:ext cx="7776150" cy="630871"/>
      </dsp:txXfrm>
    </dsp:sp>
    <dsp:sp modelId="{A4803EFC-AA53-4B8C-AEAE-35C92315BC9B}">
      <dsp:nvSpPr>
        <dsp:cNvPr id="0" name=""/>
        <dsp:cNvSpPr/>
      </dsp:nvSpPr>
      <dsp:spPr>
        <a:xfrm>
          <a:off x="0" y="498222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9" y="5016354"/>
        <a:ext cx="7776150" cy="6308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88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9" y="38014"/>
        <a:ext cx="7776150" cy="630871"/>
      </dsp:txXfrm>
    </dsp:sp>
    <dsp:sp modelId="{C8CBCA26-9D20-4838-B1F9-53234775E96B}">
      <dsp:nvSpPr>
        <dsp:cNvPr id="0" name=""/>
        <dsp:cNvSpPr/>
      </dsp:nvSpPr>
      <dsp:spPr>
        <a:xfrm>
          <a:off x="0" y="721317"/>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9" y="755446"/>
        <a:ext cx="7776150" cy="630871"/>
      </dsp:txXfrm>
    </dsp:sp>
    <dsp:sp modelId="{C30047F0-DB09-4604-AC54-FC0221E4A689}">
      <dsp:nvSpPr>
        <dsp:cNvPr id="0" name=""/>
        <dsp:cNvSpPr/>
      </dsp:nvSpPr>
      <dsp:spPr>
        <a:xfrm>
          <a:off x="0" y="141434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9" y="1448469"/>
        <a:ext cx="7776150" cy="630871"/>
      </dsp:txXfrm>
    </dsp:sp>
    <dsp:sp modelId="{F209ACB3-3444-40CC-BCCA-513ABA9ADB86}">
      <dsp:nvSpPr>
        <dsp:cNvPr id="0" name=""/>
        <dsp:cNvSpPr/>
      </dsp:nvSpPr>
      <dsp:spPr>
        <a:xfrm>
          <a:off x="0" y="213609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9" y="2170224"/>
        <a:ext cx="7776150" cy="630871"/>
      </dsp:txXfrm>
    </dsp:sp>
    <dsp:sp modelId="{24D32922-BF99-4CE5-821E-A240C3092535}">
      <dsp:nvSpPr>
        <dsp:cNvPr id="0" name=""/>
        <dsp:cNvSpPr/>
      </dsp:nvSpPr>
      <dsp:spPr>
        <a:xfrm>
          <a:off x="0" y="2847628"/>
          <a:ext cx="7844408" cy="6991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Cameron and Quinn Theory</a:t>
          </a:r>
        </a:p>
      </dsp:txBody>
      <dsp:txXfrm>
        <a:off x="34129" y="2881757"/>
        <a:ext cx="7776150" cy="630871"/>
      </dsp:txXfrm>
    </dsp:sp>
    <dsp:sp modelId="{401E888D-ADD7-4E04-8F4F-BE31B5B3ACF3}">
      <dsp:nvSpPr>
        <dsp:cNvPr id="0" name=""/>
        <dsp:cNvSpPr/>
      </dsp:nvSpPr>
      <dsp:spPr>
        <a:xfrm>
          <a:off x="0" y="355916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9" y="3593289"/>
        <a:ext cx="7776150" cy="630871"/>
      </dsp:txXfrm>
    </dsp:sp>
    <dsp:sp modelId="{BAF84493-57B1-45CA-968B-333D00BDD5BF}">
      <dsp:nvSpPr>
        <dsp:cNvPr id="0" name=""/>
        <dsp:cNvSpPr/>
      </dsp:nvSpPr>
      <dsp:spPr>
        <a:xfrm>
          <a:off x="0" y="4270692"/>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9" y="4304821"/>
        <a:ext cx="7776150" cy="630871"/>
      </dsp:txXfrm>
    </dsp:sp>
    <dsp:sp modelId="{464756BD-52D9-46EB-AE5A-FB9D9714DC36}">
      <dsp:nvSpPr>
        <dsp:cNvPr id="0" name=""/>
        <dsp:cNvSpPr/>
      </dsp:nvSpPr>
      <dsp:spPr>
        <a:xfrm>
          <a:off x="0" y="498222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9" y="5016354"/>
        <a:ext cx="7776150" cy="6308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88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9" y="38014"/>
        <a:ext cx="7776150" cy="630871"/>
      </dsp:txXfrm>
    </dsp:sp>
    <dsp:sp modelId="{C8CBCA26-9D20-4838-B1F9-53234775E96B}">
      <dsp:nvSpPr>
        <dsp:cNvPr id="0" name=""/>
        <dsp:cNvSpPr/>
      </dsp:nvSpPr>
      <dsp:spPr>
        <a:xfrm>
          <a:off x="0" y="721317"/>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9" y="755446"/>
        <a:ext cx="7776150" cy="630871"/>
      </dsp:txXfrm>
    </dsp:sp>
    <dsp:sp modelId="{C30047F0-DB09-4604-AC54-FC0221E4A689}">
      <dsp:nvSpPr>
        <dsp:cNvPr id="0" name=""/>
        <dsp:cNvSpPr/>
      </dsp:nvSpPr>
      <dsp:spPr>
        <a:xfrm>
          <a:off x="0" y="141434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9" y="1448469"/>
        <a:ext cx="7776150" cy="630871"/>
      </dsp:txXfrm>
    </dsp:sp>
    <dsp:sp modelId="{F209ACB3-3444-40CC-BCCA-513ABA9ADB86}">
      <dsp:nvSpPr>
        <dsp:cNvPr id="0" name=""/>
        <dsp:cNvSpPr/>
      </dsp:nvSpPr>
      <dsp:spPr>
        <a:xfrm>
          <a:off x="0" y="2136096"/>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9" y="2170225"/>
        <a:ext cx="7776150" cy="630871"/>
      </dsp:txXfrm>
    </dsp:sp>
    <dsp:sp modelId="{24D32922-BF99-4CE5-821E-A240C3092535}">
      <dsp:nvSpPr>
        <dsp:cNvPr id="0" name=""/>
        <dsp:cNvSpPr/>
      </dsp:nvSpPr>
      <dsp:spPr>
        <a:xfrm>
          <a:off x="0" y="2847628"/>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9" y="2881757"/>
        <a:ext cx="7776150" cy="630871"/>
      </dsp:txXfrm>
    </dsp:sp>
    <dsp:sp modelId="{401E888D-ADD7-4E04-8F4F-BE31B5B3ACF3}">
      <dsp:nvSpPr>
        <dsp:cNvPr id="0" name=""/>
        <dsp:cNvSpPr/>
      </dsp:nvSpPr>
      <dsp:spPr>
        <a:xfrm>
          <a:off x="0" y="3559160"/>
          <a:ext cx="7844408" cy="6991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Hofstede Dimensions of Culture</a:t>
          </a:r>
        </a:p>
      </dsp:txBody>
      <dsp:txXfrm>
        <a:off x="34129" y="3593289"/>
        <a:ext cx="7776150" cy="630871"/>
      </dsp:txXfrm>
    </dsp:sp>
    <dsp:sp modelId="{BAF84493-57B1-45CA-968B-333D00BDD5BF}">
      <dsp:nvSpPr>
        <dsp:cNvPr id="0" name=""/>
        <dsp:cNvSpPr/>
      </dsp:nvSpPr>
      <dsp:spPr>
        <a:xfrm>
          <a:off x="0" y="4270692"/>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9" y="4304821"/>
        <a:ext cx="7776150" cy="630871"/>
      </dsp:txXfrm>
    </dsp:sp>
    <dsp:sp modelId="{D04EDA56-404F-4093-8640-4667B262AB11}">
      <dsp:nvSpPr>
        <dsp:cNvPr id="0" name=""/>
        <dsp:cNvSpPr/>
      </dsp:nvSpPr>
      <dsp:spPr>
        <a:xfrm>
          <a:off x="0" y="498222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9" y="5016354"/>
        <a:ext cx="7776150" cy="63087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88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9" y="38014"/>
        <a:ext cx="7776150" cy="630871"/>
      </dsp:txXfrm>
    </dsp:sp>
    <dsp:sp modelId="{C8CBCA26-9D20-4838-B1F9-53234775E96B}">
      <dsp:nvSpPr>
        <dsp:cNvPr id="0" name=""/>
        <dsp:cNvSpPr/>
      </dsp:nvSpPr>
      <dsp:spPr>
        <a:xfrm>
          <a:off x="0" y="721317"/>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9" y="755446"/>
        <a:ext cx="7776150" cy="630871"/>
      </dsp:txXfrm>
    </dsp:sp>
    <dsp:sp modelId="{C30047F0-DB09-4604-AC54-FC0221E4A689}">
      <dsp:nvSpPr>
        <dsp:cNvPr id="0" name=""/>
        <dsp:cNvSpPr/>
      </dsp:nvSpPr>
      <dsp:spPr>
        <a:xfrm>
          <a:off x="0" y="141434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9" y="1448469"/>
        <a:ext cx="7776150" cy="630871"/>
      </dsp:txXfrm>
    </dsp:sp>
    <dsp:sp modelId="{F209ACB3-3444-40CC-BCCA-513ABA9ADB86}">
      <dsp:nvSpPr>
        <dsp:cNvPr id="0" name=""/>
        <dsp:cNvSpPr/>
      </dsp:nvSpPr>
      <dsp:spPr>
        <a:xfrm>
          <a:off x="0" y="2136096"/>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9" y="2170225"/>
        <a:ext cx="7776150" cy="630871"/>
      </dsp:txXfrm>
    </dsp:sp>
    <dsp:sp modelId="{24D32922-BF99-4CE5-821E-A240C3092535}">
      <dsp:nvSpPr>
        <dsp:cNvPr id="0" name=""/>
        <dsp:cNvSpPr/>
      </dsp:nvSpPr>
      <dsp:spPr>
        <a:xfrm>
          <a:off x="0" y="2847628"/>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9" y="2881757"/>
        <a:ext cx="7776150" cy="630871"/>
      </dsp:txXfrm>
    </dsp:sp>
    <dsp:sp modelId="{401E888D-ADD7-4E04-8F4F-BE31B5B3ACF3}">
      <dsp:nvSpPr>
        <dsp:cNvPr id="0" name=""/>
        <dsp:cNvSpPr/>
      </dsp:nvSpPr>
      <dsp:spPr>
        <a:xfrm>
          <a:off x="0" y="355916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9" y="3593289"/>
        <a:ext cx="7776150" cy="630871"/>
      </dsp:txXfrm>
    </dsp:sp>
    <dsp:sp modelId="{BAF84493-57B1-45CA-968B-333D00BDD5BF}">
      <dsp:nvSpPr>
        <dsp:cNvPr id="0" name=""/>
        <dsp:cNvSpPr/>
      </dsp:nvSpPr>
      <dsp:spPr>
        <a:xfrm>
          <a:off x="0" y="4270692"/>
          <a:ext cx="7844408" cy="6991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Edward Hall Theory</a:t>
          </a:r>
        </a:p>
      </dsp:txBody>
      <dsp:txXfrm>
        <a:off x="34129" y="4304821"/>
        <a:ext cx="7776150" cy="630871"/>
      </dsp:txXfrm>
    </dsp:sp>
    <dsp:sp modelId="{80F51ED9-C957-4B84-9A01-AA3867739A3A}">
      <dsp:nvSpPr>
        <dsp:cNvPr id="0" name=""/>
        <dsp:cNvSpPr/>
      </dsp:nvSpPr>
      <dsp:spPr>
        <a:xfrm>
          <a:off x="0" y="498222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9" y="5016354"/>
        <a:ext cx="7776150" cy="63087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88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9" y="38014"/>
        <a:ext cx="7776150" cy="630871"/>
      </dsp:txXfrm>
    </dsp:sp>
    <dsp:sp modelId="{C8CBCA26-9D20-4838-B1F9-53234775E96B}">
      <dsp:nvSpPr>
        <dsp:cNvPr id="0" name=""/>
        <dsp:cNvSpPr/>
      </dsp:nvSpPr>
      <dsp:spPr>
        <a:xfrm>
          <a:off x="0" y="721317"/>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9" y="755446"/>
        <a:ext cx="7776150" cy="630871"/>
      </dsp:txXfrm>
    </dsp:sp>
    <dsp:sp modelId="{C30047F0-DB09-4604-AC54-FC0221E4A689}">
      <dsp:nvSpPr>
        <dsp:cNvPr id="0" name=""/>
        <dsp:cNvSpPr/>
      </dsp:nvSpPr>
      <dsp:spPr>
        <a:xfrm>
          <a:off x="0" y="141434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9" y="1448469"/>
        <a:ext cx="7776150" cy="630871"/>
      </dsp:txXfrm>
    </dsp:sp>
    <dsp:sp modelId="{F209ACB3-3444-40CC-BCCA-513ABA9ADB86}">
      <dsp:nvSpPr>
        <dsp:cNvPr id="0" name=""/>
        <dsp:cNvSpPr/>
      </dsp:nvSpPr>
      <dsp:spPr>
        <a:xfrm>
          <a:off x="0" y="2136096"/>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9" y="2170225"/>
        <a:ext cx="7776150" cy="630871"/>
      </dsp:txXfrm>
    </dsp:sp>
    <dsp:sp modelId="{24D32922-BF99-4CE5-821E-A240C3092535}">
      <dsp:nvSpPr>
        <dsp:cNvPr id="0" name=""/>
        <dsp:cNvSpPr/>
      </dsp:nvSpPr>
      <dsp:spPr>
        <a:xfrm>
          <a:off x="0" y="2847628"/>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9" y="2881757"/>
        <a:ext cx="7776150" cy="630871"/>
      </dsp:txXfrm>
    </dsp:sp>
    <dsp:sp modelId="{401E888D-ADD7-4E04-8F4F-BE31B5B3ACF3}">
      <dsp:nvSpPr>
        <dsp:cNvPr id="0" name=""/>
        <dsp:cNvSpPr/>
      </dsp:nvSpPr>
      <dsp:spPr>
        <a:xfrm>
          <a:off x="0" y="355916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9" y="3593289"/>
        <a:ext cx="7776150" cy="630871"/>
      </dsp:txXfrm>
    </dsp:sp>
    <dsp:sp modelId="{BAF84493-57B1-45CA-968B-333D00BDD5BF}">
      <dsp:nvSpPr>
        <dsp:cNvPr id="0" name=""/>
        <dsp:cNvSpPr/>
      </dsp:nvSpPr>
      <dsp:spPr>
        <a:xfrm>
          <a:off x="0" y="4270692"/>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9" y="4304821"/>
        <a:ext cx="7776150" cy="630871"/>
      </dsp:txXfrm>
    </dsp:sp>
    <dsp:sp modelId="{80F51ED9-C957-4B84-9A01-AA3867739A3A}">
      <dsp:nvSpPr>
        <dsp:cNvPr id="0" name=""/>
        <dsp:cNvSpPr/>
      </dsp:nvSpPr>
      <dsp:spPr>
        <a:xfrm>
          <a:off x="0" y="4982225"/>
          <a:ext cx="7844408" cy="6991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Corporate Governance</a:t>
          </a:r>
        </a:p>
      </dsp:txBody>
      <dsp:txXfrm>
        <a:off x="34129" y="5016354"/>
        <a:ext cx="7776150" cy="63087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12</a:t>
            </a:fld>
            <a:endParaRPr lang="en-MY" altLang="en-US"/>
          </a:p>
        </p:txBody>
      </p:sp>
    </p:spTree>
    <p:extLst>
      <p:ext uri="{BB962C8B-B14F-4D97-AF65-F5344CB8AC3E}">
        <p14:creationId xmlns:p14="http://schemas.microsoft.com/office/powerpoint/2010/main" val="2198435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24</a:t>
            </a:fld>
            <a:endParaRPr lang="en-MY" altLang="en-US"/>
          </a:p>
        </p:txBody>
      </p:sp>
    </p:spTree>
    <p:extLst>
      <p:ext uri="{BB962C8B-B14F-4D97-AF65-F5344CB8AC3E}">
        <p14:creationId xmlns:p14="http://schemas.microsoft.com/office/powerpoint/2010/main" val="350909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32</a:t>
            </a:fld>
            <a:endParaRPr lang="en-MY" altLang="en-US"/>
          </a:p>
        </p:txBody>
      </p:sp>
    </p:spTree>
    <p:extLst>
      <p:ext uri="{BB962C8B-B14F-4D97-AF65-F5344CB8AC3E}">
        <p14:creationId xmlns:p14="http://schemas.microsoft.com/office/powerpoint/2010/main" val="2650925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51</a:t>
            </a:fld>
            <a:endParaRPr lang="en-MY" altLang="en-US"/>
          </a:p>
        </p:txBody>
      </p:sp>
    </p:spTree>
    <p:extLst>
      <p:ext uri="{BB962C8B-B14F-4D97-AF65-F5344CB8AC3E}">
        <p14:creationId xmlns:p14="http://schemas.microsoft.com/office/powerpoint/2010/main" val="1053284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54</a:t>
            </a:fld>
            <a:endParaRPr lang="en-MY" altLang="en-US"/>
          </a:p>
        </p:txBody>
      </p:sp>
    </p:spTree>
    <p:extLst>
      <p:ext uri="{BB962C8B-B14F-4D97-AF65-F5344CB8AC3E}">
        <p14:creationId xmlns:p14="http://schemas.microsoft.com/office/powerpoint/2010/main" val="3054547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66</a:t>
            </a:fld>
            <a:endParaRPr lang="en-MY" altLang="en-US"/>
          </a:p>
        </p:txBody>
      </p:sp>
    </p:spTree>
    <p:extLst>
      <p:ext uri="{BB962C8B-B14F-4D97-AF65-F5344CB8AC3E}">
        <p14:creationId xmlns:p14="http://schemas.microsoft.com/office/powerpoint/2010/main" val="2867525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72</a:t>
            </a:fld>
            <a:endParaRPr lang="en-MY" altLang="en-US"/>
          </a:p>
        </p:txBody>
      </p:sp>
    </p:spTree>
    <p:extLst>
      <p:ext uri="{BB962C8B-B14F-4D97-AF65-F5344CB8AC3E}">
        <p14:creationId xmlns:p14="http://schemas.microsoft.com/office/powerpoint/2010/main" val="381146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021458383"/>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7C11E-1BFD-4FA7-9AC7-56BCFC57F958}"/>
              </a:ext>
            </a:extLst>
          </p:cNvPr>
          <p:cNvSpPr>
            <a:spLocks noGrp="1"/>
          </p:cNvSpPr>
          <p:nvPr>
            <p:ph type="title"/>
          </p:nvPr>
        </p:nvSpPr>
        <p:spPr/>
        <p:txBody>
          <a:bodyPr/>
          <a:lstStyle/>
          <a:p>
            <a:r>
              <a:rPr lang="en-MY" dirty="0"/>
              <a:t>Culture</a:t>
            </a:r>
          </a:p>
        </p:txBody>
      </p:sp>
      <p:sp>
        <p:nvSpPr>
          <p:cNvPr id="3" name="Content Placeholder 2">
            <a:extLst>
              <a:ext uri="{FF2B5EF4-FFF2-40B4-BE49-F238E27FC236}">
                <a16:creationId xmlns:a16="http://schemas.microsoft.com/office/drawing/2014/main" id="{40AD7BFA-B980-487A-84B9-C0A8793765EF}"/>
              </a:ext>
            </a:extLst>
          </p:cNvPr>
          <p:cNvSpPr>
            <a:spLocks noGrp="1"/>
          </p:cNvSpPr>
          <p:nvPr>
            <p:ph idx="1"/>
          </p:nvPr>
        </p:nvSpPr>
        <p:spPr/>
        <p:txBody>
          <a:bodyPr/>
          <a:lstStyle/>
          <a:p>
            <a:pPr marL="0" indent="0">
              <a:buNone/>
            </a:pPr>
            <a:r>
              <a:rPr lang="en-MY" dirty="0"/>
              <a:t>Culture may be defined as a shared system of values, beliefs, and attitudes. It affects our own actions and the way we perceive the actions of others.</a:t>
            </a:r>
          </a:p>
          <a:p>
            <a:pPr marL="0" indent="0">
              <a:buNone/>
            </a:pPr>
            <a:endParaRPr lang="en-MY" dirty="0"/>
          </a:p>
          <a:p>
            <a:r>
              <a:rPr lang="en-MY" dirty="0"/>
              <a:t>National Culture</a:t>
            </a:r>
          </a:p>
          <a:p>
            <a:r>
              <a:rPr lang="en-MY" dirty="0"/>
              <a:t>Subculture</a:t>
            </a:r>
          </a:p>
          <a:p>
            <a:r>
              <a:rPr lang="en-MY" dirty="0"/>
              <a:t>Organisational/Corporate Culture</a:t>
            </a:r>
          </a:p>
          <a:p>
            <a:pPr marL="0" indent="0">
              <a:buNone/>
            </a:pPr>
            <a:endParaRPr lang="en-MY" dirty="0"/>
          </a:p>
        </p:txBody>
      </p:sp>
    </p:spTree>
    <p:extLst>
      <p:ext uri="{BB962C8B-B14F-4D97-AF65-F5344CB8AC3E}">
        <p14:creationId xmlns:p14="http://schemas.microsoft.com/office/powerpoint/2010/main" val="332708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85460-87AA-4515-AB9B-64B8ACECD9EB}"/>
              </a:ext>
            </a:extLst>
          </p:cNvPr>
          <p:cNvSpPr>
            <a:spLocks noGrp="1"/>
          </p:cNvSpPr>
          <p:nvPr>
            <p:ph type="title"/>
          </p:nvPr>
        </p:nvSpPr>
        <p:spPr/>
        <p:txBody>
          <a:bodyPr/>
          <a:lstStyle/>
          <a:p>
            <a:r>
              <a:rPr lang="en-MY" dirty="0"/>
              <a:t>Organisational Culture</a:t>
            </a:r>
          </a:p>
        </p:txBody>
      </p:sp>
      <p:sp>
        <p:nvSpPr>
          <p:cNvPr id="3" name="Content Placeholder 2">
            <a:extLst>
              <a:ext uri="{FF2B5EF4-FFF2-40B4-BE49-F238E27FC236}">
                <a16:creationId xmlns:a16="http://schemas.microsoft.com/office/drawing/2014/main" id="{BA1CAF82-AC81-42F9-B231-B4FDB5AF368C}"/>
              </a:ext>
            </a:extLst>
          </p:cNvPr>
          <p:cNvSpPr>
            <a:spLocks noGrp="1"/>
          </p:cNvSpPr>
          <p:nvPr>
            <p:ph idx="1"/>
          </p:nvPr>
        </p:nvSpPr>
        <p:spPr/>
        <p:txBody>
          <a:bodyPr/>
          <a:lstStyle/>
          <a:p>
            <a:r>
              <a:rPr lang="en-MY" dirty="0"/>
              <a:t>Organizational Culture is a system of shared meaning. Just as tribal cultures have rules and taboos that dictate how members will act toward each other and outsiders, organizations have cultures that govern how its members should behave. </a:t>
            </a:r>
          </a:p>
          <a:p>
            <a:r>
              <a:rPr lang="en-MY" dirty="0"/>
              <a:t>A strong organizational culture usually provides a sense of identity for employees and a commonality of values and goals that leads to effective change management and problem solving. </a:t>
            </a:r>
          </a:p>
        </p:txBody>
      </p:sp>
    </p:spTree>
    <p:extLst>
      <p:ext uri="{BB962C8B-B14F-4D97-AF65-F5344CB8AC3E}">
        <p14:creationId xmlns:p14="http://schemas.microsoft.com/office/powerpoint/2010/main" val="1292026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9E96B-F4D5-4595-9761-5CF6EE5F50FF}"/>
              </a:ext>
            </a:extLst>
          </p:cNvPr>
          <p:cNvSpPr>
            <a:spLocks noGrp="1"/>
          </p:cNvSpPr>
          <p:nvPr>
            <p:ph type="title"/>
          </p:nvPr>
        </p:nvSpPr>
        <p:spPr/>
        <p:txBody>
          <a:bodyPr/>
          <a:lstStyle/>
          <a:p>
            <a:r>
              <a:rPr lang="en-MY" dirty="0"/>
              <a:t>Organisational Culture</a:t>
            </a:r>
          </a:p>
        </p:txBody>
      </p:sp>
      <p:sp>
        <p:nvSpPr>
          <p:cNvPr id="3" name="Content Placeholder 2">
            <a:extLst>
              <a:ext uri="{FF2B5EF4-FFF2-40B4-BE49-F238E27FC236}">
                <a16:creationId xmlns:a16="http://schemas.microsoft.com/office/drawing/2014/main" id="{1214BAAA-5022-47F9-B7E0-82EB76559748}"/>
              </a:ext>
            </a:extLst>
          </p:cNvPr>
          <p:cNvSpPr>
            <a:spLocks noGrp="1"/>
          </p:cNvSpPr>
          <p:nvPr>
            <p:ph idx="1"/>
          </p:nvPr>
        </p:nvSpPr>
        <p:spPr/>
        <p:txBody>
          <a:bodyPr/>
          <a:lstStyle/>
          <a:p>
            <a:r>
              <a:rPr lang="en-MY" dirty="0"/>
              <a:t>Founders establish an organization’s culture.</a:t>
            </a:r>
          </a:p>
          <a:p>
            <a:endParaRPr lang="en-MY" dirty="0"/>
          </a:p>
          <a:p>
            <a:r>
              <a:rPr lang="en-MY" dirty="0"/>
              <a:t>They develop the systems and structures that support their personal values.</a:t>
            </a:r>
          </a:p>
          <a:p>
            <a:endParaRPr lang="en-MY" dirty="0"/>
          </a:p>
          <a:p>
            <a:r>
              <a:rPr lang="en-MY" dirty="0"/>
              <a:t>Founders are often visionaries whose energetic style provides a powerful role model for others to follow.</a:t>
            </a:r>
          </a:p>
        </p:txBody>
      </p:sp>
    </p:spTree>
    <p:extLst>
      <p:ext uri="{BB962C8B-B14F-4D97-AF65-F5344CB8AC3E}">
        <p14:creationId xmlns:p14="http://schemas.microsoft.com/office/powerpoint/2010/main" val="518429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6B9D-392F-48D8-824A-52B51439A1D2}"/>
              </a:ext>
            </a:extLst>
          </p:cNvPr>
          <p:cNvSpPr>
            <a:spLocks noGrp="1"/>
          </p:cNvSpPr>
          <p:nvPr>
            <p:ph type="title"/>
          </p:nvPr>
        </p:nvSpPr>
        <p:spPr/>
        <p:txBody>
          <a:bodyPr/>
          <a:lstStyle/>
          <a:p>
            <a:r>
              <a:rPr lang="en-MY" dirty="0"/>
              <a:t>Culture vs Climate</a:t>
            </a:r>
          </a:p>
        </p:txBody>
      </p:sp>
      <p:sp>
        <p:nvSpPr>
          <p:cNvPr id="3" name="Content Placeholder 2">
            <a:extLst>
              <a:ext uri="{FF2B5EF4-FFF2-40B4-BE49-F238E27FC236}">
                <a16:creationId xmlns:a16="http://schemas.microsoft.com/office/drawing/2014/main" id="{CA6EC4AE-9EDC-4315-BDBF-6E52124D12D5}"/>
              </a:ext>
            </a:extLst>
          </p:cNvPr>
          <p:cNvSpPr>
            <a:spLocks noGrp="1"/>
          </p:cNvSpPr>
          <p:nvPr>
            <p:ph idx="1"/>
          </p:nvPr>
        </p:nvSpPr>
        <p:spPr>
          <a:xfrm>
            <a:off x="685800" y="1844824"/>
            <a:ext cx="8001000" cy="4530725"/>
          </a:xfrm>
        </p:spPr>
        <p:txBody>
          <a:bodyPr/>
          <a:lstStyle/>
          <a:p>
            <a:r>
              <a:rPr lang="en-MY" sz="2600" dirty="0"/>
              <a:t>Organizational culture is tied to organizational purpose. Why do your business? What do you hope to achieve? How will your employees help to get you there in a way they can believe in, too?</a:t>
            </a:r>
          </a:p>
          <a:p>
            <a:endParaRPr lang="en-MY" sz="2600" dirty="0"/>
          </a:p>
          <a:p>
            <a:r>
              <a:rPr lang="en-MY" sz="2600" dirty="0"/>
              <a:t>Organizational climate is the way people experience the work environment. What is it like to work there? How do individuals feel when operating in that culture? How do business conditions, management decisions, and the actions leadership affect the general mood? </a:t>
            </a:r>
          </a:p>
        </p:txBody>
      </p:sp>
    </p:spTree>
    <p:extLst>
      <p:ext uri="{BB962C8B-B14F-4D97-AF65-F5344CB8AC3E}">
        <p14:creationId xmlns:p14="http://schemas.microsoft.com/office/powerpoint/2010/main" val="2499318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4AE9F-6421-4566-85B2-1D4BC2354044}"/>
              </a:ext>
            </a:extLst>
          </p:cNvPr>
          <p:cNvSpPr>
            <a:spLocks noGrp="1"/>
          </p:cNvSpPr>
          <p:nvPr>
            <p:ph type="title"/>
          </p:nvPr>
        </p:nvSpPr>
        <p:spPr/>
        <p:txBody>
          <a:bodyPr/>
          <a:lstStyle/>
          <a:p>
            <a:r>
              <a:rPr lang="en-MY" dirty="0"/>
              <a:t>Culture and Reward System</a:t>
            </a:r>
          </a:p>
        </p:txBody>
      </p:sp>
      <p:sp>
        <p:nvSpPr>
          <p:cNvPr id="3" name="Content Placeholder 2">
            <a:extLst>
              <a:ext uri="{FF2B5EF4-FFF2-40B4-BE49-F238E27FC236}">
                <a16:creationId xmlns:a16="http://schemas.microsoft.com/office/drawing/2014/main" id="{FE219A01-287B-4417-8B62-DD25FF4297D0}"/>
              </a:ext>
            </a:extLst>
          </p:cNvPr>
          <p:cNvSpPr>
            <a:spLocks noGrp="1"/>
          </p:cNvSpPr>
          <p:nvPr>
            <p:ph idx="1"/>
          </p:nvPr>
        </p:nvSpPr>
        <p:spPr/>
        <p:txBody>
          <a:bodyPr/>
          <a:lstStyle/>
          <a:p>
            <a:pPr marL="0" indent="0">
              <a:buNone/>
            </a:pPr>
            <a:r>
              <a:rPr lang="en-MY" dirty="0"/>
              <a:t>Reward systems strengthen corporate culture when they are consistent with cultural values. </a:t>
            </a:r>
          </a:p>
          <a:p>
            <a:pPr marL="0" indent="0">
              <a:buNone/>
            </a:pPr>
            <a:endParaRPr lang="en-MY" dirty="0"/>
          </a:p>
          <a:p>
            <a:r>
              <a:rPr lang="en-MY" dirty="0"/>
              <a:t>Aggressive cultures might offer more performance-based individual incentives </a:t>
            </a:r>
          </a:p>
          <a:p>
            <a:endParaRPr lang="en-MY" dirty="0"/>
          </a:p>
          <a:p>
            <a:r>
              <a:rPr lang="en-MY" dirty="0"/>
              <a:t>Paternalistic cultures would more likely offer employee assistance, programs, medical insurance, and other benefits that support employee wellbeing.</a:t>
            </a:r>
          </a:p>
          <a:p>
            <a:pPr marL="0" indent="0">
              <a:buNone/>
            </a:pPr>
            <a:endParaRPr lang="en-MY" dirty="0"/>
          </a:p>
        </p:txBody>
      </p:sp>
    </p:spTree>
    <p:extLst>
      <p:ext uri="{BB962C8B-B14F-4D97-AF65-F5344CB8AC3E}">
        <p14:creationId xmlns:p14="http://schemas.microsoft.com/office/powerpoint/2010/main" val="1296276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4E59C-00A6-4113-A93C-C63A570DC28C}"/>
              </a:ext>
            </a:extLst>
          </p:cNvPr>
          <p:cNvSpPr>
            <a:spLocks noGrp="1"/>
          </p:cNvSpPr>
          <p:nvPr>
            <p:ph type="title"/>
          </p:nvPr>
        </p:nvSpPr>
        <p:spPr/>
        <p:txBody>
          <a:bodyPr/>
          <a:lstStyle/>
          <a:p>
            <a:r>
              <a:rPr lang="en-MY" dirty="0"/>
              <a:t>Ethnocentrism</a:t>
            </a:r>
          </a:p>
        </p:txBody>
      </p:sp>
      <p:sp>
        <p:nvSpPr>
          <p:cNvPr id="3" name="Content Placeholder 2">
            <a:extLst>
              <a:ext uri="{FF2B5EF4-FFF2-40B4-BE49-F238E27FC236}">
                <a16:creationId xmlns:a16="http://schemas.microsoft.com/office/drawing/2014/main" id="{A9FCF24E-C2D3-46EC-90A6-60C7C742ED50}"/>
              </a:ext>
            </a:extLst>
          </p:cNvPr>
          <p:cNvSpPr>
            <a:spLocks noGrp="1"/>
          </p:cNvSpPr>
          <p:nvPr>
            <p:ph idx="1"/>
          </p:nvPr>
        </p:nvSpPr>
        <p:spPr/>
        <p:txBody>
          <a:bodyPr/>
          <a:lstStyle/>
          <a:p>
            <a:pPr marL="0" indent="0">
              <a:buNone/>
            </a:pPr>
            <a:r>
              <a:rPr lang="en-MY" dirty="0"/>
              <a:t>Literally, ‘</a:t>
            </a:r>
            <a:r>
              <a:rPr lang="en-MY" dirty="0" err="1"/>
              <a:t>ethno</a:t>
            </a:r>
            <a:r>
              <a:rPr lang="en-MY" dirty="0"/>
              <a:t>’ mean people. Hence, sticking or centring of people to certain attitude or thing is called ethnocentrism. It used to describe preju­dicial attitudes between in-groups and out-groups. </a:t>
            </a:r>
          </a:p>
          <a:p>
            <a:pPr marL="0" indent="0">
              <a:buNone/>
            </a:pPr>
            <a:r>
              <a:rPr lang="en-MY" dirty="0"/>
              <a:t>It is ‘a tendency to evaluate the culture of others in terms of own culture’ Accordingly, people often evaluate their own culture (beliefs, values, behaviour patterns, and ways of living) superior to others.</a:t>
            </a:r>
          </a:p>
        </p:txBody>
      </p:sp>
    </p:spTree>
    <p:extLst>
      <p:ext uri="{BB962C8B-B14F-4D97-AF65-F5344CB8AC3E}">
        <p14:creationId xmlns:p14="http://schemas.microsoft.com/office/powerpoint/2010/main" val="2744585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4B35-8286-46D7-9006-FDC1D1F4708F}"/>
              </a:ext>
            </a:extLst>
          </p:cNvPr>
          <p:cNvSpPr>
            <a:spLocks noGrp="1"/>
          </p:cNvSpPr>
          <p:nvPr>
            <p:ph type="title"/>
          </p:nvPr>
        </p:nvSpPr>
        <p:spPr/>
        <p:txBody>
          <a:bodyPr/>
          <a:lstStyle/>
          <a:p>
            <a:r>
              <a:rPr lang="en-MY" dirty="0"/>
              <a:t>Cultural Stereotypes</a:t>
            </a:r>
          </a:p>
        </p:txBody>
      </p:sp>
      <p:sp>
        <p:nvSpPr>
          <p:cNvPr id="3" name="Content Placeholder 2">
            <a:extLst>
              <a:ext uri="{FF2B5EF4-FFF2-40B4-BE49-F238E27FC236}">
                <a16:creationId xmlns:a16="http://schemas.microsoft.com/office/drawing/2014/main" id="{4E8ED915-EC40-400B-AA62-E09241A3F26F}"/>
              </a:ext>
            </a:extLst>
          </p:cNvPr>
          <p:cNvSpPr>
            <a:spLocks noGrp="1"/>
          </p:cNvSpPr>
          <p:nvPr>
            <p:ph idx="1"/>
          </p:nvPr>
        </p:nvSpPr>
        <p:spPr/>
        <p:txBody>
          <a:bodyPr/>
          <a:lstStyle/>
          <a:p>
            <a:pPr marL="0" indent="0">
              <a:buNone/>
            </a:pPr>
            <a:r>
              <a:rPr lang="en-MY" dirty="0"/>
              <a:t>Cultural Stereotyping is when someone has an opinion on another person based on who they are, where they're from, or the language they speak without getting to know the individual.</a:t>
            </a:r>
          </a:p>
        </p:txBody>
      </p:sp>
    </p:spTree>
    <p:extLst>
      <p:ext uri="{BB962C8B-B14F-4D97-AF65-F5344CB8AC3E}">
        <p14:creationId xmlns:p14="http://schemas.microsoft.com/office/powerpoint/2010/main" val="657341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363AF-56AC-4020-84AB-75A21CE5A327}"/>
              </a:ext>
            </a:extLst>
          </p:cNvPr>
          <p:cNvSpPr>
            <a:spLocks noGrp="1"/>
          </p:cNvSpPr>
          <p:nvPr>
            <p:ph type="title"/>
          </p:nvPr>
        </p:nvSpPr>
        <p:spPr/>
        <p:txBody>
          <a:bodyPr/>
          <a:lstStyle/>
          <a:p>
            <a:r>
              <a:rPr lang="en-MY" dirty="0"/>
              <a:t>Cultural Determinism</a:t>
            </a:r>
          </a:p>
        </p:txBody>
      </p:sp>
      <p:sp>
        <p:nvSpPr>
          <p:cNvPr id="3" name="Content Placeholder 2">
            <a:extLst>
              <a:ext uri="{FF2B5EF4-FFF2-40B4-BE49-F238E27FC236}">
                <a16:creationId xmlns:a16="http://schemas.microsoft.com/office/drawing/2014/main" id="{5BFC124D-C49C-4BCD-8427-2391289DB41D}"/>
              </a:ext>
            </a:extLst>
          </p:cNvPr>
          <p:cNvSpPr>
            <a:spLocks noGrp="1"/>
          </p:cNvSpPr>
          <p:nvPr>
            <p:ph idx="1"/>
          </p:nvPr>
        </p:nvSpPr>
        <p:spPr/>
        <p:txBody>
          <a:bodyPr/>
          <a:lstStyle/>
          <a:p>
            <a:pPr marL="0" indent="0">
              <a:buNone/>
            </a:pPr>
            <a:r>
              <a:rPr lang="en-MY" i="1" dirty="0"/>
              <a:t>“something cannot be done because of the local culture”</a:t>
            </a:r>
          </a:p>
          <a:p>
            <a:pPr marL="0" indent="0">
              <a:buNone/>
            </a:pPr>
            <a:endParaRPr lang="en-MY" dirty="0"/>
          </a:p>
          <a:p>
            <a:pPr marL="0" indent="0">
              <a:buNone/>
            </a:pPr>
            <a:r>
              <a:rPr lang="en-MY" dirty="0"/>
              <a:t>Cultural determinism supports the idea that our emotional and </a:t>
            </a:r>
            <a:r>
              <a:rPr lang="en-MY" dirty="0" err="1"/>
              <a:t>behavioral</a:t>
            </a:r>
            <a:r>
              <a:rPr lang="en-MY" dirty="0"/>
              <a:t> patterns are formed and </a:t>
            </a:r>
            <a:r>
              <a:rPr lang="en-MY" dirty="0" err="1"/>
              <a:t>molded</a:t>
            </a:r>
            <a:r>
              <a:rPr lang="en-MY" dirty="0"/>
              <a:t> by the culture we are raised in. </a:t>
            </a:r>
          </a:p>
        </p:txBody>
      </p:sp>
    </p:spTree>
    <p:extLst>
      <p:ext uri="{BB962C8B-B14F-4D97-AF65-F5344CB8AC3E}">
        <p14:creationId xmlns:p14="http://schemas.microsoft.com/office/powerpoint/2010/main" val="2809518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88D34-07F2-40D0-8247-584929F6A1AE}"/>
              </a:ext>
            </a:extLst>
          </p:cNvPr>
          <p:cNvSpPr>
            <a:spLocks noGrp="1"/>
          </p:cNvSpPr>
          <p:nvPr>
            <p:ph type="title"/>
          </p:nvPr>
        </p:nvSpPr>
        <p:spPr/>
        <p:txBody>
          <a:bodyPr/>
          <a:lstStyle/>
          <a:p>
            <a:r>
              <a:rPr lang="en-MY" dirty="0"/>
              <a:t>Cultural Relativism</a:t>
            </a:r>
          </a:p>
        </p:txBody>
      </p:sp>
      <p:sp>
        <p:nvSpPr>
          <p:cNvPr id="3" name="Content Placeholder 2">
            <a:extLst>
              <a:ext uri="{FF2B5EF4-FFF2-40B4-BE49-F238E27FC236}">
                <a16:creationId xmlns:a16="http://schemas.microsoft.com/office/drawing/2014/main" id="{CF1A5315-FE4C-4156-8701-028A71CF996E}"/>
              </a:ext>
            </a:extLst>
          </p:cNvPr>
          <p:cNvSpPr>
            <a:spLocks noGrp="1"/>
          </p:cNvSpPr>
          <p:nvPr>
            <p:ph idx="1"/>
          </p:nvPr>
        </p:nvSpPr>
        <p:spPr/>
        <p:txBody>
          <a:bodyPr/>
          <a:lstStyle/>
          <a:p>
            <a:pPr marL="0" indent="0">
              <a:buNone/>
            </a:pPr>
            <a:r>
              <a:rPr lang="en-MY" dirty="0"/>
              <a:t>Cultural relativism is the idea that a person's beliefs, values, and practices should be understood based on that person's own culture, and not be judged against the criteria of another</a:t>
            </a:r>
          </a:p>
          <a:p>
            <a:pPr marL="0" indent="0">
              <a:buNone/>
            </a:pPr>
            <a:endParaRPr lang="en-MY" dirty="0"/>
          </a:p>
          <a:p>
            <a:pPr marL="0" indent="0">
              <a:buNone/>
            </a:pPr>
            <a:r>
              <a:rPr lang="en-MY" dirty="0"/>
              <a:t>Cultural relativism is associated with a general tolerance and respect for difference, which refers to the idea that cultural context is critical to an understanding of people’s values, beliefs and practices.</a:t>
            </a:r>
          </a:p>
        </p:txBody>
      </p:sp>
    </p:spTree>
    <p:extLst>
      <p:ext uri="{BB962C8B-B14F-4D97-AF65-F5344CB8AC3E}">
        <p14:creationId xmlns:p14="http://schemas.microsoft.com/office/powerpoint/2010/main" val="1693721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00383963"/>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7527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3F144-6DDF-4046-B75A-D88851ED7295}"/>
              </a:ext>
            </a:extLst>
          </p:cNvPr>
          <p:cNvSpPr>
            <a:spLocks noGrp="1"/>
          </p:cNvSpPr>
          <p:nvPr>
            <p:ph type="title"/>
          </p:nvPr>
        </p:nvSpPr>
        <p:spPr/>
        <p:txBody>
          <a:bodyPr/>
          <a:lstStyle/>
          <a:p>
            <a:r>
              <a:rPr lang="en-MY" dirty="0"/>
              <a:t>Edgar Schein Theory of Culture</a:t>
            </a:r>
          </a:p>
        </p:txBody>
      </p:sp>
      <p:sp>
        <p:nvSpPr>
          <p:cNvPr id="3" name="Content Placeholder 2">
            <a:extLst>
              <a:ext uri="{FF2B5EF4-FFF2-40B4-BE49-F238E27FC236}">
                <a16:creationId xmlns:a16="http://schemas.microsoft.com/office/drawing/2014/main" id="{46DEC3AF-C0BF-4487-B17C-9194D318E1F8}"/>
              </a:ext>
            </a:extLst>
          </p:cNvPr>
          <p:cNvSpPr>
            <a:spLocks noGrp="1"/>
          </p:cNvSpPr>
          <p:nvPr>
            <p:ph idx="1"/>
          </p:nvPr>
        </p:nvSpPr>
        <p:spPr/>
        <p:txBody>
          <a:bodyPr/>
          <a:lstStyle/>
          <a:p>
            <a:pPr marL="0" indent="0">
              <a:buNone/>
            </a:pPr>
            <a:r>
              <a:rPr lang="en-MY" dirty="0"/>
              <a:t>According to Edgar Schein, organizational culture mainly consists of three domains: </a:t>
            </a:r>
          </a:p>
          <a:p>
            <a:pPr marL="514350" indent="-514350">
              <a:buAutoNum type="alphaLcParenBoth"/>
            </a:pPr>
            <a:r>
              <a:rPr lang="en-MY" dirty="0"/>
              <a:t>basic underlying assumptions (unconscious taken for granted beliefs and values: these are not visible)</a:t>
            </a:r>
          </a:p>
          <a:p>
            <a:pPr marL="514350" indent="-514350">
              <a:buAutoNum type="alphaLcParenBoth"/>
            </a:pPr>
            <a:r>
              <a:rPr lang="en-MY" dirty="0"/>
              <a:t>Espoused values (may appear through surveys), and</a:t>
            </a:r>
          </a:p>
          <a:p>
            <a:pPr marL="514350" indent="-514350">
              <a:buAutoNum type="alphaLcParenBoth"/>
            </a:pPr>
            <a:r>
              <a:rPr lang="en-MY" dirty="0"/>
              <a:t> Artifacts (visible </a:t>
            </a:r>
            <a:r>
              <a:rPr lang="en-MY" dirty="0" err="1"/>
              <a:t>behavior</a:t>
            </a:r>
            <a:r>
              <a:rPr lang="en-MY" dirty="0"/>
              <a:t>).</a:t>
            </a:r>
          </a:p>
        </p:txBody>
      </p:sp>
    </p:spTree>
    <p:extLst>
      <p:ext uri="{BB962C8B-B14F-4D97-AF65-F5344CB8AC3E}">
        <p14:creationId xmlns:p14="http://schemas.microsoft.com/office/powerpoint/2010/main" val="3836320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845B6-ECA5-4648-AC4D-39F0BB866B51}"/>
              </a:ext>
            </a:extLst>
          </p:cNvPr>
          <p:cNvSpPr>
            <a:spLocks noGrp="1"/>
          </p:cNvSpPr>
          <p:nvPr>
            <p:ph type="title"/>
          </p:nvPr>
        </p:nvSpPr>
        <p:spPr/>
        <p:txBody>
          <a:bodyPr/>
          <a:lstStyle/>
          <a:p>
            <a:r>
              <a:rPr lang="en-MY" dirty="0"/>
              <a:t>Artifacts</a:t>
            </a:r>
          </a:p>
        </p:txBody>
      </p:sp>
      <p:sp>
        <p:nvSpPr>
          <p:cNvPr id="3" name="Content Placeholder 2">
            <a:extLst>
              <a:ext uri="{FF2B5EF4-FFF2-40B4-BE49-F238E27FC236}">
                <a16:creationId xmlns:a16="http://schemas.microsoft.com/office/drawing/2014/main" id="{1904A7B7-7A92-4969-9E5F-3ED8D95FC90E}"/>
              </a:ext>
            </a:extLst>
          </p:cNvPr>
          <p:cNvSpPr>
            <a:spLocks noGrp="1"/>
          </p:cNvSpPr>
          <p:nvPr>
            <p:ph idx="1"/>
          </p:nvPr>
        </p:nvSpPr>
        <p:spPr/>
        <p:txBody>
          <a:bodyPr/>
          <a:lstStyle/>
          <a:p>
            <a:r>
              <a:rPr lang="en-MY" dirty="0"/>
              <a:t>Artifacts are the overt and obvious elements of an organization. They’re typically the things even an outsider can see, such as furniture and office layout, dress norms, inside jokes.</a:t>
            </a:r>
          </a:p>
          <a:p>
            <a:endParaRPr lang="en-MY" dirty="0"/>
          </a:p>
          <a:p>
            <a:r>
              <a:rPr lang="en-MY" dirty="0"/>
              <a:t>Artifacts can be easy to observe but sometimes difficult to understand, especially if your analysis of a culture never goes any deeper.</a:t>
            </a:r>
          </a:p>
        </p:txBody>
      </p:sp>
    </p:spTree>
    <p:extLst>
      <p:ext uri="{BB962C8B-B14F-4D97-AF65-F5344CB8AC3E}">
        <p14:creationId xmlns:p14="http://schemas.microsoft.com/office/powerpoint/2010/main" val="1605621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CD723-A746-4A67-B14F-239B5F7BCD65}"/>
              </a:ext>
            </a:extLst>
          </p:cNvPr>
          <p:cNvSpPr>
            <a:spLocks noGrp="1"/>
          </p:cNvSpPr>
          <p:nvPr>
            <p:ph type="title"/>
          </p:nvPr>
        </p:nvSpPr>
        <p:spPr/>
        <p:txBody>
          <a:bodyPr/>
          <a:lstStyle/>
          <a:p>
            <a:r>
              <a:rPr lang="en-MY" dirty="0"/>
              <a:t>Values</a:t>
            </a:r>
          </a:p>
        </p:txBody>
      </p:sp>
      <p:sp>
        <p:nvSpPr>
          <p:cNvPr id="3" name="Content Placeholder 2">
            <a:extLst>
              <a:ext uri="{FF2B5EF4-FFF2-40B4-BE49-F238E27FC236}">
                <a16:creationId xmlns:a16="http://schemas.microsoft.com/office/drawing/2014/main" id="{7269BE96-A997-481F-8D83-776ADDE6F43B}"/>
              </a:ext>
            </a:extLst>
          </p:cNvPr>
          <p:cNvSpPr>
            <a:spLocks noGrp="1"/>
          </p:cNvSpPr>
          <p:nvPr>
            <p:ph idx="1"/>
          </p:nvPr>
        </p:nvSpPr>
        <p:spPr/>
        <p:txBody>
          <a:bodyPr/>
          <a:lstStyle/>
          <a:p>
            <a:pPr marL="0" indent="0">
              <a:buNone/>
            </a:pPr>
            <a:r>
              <a:rPr lang="en-MY" dirty="0"/>
              <a:t>Values form another integral part of organizational culture. When an organization faces a crisis, its leaders must formulate a plan to alleviate the danger posed. Successfully thwarting the crisis validates the plan and it becomes a shared value of the organization. When a similar crisis arises in the future, the organization will reuse the plan to avert catastrophe and right the ship. After repeated success, the value becomes an underlying assumption of the organization.</a:t>
            </a:r>
          </a:p>
        </p:txBody>
      </p:sp>
    </p:spTree>
    <p:extLst>
      <p:ext uri="{BB962C8B-B14F-4D97-AF65-F5344CB8AC3E}">
        <p14:creationId xmlns:p14="http://schemas.microsoft.com/office/powerpoint/2010/main" val="2414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77F55-35FA-4018-828B-BD144391749E}"/>
              </a:ext>
            </a:extLst>
          </p:cNvPr>
          <p:cNvSpPr>
            <a:spLocks noGrp="1"/>
          </p:cNvSpPr>
          <p:nvPr>
            <p:ph type="title"/>
          </p:nvPr>
        </p:nvSpPr>
        <p:spPr/>
        <p:txBody>
          <a:bodyPr/>
          <a:lstStyle/>
          <a:p>
            <a:r>
              <a:rPr lang="en-MY" dirty="0"/>
              <a:t>Basic Assumptions</a:t>
            </a:r>
          </a:p>
        </p:txBody>
      </p:sp>
      <p:sp>
        <p:nvSpPr>
          <p:cNvPr id="3" name="Content Placeholder 2">
            <a:extLst>
              <a:ext uri="{FF2B5EF4-FFF2-40B4-BE49-F238E27FC236}">
                <a16:creationId xmlns:a16="http://schemas.microsoft.com/office/drawing/2014/main" id="{2B5AE935-EAF7-4EA4-AD3A-0B66B83A107C}"/>
              </a:ext>
            </a:extLst>
          </p:cNvPr>
          <p:cNvSpPr>
            <a:spLocks noGrp="1"/>
          </p:cNvSpPr>
          <p:nvPr>
            <p:ph idx="1"/>
          </p:nvPr>
        </p:nvSpPr>
        <p:spPr/>
        <p:txBody>
          <a:bodyPr/>
          <a:lstStyle/>
          <a:p>
            <a:r>
              <a:rPr lang="en-MY" dirty="0"/>
              <a:t>An assumption is a kind of belief that is taken for granted as a fact and so it is never challenged. </a:t>
            </a:r>
          </a:p>
          <a:p>
            <a:r>
              <a:rPr lang="en-MY" dirty="0"/>
              <a:t>A pattern of basic assumptions evolve among the members of a social group and makes the core of the culture in any organization</a:t>
            </a:r>
          </a:p>
        </p:txBody>
      </p:sp>
    </p:spTree>
    <p:extLst>
      <p:ext uri="{BB962C8B-B14F-4D97-AF65-F5344CB8AC3E}">
        <p14:creationId xmlns:p14="http://schemas.microsoft.com/office/powerpoint/2010/main" val="470205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4219F-E519-499D-B00B-D16E1894BD20}"/>
              </a:ext>
            </a:extLst>
          </p:cNvPr>
          <p:cNvSpPr>
            <a:spLocks noGrp="1"/>
          </p:cNvSpPr>
          <p:nvPr>
            <p:ph type="title"/>
          </p:nvPr>
        </p:nvSpPr>
        <p:spPr/>
        <p:txBody>
          <a:bodyPr/>
          <a:lstStyle/>
          <a:p>
            <a:r>
              <a:rPr lang="en-MY" dirty="0"/>
              <a:t>Model of Organisational Culture</a:t>
            </a:r>
          </a:p>
        </p:txBody>
      </p:sp>
      <p:pic>
        <p:nvPicPr>
          <p:cNvPr id="5" name="Picture 4">
            <a:extLst>
              <a:ext uri="{FF2B5EF4-FFF2-40B4-BE49-F238E27FC236}">
                <a16:creationId xmlns:a16="http://schemas.microsoft.com/office/drawing/2014/main" id="{3E5A1E9C-9A62-499D-8182-C3912EDB628F}"/>
              </a:ext>
            </a:extLst>
          </p:cNvPr>
          <p:cNvPicPr>
            <a:picLocks noChangeAspect="1"/>
          </p:cNvPicPr>
          <p:nvPr/>
        </p:nvPicPr>
        <p:blipFill>
          <a:blip r:embed="rId2"/>
          <a:stretch>
            <a:fillRect/>
          </a:stretch>
        </p:blipFill>
        <p:spPr>
          <a:xfrm>
            <a:off x="755576" y="2132856"/>
            <a:ext cx="8096181" cy="3241328"/>
          </a:xfrm>
          <a:prstGeom prst="rect">
            <a:avLst/>
          </a:prstGeom>
        </p:spPr>
      </p:pic>
    </p:spTree>
    <p:extLst>
      <p:ext uri="{BB962C8B-B14F-4D97-AF65-F5344CB8AC3E}">
        <p14:creationId xmlns:p14="http://schemas.microsoft.com/office/powerpoint/2010/main" val="1490442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1835A-2D1E-4DB6-842C-F076A1F74D31}"/>
              </a:ext>
            </a:extLst>
          </p:cNvPr>
          <p:cNvSpPr>
            <a:spLocks noGrp="1"/>
          </p:cNvSpPr>
          <p:nvPr>
            <p:ph type="title"/>
          </p:nvPr>
        </p:nvSpPr>
        <p:spPr/>
        <p:txBody>
          <a:bodyPr/>
          <a:lstStyle/>
          <a:p>
            <a:r>
              <a:rPr lang="en-MY" dirty="0"/>
              <a:t>Edgar Schein’s Model</a:t>
            </a:r>
          </a:p>
        </p:txBody>
      </p:sp>
      <p:pic>
        <p:nvPicPr>
          <p:cNvPr id="5" name="Picture 4">
            <a:extLst>
              <a:ext uri="{FF2B5EF4-FFF2-40B4-BE49-F238E27FC236}">
                <a16:creationId xmlns:a16="http://schemas.microsoft.com/office/drawing/2014/main" id="{2DA626A9-D526-403D-BBB9-89C379B7946A}"/>
              </a:ext>
            </a:extLst>
          </p:cNvPr>
          <p:cNvPicPr>
            <a:picLocks noChangeAspect="1"/>
          </p:cNvPicPr>
          <p:nvPr/>
        </p:nvPicPr>
        <p:blipFill>
          <a:blip r:embed="rId2"/>
          <a:stretch>
            <a:fillRect/>
          </a:stretch>
        </p:blipFill>
        <p:spPr>
          <a:xfrm>
            <a:off x="838200" y="1916832"/>
            <a:ext cx="8103484" cy="4320480"/>
          </a:xfrm>
          <a:prstGeom prst="rect">
            <a:avLst/>
          </a:prstGeom>
        </p:spPr>
      </p:pic>
    </p:spTree>
    <p:extLst>
      <p:ext uri="{BB962C8B-B14F-4D97-AF65-F5344CB8AC3E}">
        <p14:creationId xmlns:p14="http://schemas.microsoft.com/office/powerpoint/2010/main" val="2226763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55BE2-53C1-4BAB-927B-AD49DC4E722B}"/>
              </a:ext>
            </a:extLst>
          </p:cNvPr>
          <p:cNvSpPr>
            <a:spLocks noGrp="1"/>
          </p:cNvSpPr>
          <p:nvPr>
            <p:ph type="title"/>
          </p:nvPr>
        </p:nvSpPr>
        <p:spPr/>
        <p:txBody>
          <a:bodyPr/>
          <a:lstStyle/>
          <a:p>
            <a:r>
              <a:rPr lang="en-MY" dirty="0"/>
              <a:t>Organisational Culture</a:t>
            </a:r>
          </a:p>
        </p:txBody>
      </p:sp>
      <p:pic>
        <p:nvPicPr>
          <p:cNvPr id="5" name="Picture 4">
            <a:extLst>
              <a:ext uri="{FF2B5EF4-FFF2-40B4-BE49-F238E27FC236}">
                <a16:creationId xmlns:a16="http://schemas.microsoft.com/office/drawing/2014/main" id="{FABEDDF4-DFEC-4D55-ADCB-CC4E07C33E82}"/>
              </a:ext>
            </a:extLst>
          </p:cNvPr>
          <p:cNvPicPr>
            <a:picLocks noChangeAspect="1"/>
          </p:cNvPicPr>
          <p:nvPr/>
        </p:nvPicPr>
        <p:blipFill>
          <a:blip r:embed="rId2"/>
          <a:stretch>
            <a:fillRect/>
          </a:stretch>
        </p:blipFill>
        <p:spPr>
          <a:xfrm>
            <a:off x="3995936" y="3051795"/>
            <a:ext cx="4880266" cy="3528392"/>
          </a:xfrm>
          <a:prstGeom prst="rect">
            <a:avLst/>
          </a:prstGeom>
        </p:spPr>
      </p:pic>
      <p:sp>
        <p:nvSpPr>
          <p:cNvPr id="6" name="TextBox 5">
            <a:extLst>
              <a:ext uri="{FF2B5EF4-FFF2-40B4-BE49-F238E27FC236}">
                <a16:creationId xmlns:a16="http://schemas.microsoft.com/office/drawing/2014/main" id="{009804D7-400C-42D0-BDFB-615B734440F0}"/>
              </a:ext>
            </a:extLst>
          </p:cNvPr>
          <p:cNvSpPr txBox="1"/>
          <p:nvPr/>
        </p:nvSpPr>
        <p:spPr>
          <a:xfrm>
            <a:off x="-15062" y="1700809"/>
            <a:ext cx="6099230" cy="1401474"/>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Artefacts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p14="http://schemas.microsoft.com/office/powerpoint/2010/main" val="1192394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87CF1-B2EE-45DE-94FB-B915D6FC7C9E}"/>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A92480D9-AAD2-4F40-A3CA-3CA3C20FEC85}"/>
              </a:ext>
            </a:extLst>
          </p:cNvPr>
          <p:cNvSpPr>
            <a:spLocks noGrp="1"/>
          </p:cNvSpPr>
          <p:nvPr>
            <p:ph idx="1"/>
          </p:nvPr>
        </p:nvSpPr>
        <p:spPr/>
        <p:txBody>
          <a:bodyPr/>
          <a:lstStyle/>
          <a:p>
            <a:pPr marL="0" indent="0">
              <a:buNone/>
            </a:pPr>
            <a:r>
              <a:rPr lang="en-MY" sz="2600" dirty="0"/>
              <a:t>The layer of culture that includes values, religion and philosophies is:</a:t>
            </a:r>
          </a:p>
          <a:p>
            <a:pPr marL="0" indent="0">
              <a:buNone/>
            </a:pPr>
            <a:r>
              <a:rPr lang="en-MY" sz="2600" dirty="0"/>
              <a:t>a) Surface</a:t>
            </a:r>
          </a:p>
          <a:p>
            <a:pPr marL="0" indent="0">
              <a:buNone/>
            </a:pPr>
            <a:r>
              <a:rPr lang="en-MY" sz="2600" dirty="0"/>
              <a:t>b) Hidden</a:t>
            </a:r>
          </a:p>
          <a:p>
            <a:pPr marL="0" indent="0">
              <a:buNone/>
            </a:pPr>
            <a:r>
              <a:rPr lang="en-MY" sz="2600" dirty="0"/>
              <a:t>c) Invisible</a:t>
            </a:r>
          </a:p>
          <a:p>
            <a:pPr marL="0" indent="0">
              <a:buNone/>
            </a:pPr>
            <a:r>
              <a:rPr lang="en-MY" sz="2600" dirty="0"/>
              <a:t>d) Visible</a:t>
            </a:r>
          </a:p>
          <a:p>
            <a:pPr marL="0" indent="0">
              <a:buNone/>
            </a:pPr>
            <a:endParaRPr lang="en-MY" sz="2600" dirty="0"/>
          </a:p>
        </p:txBody>
      </p:sp>
    </p:spTree>
    <p:extLst>
      <p:ext uri="{BB962C8B-B14F-4D97-AF65-F5344CB8AC3E}">
        <p14:creationId xmlns:p14="http://schemas.microsoft.com/office/powerpoint/2010/main" val="2932790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C7FF5-7EB2-4E24-965B-92081D322CA7}"/>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0DB8CE6D-132D-4D11-837A-5EEE24DCE823}"/>
              </a:ext>
            </a:extLst>
          </p:cNvPr>
          <p:cNvSpPr>
            <a:spLocks noGrp="1"/>
          </p:cNvSpPr>
          <p:nvPr>
            <p:ph idx="1"/>
          </p:nvPr>
        </p:nvSpPr>
        <p:spPr/>
        <p:txBody>
          <a:bodyPr/>
          <a:lstStyle/>
          <a:p>
            <a:r>
              <a:rPr lang="en-MY" dirty="0"/>
              <a:t>Option B</a:t>
            </a:r>
          </a:p>
          <a:p>
            <a:endParaRPr lang="en-MY" dirty="0"/>
          </a:p>
          <a:p>
            <a:endParaRPr lang="en-MY" dirty="0"/>
          </a:p>
          <a:p>
            <a:pPr marL="0" indent="0">
              <a:buNone/>
            </a:pPr>
            <a:r>
              <a:rPr lang="en-MY" dirty="0"/>
              <a:t>Surface" culture includes dress, food and language;</a:t>
            </a:r>
          </a:p>
          <a:p>
            <a:pPr marL="0" indent="0">
              <a:buNone/>
            </a:pPr>
            <a:r>
              <a:rPr lang="en-MY" dirty="0"/>
              <a:t> "hidden" culture includes values, religion and philosophies; and </a:t>
            </a:r>
          </a:p>
          <a:p>
            <a:pPr marL="0" indent="0">
              <a:buNone/>
            </a:pPr>
            <a:r>
              <a:rPr lang="en-MY" dirty="0"/>
              <a:t>“invisible" culture is the universal truths that define the culture</a:t>
            </a:r>
          </a:p>
        </p:txBody>
      </p:sp>
    </p:spTree>
    <p:extLst>
      <p:ext uri="{BB962C8B-B14F-4D97-AF65-F5344CB8AC3E}">
        <p14:creationId xmlns:p14="http://schemas.microsoft.com/office/powerpoint/2010/main" val="2375444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CFC4B-7BA3-49B7-A1A2-97A82E73E42D}"/>
              </a:ext>
            </a:extLst>
          </p:cNvPr>
          <p:cNvSpPr>
            <a:spLocks noGrp="1"/>
          </p:cNvSpPr>
          <p:nvPr>
            <p:ph type="title"/>
          </p:nvPr>
        </p:nvSpPr>
        <p:spPr/>
        <p:txBody>
          <a:bodyPr/>
          <a:lstStyle/>
          <a:p>
            <a:r>
              <a:rPr lang="en-MY" dirty="0"/>
              <a:t>Question # 2 </a:t>
            </a:r>
          </a:p>
        </p:txBody>
      </p:sp>
      <p:sp>
        <p:nvSpPr>
          <p:cNvPr id="3" name="Content Placeholder 2">
            <a:extLst>
              <a:ext uri="{FF2B5EF4-FFF2-40B4-BE49-F238E27FC236}">
                <a16:creationId xmlns:a16="http://schemas.microsoft.com/office/drawing/2014/main" id="{0815D700-4E0C-4E68-9C05-F81219D5A549}"/>
              </a:ext>
            </a:extLst>
          </p:cNvPr>
          <p:cNvSpPr>
            <a:spLocks noGrp="1"/>
          </p:cNvSpPr>
          <p:nvPr>
            <p:ph idx="1"/>
          </p:nvPr>
        </p:nvSpPr>
        <p:spPr/>
        <p:txBody>
          <a:bodyPr/>
          <a:lstStyle/>
          <a:p>
            <a:pPr marL="0" indent="0">
              <a:buNone/>
            </a:pPr>
            <a:r>
              <a:rPr lang="en-MY" dirty="0"/>
              <a:t>Which of the following statements about culture is true?</a:t>
            </a:r>
          </a:p>
          <a:p>
            <a:pPr marL="0" indent="0">
              <a:buNone/>
            </a:pPr>
            <a:r>
              <a:rPr lang="en-MY" dirty="0"/>
              <a:t>a) It is a shared system of assumptions, values, artifacts, and symbols.</a:t>
            </a:r>
          </a:p>
          <a:p>
            <a:pPr marL="0" indent="0">
              <a:buNone/>
            </a:pPr>
            <a:r>
              <a:rPr lang="en-MY" dirty="0"/>
              <a:t>b) It usually changes significantly with each new generation.</a:t>
            </a:r>
          </a:p>
          <a:p>
            <a:pPr marL="0" indent="0">
              <a:buNone/>
            </a:pPr>
            <a:r>
              <a:rPr lang="en-MY" dirty="0"/>
              <a:t>c) It does not have a great impact on the way global business is conducted.</a:t>
            </a:r>
          </a:p>
          <a:p>
            <a:pPr marL="0" indent="0">
              <a:buNone/>
            </a:pPr>
            <a:r>
              <a:rPr lang="en-MY" dirty="0"/>
              <a:t>d) Successful organizations have the same culture throughout.</a:t>
            </a:r>
          </a:p>
        </p:txBody>
      </p:sp>
    </p:spTree>
    <p:extLst>
      <p:ext uri="{BB962C8B-B14F-4D97-AF65-F5344CB8AC3E}">
        <p14:creationId xmlns:p14="http://schemas.microsoft.com/office/powerpoint/2010/main" val="13042022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420DB-D914-4FD9-907F-DE905C54FA99}"/>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CBE25334-B5EA-4B89-A616-5838C076C9C2}"/>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1023382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833618515"/>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24313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528F9-FB11-47E0-BB0E-BD184E4E7A1F}"/>
              </a:ext>
            </a:extLst>
          </p:cNvPr>
          <p:cNvSpPr>
            <a:spLocks noGrp="1"/>
          </p:cNvSpPr>
          <p:nvPr>
            <p:ph type="title"/>
          </p:nvPr>
        </p:nvSpPr>
        <p:spPr/>
        <p:txBody>
          <a:bodyPr/>
          <a:lstStyle/>
          <a:p>
            <a:r>
              <a:rPr lang="en-MY" dirty="0"/>
              <a:t>Organisational Climate</a:t>
            </a:r>
          </a:p>
        </p:txBody>
      </p:sp>
      <p:pic>
        <p:nvPicPr>
          <p:cNvPr id="5" name="Content Placeholder 4">
            <a:extLst>
              <a:ext uri="{FF2B5EF4-FFF2-40B4-BE49-F238E27FC236}">
                <a16:creationId xmlns:a16="http://schemas.microsoft.com/office/drawing/2014/main" id="{466429E8-8AA3-47DC-A649-9F9658066C45}"/>
              </a:ext>
            </a:extLst>
          </p:cNvPr>
          <p:cNvPicPr>
            <a:picLocks noGrp="1" noChangeAspect="1"/>
          </p:cNvPicPr>
          <p:nvPr>
            <p:ph idx="1"/>
          </p:nvPr>
        </p:nvPicPr>
        <p:blipFill>
          <a:blip r:embed="rId2"/>
          <a:stretch>
            <a:fillRect/>
          </a:stretch>
        </p:blipFill>
        <p:spPr>
          <a:xfrm>
            <a:off x="2339752" y="3140968"/>
            <a:ext cx="4657725" cy="3228975"/>
          </a:xfrm>
        </p:spPr>
      </p:pic>
      <p:sp>
        <p:nvSpPr>
          <p:cNvPr id="6" name="TextBox 5">
            <a:extLst>
              <a:ext uri="{FF2B5EF4-FFF2-40B4-BE49-F238E27FC236}">
                <a16:creationId xmlns:a16="http://schemas.microsoft.com/office/drawing/2014/main" id="{D3C5DF8D-5D54-4870-998F-0D3EC1543FF9}"/>
              </a:ext>
            </a:extLst>
          </p:cNvPr>
          <p:cNvSpPr txBox="1"/>
          <p:nvPr/>
        </p:nvSpPr>
        <p:spPr>
          <a:xfrm>
            <a:off x="1115616" y="1844824"/>
            <a:ext cx="7056784" cy="923330"/>
          </a:xfrm>
          <a:prstGeom prst="rect">
            <a:avLst/>
          </a:prstGeom>
          <a:noFill/>
        </p:spPr>
        <p:txBody>
          <a:bodyPr wrap="square" rtlCol="0">
            <a:spAutoFit/>
          </a:bodyPr>
          <a:lstStyle/>
          <a:p>
            <a:r>
              <a:rPr lang="en-MY" dirty="0"/>
              <a:t>Organizational climate is often defined as the recurring patterns of </a:t>
            </a:r>
            <a:r>
              <a:rPr lang="en-MY" dirty="0" err="1"/>
              <a:t>behavior</a:t>
            </a:r>
            <a:r>
              <a:rPr lang="en-MY" dirty="0"/>
              <a:t>, attitudes and feelings that characterize life in the organization</a:t>
            </a:r>
          </a:p>
        </p:txBody>
      </p:sp>
    </p:spTree>
    <p:extLst>
      <p:ext uri="{BB962C8B-B14F-4D97-AF65-F5344CB8AC3E}">
        <p14:creationId xmlns:p14="http://schemas.microsoft.com/office/powerpoint/2010/main" val="25261170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39082-D4AA-438F-91EC-BE8302FD8479}"/>
              </a:ext>
            </a:extLst>
          </p:cNvPr>
          <p:cNvSpPr>
            <a:spLocks noGrp="1"/>
          </p:cNvSpPr>
          <p:nvPr>
            <p:ph type="title"/>
          </p:nvPr>
        </p:nvSpPr>
        <p:spPr/>
        <p:txBody>
          <a:bodyPr/>
          <a:lstStyle/>
          <a:p>
            <a:r>
              <a:rPr lang="en-MY" dirty="0"/>
              <a:t>Climate vs Culture</a:t>
            </a:r>
          </a:p>
        </p:txBody>
      </p:sp>
      <p:sp>
        <p:nvSpPr>
          <p:cNvPr id="3" name="Content Placeholder 2">
            <a:extLst>
              <a:ext uri="{FF2B5EF4-FFF2-40B4-BE49-F238E27FC236}">
                <a16:creationId xmlns:a16="http://schemas.microsoft.com/office/drawing/2014/main" id="{37CE0C94-9A15-46B1-853C-8AC913B3558D}"/>
              </a:ext>
            </a:extLst>
          </p:cNvPr>
          <p:cNvSpPr>
            <a:spLocks noGrp="1"/>
          </p:cNvSpPr>
          <p:nvPr>
            <p:ph idx="1"/>
          </p:nvPr>
        </p:nvSpPr>
        <p:spPr>
          <a:xfrm>
            <a:off x="685800" y="1628800"/>
            <a:ext cx="8134672" cy="4951387"/>
          </a:xfrm>
        </p:spPr>
        <p:txBody>
          <a:bodyPr/>
          <a:lstStyle/>
          <a:p>
            <a:r>
              <a:rPr lang="en-MY" dirty="0"/>
              <a:t>Climate describes the shared perceptions of the people in a group or organization, while culture includes how people feel about the organization and the beliefs, values, and assumptions that provide the identity and set the standards of behaviour</a:t>
            </a:r>
          </a:p>
          <a:p>
            <a:r>
              <a:rPr lang="en-MY" dirty="0"/>
              <a:t>A company’s organizational culture and climate are not always static. As a company evolves, so does its culture. The organizational climate must adjust as necessary to ensure the company measures the correct factors.</a:t>
            </a:r>
          </a:p>
        </p:txBody>
      </p:sp>
    </p:spTree>
    <p:extLst>
      <p:ext uri="{BB962C8B-B14F-4D97-AF65-F5344CB8AC3E}">
        <p14:creationId xmlns:p14="http://schemas.microsoft.com/office/powerpoint/2010/main" val="34297451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16E29-F8F4-44AD-871E-B147369DEDC5}"/>
              </a:ext>
            </a:extLst>
          </p:cNvPr>
          <p:cNvSpPr>
            <a:spLocks noGrp="1"/>
          </p:cNvSpPr>
          <p:nvPr>
            <p:ph type="title"/>
          </p:nvPr>
        </p:nvSpPr>
        <p:spPr/>
        <p:txBody>
          <a:bodyPr/>
          <a:lstStyle/>
          <a:p>
            <a:r>
              <a:rPr lang="en-MY" dirty="0"/>
              <a:t>Organisational Strategy</a:t>
            </a:r>
          </a:p>
        </p:txBody>
      </p:sp>
      <p:sp>
        <p:nvSpPr>
          <p:cNvPr id="3" name="Content Placeholder 2">
            <a:extLst>
              <a:ext uri="{FF2B5EF4-FFF2-40B4-BE49-F238E27FC236}">
                <a16:creationId xmlns:a16="http://schemas.microsoft.com/office/drawing/2014/main" id="{A7C02FFE-FB9D-4ABA-A09A-6E4F73A219F6}"/>
              </a:ext>
            </a:extLst>
          </p:cNvPr>
          <p:cNvSpPr>
            <a:spLocks noGrp="1"/>
          </p:cNvSpPr>
          <p:nvPr>
            <p:ph idx="1"/>
          </p:nvPr>
        </p:nvSpPr>
        <p:spPr/>
        <p:txBody>
          <a:bodyPr/>
          <a:lstStyle/>
          <a:p>
            <a:r>
              <a:rPr lang="en-MY" dirty="0"/>
              <a:t>Strategies are commonly defined as the overall orientation of an organization for reaching </a:t>
            </a:r>
            <a:r>
              <a:rPr lang="en-MY" dirty="0" err="1"/>
              <a:t>preset</a:t>
            </a:r>
            <a:r>
              <a:rPr lang="en-MY" dirty="0"/>
              <a:t> goals and objectives, that is, a long-term plan for maximizing profits or covering costs, in case of </a:t>
            </a:r>
            <a:r>
              <a:rPr lang="en-MY" dirty="0" err="1"/>
              <a:t>nonprofit</a:t>
            </a:r>
            <a:r>
              <a:rPr lang="en-MY" dirty="0"/>
              <a:t> organizations. </a:t>
            </a:r>
          </a:p>
          <a:p>
            <a:r>
              <a:rPr lang="en-MY" dirty="0"/>
              <a:t>“Organizational strategy “is an organization process, in many ways inseparable from the structure, </a:t>
            </a:r>
            <a:r>
              <a:rPr lang="en-MY" dirty="0" err="1"/>
              <a:t>behavior</a:t>
            </a:r>
            <a:r>
              <a:rPr lang="en-MY" dirty="0"/>
              <a:t> and culture of the company in which it takes place”. </a:t>
            </a:r>
          </a:p>
        </p:txBody>
      </p:sp>
    </p:spTree>
    <p:extLst>
      <p:ext uri="{BB962C8B-B14F-4D97-AF65-F5344CB8AC3E}">
        <p14:creationId xmlns:p14="http://schemas.microsoft.com/office/powerpoint/2010/main" val="364215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7D082-C89E-4E47-BFF0-45167746440A}"/>
              </a:ext>
            </a:extLst>
          </p:cNvPr>
          <p:cNvSpPr>
            <a:spLocks noGrp="1"/>
          </p:cNvSpPr>
          <p:nvPr>
            <p:ph type="title"/>
          </p:nvPr>
        </p:nvSpPr>
        <p:spPr/>
        <p:txBody>
          <a:bodyPr/>
          <a:lstStyle/>
          <a:p>
            <a:r>
              <a:rPr lang="en-MY" dirty="0"/>
              <a:t>Organisational Strategy</a:t>
            </a:r>
          </a:p>
        </p:txBody>
      </p:sp>
      <p:sp>
        <p:nvSpPr>
          <p:cNvPr id="3" name="Content Placeholder 2">
            <a:extLst>
              <a:ext uri="{FF2B5EF4-FFF2-40B4-BE49-F238E27FC236}">
                <a16:creationId xmlns:a16="http://schemas.microsoft.com/office/drawing/2014/main" id="{BFBBDAF5-D34D-4061-A37A-A0962300A161}"/>
              </a:ext>
            </a:extLst>
          </p:cNvPr>
          <p:cNvSpPr>
            <a:spLocks noGrp="1"/>
          </p:cNvSpPr>
          <p:nvPr>
            <p:ph idx="1"/>
          </p:nvPr>
        </p:nvSpPr>
        <p:spPr/>
        <p:txBody>
          <a:bodyPr/>
          <a:lstStyle/>
          <a:p>
            <a:r>
              <a:rPr lang="en-MY" dirty="0"/>
              <a:t>Strategies influence the interaction between structures and </a:t>
            </a:r>
            <a:r>
              <a:rPr lang="en-MY" dirty="0" err="1"/>
              <a:t>behavior</a:t>
            </a:r>
            <a:endParaRPr lang="en-MY" dirty="0"/>
          </a:p>
          <a:p>
            <a:r>
              <a:rPr lang="en-MY" dirty="0"/>
              <a:t>“Organizational strategy” provides rules, norms, and regulations, which are set into effect through organizational structures.</a:t>
            </a:r>
          </a:p>
          <a:p>
            <a:r>
              <a:rPr lang="en-MY" dirty="0"/>
              <a:t>Strategy belongs to an unobservable domain and can be allocated to “espoused values.”</a:t>
            </a:r>
          </a:p>
          <a:p>
            <a:endParaRPr lang="en-MY" dirty="0"/>
          </a:p>
        </p:txBody>
      </p:sp>
    </p:spTree>
    <p:extLst>
      <p:ext uri="{BB962C8B-B14F-4D97-AF65-F5344CB8AC3E}">
        <p14:creationId xmlns:p14="http://schemas.microsoft.com/office/powerpoint/2010/main" val="15858742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DEE06-F11E-4388-BD32-EB6E6CC9BF84}"/>
              </a:ext>
            </a:extLst>
          </p:cNvPr>
          <p:cNvSpPr>
            <a:spLocks noGrp="1"/>
          </p:cNvSpPr>
          <p:nvPr>
            <p:ph type="title"/>
          </p:nvPr>
        </p:nvSpPr>
        <p:spPr/>
        <p:txBody>
          <a:bodyPr/>
          <a:lstStyle/>
          <a:p>
            <a:r>
              <a:rPr lang="en-MY" dirty="0"/>
              <a:t>Organisational Structure</a:t>
            </a:r>
          </a:p>
        </p:txBody>
      </p:sp>
      <p:sp>
        <p:nvSpPr>
          <p:cNvPr id="3" name="Content Placeholder 2">
            <a:extLst>
              <a:ext uri="{FF2B5EF4-FFF2-40B4-BE49-F238E27FC236}">
                <a16:creationId xmlns:a16="http://schemas.microsoft.com/office/drawing/2014/main" id="{5603DDF9-E210-4999-9838-A64C4ED923C7}"/>
              </a:ext>
            </a:extLst>
          </p:cNvPr>
          <p:cNvSpPr>
            <a:spLocks noGrp="1"/>
          </p:cNvSpPr>
          <p:nvPr>
            <p:ph idx="1"/>
          </p:nvPr>
        </p:nvSpPr>
        <p:spPr/>
        <p:txBody>
          <a:bodyPr/>
          <a:lstStyle/>
          <a:p>
            <a:r>
              <a:rPr lang="en-MY" dirty="0"/>
              <a:t>Processes that turn organizational strategies into action, commonly known as “operationalization,” “implementation of strategies,” or “strategy doing,” unfold through organizational structures and organizational activities.</a:t>
            </a:r>
          </a:p>
          <a:p>
            <a:r>
              <a:rPr lang="en-MY" dirty="0"/>
              <a:t> Strategies are put into effect through organizational structures and </a:t>
            </a:r>
            <a:r>
              <a:rPr lang="en-MY" dirty="0" err="1"/>
              <a:t>behavior</a:t>
            </a:r>
            <a:endParaRPr lang="en-MY" dirty="0"/>
          </a:p>
        </p:txBody>
      </p:sp>
    </p:spTree>
    <p:extLst>
      <p:ext uri="{BB962C8B-B14F-4D97-AF65-F5344CB8AC3E}">
        <p14:creationId xmlns:p14="http://schemas.microsoft.com/office/powerpoint/2010/main" val="3077893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D0B2A-A664-4449-84F6-D9CE21D041B1}"/>
              </a:ext>
            </a:extLst>
          </p:cNvPr>
          <p:cNvSpPr>
            <a:spLocks noGrp="1"/>
          </p:cNvSpPr>
          <p:nvPr>
            <p:ph type="title"/>
          </p:nvPr>
        </p:nvSpPr>
        <p:spPr/>
        <p:txBody>
          <a:bodyPr/>
          <a:lstStyle/>
          <a:p>
            <a:r>
              <a:rPr lang="en-MY" dirty="0"/>
              <a:t>Organisational Structure</a:t>
            </a:r>
          </a:p>
        </p:txBody>
      </p:sp>
      <p:sp>
        <p:nvSpPr>
          <p:cNvPr id="3" name="Content Placeholder 2">
            <a:extLst>
              <a:ext uri="{FF2B5EF4-FFF2-40B4-BE49-F238E27FC236}">
                <a16:creationId xmlns:a16="http://schemas.microsoft.com/office/drawing/2014/main" id="{D661F85E-3C80-45AC-AF6A-17790A0F58E7}"/>
              </a:ext>
            </a:extLst>
          </p:cNvPr>
          <p:cNvSpPr>
            <a:spLocks noGrp="1"/>
          </p:cNvSpPr>
          <p:nvPr>
            <p:ph idx="1"/>
          </p:nvPr>
        </p:nvSpPr>
        <p:spPr/>
        <p:txBody>
          <a:bodyPr/>
          <a:lstStyle/>
          <a:p>
            <a:r>
              <a:rPr lang="en-MY" dirty="0"/>
              <a:t>Understanding organizational processes = understanding organizational (culture) change = understanding organizational (culture) dynamics</a:t>
            </a:r>
          </a:p>
          <a:p>
            <a:r>
              <a:rPr lang="en-MY" dirty="0"/>
              <a:t>(a) Operationalization has to stand in line with corporate values. </a:t>
            </a:r>
          </a:p>
          <a:p>
            <a:r>
              <a:rPr lang="en-MY" dirty="0"/>
              <a:t>(b) All domains—strategy, structure, and operations—are indirectly affected by culture.</a:t>
            </a:r>
          </a:p>
          <a:p>
            <a:r>
              <a:rPr lang="en-MY" dirty="0"/>
              <a:t>(c) Organizational values constitute the shared “ethics” of doing business.</a:t>
            </a:r>
          </a:p>
          <a:p>
            <a:endParaRPr lang="en-MY" dirty="0"/>
          </a:p>
        </p:txBody>
      </p:sp>
    </p:spTree>
    <p:extLst>
      <p:ext uri="{BB962C8B-B14F-4D97-AF65-F5344CB8AC3E}">
        <p14:creationId xmlns:p14="http://schemas.microsoft.com/office/powerpoint/2010/main" val="3556220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1E42-16E0-47B9-8ECE-5B61DD5D3DAD}"/>
              </a:ext>
            </a:extLst>
          </p:cNvPr>
          <p:cNvSpPr>
            <a:spLocks noGrp="1"/>
          </p:cNvSpPr>
          <p:nvPr>
            <p:ph type="title"/>
          </p:nvPr>
        </p:nvSpPr>
        <p:spPr/>
        <p:txBody>
          <a:bodyPr/>
          <a:lstStyle/>
          <a:p>
            <a:r>
              <a:rPr lang="en-MY" dirty="0"/>
              <a:t>Relationship between culture, strategy, structure, and operations</a:t>
            </a:r>
          </a:p>
        </p:txBody>
      </p:sp>
      <p:pic>
        <p:nvPicPr>
          <p:cNvPr id="5" name="Picture 4">
            <a:extLst>
              <a:ext uri="{FF2B5EF4-FFF2-40B4-BE49-F238E27FC236}">
                <a16:creationId xmlns:a16="http://schemas.microsoft.com/office/drawing/2014/main" id="{72CAD0ED-E5D9-42AF-8E2C-ED4AA0DB3A5A}"/>
              </a:ext>
            </a:extLst>
          </p:cNvPr>
          <p:cNvPicPr>
            <a:picLocks noChangeAspect="1"/>
          </p:cNvPicPr>
          <p:nvPr/>
        </p:nvPicPr>
        <p:blipFill>
          <a:blip r:embed="rId2"/>
          <a:stretch>
            <a:fillRect/>
          </a:stretch>
        </p:blipFill>
        <p:spPr>
          <a:xfrm>
            <a:off x="902249" y="1772816"/>
            <a:ext cx="7700980" cy="4807371"/>
          </a:xfrm>
          <a:prstGeom prst="rect">
            <a:avLst/>
          </a:prstGeom>
        </p:spPr>
      </p:pic>
    </p:spTree>
    <p:extLst>
      <p:ext uri="{BB962C8B-B14F-4D97-AF65-F5344CB8AC3E}">
        <p14:creationId xmlns:p14="http://schemas.microsoft.com/office/powerpoint/2010/main" val="11700051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10880427"/>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5050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B8242-947B-4828-B059-13CF8085705B}"/>
              </a:ext>
            </a:extLst>
          </p:cNvPr>
          <p:cNvSpPr>
            <a:spLocks noGrp="1"/>
          </p:cNvSpPr>
          <p:nvPr>
            <p:ph type="title"/>
          </p:nvPr>
        </p:nvSpPr>
        <p:spPr/>
        <p:txBody>
          <a:bodyPr/>
          <a:lstStyle/>
          <a:p>
            <a:r>
              <a:rPr lang="en-MY" dirty="0"/>
              <a:t>Cultural Dimensions</a:t>
            </a:r>
          </a:p>
        </p:txBody>
      </p:sp>
      <p:pic>
        <p:nvPicPr>
          <p:cNvPr id="5" name="Picture 4">
            <a:extLst>
              <a:ext uri="{FF2B5EF4-FFF2-40B4-BE49-F238E27FC236}">
                <a16:creationId xmlns:a16="http://schemas.microsoft.com/office/drawing/2014/main" id="{CC5A5B33-8F1F-4742-BB77-5D1EF34EF7E6}"/>
              </a:ext>
            </a:extLst>
          </p:cNvPr>
          <p:cNvPicPr>
            <a:picLocks noChangeAspect="1"/>
          </p:cNvPicPr>
          <p:nvPr/>
        </p:nvPicPr>
        <p:blipFill>
          <a:blip r:embed="rId2"/>
          <a:stretch>
            <a:fillRect/>
          </a:stretch>
        </p:blipFill>
        <p:spPr>
          <a:xfrm>
            <a:off x="1115616" y="1700808"/>
            <a:ext cx="7310425" cy="4307929"/>
          </a:xfrm>
          <a:prstGeom prst="rect">
            <a:avLst/>
          </a:prstGeom>
        </p:spPr>
      </p:pic>
    </p:spTree>
    <p:extLst>
      <p:ext uri="{BB962C8B-B14F-4D97-AF65-F5344CB8AC3E}">
        <p14:creationId xmlns:p14="http://schemas.microsoft.com/office/powerpoint/2010/main" val="42372212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51C24-3518-43F0-ACB8-1EB987A8B59E}"/>
              </a:ext>
            </a:extLst>
          </p:cNvPr>
          <p:cNvSpPr>
            <a:spLocks noGrp="1"/>
          </p:cNvSpPr>
          <p:nvPr>
            <p:ph type="title"/>
          </p:nvPr>
        </p:nvSpPr>
        <p:spPr/>
        <p:txBody>
          <a:bodyPr/>
          <a:lstStyle/>
          <a:p>
            <a:r>
              <a:rPr lang="en-MY" sz="3600" dirty="0"/>
              <a:t>Trompenaars and Hampden-Turner's Seven Dimensions of Culture</a:t>
            </a:r>
          </a:p>
        </p:txBody>
      </p:sp>
      <p:pic>
        <p:nvPicPr>
          <p:cNvPr id="5" name="Picture 4">
            <a:extLst>
              <a:ext uri="{FF2B5EF4-FFF2-40B4-BE49-F238E27FC236}">
                <a16:creationId xmlns:a16="http://schemas.microsoft.com/office/drawing/2014/main"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p14="http://schemas.microsoft.com/office/powerpoint/2010/main" val="3096412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D98A2-9FFB-4130-AA79-3344E5B747F5}"/>
              </a:ext>
            </a:extLst>
          </p:cNvPr>
          <p:cNvSpPr>
            <a:spLocks noGrp="1"/>
          </p:cNvSpPr>
          <p:nvPr>
            <p:ph type="title"/>
          </p:nvPr>
        </p:nvSpPr>
        <p:spPr/>
        <p:txBody>
          <a:bodyPr/>
          <a:lstStyle/>
          <a:p>
            <a:r>
              <a:rPr lang="en-MY" dirty="0"/>
              <a:t>Universalism vs. Particularism (Rules Versus Relationships)</a:t>
            </a:r>
          </a:p>
        </p:txBody>
      </p:sp>
      <p:sp>
        <p:nvSpPr>
          <p:cNvPr id="3" name="Content Placeholder 2">
            <a:extLst>
              <a:ext uri="{FF2B5EF4-FFF2-40B4-BE49-F238E27FC236}">
                <a16:creationId xmlns:a16="http://schemas.microsoft.com/office/drawing/2014/main" id="{5BF07974-ADD2-4298-A917-601316CB43E0}"/>
              </a:ext>
            </a:extLst>
          </p:cNvPr>
          <p:cNvSpPr>
            <a:spLocks noGrp="1"/>
          </p:cNvSpPr>
          <p:nvPr>
            <p:ph idx="1"/>
          </p:nvPr>
        </p:nvSpPr>
        <p:spPr>
          <a:xfrm>
            <a:off x="685800" y="1844824"/>
            <a:ext cx="7772400" cy="4530725"/>
          </a:xfrm>
        </p:spPr>
        <p:txBody>
          <a:bodyPr/>
          <a:lstStyle/>
          <a:p>
            <a:r>
              <a:rPr lang="en-MY" sz="2000" dirty="0"/>
              <a:t>Universalism implies that correct behaviour can be defined and always applies, while particularism suggests that relationships are more important than abstract social codes. </a:t>
            </a:r>
          </a:p>
          <a:p>
            <a:endParaRPr lang="en-MY" sz="2000" dirty="0"/>
          </a:p>
          <a:p>
            <a:r>
              <a:rPr lang="en-MY" sz="2000" dirty="0"/>
              <a:t>In universalistic cultures, people place a high importance on laws, rules, values, and obligations. On the contrary, in a particularistic culture, People believe that each circumstance, and each relationship, dictates the rules that they live by. </a:t>
            </a:r>
          </a:p>
          <a:p>
            <a:endParaRPr lang="en-MY" sz="2000" dirty="0"/>
          </a:p>
          <a:p>
            <a:r>
              <a:rPr lang="en-MY" sz="20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val="17916486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91B38-B683-40E9-B9A5-F35AFAB65D02}"/>
              </a:ext>
            </a:extLst>
          </p:cNvPr>
          <p:cNvSpPr>
            <a:spLocks noGrp="1"/>
          </p:cNvSpPr>
          <p:nvPr>
            <p:ph type="title"/>
          </p:nvPr>
        </p:nvSpPr>
        <p:spPr/>
        <p:txBody>
          <a:bodyPr/>
          <a:lstStyle/>
          <a:p>
            <a:r>
              <a:rPr lang="en-MY" sz="3600" dirty="0"/>
              <a:t>Individualism vs. Communitarianism (The Individual Versus The Group)</a:t>
            </a:r>
          </a:p>
        </p:txBody>
      </p:sp>
      <p:sp>
        <p:nvSpPr>
          <p:cNvPr id="3" name="Content Placeholder 2">
            <a:extLst>
              <a:ext uri="{FF2B5EF4-FFF2-40B4-BE49-F238E27FC236}">
                <a16:creationId xmlns:a16="http://schemas.microsoft.com/office/drawing/2014/main" id="{278DE62A-D0EF-47AD-BB8A-FEE8514A9CAA}"/>
              </a:ext>
            </a:extLst>
          </p:cNvPr>
          <p:cNvSpPr>
            <a:spLocks noGrp="1"/>
          </p:cNvSpPr>
          <p:nvPr>
            <p:ph idx="1"/>
          </p:nvPr>
        </p:nvSpPr>
        <p:spPr/>
        <p:txBody>
          <a:bodyPr/>
          <a:lstStyle/>
          <a:p>
            <a:r>
              <a:rPr lang="en-MY" sz="20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endParaRPr lang="en-MY" sz="2000" dirty="0"/>
          </a:p>
          <a:p>
            <a:r>
              <a:rPr lang="en-MY" sz="2000" dirty="0"/>
              <a:t>Typical individualist cultures include the U.S., Canada, the U.K, Scandinavia, New Zealand, Australia, and Switzerland. Typical communitarian cultures include countries in Latin-America, Africa, and Japan.</a:t>
            </a:r>
          </a:p>
          <a:p>
            <a:endParaRPr lang="en-MY" sz="2000" dirty="0"/>
          </a:p>
        </p:txBody>
      </p:sp>
    </p:spTree>
    <p:extLst>
      <p:ext uri="{BB962C8B-B14F-4D97-AF65-F5344CB8AC3E}">
        <p14:creationId xmlns:p14="http://schemas.microsoft.com/office/powerpoint/2010/main" val="2574703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DDD9-0CDC-4E4C-8C1F-CD2D5D864769}"/>
              </a:ext>
            </a:extLst>
          </p:cNvPr>
          <p:cNvSpPr>
            <a:spLocks noGrp="1"/>
          </p:cNvSpPr>
          <p:nvPr>
            <p:ph type="title"/>
          </p:nvPr>
        </p:nvSpPr>
        <p:spPr/>
        <p:txBody>
          <a:bodyPr/>
          <a:lstStyle/>
          <a:p>
            <a:r>
              <a:rPr lang="en-MY" dirty="0"/>
              <a:t>Neutral vs. Emotional (How People Express Emotions)</a:t>
            </a:r>
          </a:p>
        </p:txBody>
      </p:sp>
      <p:sp>
        <p:nvSpPr>
          <p:cNvPr id="3" name="Content Placeholder 2">
            <a:extLst>
              <a:ext uri="{FF2B5EF4-FFF2-40B4-BE49-F238E27FC236}">
                <a16:creationId xmlns:a16="http://schemas.microsoft.com/office/drawing/2014/main" id="{396DEB64-9C11-42CE-AEBE-36DD4209A411}"/>
              </a:ext>
            </a:extLst>
          </p:cNvPr>
          <p:cNvSpPr>
            <a:spLocks noGrp="1"/>
          </p:cNvSpPr>
          <p:nvPr>
            <p:ph idx="1"/>
          </p:nvPr>
        </p:nvSpPr>
        <p:spPr/>
        <p:txBody>
          <a:bodyPr/>
          <a:lstStyle/>
          <a:p>
            <a:r>
              <a:rPr lang="en-MY" sz="20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endParaRPr lang="en-MY" sz="2000" dirty="0"/>
          </a:p>
          <a:p>
            <a:r>
              <a:rPr lang="en-MY" sz="2000" dirty="0"/>
              <a:t>Typical neutral cultures include the U.K., Sweden, the Netherlands, Finland, and Germany. Typical emotional cultures include Italy, France, Spain, and countries in Latin-America.</a:t>
            </a:r>
          </a:p>
          <a:p>
            <a:endParaRPr lang="en-MY" sz="2000" dirty="0"/>
          </a:p>
        </p:txBody>
      </p:sp>
    </p:spTree>
    <p:extLst>
      <p:ext uri="{BB962C8B-B14F-4D97-AF65-F5344CB8AC3E}">
        <p14:creationId xmlns:p14="http://schemas.microsoft.com/office/powerpoint/2010/main" val="38650775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DCC1-A7DC-4D35-8232-A89E9E3DDBCB}"/>
              </a:ext>
            </a:extLst>
          </p:cNvPr>
          <p:cNvSpPr>
            <a:spLocks noGrp="1"/>
          </p:cNvSpPr>
          <p:nvPr>
            <p:ph type="title"/>
          </p:nvPr>
        </p:nvSpPr>
        <p:spPr/>
        <p:txBody>
          <a:bodyPr/>
          <a:lstStyle/>
          <a:p>
            <a:r>
              <a:rPr lang="en-MY" dirty="0"/>
              <a:t>Specific vs. Diffuse (How Far People Get Involved)</a:t>
            </a:r>
          </a:p>
        </p:txBody>
      </p:sp>
      <p:sp>
        <p:nvSpPr>
          <p:cNvPr id="3" name="Content Placeholder 2">
            <a:extLst>
              <a:ext uri="{FF2B5EF4-FFF2-40B4-BE49-F238E27FC236}">
                <a16:creationId xmlns:a16="http://schemas.microsoft.com/office/drawing/2014/main" id="{9BC28D1B-5EED-4BD7-A654-5D628B99317F}"/>
              </a:ext>
            </a:extLst>
          </p:cNvPr>
          <p:cNvSpPr>
            <a:spLocks noGrp="1"/>
          </p:cNvSpPr>
          <p:nvPr>
            <p:ph idx="1"/>
          </p:nvPr>
        </p:nvSpPr>
        <p:spPr/>
        <p:txBody>
          <a:bodyPr/>
          <a:lstStyle/>
          <a:p>
            <a:r>
              <a:rPr lang="en-MY" sz="20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000" dirty="0"/>
          </a:p>
          <a:p>
            <a:r>
              <a:rPr lang="en-MY" sz="2000" dirty="0"/>
              <a:t>Typical specific cultures include the U.S., the U.K., Switzerland, Germany, Scandinavia, and the Netherlands. Typical diffuse cultures include Argentina, Spain, Russia, India, and China.</a:t>
            </a:r>
          </a:p>
          <a:p>
            <a:endParaRPr lang="en-MY" sz="2000" dirty="0"/>
          </a:p>
        </p:txBody>
      </p:sp>
    </p:spTree>
    <p:extLst>
      <p:ext uri="{BB962C8B-B14F-4D97-AF65-F5344CB8AC3E}">
        <p14:creationId xmlns:p14="http://schemas.microsoft.com/office/powerpoint/2010/main" val="3558579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B8-F0FD-4AF9-853F-97A7637914FB}"/>
              </a:ext>
            </a:extLst>
          </p:cNvPr>
          <p:cNvSpPr>
            <a:spLocks noGrp="1"/>
          </p:cNvSpPr>
          <p:nvPr>
            <p:ph type="title"/>
          </p:nvPr>
        </p:nvSpPr>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id="{9C32BE96-72C8-4741-8689-B139F37FD4B0}"/>
              </a:ext>
            </a:extLst>
          </p:cNvPr>
          <p:cNvSpPr>
            <a:spLocks noGrp="1"/>
          </p:cNvSpPr>
          <p:nvPr>
            <p:ph idx="1"/>
          </p:nvPr>
        </p:nvSpPr>
        <p:spPr/>
        <p:txBody>
          <a:bodyPr/>
          <a:lstStyle/>
          <a:p>
            <a:r>
              <a:rPr lang="en-MY" sz="20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000" dirty="0" err="1"/>
              <a:t>behavior</a:t>
            </a:r>
            <a:r>
              <a:rPr lang="en-MY" sz="2000" dirty="0"/>
              <a:t>.</a:t>
            </a:r>
          </a:p>
          <a:p>
            <a:endParaRPr lang="en-MY" sz="2000" dirty="0"/>
          </a:p>
          <a:p>
            <a:r>
              <a:rPr lang="en-MY" sz="2000" dirty="0"/>
              <a:t>Typical achievement cultures include the U.S., Canada, Australia, and Scandinavia. Typical ascription cultures include France, Italy, Japan, and Saudi Arabia.</a:t>
            </a:r>
          </a:p>
          <a:p>
            <a:endParaRPr lang="en-MY" sz="2000" dirty="0"/>
          </a:p>
        </p:txBody>
      </p:sp>
    </p:spTree>
    <p:extLst>
      <p:ext uri="{BB962C8B-B14F-4D97-AF65-F5344CB8AC3E}">
        <p14:creationId xmlns:p14="http://schemas.microsoft.com/office/powerpoint/2010/main" val="5851600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75986-FFD7-4109-96AF-875094951910}"/>
              </a:ext>
            </a:extLst>
          </p:cNvPr>
          <p:cNvSpPr>
            <a:spLocks noGrp="1"/>
          </p:cNvSpPr>
          <p:nvPr>
            <p:ph type="title"/>
          </p:nvPr>
        </p:nvSpPr>
        <p:spPr/>
        <p:txBody>
          <a:bodyPr/>
          <a:lstStyle/>
          <a:p>
            <a:r>
              <a:rPr lang="en-MY" dirty="0"/>
              <a:t>Sequential Time vs. Synchronous Time (How People Manage Time)</a:t>
            </a:r>
          </a:p>
        </p:txBody>
      </p:sp>
      <p:sp>
        <p:nvSpPr>
          <p:cNvPr id="3" name="Content Placeholder 2">
            <a:extLst>
              <a:ext uri="{FF2B5EF4-FFF2-40B4-BE49-F238E27FC236}">
                <a16:creationId xmlns:a16="http://schemas.microsoft.com/office/drawing/2014/main" id="{2BF77E11-EEEC-43C1-AAC0-7240A0CE8CA0}"/>
              </a:ext>
            </a:extLst>
          </p:cNvPr>
          <p:cNvSpPr>
            <a:spLocks noGrp="1"/>
          </p:cNvSpPr>
          <p:nvPr>
            <p:ph idx="1"/>
          </p:nvPr>
        </p:nvSpPr>
        <p:spPr>
          <a:xfrm>
            <a:off x="685800" y="1556792"/>
            <a:ext cx="8134672" cy="4530725"/>
          </a:xfrm>
        </p:spPr>
        <p:txBody>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a:t>
            </a:r>
            <a:r>
              <a:rPr lang="en-MY" sz="2400"/>
              <a:t>include Argentina</a:t>
            </a:r>
            <a:r>
              <a:rPr lang="en-MY" sz="2400" dirty="0"/>
              <a:t>, and Mexico.</a:t>
            </a:r>
          </a:p>
          <a:p>
            <a:endParaRPr lang="en-MY" sz="2400" dirty="0"/>
          </a:p>
        </p:txBody>
      </p:sp>
    </p:spTree>
    <p:extLst>
      <p:ext uri="{BB962C8B-B14F-4D97-AF65-F5344CB8AC3E}">
        <p14:creationId xmlns:p14="http://schemas.microsoft.com/office/powerpoint/2010/main" val="38086200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B626-1B38-49E7-886A-501AEF29EC42}"/>
              </a:ext>
            </a:extLst>
          </p:cNvPr>
          <p:cNvSpPr>
            <a:spLocks noGrp="1"/>
          </p:cNvSpPr>
          <p:nvPr>
            <p:ph type="title"/>
          </p:nvPr>
        </p:nvSpPr>
        <p:spPr/>
        <p:txBody>
          <a:bodyPr/>
          <a:lstStyle/>
          <a:p>
            <a:r>
              <a:rPr lang="en-MY" sz="3600" dirty="0"/>
              <a:t>Inner-directed vs. Outer-directed (How People Relate to Their Environment)</a:t>
            </a:r>
          </a:p>
        </p:txBody>
      </p:sp>
      <p:sp>
        <p:nvSpPr>
          <p:cNvPr id="3" name="Content Placeholder 2">
            <a:extLst>
              <a:ext uri="{FF2B5EF4-FFF2-40B4-BE49-F238E27FC236}">
                <a16:creationId xmlns:a16="http://schemas.microsoft.com/office/drawing/2014/main" id="{B57929DD-0AAF-4D4B-978A-39DA946D20AD}"/>
              </a:ext>
            </a:extLst>
          </p:cNvPr>
          <p:cNvSpPr>
            <a:spLocks noGrp="1"/>
          </p:cNvSpPr>
          <p:nvPr>
            <p:ph idx="1"/>
          </p:nvPr>
        </p:nvSpPr>
        <p:spPr/>
        <p:txBody>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val="14504815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DDD1C-6D53-4211-A416-9CB588B15728}"/>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C23B4431-8FAB-4002-A8C9-D8C7141A0855}"/>
              </a:ext>
            </a:extLst>
          </p:cNvPr>
          <p:cNvSpPr>
            <a:spLocks noGrp="1"/>
          </p:cNvSpPr>
          <p:nvPr>
            <p:ph idx="1"/>
          </p:nvPr>
        </p:nvSpPr>
        <p:spPr/>
        <p:txBody>
          <a:bodyPr/>
          <a:lstStyle/>
          <a:p>
            <a:pPr marL="0" indent="0">
              <a:buNone/>
            </a:pPr>
            <a:r>
              <a:rPr lang="en-MY" dirty="0"/>
              <a:t>Which of the following is representative of a universalist culture?</a:t>
            </a:r>
          </a:p>
          <a:p>
            <a:pPr marL="0" indent="0">
              <a:buNone/>
            </a:pPr>
            <a:r>
              <a:rPr lang="en-MY" dirty="0"/>
              <a:t>a) Multitasking is valued more than sequential completion of tasks.</a:t>
            </a:r>
          </a:p>
          <a:p>
            <a:pPr marL="0" indent="0">
              <a:buNone/>
            </a:pPr>
            <a:r>
              <a:rPr lang="en-MY" dirty="0"/>
              <a:t>b) There is intense competition among project teams.</a:t>
            </a:r>
          </a:p>
          <a:p>
            <a:pPr marL="0" indent="0">
              <a:buNone/>
            </a:pPr>
            <a:r>
              <a:rPr lang="en-MY" dirty="0"/>
              <a:t>c) Managers believe that rules and consistency lead to fairness.</a:t>
            </a:r>
          </a:p>
          <a:p>
            <a:pPr marL="0" indent="0">
              <a:buNone/>
            </a:pPr>
            <a:r>
              <a:rPr lang="en-MY" dirty="0"/>
              <a:t>d) Personal freedom is less important than taking care of each other.</a:t>
            </a:r>
          </a:p>
        </p:txBody>
      </p:sp>
    </p:spTree>
    <p:extLst>
      <p:ext uri="{BB962C8B-B14F-4D97-AF65-F5344CB8AC3E}">
        <p14:creationId xmlns:p14="http://schemas.microsoft.com/office/powerpoint/2010/main" val="1981705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FC71F-0B13-4B06-9AED-4CBBA161E716}"/>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3981E17F-EBC0-4453-83C2-D6742BD63798}"/>
              </a:ext>
            </a:extLst>
          </p:cNvPr>
          <p:cNvSpPr>
            <a:spLocks noGrp="1"/>
          </p:cNvSpPr>
          <p:nvPr>
            <p:ph idx="1"/>
          </p:nvPr>
        </p:nvSpPr>
        <p:spPr/>
        <p:txBody>
          <a:bodyPr/>
          <a:lstStyle/>
          <a:p>
            <a:r>
              <a:rPr lang="en-MY"/>
              <a:t>Option C</a:t>
            </a:r>
          </a:p>
        </p:txBody>
      </p:sp>
    </p:spTree>
    <p:extLst>
      <p:ext uri="{BB962C8B-B14F-4D97-AF65-F5344CB8AC3E}">
        <p14:creationId xmlns:p14="http://schemas.microsoft.com/office/powerpoint/2010/main" val="3934072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47FC9-AF6E-4D89-AB40-FF6420381062}"/>
              </a:ext>
            </a:extLst>
          </p:cNvPr>
          <p:cNvSpPr>
            <a:spLocks noGrp="1"/>
          </p:cNvSpPr>
          <p:nvPr>
            <p:ph type="title"/>
          </p:nvPr>
        </p:nvSpPr>
        <p:spPr/>
        <p:txBody>
          <a:bodyPr/>
          <a:lstStyle/>
          <a:p>
            <a:r>
              <a:rPr lang="en-MY" dirty="0"/>
              <a:t>Diversity Cultures</a:t>
            </a:r>
          </a:p>
        </p:txBody>
      </p:sp>
      <p:pic>
        <p:nvPicPr>
          <p:cNvPr id="5" name="Picture 4">
            <a:extLst>
              <a:ext uri="{FF2B5EF4-FFF2-40B4-BE49-F238E27FC236}">
                <a16:creationId xmlns:a16="http://schemas.microsoft.com/office/drawing/2014/main" id="{C92FE66C-0393-4ADA-94AC-1AE75EA1D62A}"/>
              </a:ext>
            </a:extLst>
          </p:cNvPr>
          <p:cNvPicPr>
            <a:picLocks noChangeAspect="1"/>
          </p:cNvPicPr>
          <p:nvPr/>
        </p:nvPicPr>
        <p:blipFill>
          <a:blip r:embed="rId2"/>
          <a:stretch>
            <a:fillRect/>
          </a:stretch>
        </p:blipFill>
        <p:spPr>
          <a:xfrm>
            <a:off x="1619672" y="1916832"/>
            <a:ext cx="5524551" cy="4277072"/>
          </a:xfrm>
          <a:prstGeom prst="rect">
            <a:avLst/>
          </a:prstGeom>
          <a:ln w="15875">
            <a:solidFill>
              <a:schemeClr val="tx1"/>
            </a:solidFill>
          </a:ln>
        </p:spPr>
      </p:pic>
    </p:spTree>
    <p:extLst>
      <p:ext uri="{BB962C8B-B14F-4D97-AF65-F5344CB8AC3E}">
        <p14:creationId xmlns:p14="http://schemas.microsoft.com/office/powerpoint/2010/main" val="14328572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29E86-3EEB-4279-A592-050FEC18F223}"/>
              </a:ext>
            </a:extLst>
          </p:cNvPr>
          <p:cNvSpPr>
            <a:spLocks noGrp="1"/>
          </p:cNvSpPr>
          <p:nvPr>
            <p:ph type="title"/>
          </p:nvPr>
        </p:nvSpPr>
        <p:spPr/>
        <p:txBody>
          <a:bodyPr/>
          <a:lstStyle/>
          <a:p>
            <a:r>
              <a:rPr lang="en-MY" dirty="0"/>
              <a:t>Family</a:t>
            </a:r>
          </a:p>
        </p:txBody>
      </p:sp>
      <p:sp>
        <p:nvSpPr>
          <p:cNvPr id="3" name="Content Placeholder 2">
            <a:extLst>
              <a:ext uri="{FF2B5EF4-FFF2-40B4-BE49-F238E27FC236}">
                <a16:creationId xmlns:a16="http://schemas.microsoft.com/office/drawing/2014/main" id="{4B9C2F7D-84DF-4EE8-8B5D-EE9716BD1A43}"/>
              </a:ext>
            </a:extLst>
          </p:cNvPr>
          <p:cNvSpPr>
            <a:spLocks noGrp="1"/>
          </p:cNvSpPr>
          <p:nvPr>
            <p:ph idx="1"/>
          </p:nvPr>
        </p:nvSpPr>
        <p:spPr/>
        <p:txBody>
          <a:bodyPr/>
          <a:lstStyle/>
          <a:p>
            <a:pPr marL="0" indent="0">
              <a:buNone/>
            </a:pPr>
            <a:r>
              <a:rPr lang="en-MY"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p14="http://schemas.microsoft.com/office/powerpoint/2010/main" val="15374000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77574-8DB0-4AFE-8809-E5DFD89B72DB}"/>
              </a:ext>
            </a:extLst>
          </p:cNvPr>
          <p:cNvSpPr>
            <a:spLocks noGrp="1"/>
          </p:cNvSpPr>
          <p:nvPr>
            <p:ph type="title"/>
          </p:nvPr>
        </p:nvSpPr>
        <p:spPr/>
        <p:txBody>
          <a:bodyPr/>
          <a:lstStyle/>
          <a:p>
            <a:r>
              <a:rPr lang="en-MY" dirty="0"/>
              <a:t>Eiffel Tower</a:t>
            </a:r>
          </a:p>
        </p:txBody>
      </p:sp>
      <p:sp>
        <p:nvSpPr>
          <p:cNvPr id="3" name="Content Placeholder 2">
            <a:extLst>
              <a:ext uri="{FF2B5EF4-FFF2-40B4-BE49-F238E27FC236}">
                <a16:creationId xmlns:a16="http://schemas.microsoft.com/office/drawing/2014/main" id="{C6C41889-2603-461E-B814-5D0B313AA49F}"/>
              </a:ext>
            </a:extLst>
          </p:cNvPr>
          <p:cNvSpPr>
            <a:spLocks noGrp="1"/>
          </p:cNvSpPr>
          <p:nvPr>
            <p:ph idx="1"/>
          </p:nvPr>
        </p:nvSpPr>
        <p:spPr/>
        <p:txBody>
          <a:bodyPr/>
          <a:lstStyle/>
          <a:p>
            <a:pPr marL="0" indent="0">
              <a:buNone/>
            </a:pPr>
            <a:r>
              <a:rPr lang="en-MY"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val="24175519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6E26-B669-4094-9605-F1CACB074B16}"/>
              </a:ext>
            </a:extLst>
          </p:cNvPr>
          <p:cNvSpPr>
            <a:spLocks noGrp="1"/>
          </p:cNvSpPr>
          <p:nvPr>
            <p:ph type="title"/>
          </p:nvPr>
        </p:nvSpPr>
        <p:spPr/>
        <p:txBody>
          <a:bodyPr/>
          <a:lstStyle/>
          <a:p>
            <a:r>
              <a:rPr lang="en-MY" dirty="0"/>
              <a:t>Incubator</a:t>
            </a:r>
          </a:p>
        </p:txBody>
      </p:sp>
      <p:sp>
        <p:nvSpPr>
          <p:cNvPr id="3" name="Content Placeholder 2">
            <a:extLst>
              <a:ext uri="{FF2B5EF4-FFF2-40B4-BE49-F238E27FC236}">
                <a16:creationId xmlns:a16="http://schemas.microsoft.com/office/drawing/2014/main" id="{6FFF9C84-76CF-4FA1-B650-084A9C62846F}"/>
              </a:ext>
            </a:extLst>
          </p:cNvPr>
          <p:cNvSpPr>
            <a:spLocks noGrp="1"/>
          </p:cNvSpPr>
          <p:nvPr>
            <p:ph idx="1"/>
          </p:nvPr>
        </p:nvSpPr>
        <p:spPr/>
        <p:txBody>
          <a:bodyPr/>
          <a:lstStyle/>
          <a:p>
            <a:pPr marL="0" indent="0">
              <a:buNone/>
            </a:pPr>
            <a:r>
              <a:rPr lang="en-MY"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val="4969183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0BA9-7FA6-4457-81BF-BBA3145253E5}"/>
              </a:ext>
            </a:extLst>
          </p:cNvPr>
          <p:cNvSpPr>
            <a:spLocks noGrp="1"/>
          </p:cNvSpPr>
          <p:nvPr>
            <p:ph type="title"/>
          </p:nvPr>
        </p:nvSpPr>
        <p:spPr/>
        <p:txBody>
          <a:bodyPr/>
          <a:lstStyle/>
          <a:p>
            <a:r>
              <a:rPr lang="en-MY" dirty="0"/>
              <a:t>Guided Missile</a:t>
            </a:r>
          </a:p>
        </p:txBody>
      </p:sp>
      <p:sp>
        <p:nvSpPr>
          <p:cNvPr id="3" name="Content Placeholder 2">
            <a:extLst>
              <a:ext uri="{FF2B5EF4-FFF2-40B4-BE49-F238E27FC236}">
                <a16:creationId xmlns:a16="http://schemas.microsoft.com/office/drawing/2014/main" id="{C016495B-3AB4-4AB4-965D-F393BBBECB7E}"/>
              </a:ext>
            </a:extLst>
          </p:cNvPr>
          <p:cNvSpPr>
            <a:spLocks noGrp="1"/>
          </p:cNvSpPr>
          <p:nvPr>
            <p:ph idx="1"/>
          </p:nvPr>
        </p:nvSpPr>
        <p:spPr/>
        <p:txBody>
          <a:bodyPr/>
          <a:lstStyle/>
          <a:p>
            <a:pPr marL="0" indent="0">
              <a:buNone/>
            </a:pPr>
            <a:r>
              <a:rPr lang="en-MY"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val="22636401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4148-6CAB-4135-8ABA-3142E77CC055}"/>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E27D6185-E311-460F-9439-B8FA8E4B7AB5}"/>
              </a:ext>
            </a:extLst>
          </p:cNvPr>
          <p:cNvSpPr>
            <a:spLocks noGrp="1"/>
          </p:cNvSpPr>
          <p:nvPr>
            <p:ph idx="1"/>
          </p:nvPr>
        </p:nvSpPr>
        <p:spPr/>
        <p:txBody>
          <a:bodyPr/>
          <a:lstStyle/>
          <a:p>
            <a:pPr marL="0" indent="0">
              <a:buNone/>
            </a:pPr>
            <a:r>
              <a:rPr lang="en-MY" dirty="0"/>
              <a:t>Which of the following organizational cultures is highly focused on the achievement of objectives and provides rewards based on expertise?</a:t>
            </a:r>
          </a:p>
          <a:p>
            <a:pPr marL="0" indent="0">
              <a:buNone/>
            </a:pPr>
            <a:r>
              <a:rPr lang="en-MY" dirty="0"/>
              <a:t>a) Guided Missile</a:t>
            </a:r>
          </a:p>
          <a:p>
            <a:pPr marL="0" indent="0">
              <a:buNone/>
            </a:pPr>
            <a:r>
              <a:rPr lang="en-MY" dirty="0"/>
              <a:t>b) Incubator</a:t>
            </a:r>
          </a:p>
          <a:p>
            <a:pPr marL="0" indent="0">
              <a:buNone/>
            </a:pPr>
            <a:r>
              <a:rPr lang="en-MY" dirty="0"/>
              <a:t>c) Eiffel Tower</a:t>
            </a:r>
          </a:p>
          <a:p>
            <a:pPr marL="0" indent="0">
              <a:buNone/>
            </a:pPr>
            <a:r>
              <a:rPr lang="en-MY" dirty="0"/>
              <a:t>d) Family</a:t>
            </a:r>
          </a:p>
          <a:p>
            <a:pPr marL="0" indent="0">
              <a:buNone/>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val="4571513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D98FE-7337-4C32-B9CD-C3A1C0B74D61}"/>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5E573244-543E-48F0-9C8E-1595005606C3}"/>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9805750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806544896"/>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1099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AD04-A990-4F22-8BB8-1DEB526BE13A}"/>
              </a:ext>
            </a:extLst>
          </p:cNvPr>
          <p:cNvSpPr>
            <a:spLocks noGrp="1"/>
          </p:cNvSpPr>
          <p:nvPr>
            <p:ph type="title"/>
          </p:nvPr>
        </p:nvSpPr>
        <p:spPr/>
        <p:txBody>
          <a:bodyPr/>
          <a:lstStyle/>
          <a:p>
            <a:r>
              <a:rPr lang="en-MY" dirty="0"/>
              <a:t>Cameron &amp; Quinn Organisational Culture Model</a:t>
            </a:r>
          </a:p>
        </p:txBody>
      </p:sp>
      <p:sp>
        <p:nvSpPr>
          <p:cNvPr id="3" name="Content Placeholder 2">
            <a:extLst>
              <a:ext uri="{FF2B5EF4-FFF2-40B4-BE49-F238E27FC236}">
                <a16:creationId xmlns:a16="http://schemas.microsoft.com/office/drawing/2014/main" id="{24379F4D-BC5E-4759-B14A-77BFC77521A4}"/>
              </a:ext>
            </a:extLst>
          </p:cNvPr>
          <p:cNvSpPr>
            <a:spLocks noGrp="1"/>
          </p:cNvSpPr>
          <p:nvPr>
            <p:ph idx="1"/>
          </p:nvPr>
        </p:nvSpPr>
        <p:spPr>
          <a:xfrm>
            <a:off x="685800" y="1628800"/>
            <a:ext cx="8350696" cy="4530725"/>
          </a:xfrm>
        </p:spPr>
        <p:txBody>
          <a:bodyPr/>
          <a:lstStyle/>
          <a:p>
            <a:r>
              <a:rPr lang="en-MY" sz="2600" dirty="0"/>
              <a:t>Clan oriented cultures are family-like, with a focus on mentoring, nurturing, and “doing things together.”</a:t>
            </a:r>
          </a:p>
          <a:p>
            <a:r>
              <a:rPr lang="en-MY" sz="2600" dirty="0"/>
              <a:t>Adhocracy oriented cultures are dynamic and entrepreneurial, with a focus on risk- taking, innovation, and “doing things first.”</a:t>
            </a:r>
          </a:p>
          <a:p>
            <a:r>
              <a:rPr lang="en-MY" sz="2600" dirty="0"/>
              <a:t>Market oriented cultures are results oriented, with a focus on competition, achievement, and “getting the job done.”</a:t>
            </a:r>
          </a:p>
          <a:p>
            <a:r>
              <a:rPr lang="en-MY" sz="2600" dirty="0"/>
              <a:t>Hierarchy oriented cultures are structured and controlled, with a focus on efficiency, stability and “doing things right.”</a:t>
            </a:r>
          </a:p>
          <a:p>
            <a:endParaRPr lang="en-MY" sz="2600" dirty="0"/>
          </a:p>
        </p:txBody>
      </p:sp>
    </p:spTree>
    <p:extLst>
      <p:ext uri="{BB962C8B-B14F-4D97-AF65-F5344CB8AC3E}">
        <p14:creationId xmlns:p14="http://schemas.microsoft.com/office/powerpoint/2010/main" val="14383409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58309-2148-4C83-8374-4CE1E4D68C19}"/>
              </a:ext>
            </a:extLst>
          </p:cNvPr>
          <p:cNvSpPr>
            <a:spLocks noGrp="1"/>
          </p:cNvSpPr>
          <p:nvPr>
            <p:ph type="title"/>
          </p:nvPr>
        </p:nvSpPr>
        <p:spPr/>
        <p:txBody>
          <a:bodyPr/>
          <a:lstStyle/>
          <a:p>
            <a:r>
              <a:rPr lang="en-MY" dirty="0"/>
              <a:t>Cameron &amp; Quinn Organisational Culture Model</a:t>
            </a:r>
          </a:p>
        </p:txBody>
      </p:sp>
      <p:pic>
        <p:nvPicPr>
          <p:cNvPr id="5" name="Picture 4">
            <a:extLst>
              <a:ext uri="{FF2B5EF4-FFF2-40B4-BE49-F238E27FC236}">
                <a16:creationId xmlns:a16="http://schemas.microsoft.com/office/drawing/2014/main" id="{7EEEB65A-1CA7-49EC-B8B6-C635835EDA01}"/>
              </a:ext>
            </a:extLst>
          </p:cNvPr>
          <p:cNvPicPr>
            <a:picLocks noChangeAspect="1"/>
          </p:cNvPicPr>
          <p:nvPr/>
        </p:nvPicPr>
        <p:blipFill>
          <a:blip r:embed="rId2"/>
          <a:stretch>
            <a:fillRect/>
          </a:stretch>
        </p:blipFill>
        <p:spPr>
          <a:xfrm>
            <a:off x="683568" y="1844824"/>
            <a:ext cx="8151306" cy="4392488"/>
          </a:xfrm>
          <a:prstGeom prst="rect">
            <a:avLst/>
          </a:prstGeom>
        </p:spPr>
      </p:pic>
    </p:spTree>
    <p:extLst>
      <p:ext uri="{BB962C8B-B14F-4D97-AF65-F5344CB8AC3E}">
        <p14:creationId xmlns:p14="http://schemas.microsoft.com/office/powerpoint/2010/main" val="35633352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247061258"/>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446146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C640-5F20-4372-AAAD-C0007D817AE7}"/>
              </a:ext>
            </a:extLst>
          </p:cNvPr>
          <p:cNvSpPr>
            <a:spLocks noGrp="1"/>
          </p:cNvSpPr>
          <p:nvPr>
            <p:ph type="title"/>
          </p:nvPr>
        </p:nvSpPr>
        <p:spPr/>
        <p:txBody>
          <a:bodyPr/>
          <a:lstStyle/>
          <a:p>
            <a:r>
              <a:rPr lang="en-MY" dirty="0"/>
              <a:t>National Culture</a:t>
            </a:r>
          </a:p>
        </p:txBody>
      </p:sp>
      <p:sp>
        <p:nvSpPr>
          <p:cNvPr id="3" name="Content Placeholder 2">
            <a:extLst>
              <a:ext uri="{FF2B5EF4-FFF2-40B4-BE49-F238E27FC236}">
                <a16:creationId xmlns:a16="http://schemas.microsoft.com/office/drawing/2014/main" id="{D060DC0B-DF9C-40D1-876D-8742277EDCEC}"/>
              </a:ext>
            </a:extLst>
          </p:cNvPr>
          <p:cNvSpPr>
            <a:spLocks noGrp="1"/>
          </p:cNvSpPr>
          <p:nvPr>
            <p:ph idx="1"/>
          </p:nvPr>
        </p:nvSpPr>
        <p:spPr/>
        <p:txBody>
          <a:bodyPr/>
          <a:lstStyle/>
          <a:p>
            <a:pPr marL="0" indent="0">
              <a:buNone/>
            </a:pPr>
            <a:r>
              <a:rPr lang="en-MY" sz="2400" dirty="0"/>
              <a:t>The values that distinguished countries (rather than individuals) from each other grouped themselves statistically into four clusters. They dealt with four anthropological problem areas that different national societies handle differently: </a:t>
            </a:r>
          </a:p>
          <a:p>
            <a:r>
              <a:rPr lang="en-MY" sz="2400" dirty="0"/>
              <a:t>ways of coping with inequality</a:t>
            </a:r>
          </a:p>
          <a:p>
            <a:r>
              <a:rPr lang="en-MY" sz="2400" dirty="0"/>
              <a:t> ways of coping with uncertainty</a:t>
            </a:r>
          </a:p>
          <a:p>
            <a:r>
              <a:rPr lang="en-MY" sz="2400" dirty="0"/>
              <a:t>the relationship of the individual with her or his primary group</a:t>
            </a:r>
          </a:p>
          <a:p>
            <a:r>
              <a:rPr lang="en-MY" sz="2400" dirty="0"/>
              <a:t>the emotional implications of having been born as a girl or as a boy. </a:t>
            </a:r>
          </a:p>
        </p:txBody>
      </p:sp>
    </p:spTree>
    <p:extLst>
      <p:ext uri="{BB962C8B-B14F-4D97-AF65-F5344CB8AC3E}">
        <p14:creationId xmlns:p14="http://schemas.microsoft.com/office/powerpoint/2010/main" val="36225730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p:txBody>
          <a:bodyPr/>
          <a:lstStyle/>
          <a:p>
            <a:r>
              <a:rPr lang="en-MY" dirty="0"/>
              <a:t>Hofstede Six Dimensions</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p:txBody>
          <a:bodyPr/>
          <a:lstStyle/>
          <a:p>
            <a:pPr marL="0" indent="0">
              <a:buNone/>
            </a:pPr>
            <a:r>
              <a:rPr lang="en-MY" sz="2800" dirty="0"/>
              <a:t>Geert Hofstede dimensions of national culture:</a:t>
            </a:r>
          </a:p>
          <a:p>
            <a:pPr marL="0" indent="0">
              <a:buNone/>
            </a:pPr>
            <a:r>
              <a:rPr lang="en-MY" sz="2800" dirty="0"/>
              <a:t> </a:t>
            </a:r>
          </a:p>
          <a:p>
            <a:pPr marL="514350" indent="-514350">
              <a:buFont typeface="+mj-lt"/>
              <a:buAutoNum type="arabicPeriod"/>
            </a:pPr>
            <a:r>
              <a:rPr lang="en-MY" sz="2800" dirty="0"/>
              <a:t>Power Distance</a:t>
            </a:r>
          </a:p>
          <a:p>
            <a:pPr marL="514350" indent="-514350">
              <a:buFont typeface="+mj-lt"/>
              <a:buAutoNum type="arabicPeriod"/>
            </a:pPr>
            <a:r>
              <a:rPr lang="en-MY" sz="2800" dirty="0"/>
              <a:t>Uncertainty Avoidance</a:t>
            </a:r>
          </a:p>
          <a:p>
            <a:pPr marL="514350" indent="-514350">
              <a:buFont typeface="+mj-lt"/>
              <a:buAutoNum type="arabicPeriod"/>
            </a:pPr>
            <a:r>
              <a:rPr lang="en-MY" sz="2800" dirty="0"/>
              <a:t>Individualism versus Collectivism</a:t>
            </a:r>
          </a:p>
          <a:p>
            <a:pPr marL="514350" indent="-514350">
              <a:buFont typeface="+mj-lt"/>
              <a:buAutoNum type="arabicPeriod"/>
            </a:pPr>
            <a:r>
              <a:rPr lang="en-MY" sz="2800" dirty="0"/>
              <a:t>Masculinity versus Femininity</a:t>
            </a:r>
          </a:p>
          <a:p>
            <a:pPr marL="514350" indent="-514350">
              <a:buFont typeface="+mj-lt"/>
              <a:buAutoNum type="arabicPeriod"/>
            </a:pPr>
            <a:r>
              <a:rPr lang="en-MY" sz="2800" dirty="0"/>
              <a:t> Time Perspective</a:t>
            </a:r>
          </a:p>
          <a:p>
            <a:pPr marL="514350" indent="-514350">
              <a:buFont typeface="+mj-lt"/>
              <a:buAutoNum type="arabicPeriod"/>
            </a:pPr>
            <a:r>
              <a:rPr lang="en-MY" dirty="0"/>
              <a:t>Indulgence/Restraint</a:t>
            </a:r>
          </a:p>
        </p:txBody>
      </p:sp>
    </p:spTree>
    <p:extLst>
      <p:ext uri="{BB962C8B-B14F-4D97-AF65-F5344CB8AC3E}">
        <p14:creationId xmlns:p14="http://schemas.microsoft.com/office/powerpoint/2010/main" val="7838086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5459-A794-446E-BA85-FD12704153A9}"/>
              </a:ext>
            </a:extLst>
          </p:cNvPr>
          <p:cNvSpPr>
            <a:spLocks noGrp="1"/>
          </p:cNvSpPr>
          <p:nvPr>
            <p:ph type="title"/>
          </p:nvPr>
        </p:nvSpPr>
        <p:spPr/>
        <p:txBody>
          <a:bodyPr/>
          <a:lstStyle/>
          <a:p>
            <a:r>
              <a:rPr lang="en-MY" dirty="0"/>
              <a:t>Hofstede’s Cultural Dimensions</a:t>
            </a:r>
          </a:p>
        </p:txBody>
      </p:sp>
      <p:pic>
        <p:nvPicPr>
          <p:cNvPr id="5" name="Picture 4">
            <a:extLst>
              <a:ext uri="{FF2B5EF4-FFF2-40B4-BE49-F238E27FC236}">
                <a16:creationId xmlns:a16="http://schemas.microsoft.com/office/drawing/2014/main" id="{F4A7072E-E7A4-4AF1-B16F-CCEFAFFC2F89}"/>
              </a:ext>
            </a:extLst>
          </p:cNvPr>
          <p:cNvPicPr>
            <a:picLocks noChangeAspect="1"/>
          </p:cNvPicPr>
          <p:nvPr/>
        </p:nvPicPr>
        <p:blipFill>
          <a:blip r:embed="rId2"/>
          <a:stretch>
            <a:fillRect/>
          </a:stretch>
        </p:blipFill>
        <p:spPr>
          <a:xfrm>
            <a:off x="1195387" y="2132856"/>
            <a:ext cx="6753225" cy="4343400"/>
          </a:xfrm>
          <a:prstGeom prst="rect">
            <a:avLst/>
          </a:prstGeom>
        </p:spPr>
      </p:pic>
    </p:spTree>
    <p:extLst>
      <p:ext uri="{BB962C8B-B14F-4D97-AF65-F5344CB8AC3E}">
        <p14:creationId xmlns:p14="http://schemas.microsoft.com/office/powerpoint/2010/main" val="39778866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10B54-0546-45BD-9521-523E4FB310B5}"/>
              </a:ext>
            </a:extLst>
          </p:cNvPr>
          <p:cNvSpPr>
            <a:spLocks noGrp="1"/>
          </p:cNvSpPr>
          <p:nvPr>
            <p:ph type="title"/>
          </p:nvPr>
        </p:nvSpPr>
        <p:spPr/>
        <p:txBody>
          <a:bodyPr/>
          <a:lstStyle/>
          <a:p>
            <a:r>
              <a:rPr lang="en-MY" dirty="0"/>
              <a:t>Individualism vs. Collectivism</a:t>
            </a:r>
          </a:p>
        </p:txBody>
      </p:sp>
      <p:sp>
        <p:nvSpPr>
          <p:cNvPr id="3" name="Content Placeholder 2">
            <a:extLst>
              <a:ext uri="{FF2B5EF4-FFF2-40B4-BE49-F238E27FC236}">
                <a16:creationId xmlns:a16="http://schemas.microsoft.com/office/drawing/2014/main" id="{69B14157-4FB4-4303-9997-41C183B7D94B}"/>
              </a:ext>
            </a:extLst>
          </p:cNvPr>
          <p:cNvSpPr>
            <a:spLocks noGrp="1"/>
          </p:cNvSpPr>
          <p:nvPr>
            <p:ph idx="1"/>
          </p:nvPr>
        </p:nvSpPr>
        <p:spPr/>
        <p:txBody>
          <a:bodyPr/>
          <a:lstStyle/>
          <a:p>
            <a:pPr marL="0" indent="0">
              <a:buNone/>
            </a:pPr>
            <a:r>
              <a:rPr lang="en-MY" sz="2000" dirty="0"/>
              <a:t>Individualism is the tendency of people to look after themselves and their immediate family only; Individualism is the preference of people to belong to a loosely knit society where importance is placed on the self and autonomy. </a:t>
            </a:r>
          </a:p>
          <a:p>
            <a:pPr marL="0" indent="0">
              <a:buNone/>
            </a:pPr>
            <a:r>
              <a:rPr lang="en-MY" sz="2000" dirty="0"/>
              <a:t>In opposition, collectivism is the tendency of people to belong to groups or collectives and to look after each other in exchange for loyalty. Collectivist structures place importance on interdependent social units such as the family, rather than on the self. In individualist societies, employees require the freedom to work independently and desire challenging work (which is more important than personal relationships) that will help them reach self-actualization. In collectivist cultures, unquestioned management structures are responsible for the organization of teams of employees and the cohesion of the collective.</a:t>
            </a:r>
          </a:p>
        </p:txBody>
      </p:sp>
    </p:spTree>
    <p:extLst>
      <p:ext uri="{BB962C8B-B14F-4D97-AF65-F5344CB8AC3E}">
        <p14:creationId xmlns:p14="http://schemas.microsoft.com/office/powerpoint/2010/main" val="36137906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72359-B84C-4AA2-91CE-A9C536605808}"/>
              </a:ext>
            </a:extLst>
          </p:cNvPr>
          <p:cNvSpPr>
            <a:spLocks noGrp="1"/>
          </p:cNvSpPr>
          <p:nvPr>
            <p:ph type="title"/>
          </p:nvPr>
        </p:nvSpPr>
        <p:spPr/>
        <p:txBody>
          <a:bodyPr/>
          <a:lstStyle/>
          <a:p>
            <a:r>
              <a:rPr lang="en-MY" dirty="0"/>
              <a:t>Masculinity vs. Femininity</a:t>
            </a:r>
          </a:p>
        </p:txBody>
      </p:sp>
      <p:sp>
        <p:nvSpPr>
          <p:cNvPr id="3" name="Content Placeholder 2">
            <a:extLst>
              <a:ext uri="{FF2B5EF4-FFF2-40B4-BE49-F238E27FC236}">
                <a16:creationId xmlns:a16="http://schemas.microsoft.com/office/drawing/2014/main" id="{909111A3-8626-4412-8ED2-BADAC765BB5B}"/>
              </a:ext>
            </a:extLst>
          </p:cNvPr>
          <p:cNvSpPr>
            <a:spLocks noGrp="1"/>
          </p:cNvSpPr>
          <p:nvPr>
            <p:ph idx="1"/>
          </p:nvPr>
        </p:nvSpPr>
        <p:spPr/>
        <p:txBody>
          <a:bodyPr/>
          <a:lstStyle/>
          <a:p>
            <a:pPr marL="0" indent="0">
              <a:buNone/>
            </a:pPr>
            <a:r>
              <a:rPr lang="en-MY" sz="2400" dirty="0"/>
              <a:t>Masculinity is a culture in which the dominant values in society are success, money, and that score high on masculinity; masculinity represents cultures with distinct gender roles where men focus on success, competition and rewards while women focus on tender values such as quality of life and modesty. Femininity represents cultures where gender roles overlap. Femininity is a culture in which the dominant values in society are caring for others and quality of life scores high on femininity. In masculine cultures managers are defined as more assertive and decisive, whereas feminine cultures breed more intuitive managers who negotiate disputes and encourage participation in decisions.</a:t>
            </a:r>
          </a:p>
        </p:txBody>
      </p:sp>
    </p:spTree>
    <p:extLst>
      <p:ext uri="{BB962C8B-B14F-4D97-AF65-F5344CB8AC3E}">
        <p14:creationId xmlns:p14="http://schemas.microsoft.com/office/powerpoint/2010/main" val="40576596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7406-94D8-4F65-ADDF-9A10C418EFF0}"/>
              </a:ext>
            </a:extLst>
          </p:cNvPr>
          <p:cNvSpPr>
            <a:spLocks noGrp="1"/>
          </p:cNvSpPr>
          <p:nvPr>
            <p:ph type="title"/>
          </p:nvPr>
        </p:nvSpPr>
        <p:spPr/>
        <p:txBody>
          <a:bodyPr/>
          <a:lstStyle/>
          <a:p>
            <a:r>
              <a:rPr lang="en-MY" dirty="0"/>
              <a:t>Uncertainty Avoidance</a:t>
            </a:r>
          </a:p>
        </p:txBody>
      </p:sp>
      <p:sp>
        <p:nvSpPr>
          <p:cNvPr id="3" name="Content Placeholder 2">
            <a:extLst>
              <a:ext uri="{FF2B5EF4-FFF2-40B4-BE49-F238E27FC236}">
                <a16:creationId xmlns:a16="http://schemas.microsoft.com/office/drawing/2014/main" id="{EB93A301-C788-419F-9859-52EF91E0D8FF}"/>
              </a:ext>
            </a:extLst>
          </p:cNvPr>
          <p:cNvSpPr>
            <a:spLocks noGrp="1"/>
          </p:cNvSpPr>
          <p:nvPr>
            <p:ph idx="1"/>
          </p:nvPr>
        </p:nvSpPr>
        <p:spPr>
          <a:xfrm>
            <a:off x="685800" y="1628800"/>
            <a:ext cx="8278688" cy="4530725"/>
          </a:xfrm>
        </p:spPr>
        <p:txBody>
          <a:bodyPr/>
          <a:lstStyle/>
          <a:p>
            <a:pPr marL="0" indent="0">
              <a:buNone/>
            </a:pPr>
            <a:r>
              <a:rPr lang="en-MY" sz="2400" dirty="0"/>
              <a:t>Uncertainty avoidance is the degree to which members of a culture feel threatened or uncertain in unfamiliar situations. Thus in high uncertainty avoidance cultures, people prefer a structured environment with rules and policies in place. Hard work is embraced, and there is a greater sense of anxiety amongst the workforce. In contrast, in weak uncertainty avoidance cultures rules create discomfort, almost fear, and exist only where absolutely necessary. People tend to be more relaxed in these cultures, and work at a slower pace. High uncertainty avoidance </a:t>
            </a:r>
            <a:r>
              <a:rPr lang="en-MY" sz="2400" dirty="0" err="1"/>
              <a:t>favors</a:t>
            </a:r>
            <a:r>
              <a:rPr lang="en-MY" sz="2400" dirty="0"/>
              <a:t> precise rules, teachers who are always right and superiors who should be obeyed without question. Low uncertainty avoidance </a:t>
            </a:r>
            <a:r>
              <a:rPr lang="en-MY" sz="2400" dirty="0" err="1"/>
              <a:t>favors</a:t>
            </a:r>
            <a:r>
              <a:rPr lang="en-MY" sz="2400" dirty="0"/>
              <a:t> flexibility, discussion and delegation of decision making</a:t>
            </a:r>
          </a:p>
        </p:txBody>
      </p:sp>
    </p:spTree>
    <p:extLst>
      <p:ext uri="{BB962C8B-B14F-4D97-AF65-F5344CB8AC3E}">
        <p14:creationId xmlns:p14="http://schemas.microsoft.com/office/powerpoint/2010/main" val="5463381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3FB05-77BB-4A42-B928-F494AA3B94A3}"/>
              </a:ext>
            </a:extLst>
          </p:cNvPr>
          <p:cNvSpPr>
            <a:spLocks noGrp="1"/>
          </p:cNvSpPr>
          <p:nvPr>
            <p:ph type="title"/>
          </p:nvPr>
        </p:nvSpPr>
        <p:spPr/>
        <p:txBody>
          <a:bodyPr/>
          <a:lstStyle/>
          <a:p>
            <a:r>
              <a:rPr lang="en-MY" sz="4400" dirty="0"/>
              <a:t>Power distance</a:t>
            </a:r>
            <a:endParaRPr lang="en-MY" dirty="0"/>
          </a:p>
        </p:txBody>
      </p:sp>
      <p:sp>
        <p:nvSpPr>
          <p:cNvPr id="3" name="Content Placeholder 2">
            <a:extLst>
              <a:ext uri="{FF2B5EF4-FFF2-40B4-BE49-F238E27FC236}">
                <a16:creationId xmlns:a16="http://schemas.microsoft.com/office/drawing/2014/main" id="{1F814501-FE0A-4BB6-9ADA-6469B07A3FAD}"/>
              </a:ext>
            </a:extLst>
          </p:cNvPr>
          <p:cNvSpPr>
            <a:spLocks noGrp="1"/>
          </p:cNvSpPr>
          <p:nvPr>
            <p:ph idx="1"/>
          </p:nvPr>
        </p:nvSpPr>
        <p:spPr/>
        <p:txBody>
          <a:bodyPr/>
          <a:lstStyle/>
          <a:p>
            <a:pPr marL="0" indent="0">
              <a:buNone/>
            </a:pPr>
            <a:r>
              <a:rPr lang="en-MY" sz="2400" dirty="0"/>
              <a:t>Power distance is the extent to which less powerful members of institutions and organizations accept that power is distributed unequally. In high power distance cultures, children are raised with a great emphasis on respecting elders, which is carried through to adulthood. Therefore organizations are more centralized, employees prefer a more autocratic leadership style where subordinates are expected to be told what to do and there are wide wage gaps in the hierarchical structure. On the other hand, in low power distance cultures inequality is not desired, employees prefer to be consulted with regards to decision making and thus prefer a more resourceful and democratic leader.</a:t>
            </a:r>
          </a:p>
        </p:txBody>
      </p:sp>
    </p:spTree>
    <p:extLst>
      <p:ext uri="{BB962C8B-B14F-4D97-AF65-F5344CB8AC3E}">
        <p14:creationId xmlns:p14="http://schemas.microsoft.com/office/powerpoint/2010/main" val="27458485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7AB4A-8A5D-4E02-9D24-3C79FF72D66D}"/>
              </a:ext>
            </a:extLst>
          </p:cNvPr>
          <p:cNvSpPr>
            <a:spLocks noGrp="1"/>
          </p:cNvSpPr>
          <p:nvPr>
            <p:ph type="title"/>
          </p:nvPr>
        </p:nvSpPr>
        <p:spPr/>
        <p:txBody>
          <a:bodyPr/>
          <a:lstStyle/>
          <a:p>
            <a:r>
              <a:rPr lang="en-MY" dirty="0"/>
              <a:t>Time Perspective</a:t>
            </a:r>
          </a:p>
        </p:txBody>
      </p:sp>
      <p:sp>
        <p:nvSpPr>
          <p:cNvPr id="3" name="Content Placeholder 2">
            <a:extLst>
              <a:ext uri="{FF2B5EF4-FFF2-40B4-BE49-F238E27FC236}">
                <a16:creationId xmlns:a16="http://schemas.microsoft.com/office/drawing/2014/main" id="{0B28403B-8B9D-4A31-9B84-4E01829EBDD2}"/>
              </a:ext>
            </a:extLst>
          </p:cNvPr>
          <p:cNvSpPr>
            <a:spLocks noGrp="1"/>
          </p:cNvSpPr>
          <p:nvPr>
            <p:ph idx="1"/>
          </p:nvPr>
        </p:nvSpPr>
        <p:spPr/>
        <p:txBody>
          <a:bodyPr/>
          <a:lstStyle/>
          <a:p>
            <a:pPr marL="0" indent="0">
              <a:buNone/>
            </a:pPr>
            <a:r>
              <a:rPr lang="en-MY" sz="2400" dirty="0"/>
              <a:t>Following Hofstede, a subsequent study based on Chinese Confucian Theory revealed a fifth dimension referred to as long-term orientation. This describes the extent to which people have a dynamic, future-oriented perspective. It describes societies' time horizon. Long-term oriented societies attach more importance to the future. They foster pragmatic values oriented towards rewards, including persistence, saving and capacity for adaptation. In short term oriented societies, values promoted are related to the past and the present, including steadiness, respect for tradition, preservation of one's face, reciprocation and fulfilling social obligations.</a:t>
            </a:r>
          </a:p>
        </p:txBody>
      </p:sp>
    </p:spTree>
    <p:extLst>
      <p:ext uri="{BB962C8B-B14F-4D97-AF65-F5344CB8AC3E}">
        <p14:creationId xmlns:p14="http://schemas.microsoft.com/office/powerpoint/2010/main" val="40461110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24306-7BFB-4178-8D2D-B310C276FFC9}"/>
              </a:ext>
            </a:extLst>
          </p:cNvPr>
          <p:cNvSpPr>
            <a:spLocks noGrp="1"/>
          </p:cNvSpPr>
          <p:nvPr>
            <p:ph type="title"/>
          </p:nvPr>
        </p:nvSpPr>
        <p:spPr/>
        <p:txBody>
          <a:bodyPr/>
          <a:lstStyle/>
          <a:p>
            <a:r>
              <a:rPr lang="en-MY" dirty="0"/>
              <a:t>Indulgence/Restraint</a:t>
            </a:r>
          </a:p>
        </p:txBody>
      </p:sp>
      <p:sp>
        <p:nvSpPr>
          <p:cNvPr id="3" name="Content Placeholder 2">
            <a:extLst>
              <a:ext uri="{FF2B5EF4-FFF2-40B4-BE49-F238E27FC236}">
                <a16:creationId xmlns:a16="http://schemas.microsoft.com/office/drawing/2014/main" id="{88E49597-5A9D-4733-8730-D5EF8BD6EB80}"/>
              </a:ext>
            </a:extLst>
          </p:cNvPr>
          <p:cNvSpPr>
            <a:spLocks noGrp="1"/>
          </p:cNvSpPr>
          <p:nvPr>
            <p:ph idx="1"/>
          </p:nvPr>
        </p:nvSpPr>
        <p:spPr/>
        <p:txBody>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p14="http://schemas.microsoft.com/office/powerpoint/2010/main" val="14483920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0E325-4F46-409A-822D-5B52EFEC5028}"/>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9748D9D3-A893-4B20-AEC1-DFE22FCD7492}"/>
              </a:ext>
            </a:extLst>
          </p:cNvPr>
          <p:cNvSpPr>
            <a:spLocks noGrp="1"/>
          </p:cNvSpPr>
          <p:nvPr>
            <p:ph idx="1"/>
          </p:nvPr>
        </p:nvSpPr>
        <p:spPr/>
        <p:txBody>
          <a:bodyPr/>
          <a:lstStyle/>
          <a:p>
            <a:pPr marL="0" indent="0">
              <a:buNone/>
            </a:pPr>
            <a:r>
              <a:rPr lang="en-MY" dirty="0"/>
              <a:t>Which of the following </a:t>
            </a:r>
            <a:r>
              <a:rPr lang="en-MY" dirty="0" err="1"/>
              <a:t>behaviors</a:t>
            </a:r>
            <a:r>
              <a:rPr lang="en-MY" dirty="0"/>
              <a:t> is an example of high uncertainty avoidance?</a:t>
            </a:r>
          </a:p>
          <a:p>
            <a:pPr marL="0" indent="0">
              <a:buNone/>
            </a:pPr>
            <a:r>
              <a:rPr lang="en-MY" dirty="0"/>
              <a:t>a) A company minimizes its risk by instituting strict laws and safety measures.</a:t>
            </a:r>
          </a:p>
          <a:p>
            <a:pPr marL="0" indent="0">
              <a:buNone/>
            </a:pPr>
            <a:r>
              <a:rPr lang="en-MY" dirty="0"/>
              <a:t>b) A company implements a compensation plan that has low base pay and high commissions.</a:t>
            </a:r>
          </a:p>
          <a:p>
            <a:pPr marL="0" indent="0">
              <a:buNone/>
            </a:pPr>
            <a:r>
              <a:rPr lang="en-MY" dirty="0"/>
              <a:t>c) A new situation is motivating for a work team, and they enjoy the challenge.</a:t>
            </a:r>
          </a:p>
          <a:p>
            <a:pPr marL="0" indent="0">
              <a:buNone/>
            </a:pPr>
            <a:r>
              <a:rPr lang="en-MY" dirty="0"/>
              <a:t>d) Employees are likely to switch jobs frequently.</a:t>
            </a:r>
          </a:p>
        </p:txBody>
      </p:sp>
    </p:spTree>
    <p:extLst>
      <p:ext uri="{BB962C8B-B14F-4D97-AF65-F5344CB8AC3E}">
        <p14:creationId xmlns:p14="http://schemas.microsoft.com/office/powerpoint/2010/main" val="10627899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02ED1-D660-481A-9EF8-4270C3DF63FD}"/>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8DB87FB0-9584-43A7-B6D0-1EDCC33E1295}"/>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0995257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44235031"/>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43705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A356-D884-45B2-80A8-5DF22AFE2552}"/>
              </a:ext>
            </a:extLst>
          </p:cNvPr>
          <p:cNvSpPr>
            <a:spLocks noGrp="1"/>
          </p:cNvSpPr>
          <p:nvPr>
            <p:ph type="title"/>
          </p:nvPr>
        </p:nvSpPr>
        <p:spPr/>
        <p:txBody>
          <a:bodyPr/>
          <a:lstStyle/>
          <a:p>
            <a:r>
              <a:rPr lang="en-MY" dirty="0"/>
              <a:t>High vs Low Context Culture</a:t>
            </a:r>
          </a:p>
        </p:txBody>
      </p:sp>
      <p:pic>
        <p:nvPicPr>
          <p:cNvPr id="5" name="Picture 4">
            <a:extLst>
              <a:ext uri="{FF2B5EF4-FFF2-40B4-BE49-F238E27FC236}">
                <a16:creationId xmlns:a16="http://schemas.microsoft.com/office/drawing/2014/main" id="{F6FCEAF7-9A76-42C8-A0D1-5AB2404A9F65}"/>
              </a:ext>
            </a:extLst>
          </p:cNvPr>
          <p:cNvPicPr>
            <a:picLocks noChangeAspect="1"/>
          </p:cNvPicPr>
          <p:nvPr/>
        </p:nvPicPr>
        <p:blipFill>
          <a:blip r:embed="rId2"/>
          <a:stretch>
            <a:fillRect/>
          </a:stretch>
        </p:blipFill>
        <p:spPr>
          <a:xfrm>
            <a:off x="1403648" y="1988840"/>
            <a:ext cx="5624841" cy="3977035"/>
          </a:xfrm>
          <a:prstGeom prst="rect">
            <a:avLst/>
          </a:prstGeom>
        </p:spPr>
      </p:pic>
    </p:spTree>
    <p:extLst>
      <p:ext uri="{BB962C8B-B14F-4D97-AF65-F5344CB8AC3E}">
        <p14:creationId xmlns:p14="http://schemas.microsoft.com/office/powerpoint/2010/main" val="10503846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0F7F5-CBA7-4A9A-96B5-9CBC6A2E1B76}"/>
              </a:ext>
            </a:extLst>
          </p:cNvPr>
          <p:cNvSpPr>
            <a:spLocks noGrp="1"/>
          </p:cNvSpPr>
          <p:nvPr>
            <p:ph type="title"/>
          </p:nvPr>
        </p:nvSpPr>
        <p:spPr/>
        <p:txBody>
          <a:bodyPr/>
          <a:lstStyle/>
          <a:p>
            <a:r>
              <a:rPr lang="en-MY" dirty="0"/>
              <a:t>High context Culture</a:t>
            </a:r>
          </a:p>
        </p:txBody>
      </p:sp>
      <p:sp>
        <p:nvSpPr>
          <p:cNvPr id="3" name="Content Placeholder 2">
            <a:extLst>
              <a:ext uri="{FF2B5EF4-FFF2-40B4-BE49-F238E27FC236}">
                <a16:creationId xmlns:a16="http://schemas.microsoft.com/office/drawing/2014/main" id="{FDA62DCE-E19D-4A9E-BB2D-C6858A0C0C9E}"/>
              </a:ext>
            </a:extLst>
          </p:cNvPr>
          <p:cNvSpPr>
            <a:spLocks noGrp="1"/>
          </p:cNvSpPr>
          <p:nvPr>
            <p:ph idx="1"/>
          </p:nvPr>
        </p:nvSpPr>
        <p:spPr/>
        <p:txBody>
          <a:bodyPr/>
          <a:lstStyle/>
          <a:p>
            <a:pPr marL="0" indent="0">
              <a:buNone/>
            </a:pPr>
            <a:r>
              <a:rPr lang="en-MY" dirty="0"/>
              <a:t>High context refers to societies or groups where people have close connections over a long period of time. Many aspects of cultural </a:t>
            </a:r>
            <a:r>
              <a:rPr lang="en-MY" dirty="0" err="1"/>
              <a:t>behavior</a:t>
            </a:r>
            <a:r>
              <a:rPr lang="en-MY"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p14="http://schemas.microsoft.com/office/powerpoint/2010/main" val="38092705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E470-A97B-49F5-935E-C244B81EE297}"/>
              </a:ext>
            </a:extLst>
          </p:cNvPr>
          <p:cNvSpPr>
            <a:spLocks noGrp="1"/>
          </p:cNvSpPr>
          <p:nvPr>
            <p:ph type="title"/>
          </p:nvPr>
        </p:nvSpPr>
        <p:spPr/>
        <p:txBody>
          <a:bodyPr/>
          <a:lstStyle/>
          <a:p>
            <a:r>
              <a:rPr lang="en-MY" dirty="0"/>
              <a:t>Low context Culture</a:t>
            </a:r>
          </a:p>
        </p:txBody>
      </p:sp>
      <p:sp>
        <p:nvSpPr>
          <p:cNvPr id="3" name="Content Placeholder 2">
            <a:extLst>
              <a:ext uri="{FF2B5EF4-FFF2-40B4-BE49-F238E27FC236}">
                <a16:creationId xmlns:a16="http://schemas.microsoft.com/office/drawing/2014/main" id="{05A41454-BF13-4A2C-99C6-5553A5F437C8}"/>
              </a:ext>
            </a:extLst>
          </p:cNvPr>
          <p:cNvSpPr>
            <a:spLocks noGrp="1"/>
          </p:cNvSpPr>
          <p:nvPr>
            <p:ph idx="1"/>
          </p:nvPr>
        </p:nvSpPr>
        <p:spPr/>
        <p:txBody>
          <a:bodyPr/>
          <a:lstStyle/>
          <a:p>
            <a:pPr marL="0" indent="0">
              <a:buNone/>
            </a:pPr>
            <a:r>
              <a:rPr lang="en-MY" dirty="0"/>
              <a:t>Low context refers to societies where people tend to have many connections but of shorter duration or for some specific reason. In these societies, cultural </a:t>
            </a:r>
            <a:r>
              <a:rPr lang="en-MY" dirty="0" err="1"/>
              <a:t>behavior</a:t>
            </a:r>
            <a:r>
              <a:rPr lang="en-MY" dirty="0"/>
              <a:t> and beliefs may need to be spelled out explicitly so that those coming into the cultural environment know how to behave.</a:t>
            </a:r>
          </a:p>
        </p:txBody>
      </p:sp>
    </p:spTree>
    <p:extLst>
      <p:ext uri="{BB962C8B-B14F-4D97-AF65-F5344CB8AC3E}">
        <p14:creationId xmlns:p14="http://schemas.microsoft.com/office/powerpoint/2010/main" val="10832271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59C1B-60A8-4906-A707-2F38F2F91A28}"/>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84F961C0-3B9C-41DD-AB5B-7ACDB9272D3A}"/>
              </a:ext>
            </a:extLst>
          </p:cNvPr>
          <p:cNvSpPr>
            <a:spLocks noGrp="1"/>
          </p:cNvSpPr>
          <p:nvPr>
            <p:ph idx="1"/>
          </p:nvPr>
        </p:nvSpPr>
        <p:spPr>
          <a:xfrm>
            <a:off x="546956" y="1556792"/>
            <a:ext cx="8273516" cy="4530725"/>
          </a:xfrm>
        </p:spPr>
        <p:txBody>
          <a:bodyPr/>
          <a:lstStyle/>
          <a:p>
            <a:pPr marL="0" indent="0">
              <a:buNone/>
            </a:pPr>
            <a:r>
              <a:rPr lang="en-MY" sz="2400" dirty="0"/>
              <a:t>In high-context cultures, the most meaning is derived from</a:t>
            </a:r>
          </a:p>
          <a:p>
            <a:pPr marL="0" indent="0">
              <a:buNone/>
            </a:pPr>
            <a:r>
              <a:rPr lang="en-MY" sz="2400" dirty="0"/>
              <a:t>a) words.</a:t>
            </a:r>
          </a:p>
          <a:p>
            <a:pPr marL="0" indent="0">
              <a:buNone/>
            </a:pPr>
            <a:r>
              <a:rPr lang="en-MY" sz="2400" dirty="0"/>
              <a:t>b) relationships.</a:t>
            </a:r>
          </a:p>
          <a:p>
            <a:pPr marL="0" indent="0">
              <a:buNone/>
            </a:pPr>
            <a:r>
              <a:rPr lang="en-MY" sz="2400" dirty="0"/>
              <a:t>c) content.</a:t>
            </a:r>
          </a:p>
          <a:p>
            <a:pPr marL="0" indent="0">
              <a:buNone/>
            </a:pPr>
            <a:r>
              <a:rPr lang="en-MY" sz="2400" dirty="0"/>
              <a:t>d) actions.</a:t>
            </a:r>
          </a:p>
        </p:txBody>
      </p:sp>
    </p:spTree>
    <p:extLst>
      <p:ext uri="{BB962C8B-B14F-4D97-AF65-F5344CB8AC3E}">
        <p14:creationId xmlns:p14="http://schemas.microsoft.com/office/powerpoint/2010/main" val="10339453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DB3B5-55BE-4F10-973B-C381C6CD364B}"/>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22F720E2-AA99-46CF-AEF0-30D10782D5D3}"/>
              </a:ext>
            </a:extLst>
          </p:cNvPr>
          <p:cNvSpPr>
            <a:spLocks noGrp="1"/>
          </p:cNvSpPr>
          <p:nvPr>
            <p:ph idx="1"/>
          </p:nvPr>
        </p:nvSpPr>
        <p:spPr/>
        <p:txBody>
          <a:bodyPr/>
          <a:lstStyle/>
          <a:p>
            <a:r>
              <a:rPr lang="en-MY" dirty="0"/>
              <a:t>Option B</a:t>
            </a:r>
          </a:p>
          <a:p>
            <a:endParaRPr lang="en-MY" dirty="0"/>
          </a:p>
          <a:p>
            <a:pPr marL="0" indent="0">
              <a:buNone/>
            </a:pPr>
            <a:r>
              <a:rPr lang="en-MY" dirty="0"/>
              <a:t>In high-context cultures, the context of the communication, and not necessarily the words, provides the most meaning. A big part of the context is the relationship that exists between speaker and listener.</a:t>
            </a:r>
          </a:p>
        </p:txBody>
      </p:sp>
    </p:spTree>
    <p:extLst>
      <p:ext uri="{BB962C8B-B14F-4D97-AF65-F5344CB8AC3E}">
        <p14:creationId xmlns:p14="http://schemas.microsoft.com/office/powerpoint/2010/main" val="35738695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68438548"/>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711813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6FF93-B4C0-419F-B141-4CBE49F869A2}"/>
              </a:ext>
            </a:extLst>
          </p:cNvPr>
          <p:cNvSpPr>
            <a:spLocks noGrp="1"/>
          </p:cNvSpPr>
          <p:nvPr>
            <p:ph type="title"/>
          </p:nvPr>
        </p:nvSpPr>
        <p:spPr/>
        <p:txBody>
          <a:bodyPr/>
          <a:lstStyle/>
          <a:p>
            <a:r>
              <a:rPr lang="en-MY" dirty="0"/>
              <a:t>Corporate Governance</a:t>
            </a:r>
          </a:p>
        </p:txBody>
      </p:sp>
      <p:sp>
        <p:nvSpPr>
          <p:cNvPr id="3" name="Content Placeholder 2">
            <a:extLst>
              <a:ext uri="{FF2B5EF4-FFF2-40B4-BE49-F238E27FC236}">
                <a16:creationId xmlns:a16="http://schemas.microsoft.com/office/drawing/2014/main" id="{5DFB5FB5-FD93-44C2-B00B-C105E4D930C5}"/>
              </a:ext>
            </a:extLst>
          </p:cNvPr>
          <p:cNvSpPr>
            <a:spLocks noGrp="1"/>
          </p:cNvSpPr>
          <p:nvPr>
            <p:ph idx="1"/>
          </p:nvPr>
        </p:nvSpPr>
        <p:spPr/>
        <p:txBody>
          <a:bodyPr/>
          <a:lstStyle/>
          <a:p>
            <a:r>
              <a:rPr lang="en-MY" sz="2400" dirty="0"/>
              <a:t>Corporate governance is regarded as a means to ensure that companies are run properly and at the same time, minimising the risk of corporate failure</a:t>
            </a:r>
          </a:p>
          <a:p>
            <a:r>
              <a:rPr lang="en-MY" sz="2400" dirty="0"/>
              <a:t>The need for corporate governance arises because of the separation of management and ownership in modern Corporation</a:t>
            </a:r>
          </a:p>
          <a:p>
            <a:r>
              <a:rPr lang="en-MY" sz="2400" dirty="0"/>
              <a:t> There is an inherent conflict of interest between managers and shareholders. If managers are to act in the best interest of owners, the managers must be monitored and rewarded with appropriate incentives.</a:t>
            </a:r>
          </a:p>
          <a:p>
            <a:r>
              <a:rPr lang="en-MY" sz="2400" dirty="0"/>
              <a:t>Well governed companies are better contributors to the national economy and society</a:t>
            </a:r>
          </a:p>
        </p:txBody>
      </p:sp>
    </p:spTree>
    <p:extLst>
      <p:ext uri="{BB962C8B-B14F-4D97-AF65-F5344CB8AC3E}">
        <p14:creationId xmlns:p14="http://schemas.microsoft.com/office/powerpoint/2010/main" val="30664811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03398-3270-4D10-BE07-7784696AE348}"/>
              </a:ext>
            </a:extLst>
          </p:cNvPr>
          <p:cNvSpPr>
            <a:spLocks noGrp="1"/>
          </p:cNvSpPr>
          <p:nvPr>
            <p:ph type="title"/>
          </p:nvPr>
        </p:nvSpPr>
        <p:spPr/>
        <p:txBody>
          <a:bodyPr/>
          <a:lstStyle/>
          <a:p>
            <a:r>
              <a:rPr lang="en-MY" dirty="0"/>
              <a:t>Corporate Governance</a:t>
            </a:r>
          </a:p>
        </p:txBody>
      </p:sp>
      <p:sp>
        <p:nvSpPr>
          <p:cNvPr id="3" name="Content Placeholder 2">
            <a:extLst>
              <a:ext uri="{FF2B5EF4-FFF2-40B4-BE49-F238E27FC236}">
                <a16:creationId xmlns:a16="http://schemas.microsoft.com/office/drawing/2014/main" id="{52E9E81D-849F-43FB-81CD-22FB232C8BDA}"/>
              </a:ext>
            </a:extLst>
          </p:cNvPr>
          <p:cNvSpPr>
            <a:spLocks noGrp="1"/>
          </p:cNvSpPr>
          <p:nvPr>
            <p:ph idx="1"/>
          </p:nvPr>
        </p:nvSpPr>
        <p:spPr/>
        <p:txBody>
          <a:bodyPr/>
          <a:lstStyle/>
          <a:p>
            <a:r>
              <a:rPr lang="en-MY" dirty="0"/>
              <a:t>The efficiency of this stakeholder approach draws on Japan and Germany as examples of successful industrial societies in which stakeholders are given importance while setting corporate goals so as to maximise the interests of the various groups of stakeholders</a:t>
            </a:r>
          </a:p>
          <a:p>
            <a:r>
              <a:rPr lang="en-MY" dirty="0"/>
              <a:t>In 2001-2002 saw the collapse of two big corporations namely Enron and WorldCom and the ensuing scandals and collapses like Arthur Andersen, Global Crossing and Tyco.</a:t>
            </a:r>
          </a:p>
        </p:txBody>
      </p:sp>
    </p:spTree>
    <p:extLst>
      <p:ext uri="{BB962C8B-B14F-4D97-AF65-F5344CB8AC3E}">
        <p14:creationId xmlns:p14="http://schemas.microsoft.com/office/powerpoint/2010/main" val="39266845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96121-5A68-444C-AF43-70C716D0DAD7}"/>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id="{68966FCD-039A-4920-BA05-FAA1D6B16447}"/>
              </a:ext>
            </a:extLst>
          </p:cNvPr>
          <p:cNvPicPr>
            <a:picLocks noChangeAspect="1"/>
          </p:cNvPicPr>
          <p:nvPr/>
        </p:nvPicPr>
        <p:blipFill>
          <a:blip r:embed="rId2"/>
          <a:stretch>
            <a:fillRect/>
          </a:stretch>
        </p:blipFill>
        <p:spPr>
          <a:xfrm>
            <a:off x="1547664" y="1916832"/>
            <a:ext cx="4914900" cy="4181475"/>
          </a:xfrm>
          <a:prstGeom prst="rect">
            <a:avLst/>
          </a:prstGeom>
        </p:spPr>
      </p:pic>
    </p:spTree>
    <p:extLst>
      <p:ext uri="{BB962C8B-B14F-4D97-AF65-F5344CB8AC3E}">
        <p14:creationId xmlns:p14="http://schemas.microsoft.com/office/powerpoint/2010/main" val="15154888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FC520-4539-4A64-AFB1-1C0C902D0F4F}"/>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id="{90EF6FE5-E0AA-4FDA-9280-E9030553D312}"/>
              </a:ext>
            </a:extLst>
          </p:cNvPr>
          <p:cNvPicPr>
            <a:picLocks noChangeAspect="1"/>
          </p:cNvPicPr>
          <p:nvPr/>
        </p:nvPicPr>
        <p:blipFill>
          <a:blip r:embed="rId2"/>
          <a:stretch>
            <a:fillRect/>
          </a:stretch>
        </p:blipFill>
        <p:spPr>
          <a:xfrm>
            <a:off x="728662" y="1844824"/>
            <a:ext cx="8143875" cy="4495800"/>
          </a:xfrm>
          <a:prstGeom prst="rect">
            <a:avLst/>
          </a:prstGeom>
        </p:spPr>
      </p:pic>
    </p:spTree>
    <p:extLst>
      <p:ext uri="{BB962C8B-B14F-4D97-AF65-F5344CB8AC3E}">
        <p14:creationId xmlns:p14="http://schemas.microsoft.com/office/powerpoint/2010/main" val="31134687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2167</TotalTime>
  <Words>4079</Words>
  <Application>Microsoft Office PowerPoint</Application>
  <PresentationFormat>On-screen Show (4:3)</PresentationFormat>
  <Paragraphs>300</Paragraphs>
  <Slides>77</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77</vt:i4>
      </vt:variant>
    </vt:vector>
  </HeadingPairs>
  <TitlesOfParts>
    <vt:vector size="81" baseType="lpstr">
      <vt:lpstr>Arial</vt:lpstr>
      <vt:lpstr>Times New Roman</vt:lpstr>
      <vt:lpstr>Wingdings</vt:lpstr>
      <vt:lpstr>Office Theme</vt:lpstr>
      <vt:lpstr>BUSINESS LEADERSHIP - III</vt:lpstr>
      <vt:lpstr>PowerPoint Presentation</vt:lpstr>
      <vt:lpstr>Culture</vt:lpstr>
      <vt:lpstr>Organisational Culture</vt:lpstr>
      <vt:lpstr>Organisational Culture</vt:lpstr>
      <vt:lpstr>Culture vs Climate</vt:lpstr>
      <vt:lpstr>Culture and Reward System</vt:lpstr>
      <vt:lpstr>Ethnocentrism</vt:lpstr>
      <vt:lpstr>Cultural Stereotypes</vt:lpstr>
      <vt:lpstr>Cultural Determinism</vt:lpstr>
      <vt:lpstr>Cultural Relativism</vt:lpstr>
      <vt:lpstr>PowerPoint Presentation</vt:lpstr>
      <vt:lpstr>Edgar Schein Theory of Culture</vt:lpstr>
      <vt:lpstr>Artifacts</vt:lpstr>
      <vt:lpstr>Values</vt:lpstr>
      <vt:lpstr>Basic Assumptions</vt:lpstr>
      <vt:lpstr>Model of Organisational Culture</vt:lpstr>
      <vt:lpstr>Edgar Schein’s Model</vt:lpstr>
      <vt:lpstr>Organisational Culture</vt:lpstr>
      <vt:lpstr>Question # 1</vt:lpstr>
      <vt:lpstr>Answer # 1</vt:lpstr>
      <vt:lpstr>Question # 2 </vt:lpstr>
      <vt:lpstr>Answer # 2</vt:lpstr>
      <vt:lpstr>PowerPoint Presentation</vt:lpstr>
      <vt:lpstr>Organisational Climate</vt:lpstr>
      <vt:lpstr>Climate vs Culture</vt:lpstr>
      <vt:lpstr>Organisational Strategy</vt:lpstr>
      <vt:lpstr>Organisational Strategy</vt:lpstr>
      <vt:lpstr>Organisational Structure</vt:lpstr>
      <vt:lpstr>Organisational Structure</vt:lpstr>
      <vt:lpstr>Relationship between culture, strategy, structure, and operations</vt:lpstr>
      <vt:lpstr>PowerPoint Presentation</vt:lpstr>
      <vt:lpstr>Cultural Dimensions</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Sequential Time vs. Synchronous Time (How People Manage Time)</vt:lpstr>
      <vt:lpstr>Inner-directed vs. Outer-directed (How People Relate to Their Environment)</vt:lpstr>
      <vt:lpstr>Question # </vt:lpstr>
      <vt:lpstr>Answer # </vt:lpstr>
      <vt:lpstr>Diversity Cultures</vt:lpstr>
      <vt:lpstr>Family</vt:lpstr>
      <vt:lpstr>Eiffel Tower</vt:lpstr>
      <vt:lpstr>Incubator</vt:lpstr>
      <vt:lpstr>Guided Missile</vt:lpstr>
      <vt:lpstr>Question # </vt:lpstr>
      <vt:lpstr>Answer # </vt:lpstr>
      <vt:lpstr>PowerPoint Presentation</vt:lpstr>
      <vt:lpstr>Cameron &amp; Quinn Organisational Culture Model</vt:lpstr>
      <vt:lpstr>Cameron &amp; Quinn Organisational Culture Model</vt:lpstr>
      <vt:lpstr>PowerPoint Presentation</vt:lpstr>
      <vt:lpstr>National Culture</vt:lpstr>
      <vt:lpstr>Hofstede Six Dimensions</vt:lpstr>
      <vt:lpstr>Hofstede’s Cultural Dimensions</vt:lpstr>
      <vt:lpstr>Individualism vs. Collectivism</vt:lpstr>
      <vt:lpstr>Masculinity vs. Femininity</vt:lpstr>
      <vt:lpstr>Uncertainty Avoidance</vt:lpstr>
      <vt:lpstr>Power distance</vt:lpstr>
      <vt:lpstr>Time Perspective</vt:lpstr>
      <vt:lpstr>Indulgence/Restraint</vt:lpstr>
      <vt:lpstr>Question #</vt:lpstr>
      <vt:lpstr>Answer # </vt:lpstr>
      <vt:lpstr>PowerPoint Presentation</vt:lpstr>
      <vt:lpstr>High vs Low Context Culture</vt:lpstr>
      <vt:lpstr>High context Culture</vt:lpstr>
      <vt:lpstr>Low context Culture</vt:lpstr>
      <vt:lpstr>Question # </vt:lpstr>
      <vt:lpstr>Answer # </vt:lpstr>
      <vt:lpstr>PowerPoint Presentation</vt:lpstr>
      <vt:lpstr>Corporate Governance</vt:lpstr>
      <vt:lpstr>Corporate Governance</vt:lpstr>
      <vt:lpstr>Models of Corporate Governance</vt:lpstr>
      <vt:lpstr>Models of Corporate Governance</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87</cp:revision>
  <cp:lastPrinted>1601-01-01T00:00:00Z</cp:lastPrinted>
  <dcterms:created xsi:type="dcterms:W3CDTF">2020-07-09T15:12:46Z</dcterms:created>
  <dcterms:modified xsi:type="dcterms:W3CDTF">2021-06-19T17:22:09Z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