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5"/>
  </p:notesMasterIdLst>
  <p:handoutMasterIdLst>
    <p:handoutMasterId r:id="rId36"/>
  </p:handoutMasterIdLst>
  <p:sldIdLst>
    <p:sldId id="256" r:id="rId2"/>
    <p:sldId id="272" r:id="rId3"/>
    <p:sldId id="330" r:id="rId4"/>
    <p:sldId id="331" r:id="rId5"/>
    <p:sldId id="332" r:id="rId6"/>
    <p:sldId id="333" r:id="rId7"/>
    <p:sldId id="334" r:id="rId8"/>
    <p:sldId id="343" r:id="rId9"/>
    <p:sldId id="275" r:id="rId10"/>
    <p:sldId id="340" r:id="rId11"/>
    <p:sldId id="336" r:id="rId12"/>
    <p:sldId id="337" r:id="rId13"/>
    <p:sldId id="338" r:id="rId14"/>
    <p:sldId id="339" r:id="rId15"/>
    <p:sldId id="341" r:id="rId16"/>
    <p:sldId id="344" r:id="rId17"/>
    <p:sldId id="345" r:id="rId18"/>
    <p:sldId id="346" r:id="rId19"/>
    <p:sldId id="347" r:id="rId20"/>
    <p:sldId id="335" r:id="rId21"/>
    <p:sldId id="277" r:id="rId22"/>
    <p:sldId id="266" r:id="rId23"/>
    <p:sldId id="267" r:id="rId24"/>
    <p:sldId id="265" r:id="rId25"/>
    <p:sldId id="348" r:id="rId26"/>
    <p:sldId id="349" r:id="rId27"/>
    <p:sldId id="258" r:id="rId28"/>
    <p:sldId id="261" r:id="rId29"/>
    <p:sldId id="268" r:id="rId30"/>
    <p:sldId id="262" r:id="rId31"/>
    <p:sldId id="278" r:id="rId32"/>
    <p:sldId id="280" r:id="rId33"/>
    <p:sldId id="276" r:id="rId3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B472C-56BA-4051-B574-46EDE3458634}"/>
              </a:ext>
            </a:extLst>
          </p:cNvPr>
          <p:cNvSpPr>
            <a:spLocks noGrp="1"/>
          </p:cNvSpPr>
          <p:nvPr>
            <p:ph type="title"/>
          </p:nvPr>
        </p:nvSpPr>
        <p:spPr/>
        <p:txBody>
          <a:bodyPr/>
          <a:lstStyle/>
          <a:p>
            <a:r>
              <a:rPr lang="en-MY" dirty="0"/>
              <a:t>Influences in an Organisation Life </a:t>
            </a:r>
          </a:p>
        </p:txBody>
      </p:sp>
      <p:sp>
        <p:nvSpPr>
          <p:cNvPr id="3" name="Content Placeholder 2">
            <a:extLst>
              <a:ext uri="{FF2B5EF4-FFF2-40B4-BE49-F238E27FC236}">
                <a16:creationId xmlns:a16="http://schemas.microsoft.com/office/drawing/2014/main" id="{1986E7E8-0BF7-4896-8CF0-97A83C6AEB51}"/>
              </a:ext>
            </a:extLst>
          </p:cNvPr>
          <p:cNvSpPr>
            <a:spLocks noGrp="1"/>
          </p:cNvSpPr>
          <p:nvPr>
            <p:ph idx="1"/>
          </p:nvPr>
        </p:nvSpPr>
        <p:spPr>
          <a:xfrm>
            <a:off x="739552" y="1628800"/>
            <a:ext cx="8122096" cy="4530725"/>
          </a:xfrm>
        </p:spPr>
        <p:txBody>
          <a:bodyPr/>
          <a:lstStyle/>
          <a:p>
            <a:pPr marL="457200" indent="-457200">
              <a:buFont typeface="+mj-lt"/>
              <a:buAutoNum type="arabicPeriod"/>
            </a:pPr>
            <a:r>
              <a:rPr lang="en-MY" sz="2400" dirty="0"/>
              <a:t>Administration of the organization becomes more complex as the size increases and more stakeholders become involved.	</a:t>
            </a:r>
          </a:p>
          <a:p>
            <a:pPr marL="457200" indent="-457200">
              <a:buFont typeface="+mj-lt"/>
              <a:buAutoNum type="arabicPeriod"/>
            </a:pPr>
            <a:endParaRPr lang="en-MY" sz="2400" dirty="0"/>
          </a:p>
          <a:p>
            <a:pPr marL="457200" indent="-457200">
              <a:buFont typeface="+mj-lt"/>
              <a:buAutoNum type="arabicPeriod"/>
            </a:pPr>
            <a:r>
              <a:rPr lang="en-MY" sz="2400" dirty="0"/>
              <a:t>The  increased complexity dictates the increased usage of more sophisticated organizational structures, information processing capabilities, and decision-making styles. </a:t>
            </a:r>
          </a:p>
          <a:p>
            <a:pPr marL="457200" indent="-457200">
              <a:buFont typeface="+mj-lt"/>
              <a:buAutoNum type="arabicPeriod"/>
            </a:pPr>
            <a:endParaRPr lang="en-MY" sz="2400" dirty="0"/>
          </a:p>
          <a:p>
            <a:pPr marL="457200" indent="-457200">
              <a:buFont typeface="+mj-lt"/>
              <a:buAutoNum type="arabicPeriod"/>
            </a:pPr>
            <a:r>
              <a:rPr lang="en-MY" sz="2400" dirty="0"/>
              <a:t>Companies alternate between innovative phases and conservative ones - between stages that establish or renew organizational competences and those that exploit them through efficiencies.</a:t>
            </a:r>
          </a:p>
        </p:txBody>
      </p:sp>
    </p:spTree>
    <p:extLst>
      <p:ext uri="{BB962C8B-B14F-4D97-AF65-F5344CB8AC3E}">
        <p14:creationId xmlns:p14="http://schemas.microsoft.com/office/powerpoint/2010/main" val="1670044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2024062" y="1881187"/>
            <a:ext cx="5095875" cy="3095625"/>
          </a:xfrm>
          <a:prstGeom prst="rect">
            <a:avLst/>
          </a:prstGeom>
        </p:spPr>
      </p:pic>
      <p:sp>
        <p:nvSpPr>
          <p:cNvPr id="6" name="TextBox 5">
            <a:extLst>
              <a:ext uri="{FF2B5EF4-FFF2-40B4-BE49-F238E27FC236}">
                <a16:creationId xmlns:a16="http://schemas.microsoft.com/office/drawing/2014/main" id="{E199AB73-AF37-4993-872D-B4AD0D1CFA3C}"/>
              </a:ext>
            </a:extLst>
          </p:cNvPr>
          <p:cNvSpPr txBox="1"/>
          <p:nvPr/>
        </p:nvSpPr>
        <p:spPr>
          <a:xfrm>
            <a:off x="1691680" y="5373216"/>
            <a:ext cx="5976664" cy="923330"/>
          </a:xfrm>
          <a:prstGeom prst="rect">
            <a:avLst/>
          </a:prstGeom>
          <a:noFill/>
        </p:spPr>
        <p:txBody>
          <a:bodyPr wrap="square" rtlCol="0">
            <a:spAutoFit/>
          </a:bodyPr>
          <a:lstStyle/>
          <a:p>
            <a:r>
              <a:rPr lang="en-MY" dirty="0" err="1"/>
              <a:t>Expartiation</a:t>
            </a:r>
            <a:endParaRPr lang="en-MY" dirty="0"/>
          </a:p>
          <a:p>
            <a:endParaRPr lang="en-MY" dirty="0"/>
          </a:p>
          <a:p>
            <a:r>
              <a:rPr lang="en-MY" dirty="0" err="1"/>
              <a:t>Repartiation</a:t>
            </a:r>
            <a:endParaRPr lang="en-MY" dirty="0"/>
          </a:p>
        </p:txBody>
      </p:sp>
    </p:spTree>
    <p:extLst>
      <p:ext uri="{BB962C8B-B14F-4D97-AF65-F5344CB8AC3E}">
        <p14:creationId xmlns:p14="http://schemas.microsoft.com/office/powerpoint/2010/main" val="1218219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240C-0793-4D56-AC61-8B43BD13B553}"/>
              </a:ext>
            </a:extLst>
          </p:cNvPr>
          <p:cNvSpPr>
            <a:spLocks noGrp="1"/>
          </p:cNvSpPr>
          <p:nvPr>
            <p:ph type="title"/>
          </p:nvPr>
        </p:nvSpPr>
        <p:spPr/>
        <p:txBody>
          <a:bodyPr/>
          <a:lstStyle/>
          <a:p>
            <a:r>
              <a:rPr lang="en-MY" dirty="0"/>
              <a:t>International HRM</a:t>
            </a:r>
          </a:p>
        </p:txBody>
      </p:sp>
      <p:sp>
        <p:nvSpPr>
          <p:cNvPr id="3" name="Content Placeholder 2">
            <a:extLst>
              <a:ext uri="{FF2B5EF4-FFF2-40B4-BE49-F238E27FC236}">
                <a16:creationId xmlns:a16="http://schemas.microsoft.com/office/drawing/2014/main" id="{6F2E67BE-EF47-40F1-ABAB-40CA742F3E9F}"/>
              </a:ext>
            </a:extLst>
          </p:cNvPr>
          <p:cNvSpPr>
            <a:spLocks noGrp="1"/>
          </p:cNvSpPr>
          <p:nvPr>
            <p:ph idx="1"/>
          </p:nvPr>
        </p:nvSpPr>
        <p:spPr/>
        <p:txBody>
          <a:bodyPr/>
          <a:lstStyle/>
          <a:p>
            <a:pPr marL="0" indent="0">
              <a:buNone/>
            </a:pPr>
            <a:r>
              <a:rPr lang="en-MY" dirty="0"/>
              <a:t>The purpose of international human resource management is to get the competitive advantage by hiring and improving the skills, efficiency, and productivity through the process of procuring, allocating, assigning, providing training &amp; development, performance appraisal, compensating for the effective utilization of human resources in the global environment.</a:t>
            </a:r>
          </a:p>
        </p:txBody>
      </p:sp>
    </p:spTree>
    <p:extLst>
      <p:ext uri="{BB962C8B-B14F-4D97-AF65-F5344CB8AC3E}">
        <p14:creationId xmlns:p14="http://schemas.microsoft.com/office/powerpoint/2010/main" val="492552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2430-D064-4ACE-9FCE-44F4E97046A8}"/>
              </a:ext>
            </a:extLst>
          </p:cNvPr>
          <p:cNvSpPr>
            <a:spLocks noGrp="1"/>
          </p:cNvSpPr>
          <p:nvPr>
            <p:ph type="title"/>
          </p:nvPr>
        </p:nvSpPr>
        <p:spPr/>
        <p:txBody>
          <a:bodyPr/>
          <a:lstStyle/>
          <a:p>
            <a:r>
              <a:rPr lang="en-MY" dirty="0"/>
              <a:t>Purpose of Expatriation</a:t>
            </a:r>
          </a:p>
        </p:txBody>
      </p:sp>
      <p:pic>
        <p:nvPicPr>
          <p:cNvPr id="5" name="Picture 4">
            <a:extLst>
              <a:ext uri="{FF2B5EF4-FFF2-40B4-BE49-F238E27FC236}">
                <a16:creationId xmlns:a16="http://schemas.microsoft.com/office/drawing/2014/main" id="{6D97CF65-59E6-4476-8385-F5E4AE9ED81B}"/>
              </a:ext>
            </a:extLst>
          </p:cNvPr>
          <p:cNvPicPr>
            <a:picLocks noChangeAspect="1"/>
          </p:cNvPicPr>
          <p:nvPr/>
        </p:nvPicPr>
        <p:blipFill>
          <a:blip r:embed="rId2"/>
          <a:stretch>
            <a:fillRect/>
          </a:stretch>
        </p:blipFill>
        <p:spPr>
          <a:xfrm>
            <a:off x="1165490" y="1988840"/>
            <a:ext cx="7331573" cy="3096344"/>
          </a:xfrm>
          <a:prstGeom prst="rect">
            <a:avLst/>
          </a:prstGeom>
        </p:spPr>
      </p:pic>
    </p:spTree>
    <p:extLst>
      <p:ext uri="{BB962C8B-B14F-4D97-AF65-F5344CB8AC3E}">
        <p14:creationId xmlns:p14="http://schemas.microsoft.com/office/powerpoint/2010/main" val="67669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25392-20C4-41AE-A3DD-2BBD5241B57A}"/>
              </a:ext>
            </a:extLst>
          </p:cNvPr>
          <p:cNvSpPr>
            <a:spLocks noGrp="1"/>
          </p:cNvSpPr>
          <p:nvPr>
            <p:ph type="title"/>
          </p:nvPr>
        </p:nvSpPr>
        <p:spPr/>
        <p:txBody>
          <a:bodyPr/>
          <a:lstStyle/>
          <a:p>
            <a:r>
              <a:rPr lang="en-MY" dirty="0"/>
              <a:t>Corporate Agency</a:t>
            </a:r>
          </a:p>
        </p:txBody>
      </p:sp>
      <p:sp>
        <p:nvSpPr>
          <p:cNvPr id="3" name="Content Placeholder 2">
            <a:extLst>
              <a:ext uri="{FF2B5EF4-FFF2-40B4-BE49-F238E27FC236}">
                <a16:creationId xmlns:a16="http://schemas.microsoft.com/office/drawing/2014/main" id="{0169C83E-C5B0-444F-97A8-A4AC0C67A72C}"/>
              </a:ext>
            </a:extLst>
          </p:cNvPr>
          <p:cNvSpPr>
            <a:spLocks noGrp="1"/>
          </p:cNvSpPr>
          <p:nvPr>
            <p:ph idx="1"/>
          </p:nvPr>
        </p:nvSpPr>
        <p:spPr/>
        <p:txBody>
          <a:bodyPr/>
          <a:lstStyle/>
          <a:p>
            <a:r>
              <a:rPr lang="en-MY" dirty="0"/>
              <a:t>Expatriate assignments are predominately demand-driven. </a:t>
            </a:r>
          </a:p>
          <a:p>
            <a:r>
              <a:rPr lang="en-MY" dirty="0"/>
              <a:t>Assignees of this type were considered either position fillers who acted as corporate agents by transferring knowledge or assisting in controlling newly established subsidiaries, or problem solvers.</a:t>
            </a:r>
          </a:p>
          <a:p>
            <a:r>
              <a:rPr lang="en-MY" dirty="0"/>
              <a:t> These assignments tend to be longer-term (that is, over three years’ duration).</a:t>
            </a:r>
          </a:p>
        </p:txBody>
      </p:sp>
    </p:spTree>
    <p:extLst>
      <p:ext uri="{BB962C8B-B14F-4D97-AF65-F5344CB8AC3E}">
        <p14:creationId xmlns:p14="http://schemas.microsoft.com/office/powerpoint/2010/main" val="3817920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9323-EDF1-4DD7-B836-1D62FDF06EDA}"/>
              </a:ext>
            </a:extLst>
          </p:cNvPr>
          <p:cNvSpPr>
            <a:spLocks noGrp="1"/>
          </p:cNvSpPr>
          <p:nvPr>
            <p:ph type="title"/>
          </p:nvPr>
        </p:nvSpPr>
        <p:spPr/>
        <p:txBody>
          <a:bodyPr/>
          <a:lstStyle/>
          <a:p>
            <a:r>
              <a:rPr lang="en-MY" dirty="0"/>
              <a:t>Problem Solving</a:t>
            </a:r>
          </a:p>
        </p:txBody>
      </p:sp>
      <p:sp>
        <p:nvSpPr>
          <p:cNvPr id="3" name="Content Placeholder 2">
            <a:extLst>
              <a:ext uri="{FF2B5EF4-FFF2-40B4-BE49-F238E27FC236}">
                <a16:creationId xmlns:a16="http://schemas.microsoft.com/office/drawing/2014/main" id="{FB316F65-C283-49DB-B484-E0DEA458136D}"/>
              </a:ext>
            </a:extLst>
          </p:cNvPr>
          <p:cNvSpPr>
            <a:spLocks noGrp="1"/>
          </p:cNvSpPr>
          <p:nvPr>
            <p:ph idx="1"/>
          </p:nvPr>
        </p:nvSpPr>
        <p:spPr/>
        <p:txBody>
          <a:bodyPr/>
          <a:lstStyle/>
          <a:p>
            <a:r>
              <a:rPr lang="en-MY" dirty="0"/>
              <a:t>These assignments are generally driven by short-term or </a:t>
            </a:r>
            <a:r>
              <a:rPr lang="en-MY" dirty="0" err="1"/>
              <a:t>startup</a:t>
            </a:r>
            <a:r>
              <a:rPr lang="en-MY" dirty="0"/>
              <a:t> problems. </a:t>
            </a:r>
          </a:p>
          <a:p>
            <a:endParaRPr lang="en-MY" dirty="0"/>
          </a:p>
          <a:p>
            <a:r>
              <a:rPr lang="en-MY" dirty="0"/>
              <a:t>Demand-driven assignments are usually utilized where there is a lack of suitably qualified host-country national’s (HCNs) and are teaching-driven.</a:t>
            </a:r>
          </a:p>
        </p:txBody>
      </p:sp>
    </p:spTree>
    <p:extLst>
      <p:ext uri="{BB962C8B-B14F-4D97-AF65-F5344CB8AC3E}">
        <p14:creationId xmlns:p14="http://schemas.microsoft.com/office/powerpoint/2010/main" val="3174147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9FC8-2D36-4080-AAE5-1EC20AA2BC46}"/>
              </a:ext>
            </a:extLst>
          </p:cNvPr>
          <p:cNvSpPr>
            <a:spLocks noGrp="1"/>
          </p:cNvSpPr>
          <p:nvPr>
            <p:ph type="title"/>
          </p:nvPr>
        </p:nvSpPr>
        <p:spPr/>
        <p:txBody>
          <a:bodyPr/>
          <a:lstStyle/>
          <a:p>
            <a:r>
              <a:rPr lang="en-MY" dirty="0"/>
              <a:t>Competence Development</a:t>
            </a:r>
          </a:p>
        </p:txBody>
      </p:sp>
      <p:sp>
        <p:nvSpPr>
          <p:cNvPr id="3" name="Content Placeholder 2">
            <a:extLst>
              <a:ext uri="{FF2B5EF4-FFF2-40B4-BE49-F238E27FC236}">
                <a16:creationId xmlns:a16="http://schemas.microsoft.com/office/drawing/2014/main" id="{49E65019-A9E8-4DF8-BF13-59930A7B3C52}"/>
              </a:ext>
            </a:extLst>
          </p:cNvPr>
          <p:cNvSpPr>
            <a:spLocks noGrp="1"/>
          </p:cNvSpPr>
          <p:nvPr>
            <p:ph idx="1"/>
          </p:nvPr>
        </p:nvSpPr>
        <p:spPr/>
        <p:txBody>
          <a:bodyPr/>
          <a:lstStyle/>
          <a:p>
            <a:r>
              <a:rPr lang="en-MY" dirty="0"/>
              <a:t>Learning-driven assignments focus on learning rather than teaching. </a:t>
            </a:r>
          </a:p>
          <a:p>
            <a:endParaRPr lang="en-MY" dirty="0"/>
          </a:p>
          <a:p>
            <a:r>
              <a:rPr lang="en-MY" dirty="0"/>
              <a:t>Assignments whose purpose is to increase cross-national, organizational coordination capabilities are generally longer-term assignments with the focus on developing a global mindset within the organization.</a:t>
            </a:r>
          </a:p>
        </p:txBody>
      </p:sp>
    </p:spTree>
    <p:extLst>
      <p:ext uri="{BB962C8B-B14F-4D97-AF65-F5344CB8AC3E}">
        <p14:creationId xmlns:p14="http://schemas.microsoft.com/office/powerpoint/2010/main" val="2555168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2F277-4010-429C-8308-9FAF0D595935}"/>
              </a:ext>
            </a:extLst>
          </p:cNvPr>
          <p:cNvSpPr>
            <a:spLocks noGrp="1"/>
          </p:cNvSpPr>
          <p:nvPr>
            <p:ph type="title"/>
          </p:nvPr>
        </p:nvSpPr>
        <p:spPr/>
        <p:txBody>
          <a:bodyPr/>
          <a:lstStyle/>
          <a:p>
            <a:r>
              <a:rPr lang="en-MY" dirty="0"/>
              <a:t>Building Experience</a:t>
            </a:r>
          </a:p>
        </p:txBody>
      </p:sp>
      <p:sp>
        <p:nvSpPr>
          <p:cNvPr id="3" name="Content Placeholder 2">
            <a:extLst>
              <a:ext uri="{FF2B5EF4-FFF2-40B4-BE49-F238E27FC236}">
                <a16:creationId xmlns:a16="http://schemas.microsoft.com/office/drawing/2014/main" id="{C3A84837-35A9-4C39-B9A8-1FAED59D9369}"/>
              </a:ext>
            </a:extLst>
          </p:cNvPr>
          <p:cNvSpPr>
            <a:spLocks noGrp="1"/>
          </p:cNvSpPr>
          <p:nvPr>
            <p:ph idx="1"/>
          </p:nvPr>
        </p:nvSpPr>
        <p:spPr/>
        <p:txBody>
          <a:bodyPr/>
          <a:lstStyle/>
          <a:p>
            <a:r>
              <a:rPr lang="en-MY" dirty="0"/>
              <a:t>High potential employees who, as part of fast track career programs, are provided with the opportunity to gain international</a:t>
            </a:r>
          </a:p>
          <a:p>
            <a:endParaRPr lang="en-MY" dirty="0"/>
          </a:p>
          <a:p>
            <a:r>
              <a:rPr lang="en-MY" dirty="0"/>
              <a:t>Experience through short-term foreign assignments. These assignments are aimed at enhancing the careers of the employees concerned. </a:t>
            </a:r>
          </a:p>
        </p:txBody>
      </p:sp>
    </p:spTree>
    <p:extLst>
      <p:ext uri="{BB962C8B-B14F-4D97-AF65-F5344CB8AC3E}">
        <p14:creationId xmlns:p14="http://schemas.microsoft.com/office/powerpoint/2010/main" val="143390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62A89-269B-4FA4-A833-6F1179F794A4}"/>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4400" b="1" dirty="0"/>
              <a:t>STRATEGIC MANAGEMENT</a:t>
            </a:r>
          </a:p>
        </p:txBody>
      </p:sp>
    </p:spTree>
    <p:extLst>
      <p:ext uri="{BB962C8B-B14F-4D97-AF65-F5344CB8AC3E}">
        <p14:creationId xmlns:p14="http://schemas.microsoft.com/office/powerpoint/2010/main" val="3827916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556791"/>
            <a:ext cx="7978080" cy="5023395"/>
          </a:xfrm>
        </p:spPr>
        <p:txBody>
          <a:bodyPr/>
          <a:lstStyle/>
          <a:p>
            <a:pPr marL="496570" marR="639445" indent="0">
              <a:spcBef>
                <a:spcPts val="900"/>
              </a:spcBef>
              <a:spcAft>
                <a:spcPts val="0"/>
              </a:spcAft>
              <a:buNone/>
            </a:pPr>
            <a:r>
              <a:rPr lang="en-MY" sz="1800" dirty="0"/>
              <a:t>Strategy is a term that comes from the Greek word strategos meaning “Army Leader”.</a:t>
            </a:r>
          </a:p>
          <a:p>
            <a:pPr marL="496570" marR="639445" indent="0">
              <a:spcBef>
                <a:spcPts val="900"/>
              </a:spcBef>
              <a:spcAft>
                <a:spcPts val="0"/>
              </a:spcAft>
              <a:buNone/>
            </a:pPr>
            <a:endParaRPr lang="en-MY" sz="1800" dirty="0"/>
          </a:p>
          <a:p>
            <a:pPr marL="782320" marR="639445" indent="-285750">
              <a:spcBef>
                <a:spcPts val="900"/>
              </a:spcBef>
              <a:spcAft>
                <a:spcPts val="0"/>
              </a:spcAft>
            </a:pPr>
            <a:r>
              <a:rPr lang="en-MY" sz="1800" dirty="0"/>
              <a:t>Strategy is a plan, a "how," a means of getting from here to there.</a:t>
            </a:r>
          </a:p>
          <a:p>
            <a:pPr marL="782320" marR="639445" indent="-285750">
              <a:spcBef>
                <a:spcPts val="900"/>
              </a:spcBef>
              <a:spcAft>
                <a:spcPts val="0"/>
              </a:spcAft>
            </a:pPr>
            <a:r>
              <a:rPr lang="en-MY" sz="1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1800" dirty="0"/>
              <a:t>Strategy is position; that is, it reflects decisions to offer particular products or services in particular markets.</a:t>
            </a:r>
          </a:p>
          <a:p>
            <a:pPr marL="782320" marR="639445" indent="-285750">
              <a:spcBef>
                <a:spcPts val="900"/>
              </a:spcBef>
              <a:spcAft>
                <a:spcPts val="0"/>
              </a:spcAft>
            </a:pPr>
            <a:r>
              <a:rPr lang="en-MY" sz="1800" dirty="0"/>
              <a:t>Strategy is perspective, that is, vision and direction</a:t>
            </a:r>
          </a:p>
          <a:p>
            <a:pPr marL="782320" marR="639445" indent="-285750">
              <a:spcBef>
                <a:spcPts val="900"/>
              </a:spcBef>
              <a:spcAft>
                <a:spcPts val="0"/>
              </a:spcAft>
            </a:pPr>
            <a:endParaRPr lang="en-MY" sz="1800" dirty="0"/>
          </a:p>
          <a:p>
            <a:pPr marL="782320" marR="639445" indent="-285750">
              <a:spcBef>
                <a:spcPts val="900"/>
              </a:spcBef>
              <a:spcAft>
                <a:spcPts val="0"/>
              </a:spcAft>
            </a:pPr>
            <a:endParaRPr lang="en-MY" sz="1800" dirty="0"/>
          </a:p>
        </p:txBody>
      </p:sp>
      <p:sp>
        <p:nvSpPr>
          <p:cNvPr id="4" name="TextBox 3">
            <a:extLst>
              <a:ext uri="{FF2B5EF4-FFF2-40B4-BE49-F238E27FC236}">
                <a16:creationId xmlns:a16="http://schemas.microsoft.com/office/drawing/2014/main" id="{1818157E-24B5-4C2C-9DA4-023A0A3D089A}"/>
              </a:ext>
            </a:extLst>
          </p:cNvPr>
          <p:cNvSpPr txBox="1"/>
          <p:nvPr/>
        </p:nvSpPr>
        <p:spPr>
          <a:xfrm>
            <a:off x="1403648" y="5661248"/>
            <a:ext cx="6192688" cy="369332"/>
          </a:xfrm>
          <a:prstGeom prst="rect">
            <a:avLst/>
          </a:prstGeom>
          <a:noFill/>
        </p:spPr>
        <p:txBody>
          <a:bodyPr wrap="square" rtlCol="0">
            <a:spAutoFit/>
          </a:bodyPr>
          <a:lstStyle/>
          <a:p>
            <a:r>
              <a:rPr lang="en-MY" sz="1800" i="1" dirty="0"/>
              <a:t>Henry Mintzberg, The Rise and Fall of Strategic</a:t>
            </a:r>
            <a:endParaRPr lang="en-MY" i="1" dirty="0"/>
          </a:p>
        </p:txBody>
      </p:sp>
    </p:spTree>
    <p:extLst>
      <p:ext uri="{BB962C8B-B14F-4D97-AF65-F5344CB8AC3E}">
        <p14:creationId xmlns:p14="http://schemas.microsoft.com/office/powerpoint/2010/main" val="783118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p:txBody>
          <a:bodyPr/>
          <a:lstStyle/>
          <a:p>
            <a:pPr marL="0" indent="0">
              <a:buNone/>
            </a:pPr>
            <a:r>
              <a:rPr lang="en-MY" sz="2000" dirty="0"/>
              <a:t>Strategy is a plan, pattern, position, perspective</a:t>
            </a:r>
          </a:p>
          <a:p>
            <a:endParaRPr lang="en-MY" sz="2000" dirty="0"/>
          </a:p>
          <a:p>
            <a:pPr marL="496570" marR="639445" indent="0">
              <a:spcBef>
                <a:spcPts val="900"/>
              </a:spcBef>
              <a:spcAft>
                <a:spcPts val="0"/>
              </a:spcAft>
              <a:buNone/>
            </a:pPr>
            <a:r>
              <a:rPr lang="en-MY" sz="2000" dirty="0"/>
              <a:t>It basically answers – </a:t>
            </a:r>
          </a:p>
          <a:p>
            <a:pPr marL="953770" marR="639445" indent="-457200">
              <a:spcBef>
                <a:spcPts val="900"/>
              </a:spcBef>
              <a:spcAft>
                <a:spcPts val="0"/>
              </a:spcAft>
            </a:pPr>
            <a:r>
              <a:rPr lang="en-MY" sz="2000" dirty="0"/>
              <a:t>Where we are now?</a:t>
            </a:r>
          </a:p>
          <a:p>
            <a:pPr marL="953770" marR="639445" indent="-457200">
              <a:spcBef>
                <a:spcPts val="900"/>
              </a:spcBef>
              <a:spcAft>
                <a:spcPts val="0"/>
              </a:spcAft>
            </a:pPr>
            <a:r>
              <a:rPr lang="en-MY" sz="2000" dirty="0"/>
              <a:t>Where do we want to be?</a:t>
            </a:r>
          </a:p>
          <a:p>
            <a:pPr marL="953770" marR="639445" indent="-457200">
              <a:spcBef>
                <a:spcPts val="900"/>
              </a:spcBef>
              <a:spcAft>
                <a:spcPts val="0"/>
              </a:spcAft>
            </a:pPr>
            <a:r>
              <a:rPr lang="en-MY" sz="2000" dirty="0"/>
              <a:t>How will we get there?</a:t>
            </a:r>
          </a:p>
          <a:p>
            <a:pPr marL="0" indent="0">
              <a:buNone/>
            </a:pPr>
            <a:endParaRPr lang="en-MY" sz="2000" dirty="0"/>
          </a:p>
          <a:p>
            <a:pPr marL="0" indent="0">
              <a:buNone/>
            </a:pPr>
            <a:r>
              <a:rPr lang="en-MY" sz="2000" dirty="0"/>
              <a:t>Strategy is about competitive position, about differentiating yourself in the eyes of the customer, about adding value through a mix of activities different from those used by competitors</a:t>
            </a:r>
          </a:p>
          <a:p>
            <a:endParaRPr lang="en-MY" dirty="0"/>
          </a:p>
        </p:txBody>
      </p:sp>
      <p:sp>
        <p:nvSpPr>
          <p:cNvPr id="6" name="TextBox 5">
            <a:extLst>
              <a:ext uri="{FF2B5EF4-FFF2-40B4-BE49-F238E27FC236}">
                <a16:creationId xmlns:a16="http://schemas.microsoft.com/office/drawing/2014/main" id="{55A09BBB-ED8E-4021-91AB-C5FB3B511F7A}"/>
              </a:ext>
            </a:extLst>
          </p:cNvPr>
          <p:cNvSpPr txBox="1"/>
          <p:nvPr/>
        </p:nvSpPr>
        <p:spPr>
          <a:xfrm>
            <a:off x="4067944" y="5445224"/>
            <a:ext cx="6192688" cy="369332"/>
          </a:xfrm>
          <a:prstGeom prst="rect">
            <a:avLst/>
          </a:prstGeom>
          <a:noFill/>
        </p:spPr>
        <p:txBody>
          <a:bodyPr wrap="square" rtlCol="0">
            <a:spAutoFit/>
          </a:bodyPr>
          <a:lstStyle/>
          <a:p>
            <a:r>
              <a:rPr lang="en-MY" sz="1800" i="1" dirty="0"/>
              <a:t>Michael Porter, Competitive Advantage</a:t>
            </a:r>
            <a:endParaRPr lang="en-MY" i="1" dirty="0"/>
          </a:p>
        </p:txBody>
      </p:sp>
    </p:spTree>
    <p:extLst>
      <p:ext uri="{BB962C8B-B14F-4D97-AF65-F5344CB8AC3E}">
        <p14:creationId xmlns:p14="http://schemas.microsoft.com/office/powerpoint/2010/main" val="2675689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2841-1840-4CFB-9898-0E35F799227A}"/>
              </a:ext>
            </a:extLst>
          </p:cNvPr>
          <p:cNvSpPr>
            <a:spLocks noGrp="1"/>
          </p:cNvSpPr>
          <p:nvPr>
            <p:ph type="title"/>
          </p:nvPr>
        </p:nvSpPr>
        <p:spPr/>
        <p:txBody>
          <a:bodyPr/>
          <a:lstStyle/>
          <a:p>
            <a:r>
              <a:rPr lang="en-MY" dirty="0"/>
              <a:t>Strategy</a:t>
            </a:r>
          </a:p>
        </p:txBody>
      </p:sp>
      <p:pic>
        <p:nvPicPr>
          <p:cNvPr id="5" name="Content Placeholder 4">
            <a:extLst>
              <a:ext uri="{FF2B5EF4-FFF2-40B4-BE49-F238E27FC236}">
                <a16:creationId xmlns:a16="http://schemas.microsoft.com/office/drawing/2014/main" id="{3B92652A-BB05-466E-BE2D-53B5B872E3DB}"/>
              </a:ext>
            </a:extLst>
          </p:cNvPr>
          <p:cNvPicPr>
            <a:picLocks noGrp="1" noChangeAspect="1"/>
          </p:cNvPicPr>
          <p:nvPr>
            <p:ph idx="1"/>
          </p:nvPr>
        </p:nvPicPr>
        <p:blipFill>
          <a:blip r:embed="rId2"/>
          <a:stretch>
            <a:fillRect/>
          </a:stretch>
        </p:blipFill>
        <p:spPr>
          <a:xfrm>
            <a:off x="1619672" y="1916831"/>
            <a:ext cx="5976664" cy="3581059"/>
          </a:xfrm>
        </p:spPr>
      </p:pic>
    </p:spTree>
    <p:extLst>
      <p:ext uri="{BB962C8B-B14F-4D97-AF65-F5344CB8AC3E}">
        <p14:creationId xmlns:p14="http://schemas.microsoft.com/office/powerpoint/2010/main" val="40125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914400" y="1600200"/>
            <a:ext cx="8229600"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A mission statement is a short statement of why an organization exists, what its overall goal is, identifying the goal of its operations: what kind of product or service it provides, its primary customers or market, and its geographical region of operation</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1667</TotalTime>
  <Words>1438</Words>
  <Application>Microsoft Office PowerPoint</Application>
  <PresentationFormat>On-screen Show (4:3)</PresentationFormat>
  <Paragraphs>140</Paragraphs>
  <Slides>33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Times New Roman</vt:lpstr>
      <vt:lpstr>Wingdings</vt:lpstr>
      <vt:lpstr>Office Theme</vt:lpstr>
      <vt:lpstr>BUSINESS LEADERSHIP - III</vt:lpstr>
      <vt:lpstr>Organisational Life Cycle</vt:lpstr>
      <vt:lpstr>Start-Up Stage</vt:lpstr>
      <vt:lpstr>Growth Stage</vt:lpstr>
      <vt:lpstr>Maturity Stage</vt:lpstr>
      <vt:lpstr>Decline Stage</vt:lpstr>
      <vt:lpstr>Revival Stage</vt:lpstr>
      <vt:lpstr>Influences in an Organisation Life </vt:lpstr>
      <vt:lpstr>Global Workforce</vt:lpstr>
      <vt:lpstr>Different Dimensions of IHRM</vt:lpstr>
      <vt:lpstr>International HRM</vt:lpstr>
      <vt:lpstr>P.V.Morgan Model of IHRM</vt:lpstr>
      <vt:lpstr>HR Activities</vt:lpstr>
      <vt:lpstr>Types of Employees</vt:lpstr>
      <vt:lpstr>Purpose of Expatriation</vt:lpstr>
      <vt:lpstr>Corporate Agency</vt:lpstr>
      <vt:lpstr>Problem Solving</vt:lpstr>
      <vt:lpstr>Competence Development</vt:lpstr>
      <vt:lpstr>Building Experience</vt:lpstr>
      <vt:lpstr>PowerPoint Presentation</vt:lpstr>
      <vt:lpstr>Strategy</vt:lpstr>
      <vt:lpstr>Strategy</vt:lpstr>
      <vt:lpstr>Strategy</vt:lpstr>
      <vt:lpstr>Tactics</vt:lpstr>
      <vt:lpstr>Strategy in Business</vt:lpstr>
      <vt:lpstr>Strategic Planning</vt:lpstr>
      <vt:lpstr>Strategic Planning</vt:lpstr>
      <vt:lpstr>Vision Statement</vt:lpstr>
      <vt:lpstr>Examples of Vision Statement</vt:lpstr>
      <vt:lpstr>Mission Statement</vt:lpstr>
      <vt:lpstr>Examples of Mission Statement</vt:lpstr>
      <vt:lpstr>Differences in terms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88</cp:revision>
  <cp:lastPrinted>1601-01-01T00:00:00Z</cp:lastPrinted>
  <dcterms:created xsi:type="dcterms:W3CDTF">2020-07-09T15:12:46Z</dcterms:created>
  <dcterms:modified xsi:type="dcterms:W3CDTF">2020-11-08T15:59:43Z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