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9"/>
  </p:notesMasterIdLst>
  <p:handoutMasterIdLst>
    <p:handoutMasterId r:id="rId60"/>
  </p:handoutMasterIdLst>
  <p:sldIdLst>
    <p:sldId id="256" r:id="rId2"/>
    <p:sldId id="351" r:id="rId3"/>
    <p:sldId id="292" r:id="rId4"/>
    <p:sldId id="300" r:id="rId5"/>
    <p:sldId id="535" r:id="rId6"/>
    <p:sldId id="536" r:id="rId7"/>
    <p:sldId id="537" r:id="rId8"/>
    <p:sldId id="358" r:id="rId9"/>
    <p:sldId id="359" r:id="rId10"/>
    <p:sldId id="395" r:id="rId11"/>
    <p:sldId id="396" r:id="rId12"/>
    <p:sldId id="368" r:id="rId13"/>
    <p:sldId id="360" r:id="rId14"/>
    <p:sldId id="361" r:id="rId15"/>
    <p:sldId id="362" r:id="rId16"/>
    <p:sldId id="397" r:id="rId17"/>
    <p:sldId id="398" r:id="rId18"/>
    <p:sldId id="399" r:id="rId19"/>
    <p:sldId id="369" r:id="rId20"/>
    <p:sldId id="272" r:id="rId21"/>
    <p:sldId id="363" r:id="rId22"/>
    <p:sldId id="364" r:id="rId23"/>
    <p:sldId id="365" r:id="rId24"/>
    <p:sldId id="366" r:id="rId25"/>
    <p:sldId id="367" r:id="rId26"/>
    <p:sldId id="393" r:id="rId27"/>
    <p:sldId id="394" r:id="rId28"/>
    <p:sldId id="370" r:id="rId29"/>
    <p:sldId id="257" r:id="rId30"/>
    <p:sldId id="400" r:id="rId31"/>
    <p:sldId id="301" r:id="rId32"/>
    <p:sldId id="302" r:id="rId33"/>
    <p:sldId id="303" r:id="rId34"/>
    <p:sldId id="304" r:id="rId35"/>
    <p:sldId id="305" r:id="rId36"/>
    <p:sldId id="306" r:id="rId37"/>
    <p:sldId id="307" r:id="rId38"/>
    <p:sldId id="308" r:id="rId39"/>
    <p:sldId id="309" r:id="rId40"/>
    <p:sldId id="523" r:id="rId41"/>
    <p:sldId id="524" r:id="rId42"/>
    <p:sldId id="371" r:id="rId43"/>
    <p:sldId id="310" r:id="rId44"/>
    <p:sldId id="525" r:id="rId45"/>
    <p:sldId id="526" r:id="rId46"/>
    <p:sldId id="527" r:id="rId47"/>
    <p:sldId id="528" r:id="rId48"/>
    <p:sldId id="529" r:id="rId49"/>
    <p:sldId id="530" r:id="rId50"/>
    <p:sldId id="531" r:id="rId51"/>
    <p:sldId id="532" r:id="rId52"/>
    <p:sldId id="319" r:id="rId53"/>
    <p:sldId id="320" r:id="rId54"/>
    <p:sldId id="489" r:id="rId55"/>
    <p:sldId id="533" r:id="rId56"/>
    <p:sldId id="534" r:id="rId57"/>
    <p:sldId id="276" r:id="rId5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7"/>
          <a:ext cx="7844408" cy="79963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sp:txBody>
      <dsp:txXfrm>
        <a:off x="39035" y="42352"/>
        <a:ext cx="7766338" cy="721560"/>
      </dsp:txXfrm>
    </dsp:sp>
    <dsp:sp modelId="{C8CBCA26-9D20-4838-B1F9-53234775E96B}">
      <dsp:nvSpPr>
        <dsp:cNvPr id="0" name=""/>
        <dsp:cNvSpPr/>
      </dsp:nvSpPr>
      <dsp:spPr>
        <a:xfrm>
          <a:off x="0" y="81428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35" y="853316"/>
        <a:ext cx="7766338" cy="721560"/>
      </dsp:txXfrm>
    </dsp:sp>
    <dsp:sp modelId="{F209ACB3-3444-40CC-BCCA-513ABA9ADB86}">
      <dsp:nvSpPr>
        <dsp:cNvPr id="0" name=""/>
        <dsp:cNvSpPr/>
      </dsp:nvSpPr>
      <dsp:spPr>
        <a:xfrm>
          <a:off x="0" y="162794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35" y="1666981"/>
        <a:ext cx="7766338" cy="721560"/>
      </dsp:txXfrm>
    </dsp:sp>
    <dsp:sp modelId="{3E94F731-DC7C-4B58-9F66-6B7B57C178BE}">
      <dsp:nvSpPr>
        <dsp:cNvPr id="0" name=""/>
        <dsp:cNvSpPr/>
      </dsp:nvSpPr>
      <dsp:spPr>
        <a:xfrm>
          <a:off x="0" y="244161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35" y="2480646"/>
        <a:ext cx="7766338" cy="721560"/>
      </dsp:txXfrm>
    </dsp:sp>
    <dsp:sp modelId="{24D32922-BF99-4CE5-821E-A240C3092535}">
      <dsp:nvSpPr>
        <dsp:cNvPr id="0" name=""/>
        <dsp:cNvSpPr/>
      </dsp:nvSpPr>
      <dsp:spPr>
        <a:xfrm>
          <a:off x="0" y="325527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35" y="3294311"/>
        <a:ext cx="7766338" cy="721560"/>
      </dsp:txXfrm>
    </dsp:sp>
    <dsp:sp modelId="{401E888D-ADD7-4E04-8F4F-BE31B5B3ACF3}">
      <dsp:nvSpPr>
        <dsp:cNvPr id="0" name=""/>
        <dsp:cNvSpPr/>
      </dsp:nvSpPr>
      <dsp:spPr>
        <a:xfrm>
          <a:off x="0" y="4068940"/>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35" y="4107975"/>
        <a:ext cx="7766338" cy="721560"/>
      </dsp:txXfrm>
    </dsp:sp>
    <dsp:sp modelId="{BAF84493-57B1-45CA-968B-333D00BDD5BF}">
      <dsp:nvSpPr>
        <dsp:cNvPr id="0" name=""/>
        <dsp:cNvSpPr/>
      </dsp:nvSpPr>
      <dsp:spPr>
        <a:xfrm>
          <a:off x="0" y="4882605"/>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35" y="4921640"/>
        <a:ext cx="7766338" cy="721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5"/>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9"/>
        <a:ext cx="7766400" cy="720996"/>
      </dsp:txXfrm>
    </dsp:sp>
    <dsp:sp modelId="{24D32922-BF99-4CE5-821E-A240C3092535}">
      <dsp:nvSpPr>
        <dsp:cNvPr id="0" name=""/>
        <dsp:cNvSpPr/>
      </dsp:nvSpPr>
      <dsp:spPr>
        <a:xfrm>
          <a:off x="0" y="325497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a:t>
            </a:fld>
            <a:endParaRPr lang="en-MY" altLang="en-US"/>
          </a:p>
        </p:txBody>
      </p:sp>
    </p:spTree>
    <p:extLst>
      <p:ext uri="{BB962C8B-B14F-4D97-AF65-F5344CB8AC3E}">
        <p14:creationId xmlns:p14="http://schemas.microsoft.com/office/powerpoint/2010/main" val="40167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20780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140755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val="3505204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808986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597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238964" cy="4530725"/>
          </a:xfrm>
        </p:spPr>
        <p:txBody>
          <a:bodyPr/>
          <a:lstStyle/>
          <a:p>
            <a:pPr>
              <a:lnSpc>
                <a:spcPct val="80000"/>
              </a:lnSpc>
            </a:pPr>
            <a:r>
              <a:rPr lang="en-US" altLang="en-US" sz="24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660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8B3A-9254-400A-8277-7264F18DAED5}"/>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856B088F-ACD5-498D-AFE2-4D07B44B6823}"/>
              </a:ext>
            </a:extLst>
          </p:cNvPr>
          <p:cNvSpPr>
            <a:spLocks noGrp="1"/>
          </p:cNvSpPr>
          <p:nvPr>
            <p:ph idx="1"/>
          </p:nvPr>
        </p:nvSpPr>
        <p:spPr/>
        <p:txBody>
          <a:bodyPr/>
          <a:lstStyle/>
          <a:p>
            <a:r>
              <a:rPr lang="en-MY" dirty="0"/>
              <a:t>A functional organization is a common type of organizational structure in which the organization is divided into smaller groups based on specialized functional areas, such as IT, finance, or marketing.</a:t>
            </a:r>
          </a:p>
          <a:p>
            <a:endParaRPr lang="en-MY" dirty="0"/>
          </a:p>
          <a:p>
            <a:r>
              <a:rPr lang="en-MY" dirty="0"/>
              <a:t>Functional departmentalization allows for greater operational efficiency because employees with shared skills and knowledge are grouped together by function.</a:t>
            </a:r>
          </a:p>
        </p:txBody>
      </p:sp>
    </p:spTree>
    <p:extLst>
      <p:ext uri="{BB962C8B-B14F-4D97-AF65-F5344CB8AC3E}">
        <p14:creationId xmlns:p14="http://schemas.microsoft.com/office/powerpoint/2010/main" val="960557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6D25C-BE85-4608-9A9E-437C3E2FABF9}"/>
              </a:ext>
            </a:extLst>
          </p:cNvPr>
          <p:cNvSpPr>
            <a:spLocks noGrp="1"/>
          </p:cNvSpPr>
          <p:nvPr>
            <p:ph type="title"/>
          </p:nvPr>
        </p:nvSpPr>
        <p:spPr/>
        <p:txBody>
          <a:bodyPr/>
          <a:lstStyle/>
          <a:p>
            <a:r>
              <a:rPr lang="en-MY" dirty="0"/>
              <a:t>Divisional Structure</a:t>
            </a:r>
          </a:p>
        </p:txBody>
      </p:sp>
      <p:sp>
        <p:nvSpPr>
          <p:cNvPr id="3" name="Content Placeholder 2">
            <a:extLst>
              <a:ext uri="{FF2B5EF4-FFF2-40B4-BE49-F238E27FC236}">
                <a16:creationId xmlns:a16="http://schemas.microsoft.com/office/drawing/2014/main" id="{8350D070-A3C5-4955-AF78-13FCA8962DC8}"/>
              </a:ext>
            </a:extLst>
          </p:cNvPr>
          <p:cNvSpPr>
            <a:spLocks noGrp="1"/>
          </p:cNvSpPr>
          <p:nvPr>
            <p:ph idx="1"/>
          </p:nvPr>
        </p:nvSpPr>
        <p:spPr/>
        <p:txBody>
          <a:bodyPr/>
          <a:lstStyle/>
          <a:p>
            <a:r>
              <a:rPr lang="en-MY" dirty="0"/>
              <a:t>Divisional structure typically is used in larger companies that operate in a wide geographic area or that have separate smaller organizations within the umbrella group to cover different types of products or market areas.</a:t>
            </a:r>
          </a:p>
          <a:p>
            <a:r>
              <a:rPr lang="en-MY"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val="1543736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559C-32C3-4075-9879-EFE45FBCCE5C}"/>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5F2EA92E-6851-4A8D-BCD0-3A9B75D994E5}"/>
              </a:ext>
            </a:extLst>
          </p:cNvPr>
          <p:cNvSpPr>
            <a:spLocks noGrp="1"/>
          </p:cNvSpPr>
          <p:nvPr>
            <p:ph idx="1"/>
          </p:nvPr>
        </p:nvSpPr>
        <p:spPr>
          <a:xfrm>
            <a:off x="685800" y="1628800"/>
            <a:ext cx="8206680" cy="4530725"/>
          </a:xfrm>
        </p:spPr>
        <p:txBody>
          <a:bodyPr/>
          <a:lstStyle/>
          <a:p>
            <a:r>
              <a:rPr lang="en-MY" dirty="0"/>
              <a:t>The matrix structure, is a hybrid of divisional and functional structure. It allows for the benefits of functional and divisional structures to exist in one organization. </a:t>
            </a:r>
          </a:p>
          <a:p>
            <a:r>
              <a:rPr lang="en-MY"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val="148009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7CCA-8235-42A3-9512-7C8938CFC07F}"/>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EA6FC62D-A5F8-447E-9699-B24A022945ED}"/>
              </a:ext>
            </a:extLst>
          </p:cNvPr>
          <p:cNvSpPr>
            <a:spLocks noGrp="1"/>
          </p:cNvSpPr>
          <p:nvPr>
            <p:ph idx="1"/>
          </p:nvPr>
        </p:nvSpPr>
        <p:spPr>
          <a:xfrm>
            <a:off x="685800" y="1628800"/>
            <a:ext cx="8206680" cy="4951387"/>
          </a:xfrm>
        </p:spPr>
        <p:txBody>
          <a:bodyPr/>
          <a:lstStyle/>
          <a:p>
            <a:pPr marL="0" indent="0">
              <a:buNone/>
            </a:pPr>
            <a:r>
              <a:rPr lang="en-MY" dirty="0"/>
              <a:t>A boundaryless organization, coined by former GE CEO Jack Welch, is not defined or limited by boundaries or categories imposed by traditional </a:t>
            </a:r>
            <a:r>
              <a:rPr lang="en-MY" dirty="0" err="1"/>
              <a:t>structures.There</a:t>
            </a:r>
            <a:r>
              <a:rPr lang="en-MY" dirty="0"/>
              <a:t> are two types of boundaries:</a:t>
            </a:r>
          </a:p>
          <a:p>
            <a:r>
              <a:rPr lang="en-MY" dirty="0"/>
              <a:t>Internal—the horizontal ones imposed by work specialization and departmentalization and the vertical ones that separate employees into organizational levels and hierarchies.</a:t>
            </a:r>
          </a:p>
          <a:p>
            <a:r>
              <a:rPr lang="en-MY" dirty="0"/>
              <a:t>External—the boundaries that separate the organization from its customers, suppliers, and other stakeholders.</a:t>
            </a:r>
          </a:p>
          <a:p>
            <a:pPr marL="0" indent="0">
              <a:buNone/>
            </a:pPr>
            <a:endParaRPr lang="en-MY" dirty="0"/>
          </a:p>
        </p:txBody>
      </p:sp>
    </p:spTree>
    <p:extLst>
      <p:ext uri="{BB962C8B-B14F-4D97-AF65-F5344CB8AC3E}">
        <p14:creationId xmlns:p14="http://schemas.microsoft.com/office/powerpoint/2010/main" val="1792327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FC5F-0277-429C-98EA-DD04B8AC0401}"/>
              </a:ext>
            </a:extLst>
          </p:cNvPr>
          <p:cNvSpPr>
            <a:spLocks noGrp="1"/>
          </p:cNvSpPr>
          <p:nvPr>
            <p:ph type="title"/>
          </p:nvPr>
        </p:nvSpPr>
        <p:spPr/>
        <p:txBody>
          <a:bodyPr/>
          <a:lstStyle/>
          <a:p>
            <a:r>
              <a:rPr lang="en-MY" dirty="0"/>
              <a:t>Virtual and Network Structure</a:t>
            </a:r>
          </a:p>
        </p:txBody>
      </p:sp>
      <p:sp>
        <p:nvSpPr>
          <p:cNvPr id="3" name="Content Placeholder 2">
            <a:extLst>
              <a:ext uri="{FF2B5EF4-FFF2-40B4-BE49-F238E27FC236}">
                <a16:creationId xmlns:a16="http://schemas.microsoft.com/office/drawing/2014/main" id="{8C7B7373-A972-4C2C-AE5B-33E7B1CFB930}"/>
              </a:ext>
            </a:extLst>
          </p:cNvPr>
          <p:cNvSpPr>
            <a:spLocks noGrp="1"/>
          </p:cNvSpPr>
          <p:nvPr>
            <p:ph idx="1"/>
          </p:nvPr>
        </p:nvSpPr>
        <p:spPr>
          <a:xfrm>
            <a:off x="683568" y="1628800"/>
            <a:ext cx="8190914" cy="4530725"/>
          </a:xfrm>
        </p:spPr>
        <p:txBody>
          <a:bodyPr/>
          <a:lstStyle/>
          <a:p>
            <a:r>
              <a:rPr lang="en-MY" sz="2400" dirty="0"/>
              <a:t>A virtual organization or company is one whose members are geographically apart, usually working by computer e-mail and groupware while appearing to others to be a single, unified organization with a real physical location.</a:t>
            </a:r>
          </a:p>
          <a:p>
            <a:endParaRPr lang="en-MY" sz="2400" dirty="0"/>
          </a:p>
          <a:p>
            <a:r>
              <a:rPr lang="en-MY" sz="2400" dirty="0"/>
              <a:t>A network organization is one that uses its own employees to do some work activities and networks of outside suppliers to provide other needed product components or work processes. Also called a modular organization by manufacturing firms.</a:t>
            </a:r>
          </a:p>
          <a:p>
            <a:endParaRPr lang="en-MY" sz="2400" dirty="0"/>
          </a:p>
        </p:txBody>
      </p:sp>
    </p:spTree>
    <p:extLst>
      <p:ext uri="{BB962C8B-B14F-4D97-AF65-F5344CB8AC3E}">
        <p14:creationId xmlns:p14="http://schemas.microsoft.com/office/powerpoint/2010/main" val="1342439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6F54-10AD-45DD-8C0A-48317D8A76D7}"/>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74C1478-EBC9-403D-BA9D-45A52A4E8EC6}"/>
              </a:ext>
            </a:extLst>
          </p:cNvPr>
          <p:cNvSpPr>
            <a:spLocks noGrp="1"/>
          </p:cNvSpPr>
          <p:nvPr>
            <p:ph idx="1"/>
          </p:nvPr>
        </p:nvSpPr>
        <p:spPr/>
        <p:txBody>
          <a:bodyPr/>
          <a:lstStyle/>
          <a:p>
            <a:pPr marL="0" indent="0">
              <a:buNone/>
            </a:pPr>
            <a:r>
              <a:rPr lang="en-MY" dirty="0"/>
              <a:t>An employee who implements HRIS reports to both the CIO and the senior vice president of human resources. This is an example of what type of organizational structure?	    </a:t>
            </a:r>
          </a:p>
          <a:p>
            <a:pPr marL="0" indent="0">
              <a:buNone/>
            </a:pPr>
            <a:r>
              <a:rPr lang="en-MY" dirty="0"/>
              <a:t>a) Functional.	    </a:t>
            </a:r>
          </a:p>
          <a:p>
            <a:pPr marL="0" indent="0">
              <a:buNone/>
            </a:pPr>
            <a:r>
              <a:rPr lang="en-MY" dirty="0"/>
              <a:t>b) Divisional.	    </a:t>
            </a:r>
          </a:p>
          <a:p>
            <a:pPr marL="0" indent="0">
              <a:buNone/>
            </a:pPr>
            <a:r>
              <a:rPr lang="en-MY" dirty="0"/>
              <a:t>c) Matrix.	    </a:t>
            </a:r>
          </a:p>
          <a:p>
            <a:pPr marL="0" indent="0">
              <a:buNone/>
            </a:pPr>
            <a:r>
              <a:rPr lang="en-MY" dirty="0"/>
              <a:t>d) Task.</a:t>
            </a:r>
          </a:p>
          <a:p>
            <a:pPr marL="0" indent="0">
              <a:buNone/>
            </a:pPr>
            <a:endParaRPr lang="en-MY" dirty="0"/>
          </a:p>
        </p:txBody>
      </p:sp>
    </p:spTree>
    <p:extLst>
      <p:ext uri="{BB962C8B-B14F-4D97-AF65-F5344CB8AC3E}">
        <p14:creationId xmlns:p14="http://schemas.microsoft.com/office/powerpoint/2010/main" val="2995106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89049-07A3-4DE4-9B95-BCB3CAC6C29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ADEE9C12-6B19-4883-97EB-118EE7CF1200}"/>
              </a:ext>
            </a:extLst>
          </p:cNvPr>
          <p:cNvSpPr>
            <a:spLocks noGrp="1"/>
          </p:cNvSpPr>
          <p:nvPr>
            <p:ph idx="1"/>
          </p:nvPr>
        </p:nvSpPr>
        <p:spPr/>
        <p:txBody>
          <a:bodyPr/>
          <a:lstStyle/>
          <a:p>
            <a:r>
              <a:rPr lang="en-MY" dirty="0"/>
              <a:t>Option C</a:t>
            </a:r>
          </a:p>
          <a:p>
            <a:endParaRPr lang="en-MY" dirty="0"/>
          </a:p>
          <a:p>
            <a:pPr marL="0" indent="0">
              <a:buNone/>
            </a:pPr>
            <a:r>
              <a:rPr lang="en-MY" dirty="0"/>
              <a:t>Matrix organization assigns specialists from different functional departments to work on one or more projects that are led by a project or product leader. The structure creates a dual chain of command.</a:t>
            </a:r>
          </a:p>
        </p:txBody>
      </p:sp>
    </p:spTree>
    <p:extLst>
      <p:ext uri="{BB962C8B-B14F-4D97-AF65-F5344CB8AC3E}">
        <p14:creationId xmlns:p14="http://schemas.microsoft.com/office/powerpoint/2010/main" val="1463889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75469882"/>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391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04AF-3BC0-4450-81CC-367AF3C4015F}"/>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803B1F3C-4758-4621-B6BC-084EAC089F83}"/>
              </a:ext>
            </a:extLst>
          </p:cNvPr>
          <p:cNvSpPr>
            <a:spLocks noGrp="1"/>
          </p:cNvSpPr>
          <p:nvPr>
            <p:ph idx="1"/>
          </p:nvPr>
        </p:nvSpPr>
        <p:spPr>
          <a:xfrm>
            <a:off x="683568" y="1600200"/>
            <a:ext cx="8136904" cy="4530725"/>
          </a:xfrm>
        </p:spPr>
        <p:txBody>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val="1236971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FFA-948E-43E1-AFBE-00E79B7AD9DC}"/>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49D153BA-AA20-4511-A6B2-F069E54128EF}"/>
              </a:ext>
            </a:extLst>
          </p:cNvPr>
          <p:cNvSpPr>
            <a:spLocks noGrp="1"/>
          </p:cNvSpPr>
          <p:nvPr>
            <p:ph idx="1"/>
          </p:nvPr>
        </p:nvSpPr>
        <p:spPr>
          <a:xfrm>
            <a:off x="755576" y="1600200"/>
            <a:ext cx="8064896" cy="4530725"/>
          </a:xfrm>
        </p:spPr>
        <p:txBody>
          <a:bodyPr/>
          <a:lstStyle/>
          <a:p>
            <a:pPr marL="0" indent="0">
              <a:buNone/>
            </a:pPr>
            <a:r>
              <a:rPr lang="en-MY" dirty="0"/>
              <a:t>3. Purpose : Teams are formed for a particular reason and can be short- or long-lived. Groups can exist as a matter of fact; for example, a group can be comprised of people of the same race or ethnic background.</a:t>
            </a:r>
          </a:p>
          <a:p>
            <a:pPr marL="0" indent="0">
              <a:buNone/>
            </a:pPr>
            <a:endParaRPr lang="en-MY" dirty="0"/>
          </a:p>
          <a:p>
            <a:pPr marL="0" indent="0">
              <a:buNone/>
            </a:pPr>
            <a:r>
              <a:rPr lang="en-MY" dirty="0"/>
              <a:t>4. Degree of formal structure : Team members' individual roles and duties are specified and their ways of working together are defined. Groups are generally much more informal; roles do not need to be assigned and norms of </a:t>
            </a:r>
            <a:r>
              <a:rPr lang="en-MY" dirty="0" err="1"/>
              <a:t>behavior</a:t>
            </a:r>
            <a:r>
              <a:rPr lang="en-MY" dirty="0"/>
              <a:t> do not need to develop.</a:t>
            </a:r>
          </a:p>
        </p:txBody>
      </p:sp>
    </p:spTree>
    <p:extLst>
      <p:ext uri="{BB962C8B-B14F-4D97-AF65-F5344CB8AC3E}">
        <p14:creationId xmlns:p14="http://schemas.microsoft.com/office/powerpoint/2010/main" val="223918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E907-9225-4F88-93E2-0E9A7D3A86E5}"/>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E5688196-9BD4-4B98-A9A0-E5B486FB9784}"/>
              </a:ext>
            </a:extLst>
          </p:cNvPr>
          <p:cNvSpPr>
            <a:spLocks noGrp="1"/>
          </p:cNvSpPr>
          <p:nvPr>
            <p:ph idx="1"/>
          </p:nvPr>
        </p:nvSpPr>
        <p:spPr>
          <a:xfrm>
            <a:off x="914400" y="1600201"/>
            <a:ext cx="7772400" cy="3196952"/>
          </a:xfrm>
        </p:spPr>
        <p:txBody>
          <a:bodyPr/>
          <a:lstStyle/>
          <a:p>
            <a:pPr marL="0" indent="0">
              <a:buNone/>
            </a:pPr>
            <a:r>
              <a:rPr lang="en-MY"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val="3037308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02062-B11B-434D-9251-98789A793733}"/>
              </a:ext>
            </a:extLst>
          </p:cNvPr>
          <p:cNvSpPr>
            <a:spLocks noGrp="1"/>
          </p:cNvSpPr>
          <p:nvPr>
            <p:ph type="title"/>
          </p:nvPr>
        </p:nvSpPr>
        <p:spPr/>
        <p:txBody>
          <a:bodyPr/>
          <a:lstStyle/>
          <a:p>
            <a:r>
              <a:rPr lang="en-MY" dirty="0"/>
              <a:t>Group Thinking</a:t>
            </a:r>
          </a:p>
        </p:txBody>
      </p:sp>
      <p:sp>
        <p:nvSpPr>
          <p:cNvPr id="3" name="Content Placeholder 2">
            <a:extLst>
              <a:ext uri="{FF2B5EF4-FFF2-40B4-BE49-F238E27FC236}">
                <a16:creationId xmlns:a16="http://schemas.microsoft.com/office/drawing/2014/main" id="{AEBA7F8D-CD1C-4D7B-A900-3A60DE592FE2}"/>
              </a:ext>
            </a:extLst>
          </p:cNvPr>
          <p:cNvSpPr>
            <a:spLocks noGrp="1"/>
          </p:cNvSpPr>
          <p:nvPr>
            <p:ph idx="1"/>
          </p:nvPr>
        </p:nvSpPr>
        <p:spPr/>
        <p:txBody>
          <a:bodyPr/>
          <a:lstStyle/>
          <a:p>
            <a:r>
              <a:rPr lang="en-MY" dirty="0"/>
              <a:t>Brainstorming involves facilitating a group of individuals in generating as many ideas on a topic as possible. It utilizes an idea-generating process that specifically encourages any and all alternatives.</a:t>
            </a:r>
          </a:p>
          <a:p>
            <a:endParaRPr lang="en-MY" dirty="0"/>
          </a:p>
          <a:p>
            <a:r>
              <a:rPr lang="en-MY" dirty="0"/>
              <a:t>Nominal group technique takes brainstorming a step further by adding a voting process to rank the ideas that are generated. The technique restricts discussion during the decision-making process.</a:t>
            </a:r>
          </a:p>
        </p:txBody>
      </p:sp>
    </p:spTree>
    <p:extLst>
      <p:ext uri="{BB962C8B-B14F-4D97-AF65-F5344CB8AC3E}">
        <p14:creationId xmlns:p14="http://schemas.microsoft.com/office/powerpoint/2010/main" val="2838194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FF37-BF62-40E8-9916-E5D2FD92F71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17A69B79-A01D-45DA-95B3-B4A932618E96}"/>
              </a:ext>
            </a:extLst>
          </p:cNvPr>
          <p:cNvSpPr>
            <a:spLocks noGrp="1"/>
          </p:cNvSpPr>
          <p:nvPr>
            <p:ph idx="1"/>
          </p:nvPr>
        </p:nvSpPr>
        <p:spPr/>
        <p:txBody>
          <a:bodyPr/>
          <a:lstStyle/>
          <a:p>
            <a:pPr marL="0" indent="0">
              <a:buNone/>
            </a:pPr>
            <a:r>
              <a:rPr lang="en-MY" dirty="0"/>
              <a:t>Collective rationalization, self-censorship, and illusion of invulnerability are all symptoms of	    </a:t>
            </a:r>
          </a:p>
          <a:p>
            <a:pPr marL="0" indent="0">
              <a:buNone/>
            </a:pPr>
            <a:r>
              <a:rPr lang="en-MY" dirty="0"/>
              <a:t>a) a dysfunctional group.	    </a:t>
            </a:r>
          </a:p>
          <a:p>
            <a:pPr marL="0" indent="0">
              <a:buNone/>
            </a:pPr>
            <a:r>
              <a:rPr lang="en-MY" dirty="0"/>
              <a:t>b) defective decision making.	    </a:t>
            </a:r>
          </a:p>
          <a:p>
            <a:pPr marL="0" indent="0">
              <a:buNone/>
            </a:pPr>
            <a:r>
              <a:rPr lang="en-MY" dirty="0"/>
              <a:t>c) group think.	    </a:t>
            </a:r>
          </a:p>
          <a:p>
            <a:pPr marL="0" indent="0">
              <a:buNone/>
            </a:pPr>
            <a:r>
              <a:rPr lang="en-MY" dirty="0"/>
              <a:t>d) a destructive conflict.</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946235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60E0C-FEF2-4520-B25D-448CAE36B446}"/>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CEE2CE-8458-43A8-9326-B650B447EB07}"/>
              </a:ext>
            </a:extLst>
          </p:cNvPr>
          <p:cNvSpPr>
            <a:spLocks noGrp="1"/>
          </p:cNvSpPr>
          <p:nvPr>
            <p:ph idx="1"/>
          </p:nvPr>
        </p:nvSpPr>
        <p:spPr/>
        <p:txBody>
          <a:bodyPr/>
          <a:lstStyle/>
          <a:p>
            <a:r>
              <a:rPr lang="en-MY" dirty="0"/>
              <a:t>Option C</a:t>
            </a:r>
          </a:p>
          <a:p>
            <a:endParaRPr lang="en-MY" dirty="0"/>
          </a:p>
          <a:p>
            <a:pPr marL="0" indent="0">
              <a:buNone/>
            </a:pPr>
            <a:r>
              <a:rPr lang="en-MY" dirty="0"/>
              <a:t>Group think is a phenomenon that occurs within a group of people in which the desire for harmony or conformity results in irrational thinking and decision-making.</a:t>
            </a:r>
          </a:p>
        </p:txBody>
      </p:sp>
    </p:spTree>
    <p:extLst>
      <p:ext uri="{BB962C8B-B14F-4D97-AF65-F5344CB8AC3E}">
        <p14:creationId xmlns:p14="http://schemas.microsoft.com/office/powerpoint/2010/main" val="3305280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9537167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3601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7D30-07B5-4207-A3A4-D669773471F6}"/>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3AB96FC-78F6-4504-AC95-11865104F60F}"/>
              </a:ext>
            </a:extLst>
          </p:cNvPr>
          <p:cNvSpPr>
            <a:spLocks noGrp="1"/>
          </p:cNvSpPr>
          <p:nvPr>
            <p:ph idx="1"/>
          </p:nvPr>
        </p:nvSpPr>
        <p:spPr/>
        <p:txBody>
          <a:bodyPr/>
          <a:lstStyle/>
          <a:p>
            <a:pPr marL="0" indent="0">
              <a:buNone/>
            </a:pPr>
            <a:r>
              <a:rPr lang="en-MY" dirty="0"/>
              <a:t>A company that increases recruitment efforts to hire new employees is in which phase of organizational development?	   </a:t>
            </a:r>
          </a:p>
          <a:p>
            <a:pPr marL="0" indent="0">
              <a:buNone/>
            </a:pPr>
            <a:r>
              <a:rPr lang="en-MY" dirty="0"/>
              <a:t>a) Introduction.	    </a:t>
            </a:r>
          </a:p>
          <a:p>
            <a:pPr marL="0" indent="0">
              <a:buNone/>
            </a:pPr>
            <a:r>
              <a:rPr lang="en-MY" dirty="0"/>
              <a:t>b) Growth.	    </a:t>
            </a:r>
          </a:p>
          <a:p>
            <a:pPr marL="0" indent="0">
              <a:buNone/>
            </a:pPr>
            <a:r>
              <a:rPr lang="en-MY" dirty="0"/>
              <a:t>c) Maturity.	    </a:t>
            </a:r>
          </a:p>
          <a:p>
            <a:pPr marL="0" indent="0">
              <a:buNone/>
            </a:pPr>
            <a:r>
              <a:rPr lang="en-MY" dirty="0"/>
              <a:t>d) Decline.</a:t>
            </a:r>
          </a:p>
          <a:p>
            <a:pPr marL="0" indent="0">
              <a:buNone/>
            </a:pPr>
            <a:endParaRPr lang="en-MY" dirty="0"/>
          </a:p>
        </p:txBody>
      </p:sp>
    </p:spTree>
    <p:extLst>
      <p:ext uri="{BB962C8B-B14F-4D97-AF65-F5344CB8AC3E}">
        <p14:creationId xmlns:p14="http://schemas.microsoft.com/office/powerpoint/2010/main" val="40382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3F058-6DD1-4C66-B382-B75D6745B506}"/>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0F284FB-CDC2-4022-86C7-4A5764E743B7}"/>
              </a:ext>
            </a:extLst>
          </p:cNvPr>
          <p:cNvSpPr>
            <a:spLocks noGrp="1"/>
          </p:cNvSpPr>
          <p:nvPr>
            <p:ph idx="1"/>
          </p:nvPr>
        </p:nvSpPr>
        <p:spPr/>
        <p:txBody>
          <a:bodyPr/>
          <a:lstStyle/>
          <a:p>
            <a:r>
              <a:rPr lang="en-MY" dirty="0"/>
              <a:t>Option B</a:t>
            </a:r>
          </a:p>
          <a:p>
            <a:endParaRPr lang="en-MY" dirty="0"/>
          </a:p>
          <a:p>
            <a:pPr marL="0" indent="0">
              <a:buNone/>
            </a:pPr>
            <a:r>
              <a:rPr lang="en-MY" dirty="0"/>
              <a:t>A Company that is expanding market share and focusing on staffing and training is on growth phase.</a:t>
            </a:r>
          </a:p>
        </p:txBody>
      </p:sp>
    </p:spTree>
    <p:extLst>
      <p:ext uri="{BB962C8B-B14F-4D97-AF65-F5344CB8AC3E}">
        <p14:creationId xmlns:p14="http://schemas.microsoft.com/office/powerpoint/2010/main" val="3641442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80676401"/>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7363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21277625"/>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71904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dirty="0"/>
              <a:t>Which stage in globalization does the best job of balancing the pressures of standardization and localization?	</a:t>
            </a:r>
          </a:p>
          <a:p>
            <a:pPr marL="514350" indent="-514350">
              <a:buFont typeface="+mj-lt"/>
              <a:buAutoNum type="alphaUcPeriod"/>
            </a:pPr>
            <a:r>
              <a:rPr lang="en-MY" dirty="0"/>
              <a:t>International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478886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2215</TotalTime>
  <Words>3346</Words>
  <Application>Microsoft Office PowerPoint</Application>
  <PresentationFormat>On-screen Show (4:3)</PresentationFormat>
  <Paragraphs>229</Paragraphs>
  <Slides>57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Times New Roman</vt:lpstr>
      <vt:lpstr>Wingdings</vt:lpstr>
      <vt:lpstr>Office Theme</vt:lpstr>
      <vt:lpstr>BUSINESS LEADERSHIP - II</vt:lpstr>
      <vt:lpstr>PowerPoint Presentation</vt:lpstr>
      <vt:lpstr>Type of Structures</vt:lpstr>
      <vt:lpstr>Structure affects how strategic decisions are made</vt:lpstr>
      <vt:lpstr>Functional Structure</vt:lpstr>
      <vt:lpstr>Divisional Structure</vt:lpstr>
      <vt:lpstr>Matrix Structure</vt:lpstr>
      <vt:lpstr>Boundaryless Structure</vt:lpstr>
      <vt:lpstr>Virtual and Network Structure</vt:lpstr>
      <vt:lpstr>Question # 1</vt:lpstr>
      <vt:lpstr>Answer # 1</vt:lpstr>
      <vt:lpstr>PowerPoint Presentation</vt:lpstr>
      <vt:lpstr>Group vs. Team</vt:lpstr>
      <vt:lpstr>Group vs. Team</vt:lpstr>
      <vt:lpstr>Group vs. Team</vt:lpstr>
      <vt:lpstr>Group Thinking</vt:lpstr>
      <vt:lpstr>Question # 2</vt:lpstr>
      <vt:lpstr>Answer # 2</vt:lpstr>
      <vt:lpstr>PowerPoint Presentation</vt:lpstr>
      <vt:lpstr>Organisational Life Cycle</vt:lpstr>
      <vt:lpstr>Start-Up Stage</vt:lpstr>
      <vt:lpstr>Growth Stage</vt:lpstr>
      <vt:lpstr>Maturity Stage</vt:lpstr>
      <vt:lpstr>Decline Stage</vt:lpstr>
      <vt:lpstr>Revival Stage</vt:lpstr>
      <vt:lpstr>Question # 3</vt:lpstr>
      <vt:lpstr>Answer # 3</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85</cp:revision>
  <cp:lastPrinted>1601-01-01T00:00:00Z</cp:lastPrinted>
  <dcterms:created xsi:type="dcterms:W3CDTF">2020-07-09T15:12:46Z</dcterms:created>
  <dcterms:modified xsi:type="dcterms:W3CDTF">2021-09-26T12:13:37Z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