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4"/>
  </p:notesMasterIdLst>
  <p:handoutMasterIdLst>
    <p:handoutMasterId r:id="rId85"/>
  </p:handoutMasterIdLst>
  <p:sldIdLst>
    <p:sldId id="256" r:id="rId2"/>
    <p:sldId id="407" r:id="rId3"/>
    <p:sldId id="409" r:id="rId4"/>
    <p:sldId id="410" r:id="rId5"/>
    <p:sldId id="411" r:id="rId6"/>
    <p:sldId id="412" r:id="rId7"/>
    <p:sldId id="413" r:id="rId8"/>
    <p:sldId id="414" r:id="rId9"/>
    <p:sldId id="415" r:id="rId10"/>
    <p:sldId id="416" r:id="rId11"/>
    <p:sldId id="417" r:id="rId12"/>
    <p:sldId id="418" r:id="rId13"/>
    <p:sldId id="419" r:id="rId14"/>
    <p:sldId id="420" r:id="rId15"/>
    <p:sldId id="421" r:id="rId16"/>
    <p:sldId id="422" r:id="rId17"/>
    <p:sldId id="423" r:id="rId18"/>
    <p:sldId id="424" r:id="rId19"/>
    <p:sldId id="425" r:id="rId20"/>
    <p:sldId id="426" r:id="rId21"/>
    <p:sldId id="427" r:id="rId22"/>
    <p:sldId id="428" r:id="rId23"/>
    <p:sldId id="429" r:id="rId24"/>
    <p:sldId id="430" r:id="rId25"/>
    <p:sldId id="431" r:id="rId26"/>
    <p:sldId id="432" r:id="rId27"/>
    <p:sldId id="433" r:id="rId28"/>
    <p:sldId id="434" r:id="rId29"/>
    <p:sldId id="435" r:id="rId30"/>
    <p:sldId id="436" r:id="rId31"/>
    <p:sldId id="437" r:id="rId32"/>
    <p:sldId id="438" r:id="rId33"/>
    <p:sldId id="439" r:id="rId34"/>
    <p:sldId id="440" r:id="rId35"/>
    <p:sldId id="441" r:id="rId36"/>
    <p:sldId id="442" r:id="rId37"/>
    <p:sldId id="443" r:id="rId38"/>
    <p:sldId id="444" r:id="rId39"/>
    <p:sldId id="445" r:id="rId40"/>
    <p:sldId id="446" r:id="rId41"/>
    <p:sldId id="447" r:id="rId42"/>
    <p:sldId id="448" r:id="rId43"/>
    <p:sldId id="449" r:id="rId44"/>
    <p:sldId id="450" r:id="rId45"/>
    <p:sldId id="451" r:id="rId46"/>
    <p:sldId id="452" r:id="rId47"/>
    <p:sldId id="453" r:id="rId48"/>
    <p:sldId id="454" r:id="rId49"/>
    <p:sldId id="455" r:id="rId50"/>
    <p:sldId id="456" r:id="rId51"/>
    <p:sldId id="457" r:id="rId52"/>
    <p:sldId id="458" r:id="rId53"/>
    <p:sldId id="459" r:id="rId54"/>
    <p:sldId id="460" r:id="rId55"/>
    <p:sldId id="461" r:id="rId56"/>
    <p:sldId id="462" r:id="rId57"/>
    <p:sldId id="463" r:id="rId58"/>
    <p:sldId id="464" r:id="rId59"/>
    <p:sldId id="465" r:id="rId60"/>
    <p:sldId id="466" r:id="rId61"/>
    <p:sldId id="467" r:id="rId62"/>
    <p:sldId id="468" r:id="rId63"/>
    <p:sldId id="469" r:id="rId64"/>
    <p:sldId id="470" r:id="rId65"/>
    <p:sldId id="471" r:id="rId66"/>
    <p:sldId id="472" r:id="rId67"/>
    <p:sldId id="473" r:id="rId68"/>
    <p:sldId id="474" r:id="rId69"/>
    <p:sldId id="475" r:id="rId70"/>
    <p:sldId id="476" r:id="rId71"/>
    <p:sldId id="477" r:id="rId72"/>
    <p:sldId id="478" r:id="rId73"/>
    <p:sldId id="479" r:id="rId74"/>
    <p:sldId id="480" r:id="rId75"/>
    <p:sldId id="481" r:id="rId76"/>
    <p:sldId id="482" r:id="rId77"/>
    <p:sldId id="483" r:id="rId78"/>
    <p:sldId id="484" r:id="rId79"/>
    <p:sldId id="485" r:id="rId80"/>
    <p:sldId id="486" r:id="rId81"/>
    <p:sldId id="487" r:id="rId82"/>
    <p:sldId id="276"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94291" autoAdjust="0"/>
  </p:normalViewPr>
  <p:slideViewPr>
    <p:cSldViewPr>
      <p:cViewPr varScale="1">
        <p:scale>
          <a:sx n="69" d="100"/>
          <a:sy n="69" d="100"/>
        </p:scale>
        <p:origin x="-136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F466A20D-49AF-4B0D-A57D-C576529F81F9}" type="presOf" srcId="{69BD61AE-1E10-401F-9595-1097457E33C7}" destId="{401E888D-ADD7-4E04-8F4F-BE31B5B3ACF3}" srcOrd="0" destOrd="0" presId="urn:microsoft.com/office/officeart/2005/8/layout/vList2"/>
    <dgm:cxn modelId="{C5EE9B7E-4906-45EA-9EE9-5DABB6D3C763}" type="presOf" srcId="{D27CD70E-DFBB-4221-9DFB-1B5A6662F39F}" destId="{BAF84493-57B1-45CA-968B-333D00BDD5BF}"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D06079F6-BC34-49BF-8AFF-CF6B3274A647}" type="presOf" srcId="{0665DC02-B792-4630-A897-0DA290FA588A}" destId="{24D32922-BF99-4CE5-821E-A240C3092535}"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61541A32-888F-4077-8CA0-C01C5CE2FD31}" srcId="{703D4D02-5513-427D-B6E9-B2E187EE0C3A}" destId="{69BD61AE-1E10-401F-9595-1097457E33C7}" srcOrd="5" destOrd="0" parTransId="{98B399C3-5F77-4CA8-B599-B56E37F0BECD}" sibTransId="{71EC67D1-ECF5-4EF6-B097-704AE310B9FB}"/>
    <dgm:cxn modelId="{7588AC93-57CA-4DFF-92BA-9C9BA104AE39}" srcId="{703D4D02-5513-427D-B6E9-B2E187EE0C3A}" destId="{BB93F34F-510E-44BF-8A3F-F74B9A7B938C}" srcOrd="3" destOrd="0" parTransId="{4F2D9433-19E2-4B8D-8716-C08BA99B6B2D}" sibTransId="{7A727706-68D6-463E-8BE6-D9292E28FAED}"/>
    <dgm:cxn modelId="{2F7FB083-1B76-41A1-A481-8CC566772F7D}" type="presOf" srcId="{BB93F34F-510E-44BF-8A3F-F74B9A7B938C}" destId="{3E94F731-DC7C-4B58-9F66-6B7B57C178BE}" srcOrd="0" destOrd="0" presId="urn:microsoft.com/office/officeart/2005/8/layout/vList2"/>
    <dgm:cxn modelId="{9C0BCE7A-9505-4554-A2D6-C1D3E85A42D8}" type="presOf" srcId="{703D4D02-5513-427D-B6E9-B2E187EE0C3A}" destId="{CC8763B3-4621-4666-B669-3C5BA2A30DBE}" srcOrd="0" destOrd="0" presId="urn:microsoft.com/office/officeart/2005/8/layout/vList2"/>
    <dgm:cxn modelId="{22AC1932-C5DD-49C0-B338-973D545EA6B9}" type="presOf" srcId="{9FF9C588-5AC7-4213-AC10-D7BF2859CFD7}" destId="{02733F7B-8381-46B4-A62D-60C94EF49351}"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B1395427-1FD9-4C7A-9A03-66AA0EABE94E}"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2F2C6229-E2B6-485D-9982-468A48245F10}" type="presOf" srcId="{0ED06F71-722D-4D98-8A78-76B9D17B094B}" destId="{F209ACB3-3444-40CC-BCCA-513ABA9ADB86}"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230F53E0-EB7B-43E0-8091-C0D06A0D324B}" type="presParOf" srcId="{CC8763B3-4621-4666-B669-3C5BA2A30DBE}" destId="{02733F7B-8381-46B4-A62D-60C94EF49351}" srcOrd="0" destOrd="0" presId="urn:microsoft.com/office/officeart/2005/8/layout/vList2"/>
    <dgm:cxn modelId="{521F2E7F-E28A-4BC8-83C3-D09D4F5BB061}" type="presParOf" srcId="{CC8763B3-4621-4666-B669-3C5BA2A30DBE}" destId="{D11942FF-04E3-49E6-B922-9EFB2DC49F41}" srcOrd="1" destOrd="0" presId="urn:microsoft.com/office/officeart/2005/8/layout/vList2"/>
    <dgm:cxn modelId="{E74EC987-78DF-4C91-9E1B-8C279B8295DE}" type="presParOf" srcId="{CC8763B3-4621-4666-B669-3C5BA2A30DBE}" destId="{C8CBCA26-9D20-4838-B1F9-53234775E96B}" srcOrd="2" destOrd="0" presId="urn:microsoft.com/office/officeart/2005/8/layout/vList2"/>
    <dgm:cxn modelId="{DE518668-8644-4387-946F-24FB8BB597FE}" type="presParOf" srcId="{CC8763B3-4621-4666-B669-3C5BA2A30DBE}" destId="{671B3283-BB64-487F-AB90-C94002C94229}" srcOrd="3" destOrd="0" presId="urn:microsoft.com/office/officeart/2005/8/layout/vList2"/>
    <dgm:cxn modelId="{A30B12FE-44D5-4A4E-AAB1-D7158E4981F9}" type="presParOf" srcId="{CC8763B3-4621-4666-B669-3C5BA2A30DBE}" destId="{F209ACB3-3444-40CC-BCCA-513ABA9ADB86}" srcOrd="4" destOrd="0" presId="urn:microsoft.com/office/officeart/2005/8/layout/vList2"/>
    <dgm:cxn modelId="{443ACDAC-BC62-4F7C-880B-DBC40CBDF401}" type="presParOf" srcId="{CC8763B3-4621-4666-B669-3C5BA2A30DBE}" destId="{3021E19B-D6F7-4D3A-9633-E49336FDC5DD}" srcOrd="5" destOrd="0" presId="urn:microsoft.com/office/officeart/2005/8/layout/vList2"/>
    <dgm:cxn modelId="{23EEE2C2-2D95-450B-9ED6-A8A83AE8F62C}" type="presParOf" srcId="{CC8763B3-4621-4666-B669-3C5BA2A30DBE}" destId="{3E94F731-DC7C-4B58-9F66-6B7B57C178BE}" srcOrd="6" destOrd="0" presId="urn:microsoft.com/office/officeart/2005/8/layout/vList2"/>
    <dgm:cxn modelId="{CD622104-15D7-41FA-9C0A-F9168538DE88}" type="presParOf" srcId="{CC8763B3-4621-4666-B669-3C5BA2A30DBE}" destId="{82217B51-E09E-470A-AD24-9AC3CBD09AF8}" srcOrd="7" destOrd="0" presId="urn:microsoft.com/office/officeart/2005/8/layout/vList2"/>
    <dgm:cxn modelId="{5551DF1A-CD3D-4A54-8429-22D41F39BB9C}" type="presParOf" srcId="{CC8763B3-4621-4666-B669-3C5BA2A30DBE}" destId="{24D32922-BF99-4CE5-821E-A240C3092535}" srcOrd="8" destOrd="0" presId="urn:microsoft.com/office/officeart/2005/8/layout/vList2"/>
    <dgm:cxn modelId="{E84AE513-C8B6-4E4D-B76E-A50821551245}" type="presParOf" srcId="{CC8763B3-4621-4666-B669-3C5BA2A30DBE}" destId="{1547C88C-0553-48E2-9A0E-2FE58FDCEF25}" srcOrd="9" destOrd="0" presId="urn:microsoft.com/office/officeart/2005/8/layout/vList2"/>
    <dgm:cxn modelId="{BEC329AB-4074-4025-A505-960FC7D13A42}" type="presParOf" srcId="{CC8763B3-4621-4666-B669-3C5BA2A30DBE}" destId="{401E888D-ADD7-4E04-8F4F-BE31B5B3ACF3}" srcOrd="10" destOrd="0" presId="urn:microsoft.com/office/officeart/2005/8/layout/vList2"/>
    <dgm:cxn modelId="{73A9D3D0-CD78-4121-B085-275CAD115C4F}" type="presParOf" srcId="{CC8763B3-4621-4666-B669-3C5BA2A30DBE}" destId="{3D98E15D-9BAC-402C-AD03-780F149FDDBD}" srcOrd="11" destOrd="0" presId="urn:microsoft.com/office/officeart/2005/8/layout/vList2"/>
    <dgm:cxn modelId="{9B3668DE-8ED6-4B62-BC75-37C280A496D2}"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9DD90A56-7D7C-4AEB-84FB-A505CB00B2B2}" type="presOf" srcId="{69BD61AE-1E10-401F-9595-1097457E33C7}" destId="{401E888D-ADD7-4E04-8F4F-BE31B5B3ACF3}" srcOrd="0" destOrd="0" presId="urn:microsoft.com/office/officeart/2005/8/layout/vList2"/>
    <dgm:cxn modelId="{26A5A20F-34B2-4805-AD77-61B9A3D77DE5}" type="presOf" srcId="{703D4D02-5513-427D-B6E9-B2E187EE0C3A}" destId="{CC8763B3-4621-4666-B669-3C5BA2A30DBE}" srcOrd="0" destOrd="0" presId="urn:microsoft.com/office/officeart/2005/8/layout/vList2"/>
    <dgm:cxn modelId="{FC07F500-6A4D-406C-8DEF-202A3EBCBB6B}" type="presOf" srcId="{62CB3C78-1DA1-4746-BD0D-6B96A3CEA09A}" destId="{C8CBCA26-9D20-4838-B1F9-53234775E96B}" srcOrd="0" destOrd="0" presId="urn:microsoft.com/office/officeart/2005/8/layout/vList2"/>
    <dgm:cxn modelId="{0C7CDC12-0D1C-4702-B952-22A2E8BED24B}" type="presOf" srcId="{D27CD70E-DFBB-4221-9DFB-1B5A6662F39F}" destId="{BAF84493-57B1-45CA-968B-333D00BDD5BF}"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F5DB28CB-FAAF-4EFC-942F-1ECC9A38F0B9}" type="presOf" srcId="{BB93F34F-510E-44BF-8A3F-F74B9A7B938C}" destId="{3E94F731-DC7C-4B58-9F66-6B7B57C178BE}" srcOrd="0" destOrd="0" presId="urn:microsoft.com/office/officeart/2005/8/layout/vList2"/>
    <dgm:cxn modelId="{F5B557AD-AB0D-4D69-8D45-142C2E057AB8}" type="presOf" srcId="{0ED06F71-722D-4D98-8A78-76B9D17B094B}" destId="{F209ACB3-3444-40CC-BCCA-513ABA9ADB86}" srcOrd="0" destOrd="0" presId="urn:microsoft.com/office/officeart/2005/8/layout/vList2"/>
    <dgm:cxn modelId="{57215BC9-CED9-4CA2-848F-8E063F284702}"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E99619A3-C6AE-4854-AFCB-4CDB99213A38}" type="presOf" srcId="{9FF9C588-5AC7-4213-AC10-D7BF2859CFD7}" destId="{02733F7B-8381-46B4-A62D-60C94EF49351}"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9C5B2843-1E39-45C1-863C-492134E6248C}" type="presParOf" srcId="{CC8763B3-4621-4666-B669-3C5BA2A30DBE}" destId="{02733F7B-8381-46B4-A62D-60C94EF49351}" srcOrd="0" destOrd="0" presId="urn:microsoft.com/office/officeart/2005/8/layout/vList2"/>
    <dgm:cxn modelId="{BA9F09AC-38BF-4AC8-BB90-26104BBEE2EE}" type="presParOf" srcId="{CC8763B3-4621-4666-B669-3C5BA2A30DBE}" destId="{D11942FF-04E3-49E6-B922-9EFB2DC49F41}" srcOrd="1" destOrd="0" presId="urn:microsoft.com/office/officeart/2005/8/layout/vList2"/>
    <dgm:cxn modelId="{5544023E-E2D2-4432-BBCE-799024B8C9EC}" type="presParOf" srcId="{CC8763B3-4621-4666-B669-3C5BA2A30DBE}" destId="{C8CBCA26-9D20-4838-B1F9-53234775E96B}" srcOrd="2" destOrd="0" presId="urn:microsoft.com/office/officeart/2005/8/layout/vList2"/>
    <dgm:cxn modelId="{92924600-5DD6-4E5B-9390-B1CA62128770}" type="presParOf" srcId="{CC8763B3-4621-4666-B669-3C5BA2A30DBE}" destId="{671B3283-BB64-487F-AB90-C94002C94229}" srcOrd="3" destOrd="0" presId="urn:microsoft.com/office/officeart/2005/8/layout/vList2"/>
    <dgm:cxn modelId="{89335AB1-0FDF-4525-B6D6-280E7BB0219A}" type="presParOf" srcId="{CC8763B3-4621-4666-B669-3C5BA2A30DBE}" destId="{F209ACB3-3444-40CC-BCCA-513ABA9ADB86}" srcOrd="4" destOrd="0" presId="urn:microsoft.com/office/officeart/2005/8/layout/vList2"/>
    <dgm:cxn modelId="{9EE3591B-6FDB-4F7B-B883-5E575390F3CD}" type="presParOf" srcId="{CC8763B3-4621-4666-B669-3C5BA2A30DBE}" destId="{3021E19B-D6F7-4D3A-9633-E49336FDC5DD}" srcOrd="5" destOrd="0" presId="urn:microsoft.com/office/officeart/2005/8/layout/vList2"/>
    <dgm:cxn modelId="{5C388D25-16A6-473F-A69D-8A45AE97D963}" type="presParOf" srcId="{CC8763B3-4621-4666-B669-3C5BA2A30DBE}" destId="{3E94F731-DC7C-4B58-9F66-6B7B57C178BE}" srcOrd="6" destOrd="0" presId="urn:microsoft.com/office/officeart/2005/8/layout/vList2"/>
    <dgm:cxn modelId="{52B7FBAD-6FA1-47C9-A8A9-832018367521}" type="presParOf" srcId="{CC8763B3-4621-4666-B669-3C5BA2A30DBE}" destId="{82217B51-E09E-470A-AD24-9AC3CBD09AF8}" srcOrd="7" destOrd="0" presId="urn:microsoft.com/office/officeart/2005/8/layout/vList2"/>
    <dgm:cxn modelId="{2B4D5066-594D-44F9-94B5-D3CCB521419F}" type="presParOf" srcId="{CC8763B3-4621-4666-B669-3C5BA2A30DBE}" destId="{24D32922-BF99-4CE5-821E-A240C3092535}" srcOrd="8" destOrd="0" presId="urn:microsoft.com/office/officeart/2005/8/layout/vList2"/>
    <dgm:cxn modelId="{3AD6485E-2351-4824-BB7B-9F17FDCBF75F}" type="presParOf" srcId="{CC8763B3-4621-4666-B669-3C5BA2A30DBE}" destId="{1547C88C-0553-48E2-9A0E-2FE58FDCEF25}" srcOrd="9" destOrd="0" presId="urn:microsoft.com/office/officeart/2005/8/layout/vList2"/>
    <dgm:cxn modelId="{39E19FFA-437E-4A1F-B96E-4932633E44BD}" type="presParOf" srcId="{CC8763B3-4621-4666-B669-3C5BA2A30DBE}" destId="{401E888D-ADD7-4E04-8F4F-BE31B5B3ACF3}" srcOrd="10" destOrd="0" presId="urn:microsoft.com/office/officeart/2005/8/layout/vList2"/>
    <dgm:cxn modelId="{B9BF9D6A-F962-4BFA-844E-7610E9273B1D}" type="presParOf" srcId="{CC8763B3-4621-4666-B669-3C5BA2A30DBE}" destId="{3D98E15D-9BAC-402C-AD03-780F149FDDBD}" srcOrd="11" destOrd="0" presId="urn:microsoft.com/office/officeart/2005/8/layout/vList2"/>
    <dgm:cxn modelId="{E862F649-DB63-4826-B986-36F035208E3D}" type="presParOf" srcId="{CC8763B3-4621-4666-B669-3C5BA2A30DBE}" destId="{BAF84493-57B1-45CA-968B-333D00BDD5BF}"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4FF7D5F0-BFA3-4CBE-8C02-0BDB1AA9C35A}" type="presOf" srcId="{9FF9C588-5AC7-4213-AC10-D7BF2859CFD7}" destId="{02733F7B-8381-46B4-A62D-60C94EF49351}" srcOrd="0" destOrd="0" presId="urn:microsoft.com/office/officeart/2005/8/layout/vList2"/>
    <dgm:cxn modelId="{94F4AE4C-4BB3-4CF8-AB4B-7668BFE27376}" type="presOf" srcId="{0665DC02-B792-4630-A897-0DA290FA588A}" destId="{24D32922-BF99-4CE5-821E-A240C3092535}"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8A3788FC-809B-461D-8CD9-30F98AFA1D30}" type="presOf" srcId="{69BD61AE-1E10-401F-9595-1097457E33C7}" destId="{401E888D-ADD7-4E04-8F4F-BE31B5B3ACF3}" srcOrd="0" destOrd="0" presId="urn:microsoft.com/office/officeart/2005/8/layout/vList2"/>
    <dgm:cxn modelId="{8B6F5141-FDA3-467C-82E0-2876C9BF5020}" type="presOf" srcId="{703D4D02-5513-427D-B6E9-B2E187EE0C3A}" destId="{CC8763B3-4621-4666-B669-3C5BA2A30DBE}"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4BB0C037-9634-421F-8DB5-0734F3476CBE}"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6A8DA588-FDD4-4DB2-8EAC-D28FEFBDF80A}" type="presOf" srcId="{0ED06F71-722D-4D98-8A78-76B9D17B094B}" destId="{F209ACB3-3444-40CC-BCCA-513ABA9ADB86}"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70983287-9498-48CF-AB92-0F5049330585}" type="presOf" srcId="{D27CD70E-DFBB-4221-9DFB-1B5A6662F39F}" destId="{BAF84493-57B1-45CA-968B-333D00BDD5BF}" srcOrd="0" destOrd="0" presId="urn:microsoft.com/office/officeart/2005/8/layout/vList2"/>
    <dgm:cxn modelId="{09D51A18-DAC0-4286-A0DF-8BD19C022879}" type="presOf" srcId="{BB93F34F-510E-44BF-8A3F-F74B9A7B938C}" destId="{3E94F731-DC7C-4B58-9F66-6B7B57C178BE}" srcOrd="0" destOrd="0" presId="urn:microsoft.com/office/officeart/2005/8/layout/vList2"/>
    <dgm:cxn modelId="{CF034B47-E4E1-4971-AD0E-A952140F3220}" type="presParOf" srcId="{CC8763B3-4621-4666-B669-3C5BA2A30DBE}" destId="{02733F7B-8381-46B4-A62D-60C94EF49351}" srcOrd="0" destOrd="0" presId="urn:microsoft.com/office/officeart/2005/8/layout/vList2"/>
    <dgm:cxn modelId="{DDC8A5E3-9196-4290-93E0-152C94D44405}" type="presParOf" srcId="{CC8763B3-4621-4666-B669-3C5BA2A30DBE}" destId="{D11942FF-04E3-49E6-B922-9EFB2DC49F41}" srcOrd="1" destOrd="0" presId="urn:microsoft.com/office/officeart/2005/8/layout/vList2"/>
    <dgm:cxn modelId="{397601CC-A3E8-45BA-AC2B-3B8995C3B5F4}" type="presParOf" srcId="{CC8763B3-4621-4666-B669-3C5BA2A30DBE}" destId="{C8CBCA26-9D20-4838-B1F9-53234775E96B}" srcOrd="2" destOrd="0" presId="urn:microsoft.com/office/officeart/2005/8/layout/vList2"/>
    <dgm:cxn modelId="{1E936C50-9292-4C17-A782-7D6B0E9E751F}" type="presParOf" srcId="{CC8763B3-4621-4666-B669-3C5BA2A30DBE}" destId="{671B3283-BB64-487F-AB90-C94002C94229}" srcOrd="3" destOrd="0" presId="urn:microsoft.com/office/officeart/2005/8/layout/vList2"/>
    <dgm:cxn modelId="{50C162B6-73A0-49BF-A025-63B3ADD010C6}" type="presParOf" srcId="{CC8763B3-4621-4666-B669-3C5BA2A30DBE}" destId="{F209ACB3-3444-40CC-BCCA-513ABA9ADB86}" srcOrd="4" destOrd="0" presId="urn:microsoft.com/office/officeart/2005/8/layout/vList2"/>
    <dgm:cxn modelId="{743C8DFE-19D4-4031-8A05-52BBC52C285E}" type="presParOf" srcId="{CC8763B3-4621-4666-B669-3C5BA2A30DBE}" destId="{3021E19B-D6F7-4D3A-9633-E49336FDC5DD}" srcOrd="5" destOrd="0" presId="urn:microsoft.com/office/officeart/2005/8/layout/vList2"/>
    <dgm:cxn modelId="{73BE2854-9794-45CF-90ED-95494884177C}" type="presParOf" srcId="{CC8763B3-4621-4666-B669-3C5BA2A30DBE}" destId="{3E94F731-DC7C-4B58-9F66-6B7B57C178BE}" srcOrd="6" destOrd="0" presId="urn:microsoft.com/office/officeart/2005/8/layout/vList2"/>
    <dgm:cxn modelId="{FD6415A4-E7B6-4784-AA57-021B092F1E74}" type="presParOf" srcId="{CC8763B3-4621-4666-B669-3C5BA2A30DBE}" destId="{82217B51-E09E-470A-AD24-9AC3CBD09AF8}" srcOrd="7" destOrd="0" presId="urn:microsoft.com/office/officeart/2005/8/layout/vList2"/>
    <dgm:cxn modelId="{E866239D-BE7E-4C08-8984-C7AFB1247E35}" type="presParOf" srcId="{CC8763B3-4621-4666-B669-3C5BA2A30DBE}" destId="{24D32922-BF99-4CE5-821E-A240C3092535}" srcOrd="8" destOrd="0" presId="urn:microsoft.com/office/officeart/2005/8/layout/vList2"/>
    <dgm:cxn modelId="{C59C55E5-C8D7-4193-B7D2-8AAC7DEB82AD}" type="presParOf" srcId="{CC8763B3-4621-4666-B669-3C5BA2A30DBE}" destId="{1547C88C-0553-48E2-9A0E-2FE58FDCEF25}" srcOrd="9" destOrd="0" presId="urn:microsoft.com/office/officeart/2005/8/layout/vList2"/>
    <dgm:cxn modelId="{996BFBEB-2734-4236-BB02-DDB2DBB89285}" type="presParOf" srcId="{CC8763B3-4621-4666-B669-3C5BA2A30DBE}" destId="{401E888D-ADD7-4E04-8F4F-BE31B5B3ACF3}" srcOrd="10" destOrd="0" presId="urn:microsoft.com/office/officeart/2005/8/layout/vList2"/>
    <dgm:cxn modelId="{A5082898-3FAE-4FAA-8119-74976C29E708}" type="presParOf" srcId="{CC8763B3-4621-4666-B669-3C5BA2A30DBE}" destId="{3D98E15D-9BAC-402C-AD03-780F149FDDBD}" srcOrd="11" destOrd="0" presId="urn:microsoft.com/office/officeart/2005/8/layout/vList2"/>
    <dgm:cxn modelId="{22303973-B979-4095-8DB2-C417FF3ADF22}" type="presParOf" srcId="{CC8763B3-4621-4666-B669-3C5BA2A30DBE}" destId="{BAF84493-57B1-45CA-968B-333D00BDD5BF}"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61541A32-888F-4077-8CA0-C01C5CE2FD31}" srcId="{703D4D02-5513-427D-B6E9-B2E187EE0C3A}" destId="{69BD61AE-1E10-401F-9595-1097457E33C7}" srcOrd="5" destOrd="0" parTransId="{98B399C3-5F77-4CA8-B599-B56E37F0BECD}" sibTransId="{71EC67D1-ECF5-4EF6-B097-704AE310B9FB}"/>
    <dgm:cxn modelId="{BBF5C947-4B63-4605-928C-E90E21EE30DD}" type="presOf" srcId="{0ED06F71-722D-4D98-8A78-76B9D17B094B}" destId="{F209ACB3-3444-40CC-BCCA-513ABA9ADB86}"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0B2B6FA8-B8CE-4E9B-B1A0-BE69E23190FA}" type="presOf" srcId="{69BD61AE-1E10-401F-9595-1097457E33C7}" destId="{401E888D-ADD7-4E04-8F4F-BE31B5B3ACF3}" srcOrd="0" destOrd="0" presId="urn:microsoft.com/office/officeart/2005/8/layout/vList2"/>
    <dgm:cxn modelId="{3EFD609B-EE8D-40E9-A85A-1482576EC06A}"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2E4BE6C0-20A5-4356-AC51-07C2F1F934AD}" type="presOf" srcId="{D27CD70E-DFBB-4221-9DFB-1B5A6662F39F}" destId="{BAF84493-57B1-45CA-968B-333D00BDD5BF}"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8C558D10-E3B2-4266-BB50-5616233C0C32}"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83E42B02-93AA-4218-A52A-13974F5D5BF4}" type="presOf" srcId="{BB93F34F-510E-44BF-8A3F-F74B9A7B938C}" destId="{3E94F731-DC7C-4B58-9F66-6B7B57C178BE}" srcOrd="0" destOrd="0" presId="urn:microsoft.com/office/officeart/2005/8/layout/vList2"/>
    <dgm:cxn modelId="{73924D2B-79F1-4396-B48E-B50FBE0EF6CC}" type="presOf" srcId="{703D4D02-5513-427D-B6E9-B2E187EE0C3A}" destId="{CC8763B3-4621-4666-B669-3C5BA2A30DBE}"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C7BC07A7-E94A-4C18-BE02-0B703347BF6C}" type="presOf" srcId="{62CB3C78-1DA1-4746-BD0D-6B96A3CEA09A}" destId="{C8CBCA26-9D20-4838-B1F9-53234775E96B}" srcOrd="0" destOrd="0" presId="urn:microsoft.com/office/officeart/2005/8/layout/vList2"/>
    <dgm:cxn modelId="{2C3AE57B-1751-479F-A448-7AE9CA0D19BA}" type="presParOf" srcId="{CC8763B3-4621-4666-B669-3C5BA2A30DBE}" destId="{02733F7B-8381-46B4-A62D-60C94EF49351}" srcOrd="0" destOrd="0" presId="urn:microsoft.com/office/officeart/2005/8/layout/vList2"/>
    <dgm:cxn modelId="{3CB85FDE-1D0A-44D1-B1DF-B62B9761890F}" type="presParOf" srcId="{CC8763B3-4621-4666-B669-3C5BA2A30DBE}" destId="{D11942FF-04E3-49E6-B922-9EFB2DC49F41}" srcOrd="1" destOrd="0" presId="urn:microsoft.com/office/officeart/2005/8/layout/vList2"/>
    <dgm:cxn modelId="{13F124AA-1F2D-4DF6-9678-CFA216392A75}" type="presParOf" srcId="{CC8763B3-4621-4666-B669-3C5BA2A30DBE}" destId="{C8CBCA26-9D20-4838-B1F9-53234775E96B}" srcOrd="2" destOrd="0" presId="urn:microsoft.com/office/officeart/2005/8/layout/vList2"/>
    <dgm:cxn modelId="{86638CE7-6142-48BE-9495-EDF2474D268D}" type="presParOf" srcId="{CC8763B3-4621-4666-B669-3C5BA2A30DBE}" destId="{671B3283-BB64-487F-AB90-C94002C94229}" srcOrd="3" destOrd="0" presId="urn:microsoft.com/office/officeart/2005/8/layout/vList2"/>
    <dgm:cxn modelId="{CE92F39C-60B1-4F34-BFC3-73F054A43CB8}" type="presParOf" srcId="{CC8763B3-4621-4666-B669-3C5BA2A30DBE}" destId="{F209ACB3-3444-40CC-BCCA-513ABA9ADB86}" srcOrd="4" destOrd="0" presId="urn:microsoft.com/office/officeart/2005/8/layout/vList2"/>
    <dgm:cxn modelId="{4A7D8AB8-85EA-49DE-9A08-B8593C840BC4}" type="presParOf" srcId="{CC8763B3-4621-4666-B669-3C5BA2A30DBE}" destId="{3021E19B-D6F7-4D3A-9633-E49336FDC5DD}" srcOrd="5" destOrd="0" presId="urn:microsoft.com/office/officeart/2005/8/layout/vList2"/>
    <dgm:cxn modelId="{B88D4DE8-C5C3-4151-9265-D46CD36EBD6E}" type="presParOf" srcId="{CC8763B3-4621-4666-B669-3C5BA2A30DBE}" destId="{3E94F731-DC7C-4B58-9F66-6B7B57C178BE}" srcOrd="6" destOrd="0" presId="urn:microsoft.com/office/officeart/2005/8/layout/vList2"/>
    <dgm:cxn modelId="{135F3DA7-E5C3-4741-8843-D8A580008E5A}" type="presParOf" srcId="{CC8763B3-4621-4666-B669-3C5BA2A30DBE}" destId="{82217B51-E09E-470A-AD24-9AC3CBD09AF8}" srcOrd="7" destOrd="0" presId="urn:microsoft.com/office/officeart/2005/8/layout/vList2"/>
    <dgm:cxn modelId="{D6EF922C-A710-40DD-8F87-1C8FACBE1135}" type="presParOf" srcId="{CC8763B3-4621-4666-B669-3C5BA2A30DBE}" destId="{24D32922-BF99-4CE5-821E-A240C3092535}" srcOrd="8" destOrd="0" presId="urn:microsoft.com/office/officeart/2005/8/layout/vList2"/>
    <dgm:cxn modelId="{7831DA0B-5800-45DC-B8D2-E0748A6E5F85}" type="presParOf" srcId="{CC8763B3-4621-4666-B669-3C5BA2A30DBE}" destId="{1547C88C-0553-48E2-9A0E-2FE58FDCEF25}" srcOrd="9" destOrd="0" presId="urn:microsoft.com/office/officeart/2005/8/layout/vList2"/>
    <dgm:cxn modelId="{D87E9FC8-0568-4EA3-9A39-7DAFC10D1206}" type="presParOf" srcId="{CC8763B3-4621-4666-B669-3C5BA2A30DBE}" destId="{401E888D-ADD7-4E04-8F4F-BE31B5B3ACF3}" srcOrd="10" destOrd="0" presId="urn:microsoft.com/office/officeart/2005/8/layout/vList2"/>
    <dgm:cxn modelId="{F8192746-4B18-488E-BAB9-E9652DFD2980}" type="presParOf" srcId="{CC8763B3-4621-4666-B669-3C5BA2A30DBE}" destId="{3D98E15D-9BAC-402C-AD03-780F149FDDBD}" srcOrd="11" destOrd="0" presId="urn:microsoft.com/office/officeart/2005/8/layout/vList2"/>
    <dgm:cxn modelId="{94168063-A3F1-4229-8A3B-DAB9256E20F7}" type="presParOf" srcId="{CC8763B3-4621-4666-B669-3C5BA2A30DBE}" destId="{BAF84493-57B1-45CA-968B-333D00BDD5BF}" srcOrd="12"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81C04663-3900-46F8-B1BD-D60894CAFBA7}"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4ABB9E28-F102-47BD-B72F-36C446F06767}" type="presOf" srcId="{0665DC02-B792-4630-A897-0DA290FA588A}" destId="{24D32922-BF99-4CE5-821E-A240C3092535}" srcOrd="0" destOrd="0" presId="urn:microsoft.com/office/officeart/2005/8/layout/vList2"/>
    <dgm:cxn modelId="{8E0F9181-E1C9-46D8-A448-A5396273986F}" type="presOf" srcId="{703D4D02-5513-427D-B6E9-B2E187EE0C3A}" destId="{CC8763B3-4621-4666-B669-3C5BA2A30DBE}" srcOrd="0" destOrd="0" presId="urn:microsoft.com/office/officeart/2005/8/layout/vList2"/>
    <dgm:cxn modelId="{E8033F61-85EC-438E-B26C-83C256F63D5B}" type="presOf" srcId="{BB93F34F-510E-44BF-8A3F-F74B9A7B938C}" destId="{3E94F731-DC7C-4B58-9F66-6B7B57C178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F203A612-BCE2-482C-81A3-904A8567292E}" type="presOf" srcId="{0ED06F71-722D-4D98-8A78-76B9D17B094B}" destId="{F209ACB3-3444-40CC-BCCA-513ABA9ADB86}" srcOrd="0" destOrd="0" presId="urn:microsoft.com/office/officeart/2005/8/layout/vList2"/>
    <dgm:cxn modelId="{A9EB1F2A-8A3C-48A2-8155-B14AA4B8E752}"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71C6466-48BC-45FE-ABF0-1EEBF5C2221A}"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FACF1E83-78D6-46EC-9A90-DDA9099B4F10}" type="presOf" srcId="{69BD61AE-1E10-401F-9595-1097457E33C7}" destId="{401E888D-ADD7-4E04-8F4F-BE31B5B3ACF3}" srcOrd="0" destOrd="0" presId="urn:microsoft.com/office/officeart/2005/8/layout/vList2"/>
    <dgm:cxn modelId="{7A6D476B-8CEA-4085-9BBF-A728848F45F6}" type="presParOf" srcId="{CC8763B3-4621-4666-B669-3C5BA2A30DBE}" destId="{02733F7B-8381-46B4-A62D-60C94EF49351}" srcOrd="0" destOrd="0" presId="urn:microsoft.com/office/officeart/2005/8/layout/vList2"/>
    <dgm:cxn modelId="{F877B63A-A732-4DBF-9A31-E68E79EB8C7B}" type="presParOf" srcId="{CC8763B3-4621-4666-B669-3C5BA2A30DBE}" destId="{D11942FF-04E3-49E6-B922-9EFB2DC49F41}" srcOrd="1" destOrd="0" presId="urn:microsoft.com/office/officeart/2005/8/layout/vList2"/>
    <dgm:cxn modelId="{2834D1D4-81B1-4735-9DE0-3EA262F863F3}" type="presParOf" srcId="{CC8763B3-4621-4666-B669-3C5BA2A30DBE}" destId="{C8CBCA26-9D20-4838-B1F9-53234775E96B}" srcOrd="2" destOrd="0" presId="urn:microsoft.com/office/officeart/2005/8/layout/vList2"/>
    <dgm:cxn modelId="{9C92F296-FE17-43D5-8421-48A50BB08DA1}" type="presParOf" srcId="{CC8763B3-4621-4666-B669-3C5BA2A30DBE}" destId="{671B3283-BB64-487F-AB90-C94002C94229}" srcOrd="3" destOrd="0" presId="urn:microsoft.com/office/officeart/2005/8/layout/vList2"/>
    <dgm:cxn modelId="{61DF3CFB-613A-49EC-92FF-A99BB641BCD7}" type="presParOf" srcId="{CC8763B3-4621-4666-B669-3C5BA2A30DBE}" destId="{F209ACB3-3444-40CC-BCCA-513ABA9ADB86}" srcOrd="4" destOrd="0" presId="urn:microsoft.com/office/officeart/2005/8/layout/vList2"/>
    <dgm:cxn modelId="{9B58D58F-07B3-4BFD-9612-2DA995603094}" type="presParOf" srcId="{CC8763B3-4621-4666-B669-3C5BA2A30DBE}" destId="{3021E19B-D6F7-4D3A-9633-E49336FDC5DD}" srcOrd="5" destOrd="0" presId="urn:microsoft.com/office/officeart/2005/8/layout/vList2"/>
    <dgm:cxn modelId="{AD33654E-093C-4355-993A-DB613FA76A1C}" type="presParOf" srcId="{CC8763B3-4621-4666-B669-3C5BA2A30DBE}" destId="{3E94F731-DC7C-4B58-9F66-6B7B57C178BE}" srcOrd="6" destOrd="0" presId="urn:microsoft.com/office/officeart/2005/8/layout/vList2"/>
    <dgm:cxn modelId="{63480E89-3835-4DF6-91FC-BD5CAAA0B282}" type="presParOf" srcId="{CC8763B3-4621-4666-B669-3C5BA2A30DBE}" destId="{82217B51-E09E-470A-AD24-9AC3CBD09AF8}" srcOrd="7" destOrd="0" presId="urn:microsoft.com/office/officeart/2005/8/layout/vList2"/>
    <dgm:cxn modelId="{69A465FE-5125-4981-893A-6601AD13847F}" type="presParOf" srcId="{CC8763B3-4621-4666-B669-3C5BA2A30DBE}" destId="{24D32922-BF99-4CE5-821E-A240C3092535}" srcOrd="8" destOrd="0" presId="urn:microsoft.com/office/officeart/2005/8/layout/vList2"/>
    <dgm:cxn modelId="{70DEEA3E-B61D-4DD9-A40C-049DCBF7F87B}" type="presParOf" srcId="{CC8763B3-4621-4666-B669-3C5BA2A30DBE}" destId="{1547C88C-0553-48E2-9A0E-2FE58FDCEF25}" srcOrd="9" destOrd="0" presId="urn:microsoft.com/office/officeart/2005/8/layout/vList2"/>
    <dgm:cxn modelId="{75AF2315-71E2-463C-8C9B-E84ADF66BA2E}" type="presParOf" srcId="{CC8763B3-4621-4666-B669-3C5BA2A30DBE}" destId="{401E888D-ADD7-4E04-8F4F-BE31B5B3ACF3}" srcOrd="10" destOrd="0" presId="urn:microsoft.com/office/officeart/2005/8/layout/vList2"/>
    <dgm:cxn modelId="{74CD8741-0CB5-4398-BD87-DB3990B88588}" type="presParOf" srcId="{CC8763B3-4621-4666-B669-3C5BA2A30DBE}" destId="{3D98E15D-9BAC-402C-AD03-780F149FDDBD}" srcOrd="11" destOrd="0" presId="urn:microsoft.com/office/officeart/2005/8/layout/vList2"/>
    <dgm:cxn modelId="{B5FF2B1C-33B8-466C-9EA6-0E8A43328809}" type="presParOf" srcId="{CC8763B3-4621-4666-B669-3C5BA2A30DBE}" destId="{BAF84493-57B1-45CA-968B-333D00BDD5B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xmlns=""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44</a:t>
            </a:fld>
            <a:endParaRPr lang="en-MY" altLang="en-US"/>
          </a:p>
        </p:txBody>
      </p:sp>
    </p:spTree>
    <p:extLst>
      <p:ext uri="{BB962C8B-B14F-4D97-AF65-F5344CB8AC3E}">
        <p14:creationId xmlns:p14="http://schemas.microsoft.com/office/powerpoint/2010/main" xmlns=""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 xmlns:p14="http://schemas.microsoft.com/office/powerpoint/2010/main"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67</a:t>
            </a:fld>
            <a:endParaRPr lang="en-MY" altLang="en-US"/>
          </a:p>
        </p:txBody>
      </p:sp>
    </p:spTree>
    <p:extLst>
      <p:ext uri="{BB962C8B-B14F-4D97-AF65-F5344CB8AC3E}">
        <p14:creationId xmlns="" xmlns:p14="http://schemas.microsoft.com/office/powerpoint/2010/main" val="3505204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14400" y="609600"/>
            <a:ext cx="7203233" cy="3383280"/>
          </a:xfrm>
        </p:spPr>
        <p:txBody>
          <a:bodyPr/>
          <a:lstStyle/>
          <a:p>
            <a:r>
              <a:rPr lang="en-MY" dirty="0"/>
              <a:t>BUSINESS LEADERSHIP - </a:t>
            </a:r>
            <a:r>
              <a:rPr lang="en-MY" dirty="0" smtClean="0"/>
              <a:t>II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565970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A9474C-24BF-4F43-A382-273CBEAB9A75}"/>
              </a:ext>
            </a:extLst>
          </p:cNvPr>
          <p:cNvSpPr>
            <a:spLocks noGrp="1"/>
          </p:cNvSpPr>
          <p:nvPr>
            <p:ph type="title"/>
          </p:nvPr>
        </p:nvSpPr>
        <p:spPr>
          <a:xfrm>
            <a:off x="683568" y="-75586"/>
            <a:ext cx="7200900" cy="1142385"/>
          </a:xfrm>
        </p:spPr>
        <p:txBody>
          <a:bodyPr>
            <a:normAutofit/>
          </a:bodyPr>
          <a:lstStyle/>
          <a:p>
            <a:r>
              <a:rPr lang="en-MY" sz="3200" dirty="0"/>
              <a:t>Essentials of Organisation</a:t>
            </a:r>
          </a:p>
        </p:txBody>
      </p:sp>
      <p:sp>
        <p:nvSpPr>
          <p:cNvPr id="3" name="Content Placeholder 2">
            <a:extLst>
              <a:ext uri="{FF2B5EF4-FFF2-40B4-BE49-F238E27FC236}">
                <a16:creationId xmlns="" xmlns:a16="http://schemas.microsoft.com/office/drawing/2014/main" id="{0F6950C5-7A18-431D-864F-9EF5FC504A38}"/>
              </a:ext>
            </a:extLst>
          </p:cNvPr>
          <p:cNvSpPr>
            <a:spLocks noGrp="1"/>
          </p:cNvSpPr>
          <p:nvPr>
            <p:ph idx="1"/>
          </p:nvPr>
        </p:nvSpPr>
        <p:spPr>
          <a:xfrm>
            <a:off x="665914" y="1268760"/>
            <a:ext cx="7200900" cy="3809999"/>
          </a:xfrm>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 xmlns:a16="http://schemas.microsoft.com/office/drawing/2014/main" id="{26FCB76B-43C6-4B04-B159-7986130D52CE}"/>
              </a:ext>
            </a:extLst>
          </p:cNvPr>
          <p:cNvPicPr>
            <a:picLocks noChangeAspect="1"/>
          </p:cNvPicPr>
          <p:nvPr/>
        </p:nvPicPr>
        <p:blipFill>
          <a:blip r:embed="rId2"/>
          <a:stretch>
            <a:fillRect/>
          </a:stretch>
        </p:blipFill>
        <p:spPr>
          <a:xfrm>
            <a:off x="5714950" y="4544754"/>
            <a:ext cx="2753612" cy="1471931"/>
          </a:xfrm>
          <a:prstGeom prst="rect">
            <a:avLst/>
          </a:prstGeom>
        </p:spPr>
      </p:pic>
    </p:spTree>
    <p:extLst>
      <p:ext uri="{BB962C8B-B14F-4D97-AF65-F5344CB8AC3E}">
        <p14:creationId xmlns="" xmlns:p14="http://schemas.microsoft.com/office/powerpoint/2010/main" val="40087683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17EC6B-6676-48F4-B871-1E4876610B9E}"/>
              </a:ext>
            </a:extLst>
          </p:cNvPr>
          <p:cNvSpPr>
            <a:spLocks noGrp="1"/>
          </p:cNvSpPr>
          <p:nvPr>
            <p:ph type="title"/>
          </p:nvPr>
        </p:nvSpPr>
        <p:spPr>
          <a:xfrm>
            <a:off x="611560" y="-315416"/>
            <a:ext cx="7200900" cy="1142385"/>
          </a:xfrm>
        </p:spPr>
        <p:txBody>
          <a:bodyPr>
            <a:normAutofit/>
          </a:bodyPr>
          <a:lstStyle/>
          <a:p>
            <a:r>
              <a:rPr lang="en-MY" sz="3200" dirty="0"/>
              <a:t>Type of Structures</a:t>
            </a:r>
          </a:p>
        </p:txBody>
      </p:sp>
      <p:sp>
        <p:nvSpPr>
          <p:cNvPr id="3" name="Content Placeholder 2">
            <a:extLst>
              <a:ext uri="{FF2B5EF4-FFF2-40B4-BE49-F238E27FC236}">
                <a16:creationId xmlns:a16="http://schemas.microsoft.com/office/drawing/2014/main" xmlns="" id="{EE39F777-C06F-4009-ADDE-783CA1F8B933}"/>
              </a:ext>
            </a:extLst>
          </p:cNvPr>
          <p:cNvSpPr>
            <a:spLocks noGrp="1"/>
          </p:cNvSpPr>
          <p:nvPr>
            <p:ph idx="1"/>
          </p:nvPr>
        </p:nvSpPr>
        <p:spPr>
          <a:xfrm>
            <a:off x="611560" y="1142385"/>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xmlns="" val="31318704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FBB43-1530-9F9E-C752-5E67A007F217}"/>
              </a:ext>
            </a:extLst>
          </p:cNvPr>
          <p:cNvSpPr>
            <a:spLocks noGrp="1"/>
          </p:cNvSpPr>
          <p:nvPr>
            <p:ph type="title"/>
          </p:nvPr>
        </p:nvSpPr>
        <p:spPr>
          <a:xfrm>
            <a:off x="762000" y="228600"/>
            <a:ext cx="7200900" cy="654288"/>
          </a:xfrm>
        </p:spPr>
        <p:txBody>
          <a:bodyPr>
            <a:normAutofit/>
          </a:bodyPr>
          <a:lstStyle/>
          <a:p>
            <a:pPr algn="ctr"/>
            <a:r>
              <a:rPr lang="en-MY" sz="2800" dirty="0"/>
              <a:t>Question # </a:t>
            </a:r>
            <a:r>
              <a:rPr lang="en-MY" sz="2800" dirty="0" smtClean="0"/>
              <a:t>1</a:t>
            </a:r>
            <a:endParaRPr lang="en-MY" sz="2800" dirty="0"/>
          </a:p>
        </p:txBody>
      </p:sp>
      <p:sp>
        <p:nvSpPr>
          <p:cNvPr id="3" name="Content Placeholder 2">
            <a:extLst>
              <a:ext uri="{FF2B5EF4-FFF2-40B4-BE49-F238E27FC236}">
                <a16:creationId xmlns:a16="http://schemas.microsoft.com/office/drawing/2014/main" xmlns="" id="{271D48E1-2C7B-57A0-5EF3-4208E1B31814}"/>
              </a:ext>
            </a:extLst>
          </p:cNvPr>
          <p:cNvSpPr>
            <a:spLocks noGrp="1"/>
          </p:cNvSpPr>
          <p:nvPr>
            <p:ph idx="1"/>
          </p:nvPr>
        </p:nvSpPr>
        <p:spPr>
          <a:xfrm>
            <a:off x="539552" y="1340768"/>
            <a:ext cx="8064896" cy="4824536"/>
          </a:xfrm>
        </p:spPr>
        <p:txBody>
          <a:bodyPr>
            <a:normAutofit lnSpcReduction="10000"/>
          </a:bodyPr>
          <a:lstStyle/>
          <a:p>
            <a:pPr marL="0" indent="0">
              <a:buNone/>
            </a:pPr>
            <a:r>
              <a:rPr lang="en-MY" sz="2800" dirty="0"/>
              <a:t>Why is organizational structure relevant to an organization?</a:t>
            </a:r>
          </a:p>
          <a:p>
            <a:pPr marL="457200" indent="-457200">
              <a:buFont typeface="+mj-lt"/>
              <a:buAutoNum type="alphaUcPeriod"/>
            </a:pPr>
            <a:r>
              <a:rPr lang="en-MY" sz="2800" dirty="0"/>
              <a:t>It establishes the relationship between the organization and foreign aspects of the market.</a:t>
            </a:r>
          </a:p>
          <a:p>
            <a:pPr marL="457200" indent="-457200">
              <a:buFont typeface="+mj-lt"/>
              <a:buAutoNum type="alphaUcPeriod"/>
            </a:pPr>
            <a:r>
              <a:rPr lang="en-MY" sz="2800" dirty="0"/>
              <a:t>It clarifies the roles of organizational members to relevant stakeholders such as the media.</a:t>
            </a:r>
          </a:p>
          <a:p>
            <a:pPr marL="457200" indent="-457200">
              <a:buFont typeface="+mj-lt"/>
              <a:buAutoNum type="alphaUcPeriod"/>
            </a:pPr>
            <a:r>
              <a:rPr lang="en-MY" sz="2800" dirty="0"/>
              <a:t>It defines how tasks are divided, grouped, and coordinated in organizations.</a:t>
            </a:r>
          </a:p>
          <a:p>
            <a:pPr marL="457200" indent="-457200">
              <a:buFont typeface="+mj-lt"/>
              <a:buAutoNum type="alphaUcPeriod"/>
            </a:pPr>
            <a:r>
              <a:rPr lang="en-MY" sz="2800" dirty="0"/>
              <a:t>It allows the leader to always have a traditionally functional work team.</a:t>
            </a:r>
          </a:p>
        </p:txBody>
      </p:sp>
    </p:spTree>
    <p:extLst>
      <p:ext uri="{BB962C8B-B14F-4D97-AF65-F5344CB8AC3E}">
        <p14:creationId xmlns:p14="http://schemas.microsoft.com/office/powerpoint/2010/main" xmlns="" val="14947677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00D7D-48A4-6D83-D5E2-D65017DE2AD4}"/>
              </a:ext>
            </a:extLst>
          </p:cNvPr>
          <p:cNvSpPr>
            <a:spLocks noGrp="1"/>
          </p:cNvSpPr>
          <p:nvPr>
            <p:ph type="title"/>
          </p:nvPr>
        </p:nvSpPr>
        <p:spPr>
          <a:xfrm>
            <a:off x="683568" y="304800"/>
            <a:ext cx="7200900" cy="666185"/>
          </a:xfrm>
        </p:spPr>
        <p:txBody>
          <a:bodyPr>
            <a:normAutofit/>
          </a:bodyPr>
          <a:lstStyle/>
          <a:p>
            <a:pPr algn="ctr"/>
            <a:r>
              <a:rPr lang="en-MY" sz="3200" dirty="0"/>
              <a:t>Answer # </a:t>
            </a:r>
            <a:r>
              <a:rPr lang="en-MY" sz="3200" dirty="0" smtClean="0"/>
              <a:t>1</a:t>
            </a:r>
            <a:endParaRPr lang="en-MY" sz="3200" dirty="0"/>
          </a:p>
        </p:txBody>
      </p:sp>
      <p:sp>
        <p:nvSpPr>
          <p:cNvPr id="3" name="Content Placeholder 2">
            <a:extLst>
              <a:ext uri="{FF2B5EF4-FFF2-40B4-BE49-F238E27FC236}">
                <a16:creationId xmlns:a16="http://schemas.microsoft.com/office/drawing/2014/main" xmlns="" id="{7329DA8B-1F0A-780E-8120-AB3EFFA37C79}"/>
              </a:ext>
            </a:extLst>
          </p:cNvPr>
          <p:cNvSpPr>
            <a:spLocks noGrp="1"/>
          </p:cNvSpPr>
          <p:nvPr>
            <p:ph idx="1"/>
          </p:nvPr>
        </p:nvSpPr>
        <p:spPr>
          <a:xfrm>
            <a:off x="683568" y="1340768"/>
            <a:ext cx="7920880" cy="4536504"/>
          </a:xfrm>
        </p:spPr>
        <p:txBody>
          <a:bodyPr>
            <a:normAutofit/>
          </a:bodyPr>
          <a:lstStyle/>
          <a:p>
            <a:r>
              <a:rPr lang="en-MY" sz="2400" b="1" dirty="0"/>
              <a:t>Option C</a:t>
            </a:r>
          </a:p>
          <a:p>
            <a:endParaRPr lang="en-MY" sz="2400" dirty="0"/>
          </a:p>
          <a:p>
            <a:pPr marL="0" indent="0">
              <a:buNone/>
            </a:pPr>
            <a:r>
              <a:rPr lang="en-MY" sz="2400" b="0" i="0" dirty="0">
                <a:effectLst/>
              </a:rPr>
              <a:t>The structure of an organization defines how tasks are divided, grouped, and coordinated in an organization.</a:t>
            </a:r>
            <a:endParaRPr lang="en-MY" sz="2400" dirty="0"/>
          </a:p>
        </p:txBody>
      </p:sp>
    </p:spTree>
    <p:extLst>
      <p:ext uri="{BB962C8B-B14F-4D97-AF65-F5344CB8AC3E}">
        <p14:creationId xmlns:p14="http://schemas.microsoft.com/office/powerpoint/2010/main" xmlns="" val="1048719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normAutofit/>
          </a:bodyPr>
          <a:lstStyle/>
          <a:p>
            <a:pPr algn="ctr"/>
            <a:r>
              <a:rPr lang="en-US" sz="3200" dirty="0" smtClean="0"/>
              <a:t>Organizational Chart (Org Chart)</a:t>
            </a:r>
            <a:endParaRPr lang="en-US" sz="3200" dirty="0"/>
          </a:p>
        </p:txBody>
      </p:sp>
      <p:sp>
        <p:nvSpPr>
          <p:cNvPr id="3" name="Content Placeholder 2"/>
          <p:cNvSpPr>
            <a:spLocks noGrp="1"/>
          </p:cNvSpPr>
          <p:nvPr>
            <p:ph idx="1"/>
          </p:nvPr>
        </p:nvSpPr>
        <p:spPr>
          <a:xfrm>
            <a:off x="533400" y="1143000"/>
            <a:ext cx="7924800" cy="4876800"/>
          </a:xfrm>
        </p:spPr>
        <p:txBody>
          <a:bodyPr>
            <a:normAutofit/>
          </a:bodyPr>
          <a:lstStyle/>
          <a:p>
            <a:pPr>
              <a:buNone/>
            </a:pPr>
            <a:r>
              <a:rPr lang="en-US" sz="2400" dirty="0" smtClean="0"/>
              <a:t>A graphic representation of how authority and responsibility are distributed within a company; it includes all work processes of the company.</a:t>
            </a:r>
          </a:p>
          <a:p>
            <a:endParaRPr lang="en-US" sz="2400" dirty="0" smtClean="0"/>
          </a:p>
          <a:p>
            <a:pPr>
              <a:buNone/>
            </a:pPr>
            <a:r>
              <a:rPr lang="en-US" sz="2400" dirty="0" smtClean="0"/>
              <a:t>There are four main dimensions of an organizational structure</a:t>
            </a:r>
          </a:p>
          <a:p>
            <a:pPr marL="457200" indent="-457200">
              <a:buFont typeface="+mj-lt"/>
              <a:buAutoNum type="arabicPeriod"/>
            </a:pPr>
            <a:r>
              <a:rPr lang="en-US" sz="2400" dirty="0" smtClean="0"/>
              <a:t>Hierarchy of authority</a:t>
            </a:r>
          </a:p>
          <a:p>
            <a:pPr marL="457200" indent="-457200">
              <a:buFont typeface="+mj-lt"/>
              <a:buAutoNum type="arabicPeriod"/>
            </a:pPr>
            <a:r>
              <a:rPr lang="en-US" sz="2400" dirty="0" smtClean="0"/>
              <a:t>Division of labor</a:t>
            </a:r>
          </a:p>
          <a:p>
            <a:pPr marL="457200" indent="-457200">
              <a:buFont typeface="+mj-lt"/>
              <a:buAutoNum type="arabicPeriod"/>
            </a:pPr>
            <a:r>
              <a:rPr lang="en-US" sz="2400" dirty="0" smtClean="0"/>
              <a:t>Span of control</a:t>
            </a:r>
          </a:p>
          <a:p>
            <a:pPr marL="457200" indent="-457200">
              <a:buFont typeface="+mj-lt"/>
              <a:buAutoNum type="arabicPeriod"/>
            </a:pPr>
            <a:r>
              <a:rPr lang="en-US" sz="2400" dirty="0" smtClean="0"/>
              <a:t>Line and staff position</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AEA979-5171-AC30-715C-FC6E1E8042E8}"/>
              </a:ext>
            </a:extLst>
          </p:cNvPr>
          <p:cNvSpPr>
            <a:spLocks noGrp="1"/>
          </p:cNvSpPr>
          <p:nvPr>
            <p:ph type="title"/>
          </p:nvPr>
        </p:nvSpPr>
        <p:spPr>
          <a:xfrm>
            <a:off x="706448" y="228600"/>
            <a:ext cx="7200900" cy="620510"/>
          </a:xfrm>
        </p:spPr>
        <p:txBody>
          <a:bodyPr>
            <a:normAutofit/>
          </a:bodyPr>
          <a:lstStyle/>
          <a:p>
            <a:pPr algn="ctr"/>
            <a:r>
              <a:rPr lang="en-MY" sz="3200" dirty="0"/>
              <a:t>Question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77D81EC1-C91B-5366-8B1F-F942BF339A56}"/>
              </a:ext>
            </a:extLst>
          </p:cNvPr>
          <p:cNvSpPr>
            <a:spLocks noGrp="1"/>
          </p:cNvSpPr>
          <p:nvPr>
            <p:ph idx="1"/>
          </p:nvPr>
        </p:nvSpPr>
        <p:spPr>
          <a:xfrm>
            <a:off x="359532" y="910429"/>
            <a:ext cx="8424936" cy="5040560"/>
          </a:xfrm>
        </p:spPr>
        <p:txBody>
          <a:bodyPr>
            <a:noAutofit/>
          </a:bodyPr>
          <a:lstStyle/>
          <a:p>
            <a:pPr marL="0" indent="0">
              <a:buNone/>
            </a:pPr>
            <a:r>
              <a:rPr lang="en-MY" sz="2200" dirty="0"/>
              <a:t>John works in the marketing department of a large human resources company. He needs help with the implementation of their new strategy for reaching millennials and is looking for an expert in that area within the company. He took a look at the company's organizational chart and it did very little to help him. Why did the organizational chart NOT provide John with the information he sought?</a:t>
            </a:r>
          </a:p>
          <a:p>
            <a:pPr marL="457200" indent="-457200">
              <a:buFont typeface="+mj-lt"/>
              <a:buAutoNum type="alphaUcPeriod"/>
            </a:pPr>
            <a:r>
              <a:rPr lang="en-MY" sz="2200" dirty="0"/>
              <a:t>The organizational chart displays the line of authority rather than specific areas of expertise.</a:t>
            </a:r>
          </a:p>
          <a:p>
            <a:pPr marL="457200" indent="-457200">
              <a:buFont typeface="+mj-lt"/>
              <a:buAutoNum type="alphaUcPeriod"/>
            </a:pPr>
            <a:r>
              <a:rPr lang="en-MY" sz="2200" dirty="0"/>
              <a:t>There were errors within the chart.</a:t>
            </a:r>
          </a:p>
          <a:p>
            <a:pPr marL="457200" indent="-457200">
              <a:buFont typeface="+mj-lt"/>
              <a:buAutoNum type="alphaUcPeriod"/>
            </a:pPr>
            <a:r>
              <a:rPr lang="en-MY" sz="2200" dirty="0"/>
              <a:t>The organizational chart displays how processes operate, it doesn't display functions or names.</a:t>
            </a:r>
          </a:p>
          <a:p>
            <a:pPr marL="457200" indent="-457200">
              <a:buFont typeface="+mj-lt"/>
              <a:buAutoNum type="alphaUcPeriod"/>
            </a:pPr>
            <a:r>
              <a:rPr lang="en-MY" sz="2200" dirty="0"/>
              <a:t>The organizational chart only displays the allocation of funds, not the specific tasks of each member.</a:t>
            </a:r>
          </a:p>
        </p:txBody>
      </p:sp>
    </p:spTree>
    <p:extLst>
      <p:ext uri="{BB962C8B-B14F-4D97-AF65-F5344CB8AC3E}">
        <p14:creationId xmlns:p14="http://schemas.microsoft.com/office/powerpoint/2010/main" xmlns="" val="8925965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D0D64D-80EA-2E50-07DD-E17D49B3AEEF}"/>
              </a:ext>
            </a:extLst>
          </p:cNvPr>
          <p:cNvSpPr>
            <a:spLocks noGrp="1"/>
          </p:cNvSpPr>
          <p:nvPr>
            <p:ph type="title"/>
          </p:nvPr>
        </p:nvSpPr>
        <p:spPr>
          <a:xfrm>
            <a:off x="653052" y="381000"/>
            <a:ext cx="7200900" cy="761385"/>
          </a:xfrm>
        </p:spPr>
        <p:txBody>
          <a:bodyPr>
            <a:normAutofit/>
          </a:bodyPr>
          <a:lstStyle/>
          <a:p>
            <a:pPr algn="ctr"/>
            <a:r>
              <a:rPr lang="en-MY" sz="3200" dirty="0"/>
              <a:t>Answer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6D7940B5-0E9F-0B62-ED76-2F3C2AE4B729}"/>
              </a:ext>
            </a:extLst>
          </p:cNvPr>
          <p:cNvSpPr>
            <a:spLocks noGrp="1"/>
          </p:cNvSpPr>
          <p:nvPr>
            <p:ph idx="1"/>
          </p:nvPr>
        </p:nvSpPr>
        <p:spPr>
          <a:xfrm>
            <a:off x="683568" y="1524000"/>
            <a:ext cx="7920880" cy="4497288"/>
          </a:xfrm>
        </p:spPr>
        <p:txBody>
          <a:bodyPr>
            <a:noAutofit/>
          </a:bodyPr>
          <a:lstStyle/>
          <a:p>
            <a:r>
              <a:rPr lang="en-MY" sz="2400" b="1" dirty="0"/>
              <a:t>Option A</a:t>
            </a:r>
          </a:p>
          <a:p>
            <a:pPr marL="0" indent="0">
              <a:buNone/>
            </a:pPr>
            <a:endParaRPr lang="en-MY" sz="2400" dirty="0"/>
          </a:p>
          <a:p>
            <a:pPr marL="0" indent="0">
              <a:buNone/>
            </a:pPr>
            <a:r>
              <a:rPr lang="en-MY" sz="2400" b="0" i="0" dirty="0">
                <a:effectLst/>
              </a:rPr>
              <a:t>The organizational chart is a diagram used by organizations to display the structure of an organization and show the relationships between organizational members and the ranks of all of the positions in the organization. The chain of command only shows the line of authority between organizational members.</a:t>
            </a:r>
            <a:endParaRPr lang="en-MY" sz="2400" dirty="0"/>
          </a:p>
        </p:txBody>
      </p:sp>
    </p:spTree>
    <p:extLst>
      <p:ext uri="{BB962C8B-B14F-4D97-AF65-F5344CB8AC3E}">
        <p14:creationId xmlns:p14="http://schemas.microsoft.com/office/powerpoint/2010/main" xmlns="" val="930776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5E1E8C-C926-4AEE-B1AB-FD725AF9435E}"/>
              </a:ext>
            </a:extLst>
          </p:cNvPr>
          <p:cNvSpPr>
            <a:spLocks noGrp="1"/>
          </p:cNvSpPr>
          <p:nvPr>
            <p:ph type="title"/>
          </p:nvPr>
        </p:nvSpPr>
        <p:spPr>
          <a:xfrm>
            <a:off x="755576" y="228600"/>
            <a:ext cx="8083624" cy="884020"/>
          </a:xfrm>
        </p:spPr>
        <p:txBody>
          <a:bodyPr>
            <a:normAutofit/>
          </a:bodyPr>
          <a:lstStyle/>
          <a:p>
            <a:r>
              <a:rPr lang="en-MY" sz="3200" dirty="0" smtClean="0"/>
              <a:t>Six Elements of Organisational Structure</a:t>
            </a:r>
            <a:endParaRPr lang="en-MY" sz="3200" dirty="0"/>
          </a:p>
        </p:txBody>
      </p:sp>
      <p:sp>
        <p:nvSpPr>
          <p:cNvPr id="3" name="Content Placeholder 2">
            <a:extLst>
              <a:ext uri="{FF2B5EF4-FFF2-40B4-BE49-F238E27FC236}">
                <a16:creationId xmlns:a16="http://schemas.microsoft.com/office/drawing/2014/main" xmlns="" id="{7BBBE26B-701A-481E-962F-1C6F8E1BC2F8}"/>
              </a:ext>
            </a:extLst>
          </p:cNvPr>
          <p:cNvSpPr>
            <a:spLocks noGrp="1"/>
          </p:cNvSpPr>
          <p:nvPr>
            <p:ph idx="1"/>
          </p:nvPr>
        </p:nvSpPr>
        <p:spPr>
          <a:xfrm>
            <a:off x="533400" y="1600200"/>
            <a:ext cx="7461448" cy="3764632"/>
          </a:xfrm>
        </p:spPr>
        <p:txBody>
          <a:bodyPr>
            <a:normAutofit/>
          </a:bodyPr>
          <a:lstStyle/>
          <a:p>
            <a:pPr marL="457200" indent="-457200">
              <a:buFont typeface="+mj-lt"/>
              <a:buAutoNum type="arabicPeriod"/>
            </a:pPr>
            <a:r>
              <a:rPr lang="en-US" sz="2400" dirty="0" smtClean="0">
                <a:latin typeface="Arial" panose="020B0604020202020204" pitchFamily="34" charset="0"/>
                <a:cs typeface="Arial" panose="020B0604020202020204" pitchFamily="34" charset="0"/>
              </a:rPr>
              <a:t> Work specialization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Departmentalization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Authority and responsibility</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Span of control</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Centralization versus decentralization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Formalization</a:t>
            </a: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276609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normAutofit/>
          </a:bodyPr>
          <a:lstStyle/>
          <a:p>
            <a:pPr algn="ctr"/>
            <a:r>
              <a:rPr lang="en-US" sz="3200" dirty="0" smtClean="0"/>
              <a:t>Work Specialization</a:t>
            </a:r>
            <a:endParaRPr lang="en-US" sz="3200" dirty="0"/>
          </a:p>
        </p:txBody>
      </p:sp>
      <p:sp>
        <p:nvSpPr>
          <p:cNvPr id="3" name="Content Placeholder 2"/>
          <p:cNvSpPr>
            <a:spLocks noGrp="1"/>
          </p:cNvSpPr>
          <p:nvPr>
            <p:ph idx="1"/>
          </p:nvPr>
        </p:nvSpPr>
        <p:spPr>
          <a:xfrm>
            <a:off x="609600" y="1447800"/>
            <a:ext cx="8001000" cy="4114800"/>
          </a:xfrm>
        </p:spPr>
        <p:txBody>
          <a:bodyPr>
            <a:normAutofit/>
          </a:bodyPr>
          <a:lstStyle/>
          <a:p>
            <a:r>
              <a:rPr lang="en-US" sz="2400" dirty="0" smtClean="0"/>
              <a:t>Work specialization is dividing work activities into separate job tasks. Individual employees “specialize” in doing part of an activity rather than the entire activity in order to increase work output. It’s also known as division of labor.</a:t>
            </a:r>
          </a:p>
          <a:p>
            <a:endParaRPr lang="en-US" sz="2400" dirty="0" smtClean="0"/>
          </a:p>
          <a:p>
            <a:r>
              <a:rPr lang="en-US" sz="2400" dirty="0" smtClean="0"/>
              <a:t>The hierarchy of authority references people management, the division of labor shows who is responsible for which process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4B1601-4848-8473-BA6D-E6602F05427B}"/>
              </a:ext>
            </a:extLst>
          </p:cNvPr>
          <p:cNvSpPr>
            <a:spLocks noGrp="1"/>
          </p:cNvSpPr>
          <p:nvPr>
            <p:ph type="title"/>
          </p:nvPr>
        </p:nvSpPr>
        <p:spPr>
          <a:xfrm>
            <a:off x="683568" y="304800"/>
            <a:ext cx="7200900" cy="594177"/>
          </a:xfrm>
        </p:spPr>
        <p:txBody>
          <a:bodyPr>
            <a:normAutofit/>
          </a:bodyPr>
          <a:lstStyle/>
          <a:p>
            <a:pPr algn="ctr"/>
            <a:r>
              <a:rPr lang="en-MY" sz="3200" dirty="0"/>
              <a:t>Question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3FB1198B-1673-BA05-6A58-15323E49515D}"/>
              </a:ext>
            </a:extLst>
          </p:cNvPr>
          <p:cNvSpPr>
            <a:spLocks noGrp="1"/>
          </p:cNvSpPr>
          <p:nvPr>
            <p:ph idx="1"/>
          </p:nvPr>
        </p:nvSpPr>
        <p:spPr>
          <a:xfrm>
            <a:off x="533400" y="1066800"/>
            <a:ext cx="8136904" cy="4968552"/>
          </a:xfrm>
        </p:spPr>
        <p:txBody>
          <a:bodyPr>
            <a:normAutofit/>
          </a:bodyPr>
          <a:lstStyle/>
          <a:p>
            <a:pPr marL="0" indent="0">
              <a:buNone/>
            </a:pPr>
            <a:r>
              <a:rPr lang="en-MY" sz="2400" dirty="0"/>
              <a:t>How does increased specialization impact workers?</a:t>
            </a:r>
          </a:p>
          <a:p>
            <a:pPr marL="0" indent="0">
              <a:buNone/>
            </a:pPr>
            <a:endParaRPr lang="en-MY" sz="1100" dirty="0"/>
          </a:p>
          <a:p>
            <a:pPr marL="457200" indent="-457200">
              <a:buFont typeface="+mj-lt"/>
              <a:buAutoNum type="alphaUcPeriod"/>
            </a:pPr>
            <a:r>
              <a:rPr lang="en-MY" sz="2400" dirty="0"/>
              <a:t>It increases efficiency, but may decrease motivation as highly specialized jobs may not be engaging.</a:t>
            </a:r>
          </a:p>
          <a:p>
            <a:pPr marL="457200" indent="-457200">
              <a:buFont typeface="+mj-lt"/>
              <a:buAutoNum type="alphaUcPeriod"/>
            </a:pPr>
            <a:r>
              <a:rPr lang="en-MY" sz="2400" dirty="0"/>
              <a:t>It increases centralization of the company, which can be good if the leadership focuses on maintaining high efficiency.</a:t>
            </a:r>
          </a:p>
          <a:p>
            <a:pPr marL="457200" indent="-457200">
              <a:buFont typeface="+mj-lt"/>
              <a:buAutoNum type="alphaUcPeriod"/>
            </a:pPr>
            <a:r>
              <a:rPr lang="en-MY" sz="2400" dirty="0"/>
              <a:t>It decreases efficiency of the company, as the extreme specialization facilitates a negative climate with little communication.</a:t>
            </a:r>
          </a:p>
          <a:p>
            <a:pPr marL="457200" indent="-457200">
              <a:buFont typeface="+mj-lt"/>
              <a:buAutoNum type="alphaUcPeriod"/>
            </a:pPr>
            <a:r>
              <a:rPr lang="en-MY" sz="2400" dirty="0"/>
              <a:t>It increases efficiency and raises morale because everyone knows exactly what they are supposed to do.</a:t>
            </a:r>
          </a:p>
        </p:txBody>
      </p:sp>
    </p:spTree>
    <p:extLst>
      <p:ext uri="{BB962C8B-B14F-4D97-AF65-F5344CB8AC3E}">
        <p14:creationId xmlns:p14="http://schemas.microsoft.com/office/powerpoint/2010/main" xmlns="" val="38050503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B8B56C-D91A-6B20-89F4-22B0891265A7}"/>
              </a:ext>
            </a:extLst>
          </p:cNvPr>
          <p:cNvSpPr>
            <a:spLocks noGrp="1"/>
          </p:cNvSpPr>
          <p:nvPr>
            <p:ph type="title"/>
          </p:nvPr>
        </p:nvSpPr>
        <p:spPr>
          <a:xfrm>
            <a:off x="683568" y="228600"/>
            <a:ext cx="7200900" cy="670377"/>
          </a:xfrm>
        </p:spPr>
        <p:txBody>
          <a:bodyPr>
            <a:normAutofit/>
          </a:bodyPr>
          <a:lstStyle/>
          <a:p>
            <a:pPr algn="ctr"/>
            <a:r>
              <a:rPr lang="en-MY" sz="3200" dirty="0"/>
              <a:t>Answer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DA389EB3-3A48-B75F-5326-BFF9D05E977C}"/>
              </a:ext>
            </a:extLst>
          </p:cNvPr>
          <p:cNvSpPr>
            <a:spLocks noGrp="1"/>
          </p:cNvSpPr>
          <p:nvPr>
            <p:ph idx="1"/>
          </p:nvPr>
        </p:nvSpPr>
        <p:spPr>
          <a:xfrm>
            <a:off x="539552" y="1556792"/>
            <a:ext cx="8064896" cy="4104456"/>
          </a:xfrm>
        </p:spPr>
        <p:txBody>
          <a:bodyPr>
            <a:normAutofit/>
          </a:bodyPr>
          <a:lstStyle/>
          <a:p>
            <a:r>
              <a:rPr lang="en-MY" sz="2400" b="1" dirty="0"/>
              <a:t>Option A</a:t>
            </a:r>
          </a:p>
          <a:p>
            <a:endParaRPr lang="en-MY" sz="2400" dirty="0"/>
          </a:p>
          <a:p>
            <a:pPr marL="0" indent="0">
              <a:buNone/>
            </a:pPr>
            <a:r>
              <a:rPr lang="en-MY" sz="2400" b="0" i="0" dirty="0">
                <a:effectLst/>
              </a:rPr>
              <a:t>High specialization results in high efficiency, but can lead to boredom by workers who are required to perform the same repetitive task over and over.</a:t>
            </a:r>
            <a:endParaRPr lang="en-MY" sz="2400" dirty="0"/>
          </a:p>
        </p:txBody>
      </p:sp>
    </p:spTree>
    <p:extLst>
      <p:ext uri="{BB962C8B-B14F-4D97-AF65-F5344CB8AC3E}">
        <p14:creationId xmlns:p14="http://schemas.microsoft.com/office/powerpoint/2010/main" xmlns="" val="38895134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normAutofit/>
          </a:bodyPr>
          <a:lstStyle/>
          <a:p>
            <a:pPr algn="ctr"/>
            <a:r>
              <a:rPr lang="en-US" sz="2800" dirty="0" smtClean="0">
                <a:latin typeface="Arial" panose="020B0604020202020204" pitchFamily="34" charset="0"/>
                <a:cs typeface="Arial" panose="020B0604020202020204" pitchFamily="34" charset="0"/>
              </a:rPr>
              <a:t>Departmentalization</a:t>
            </a:r>
            <a:endParaRPr lang="en-US" sz="2800" dirty="0"/>
          </a:p>
        </p:txBody>
      </p:sp>
      <p:sp>
        <p:nvSpPr>
          <p:cNvPr id="3" name="Content Placeholder 2"/>
          <p:cNvSpPr>
            <a:spLocks noGrp="1"/>
          </p:cNvSpPr>
          <p:nvPr>
            <p:ph idx="1"/>
          </p:nvPr>
        </p:nvSpPr>
        <p:spPr>
          <a:xfrm>
            <a:off x="609600" y="1143000"/>
            <a:ext cx="8001000" cy="4876800"/>
          </a:xfrm>
        </p:spPr>
        <p:txBody>
          <a:bodyPr>
            <a:normAutofit fontScale="92500" lnSpcReduction="20000"/>
          </a:bodyPr>
          <a:lstStyle/>
          <a:p>
            <a:pPr>
              <a:buNone/>
            </a:pPr>
            <a:r>
              <a:rPr lang="en-US" sz="2400" dirty="0" smtClean="0"/>
              <a:t>Jobs are grouped together is called departmentalization. There are five common forms of departmentalization although an organization may use its own unique classification</a:t>
            </a:r>
          </a:p>
          <a:p>
            <a:r>
              <a:rPr lang="en-US" sz="2400" b="1" dirty="0" smtClean="0"/>
              <a:t>Functional Groups </a:t>
            </a:r>
            <a:r>
              <a:rPr lang="en-US" sz="2400" dirty="0" smtClean="0"/>
              <a:t>employees based on work performed (e.g., engineering, accounting, information systems, human resources)</a:t>
            </a:r>
          </a:p>
          <a:p>
            <a:r>
              <a:rPr lang="en-US" sz="2400" b="1" dirty="0" smtClean="0"/>
              <a:t>Product Groups </a:t>
            </a:r>
            <a:r>
              <a:rPr lang="en-US" sz="2400" dirty="0" smtClean="0"/>
              <a:t>employees based on major product areas in the corporation (e.g., women’s footwear, men’s footwear, and apparel and accessories)</a:t>
            </a:r>
          </a:p>
          <a:p>
            <a:r>
              <a:rPr lang="en-US" sz="2400" b="1" dirty="0" smtClean="0"/>
              <a:t>Customer Groups </a:t>
            </a:r>
            <a:r>
              <a:rPr lang="en-US" sz="2400" dirty="0" smtClean="0"/>
              <a:t>employees based on customers’ problems and needs (e.g., wholesale, retail, government)</a:t>
            </a:r>
          </a:p>
          <a:p>
            <a:r>
              <a:rPr lang="en-US" sz="2400" b="1" dirty="0" smtClean="0"/>
              <a:t>Geographic Groups </a:t>
            </a:r>
            <a:r>
              <a:rPr lang="en-US" sz="2400" dirty="0" smtClean="0"/>
              <a:t>employees based on location served (e.g., North, South, Midwest, East)</a:t>
            </a:r>
          </a:p>
          <a:p>
            <a:r>
              <a:rPr lang="en-US" sz="2400" b="1" dirty="0" smtClean="0"/>
              <a:t>Process Groups </a:t>
            </a:r>
            <a:r>
              <a:rPr lang="en-US" sz="2400" dirty="0" smtClean="0"/>
              <a:t>employees based on the basis of work or customer flow (e.g., testing, payment)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B8B3A-9254-400A-8277-7264F18DAED5}"/>
              </a:ext>
            </a:extLst>
          </p:cNvPr>
          <p:cNvSpPr>
            <a:spLocks noGrp="1"/>
          </p:cNvSpPr>
          <p:nvPr>
            <p:ph type="title"/>
          </p:nvPr>
        </p:nvSpPr>
        <p:spPr>
          <a:xfrm>
            <a:off x="683568" y="0"/>
            <a:ext cx="7200900" cy="1142385"/>
          </a:xfrm>
        </p:spPr>
        <p:txBody>
          <a:bodyPr>
            <a:normAutofit/>
          </a:bodyPr>
          <a:lstStyle/>
          <a:p>
            <a:r>
              <a:rPr lang="en-MY" sz="3200" dirty="0"/>
              <a:t>Functional Structure</a:t>
            </a:r>
          </a:p>
        </p:txBody>
      </p:sp>
      <p:sp>
        <p:nvSpPr>
          <p:cNvPr id="3" name="Content Placeholder 2">
            <a:extLst>
              <a:ext uri="{FF2B5EF4-FFF2-40B4-BE49-F238E27FC236}">
                <a16:creationId xmlns:a16="http://schemas.microsoft.com/office/drawing/2014/main" xmlns="" id="{856B088F-ACD5-498D-AFE2-4D07B44B6823}"/>
              </a:ext>
            </a:extLst>
          </p:cNvPr>
          <p:cNvSpPr>
            <a:spLocks noGrp="1"/>
          </p:cNvSpPr>
          <p:nvPr>
            <p:ph idx="1"/>
          </p:nvPr>
        </p:nvSpPr>
        <p:spPr>
          <a:xfrm>
            <a:off x="683568" y="1524000"/>
            <a:ext cx="7992888" cy="3809999"/>
          </a:xfrm>
        </p:spPr>
        <p:txBody>
          <a:bodyPr>
            <a:normAutofit fontScale="92500"/>
          </a:bodyPr>
          <a:lstStyle/>
          <a:p>
            <a:r>
              <a:rPr lang="en-MY" sz="2800" dirty="0"/>
              <a:t>A functional organization is a common type of organizational structure in which the organization is divided into smaller groups based on specialized functional areas, such as IT, finance, or marketing.</a:t>
            </a:r>
          </a:p>
          <a:p>
            <a:endParaRPr lang="en-MY" sz="2800" dirty="0"/>
          </a:p>
          <a:p>
            <a:r>
              <a:rPr lang="en-MY" sz="2800" dirty="0"/>
              <a:t>Functional departmentalization allows for greater operational efficiency because employees with shared skills and knowledge are grouped together by function</a:t>
            </a:r>
            <a:r>
              <a:rPr lang="en-MY" dirty="0"/>
              <a:t>.</a:t>
            </a:r>
          </a:p>
        </p:txBody>
      </p:sp>
    </p:spTree>
    <p:extLst>
      <p:ext uri="{BB962C8B-B14F-4D97-AF65-F5344CB8AC3E}">
        <p14:creationId xmlns:p14="http://schemas.microsoft.com/office/powerpoint/2010/main" xmlns="" val="9605572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6D25C-BE85-4608-9A9E-437C3E2FABF9}"/>
              </a:ext>
            </a:extLst>
          </p:cNvPr>
          <p:cNvSpPr>
            <a:spLocks noGrp="1"/>
          </p:cNvSpPr>
          <p:nvPr>
            <p:ph type="title"/>
          </p:nvPr>
        </p:nvSpPr>
        <p:spPr>
          <a:xfrm>
            <a:off x="683568" y="-171400"/>
            <a:ext cx="7200900" cy="1142385"/>
          </a:xfrm>
        </p:spPr>
        <p:txBody>
          <a:bodyPr>
            <a:normAutofit/>
          </a:bodyPr>
          <a:lstStyle/>
          <a:p>
            <a:r>
              <a:rPr lang="en-MY" sz="3200" dirty="0"/>
              <a:t>Divisional Structure</a:t>
            </a:r>
          </a:p>
        </p:txBody>
      </p:sp>
      <p:sp>
        <p:nvSpPr>
          <p:cNvPr id="3" name="Content Placeholder 2">
            <a:extLst>
              <a:ext uri="{FF2B5EF4-FFF2-40B4-BE49-F238E27FC236}">
                <a16:creationId xmlns:a16="http://schemas.microsoft.com/office/drawing/2014/main" xmlns="" id="{8350D070-A3C5-4955-AF78-13FCA8962DC8}"/>
              </a:ext>
            </a:extLst>
          </p:cNvPr>
          <p:cNvSpPr>
            <a:spLocks noGrp="1"/>
          </p:cNvSpPr>
          <p:nvPr>
            <p:ph idx="1"/>
          </p:nvPr>
        </p:nvSpPr>
        <p:spPr>
          <a:xfrm>
            <a:off x="671634" y="1196752"/>
            <a:ext cx="7716790" cy="3809999"/>
          </a:xfrm>
        </p:spPr>
        <p:txBody>
          <a:bodyPr>
            <a:noAutofit/>
          </a:bodyPr>
          <a:lstStyle/>
          <a:p>
            <a:r>
              <a:rPr lang="en-MY" sz="2800" dirty="0"/>
              <a:t>Divisional structure typically is used in larger companies that operate in a wide geographic area or that have separate smaller organizations within the umbrella group to cover different types of products or market areas.</a:t>
            </a:r>
          </a:p>
          <a:p>
            <a:r>
              <a:rPr lang="en-MY" sz="2800"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xmlns="" val="15437362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47559C-32C3-4075-9879-EFE45FBCCE5C}"/>
              </a:ext>
            </a:extLst>
          </p:cNvPr>
          <p:cNvSpPr>
            <a:spLocks noGrp="1"/>
          </p:cNvSpPr>
          <p:nvPr>
            <p:ph type="title"/>
          </p:nvPr>
        </p:nvSpPr>
        <p:spPr>
          <a:xfrm>
            <a:off x="838200" y="228600"/>
            <a:ext cx="7200900" cy="888667"/>
          </a:xfrm>
        </p:spPr>
        <p:txBody>
          <a:bodyPr>
            <a:normAutofit/>
          </a:bodyPr>
          <a:lstStyle/>
          <a:p>
            <a:pPr algn="ctr"/>
            <a:r>
              <a:rPr lang="en-MY" sz="3200" dirty="0"/>
              <a:t>Matrix Structure</a:t>
            </a:r>
          </a:p>
        </p:txBody>
      </p:sp>
      <p:sp>
        <p:nvSpPr>
          <p:cNvPr id="3" name="Content Placeholder 2">
            <a:extLst>
              <a:ext uri="{FF2B5EF4-FFF2-40B4-BE49-F238E27FC236}">
                <a16:creationId xmlns:a16="http://schemas.microsoft.com/office/drawing/2014/main" xmlns="" id="{5F2EA92E-6851-4A8D-BCD0-3A9B75D994E5}"/>
              </a:ext>
            </a:extLst>
          </p:cNvPr>
          <p:cNvSpPr>
            <a:spLocks noGrp="1"/>
          </p:cNvSpPr>
          <p:nvPr>
            <p:ph idx="1"/>
          </p:nvPr>
        </p:nvSpPr>
        <p:spPr>
          <a:xfrm>
            <a:off x="468660" y="1412776"/>
            <a:ext cx="8206680" cy="4530725"/>
          </a:xfrm>
        </p:spPr>
        <p:txBody>
          <a:bodyPr>
            <a:normAutofit/>
          </a:bodyPr>
          <a:lstStyle/>
          <a:p>
            <a:r>
              <a:rPr lang="en-MY" sz="2800" dirty="0"/>
              <a:t>The matrix structure, is a hybrid of divisional and functional structure. It allows for the benefits of functional and divisional structures to exist in one organization. </a:t>
            </a:r>
          </a:p>
          <a:p>
            <a:r>
              <a:rPr lang="en-MY" sz="2800"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xmlns="" val="1480091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737CCA-8235-42A3-9512-7C8938CFC07F}"/>
              </a:ext>
            </a:extLst>
          </p:cNvPr>
          <p:cNvSpPr>
            <a:spLocks noGrp="1"/>
          </p:cNvSpPr>
          <p:nvPr>
            <p:ph type="title"/>
          </p:nvPr>
        </p:nvSpPr>
        <p:spPr>
          <a:xfrm>
            <a:off x="685800" y="152400"/>
            <a:ext cx="7200900" cy="696605"/>
          </a:xfrm>
        </p:spPr>
        <p:txBody>
          <a:bodyPr>
            <a:normAutofit/>
          </a:bodyPr>
          <a:lstStyle/>
          <a:p>
            <a:pPr algn="ctr"/>
            <a:r>
              <a:rPr lang="en-MY" sz="3200" dirty="0"/>
              <a:t>Boundaryless Structure</a:t>
            </a:r>
          </a:p>
        </p:txBody>
      </p:sp>
      <p:sp>
        <p:nvSpPr>
          <p:cNvPr id="3" name="Content Placeholder 2">
            <a:extLst>
              <a:ext uri="{FF2B5EF4-FFF2-40B4-BE49-F238E27FC236}">
                <a16:creationId xmlns:a16="http://schemas.microsoft.com/office/drawing/2014/main" xmlns="" id="{EA6FC62D-A5F8-447E-9699-B24A022945ED}"/>
              </a:ext>
            </a:extLst>
          </p:cNvPr>
          <p:cNvSpPr>
            <a:spLocks noGrp="1"/>
          </p:cNvSpPr>
          <p:nvPr>
            <p:ph idx="1"/>
          </p:nvPr>
        </p:nvSpPr>
        <p:spPr>
          <a:xfrm>
            <a:off x="468660" y="953306"/>
            <a:ext cx="8279804" cy="5211998"/>
          </a:xfrm>
        </p:spPr>
        <p:txBody>
          <a:bodyPr>
            <a:normAutofit fontScale="77500" lnSpcReduction="20000"/>
          </a:bodyPr>
          <a:lstStyle/>
          <a:p>
            <a:pPr marL="0" indent="0" algn="l">
              <a:buNone/>
            </a:pPr>
            <a:endParaRPr lang="en-MY" sz="2400" b="0" i="0" dirty="0">
              <a:effectLst/>
            </a:endParaRPr>
          </a:p>
          <a:p>
            <a:pPr marL="0" indent="0" algn="l">
              <a:buNone/>
            </a:pPr>
            <a:r>
              <a:rPr lang="en-MY" sz="2400" b="0" i="0" dirty="0">
                <a:effectLst/>
              </a:rPr>
              <a:t>To make their organization more efficient and responsive, managers may attempt to reduce or eliminate these barriers and create a boundaryless organization. A </a:t>
            </a:r>
            <a:r>
              <a:rPr lang="en-MY" sz="2400" b="1" i="0" dirty="0">
                <a:effectLst/>
              </a:rPr>
              <a:t>boundaryless organization</a:t>
            </a:r>
            <a:r>
              <a:rPr lang="en-MY" sz="2400" b="0" i="0" dirty="0">
                <a:effectLst/>
              </a:rPr>
              <a:t> seeks to remove vertical, horizontal and external barriers so that employees, managers, customers and suppliers can work together, share ideas and identify the best course for the organization.</a:t>
            </a:r>
          </a:p>
          <a:p>
            <a:pPr marL="0" indent="0" algn="l">
              <a:buNone/>
            </a:pPr>
            <a:r>
              <a:rPr lang="en-MY" sz="2400" b="0" i="0" dirty="0">
                <a:effectLst/>
              </a:rPr>
              <a:t>The structure of an organization can create four different types of boundaries:</a:t>
            </a:r>
          </a:p>
          <a:p>
            <a:pPr marL="0" indent="0" algn="l">
              <a:buNone/>
            </a:pPr>
            <a:r>
              <a:rPr lang="en-MY" sz="2400" b="1" i="0" dirty="0">
                <a:effectLst/>
              </a:rPr>
              <a:t>Vertical boundaries</a:t>
            </a:r>
            <a:r>
              <a:rPr lang="en-MY" sz="2400" b="0" i="0" dirty="0">
                <a:effectLst/>
              </a:rPr>
              <a:t> that impede communication and interaction between organizational members who operate at different levels within the organization</a:t>
            </a:r>
          </a:p>
          <a:p>
            <a:pPr marL="0" indent="0" algn="l">
              <a:buNone/>
            </a:pPr>
            <a:r>
              <a:rPr lang="en-MY" sz="2400" b="1" i="0" dirty="0">
                <a:effectLst/>
              </a:rPr>
              <a:t>Horizontal boundaries</a:t>
            </a:r>
            <a:r>
              <a:rPr lang="en-MY" sz="2400" b="0" i="0" dirty="0">
                <a:effectLst/>
              </a:rPr>
              <a:t> that impede communication and interaction between organizational members who work at different functional departments within the organization</a:t>
            </a:r>
          </a:p>
          <a:p>
            <a:pPr marL="0" indent="0" algn="l">
              <a:buNone/>
            </a:pPr>
            <a:r>
              <a:rPr lang="en-MY" sz="2400" b="1" i="0" dirty="0">
                <a:effectLst/>
              </a:rPr>
              <a:t>External boundaries</a:t>
            </a:r>
            <a:r>
              <a:rPr lang="en-MY" sz="2400" b="0" i="0" dirty="0">
                <a:effectLst/>
              </a:rPr>
              <a:t> that act as barriers between members of the organization and the outside world</a:t>
            </a:r>
          </a:p>
          <a:p>
            <a:pPr marL="0" indent="0" algn="l">
              <a:buNone/>
            </a:pPr>
            <a:r>
              <a:rPr lang="en-MY" sz="2400" b="1" i="0" dirty="0">
                <a:effectLst/>
              </a:rPr>
              <a:t>Geographic boundaries</a:t>
            </a:r>
            <a:r>
              <a:rPr lang="en-MY" sz="2400" b="0" i="0" dirty="0">
                <a:effectLst/>
              </a:rPr>
              <a:t> that function as barriers between members of the same organization who are physically separated</a:t>
            </a:r>
          </a:p>
          <a:p>
            <a:pPr marL="0" indent="0">
              <a:buNone/>
            </a:pPr>
            <a:endParaRPr lang="en-MY" sz="2000" dirty="0"/>
          </a:p>
        </p:txBody>
      </p:sp>
    </p:spTree>
    <p:extLst>
      <p:ext uri="{BB962C8B-B14F-4D97-AF65-F5344CB8AC3E}">
        <p14:creationId xmlns:p14="http://schemas.microsoft.com/office/powerpoint/2010/main" xmlns="" val="17923274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4FC5F-0277-429C-98EA-DD04B8AC0401}"/>
              </a:ext>
            </a:extLst>
          </p:cNvPr>
          <p:cNvSpPr>
            <a:spLocks noGrp="1"/>
          </p:cNvSpPr>
          <p:nvPr>
            <p:ph type="title"/>
          </p:nvPr>
        </p:nvSpPr>
        <p:spPr>
          <a:xfrm>
            <a:off x="899592" y="-171400"/>
            <a:ext cx="7200900" cy="1142385"/>
          </a:xfrm>
        </p:spPr>
        <p:txBody>
          <a:bodyPr>
            <a:normAutofit/>
          </a:bodyPr>
          <a:lstStyle/>
          <a:p>
            <a:r>
              <a:rPr lang="en-MY" sz="3200" dirty="0"/>
              <a:t>Virtual and Network Structure</a:t>
            </a:r>
          </a:p>
        </p:txBody>
      </p:sp>
      <p:sp>
        <p:nvSpPr>
          <p:cNvPr id="3" name="Content Placeholder 2">
            <a:extLst>
              <a:ext uri="{FF2B5EF4-FFF2-40B4-BE49-F238E27FC236}">
                <a16:creationId xmlns:a16="http://schemas.microsoft.com/office/drawing/2014/main" xmlns="" id="{8C7B7373-A972-4C2C-AE5B-33E7B1CFB930}"/>
              </a:ext>
            </a:extLst>
          </p:cNvPr>
          <p:cNvSpPr>
            <a:spLocks noGrp="1"/>
          </p:cNvSpPr>
          <p:nvPr>
            <p:ph idx="1"/>
          </p:nvPr>
        </p:nvSpPr>
        <p:spPr>
          <a:xfrm>
            <a:off x="683568" y="1163637"/>
            <a:ext cx="8190914" cy="4530725"/>
          </a:xfrm>
        </p:spPr>
        <p:txBody>
          <a:bodyPr>
            <a:normAutofit fontScale="85000" lnSpcReduction="10000"/>
          </a:bodyPr>
          <a:lstStyle/>
          <a:p>
            <a:r>
              <a:rPr lang="en-MY" sz="2800" dirty="0"/>
              <a:t>A virtual organization or company is one whose members are geographically apart, usually working by computer e-mail and groupware while appearing to others to be a single, unified organization with a real physical location.</a:t>
            </a:r>
          </a:p>
          <a:p>
            <a:endParaRPr lang="en-MY" sz="2800" dirty="0"/>
          </a:p>
          <a:p>
            <a:r>
              <a:rPr lang="en-MY" sz="2800" dirty="0"/>
              <a:t>A network organizational structure is a decentralized and fluid organizational structure in which there is less hierarchy and managers are responsible for communication with internal and external stakeholders. This flexibility in the structure allows for a bottom-up flow of communication and also increases the scope for innovation. It could, however, also lead to confusion of accountability and reliance on external vendors.</a:t>
            </a:r>
          </a:p>
        </p:txBody>
      </p:sp>
    </p:spTree>
    <p:extLst>
      <p:ext uri="{BB962C8B-B14F-4D97-AF65-F5344CB8AC3E}">
        <p14:creationId xmlns:p14="http://schemas.microsoft.com/office/powerpoint/2010/main" xmlns="" val="13424394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4087ED-DEE8-7A64-C8C4-7C62DB534FFA}"/>
              </a:ext>
            </a:extLst>
          </p:cNvPr>
          <p:cNvSpPr>
            <a:spLocks noGrp="1"/>
          </p:cNvSpPr>
          <p:nvPr>
            <p:ph type="title"/>
          </p:nvPr>
        </p:nvSpPr>
        <p:spPr>
          <a:xfrm>
            <a:off x="533400" y="228600"/>
            <a:ext cx="7200900" cy="602347"/>
          </a:xfrm>
        </p:spPr>
        <p:txBody>
          <a:bodyPr>
            <a:normAutofit/>
          </a:bodyPr>
          <a:lstStyle/>
          <a:p>
            <a:pPr algn="ctr"/>
            <a:r>
              <a:rPr lang="en-MY" sz="3200" dirty="0"/>
              <a:t>Question # </a:t>
            </a:r>
            <a:r>
              <a:rPr lang="en-MY" sz="3200" dirty="0" smtClean="0"/>
              <a:t>4</a:t>
            </a:r>
            <a:endParaRPr lang="en-MY" sz="3200" dirty="0"/>
          </a:p>
        </p:txBody>
      </p:sp>
      <p:sp>
        <p:nvSpPr>
          <p:cNvPr id="3" name="Content Placeholder 2">
            <a:extLst>
              <a:ext uri="{FF2B5EF4-FFF2-40B4-BE49-F238E27FC236}">
                <a16:creationId xmlns:a16="http://schemas.microsoft.com/office/drawing/2014/main" xmlns="" id="{E4D12E4D-FE50-CD2A-BCF2-926517A81E16}"/>
              </a:ext>
            </a:extLst>
          </p:cNvPr>
          <p:cNvSpPr>
            <a:spLocks noGrp="1"/>
          </p:cNvSpPr>
          <p:nvPr>
            <p:ph idx="1"/>
          </p:nvPr>
        </p:nvSpPr>
        <p:spPr>
          <a:xfrm>
            <a:off x="509965" y="1412776"/>
            <a:ext cx="7950467" cy="4320480"/>
          </a:xfrm>
        </p:spPr>
        <p:txBody>
          <a:bodyPr>
            <a:noAutofit/>
          </a:bodyPr>
          <a:lstStyle/>
          <a:p>
            <a:pPr marL="0" indent="0">
              <a:buNone/>
            </a:pPr>
            <a:r>
              <a:rPr lang="en-MY" sz="2400" dirty="0"/>
              <a:t>Why are functional structures used by an organization?</a:t>
            </a:r>
          </a:p>
          <a:p>
            <a:pPr marL="0" indent="0">
              <a:buNone/>
            </a:pPr>
            <a:endParaRPr lang="en-MY" sz="2400" dirty="0"/>
          </a:p>
          <a:p>
            <a:pPr marL="457200" indent="-457200">
              <a:buFont typeface="+mj-lt"/>
              <a:buAutoNum type="alphaUcPeriod"/>
            </a:pPr>
            <a:r>
              <a:rPr lang="en-MY" sz="2400" dirty="0"/>
              <a:t>To have specialized work units that maximize functionality.</a:t>
            </a:r>
          </a:p>
          <a:p>
            <a:pPr marL="457200" indent="-457200">
              <a:buFont typeface="+mj-lt"/>
              <a:buAutoNum type="alphaUcPeriod"/>
            </a:pPr>
            <a:r>
              <a:rPr lang="en-MY" sz="2400" dirty="0"/>
              <a:t>To focus on brainstorming and creating new ideas.</a:t>
            </a:r>
          </a:p>
          <a:p>
            <a:pPr marL="457200" indent="-457200">
              <a:buFont typeface="+mj-lt"/>
              <a:buAutoNum type="alphaUcPeriod"/>
            </a:pPr>
            <a:r>
              <a:rPr lang="en-MY" sz="2400" dirty="0"/>
              <a:t>To have mixed work groups that focus on innovative concepts.</a:t>
            </a:r>
          </a:p>
          <a:p>
            <a:pPr marL="457200" indent="-457200">
              <a:buFont typeface="+mj-lt"/>
              <a:buAutoNum type="alphaUcPeriod"/>
            </a:pPr>
            <a:r>
              <a:rPr lang="en-MY" sz="2400" dirty="0"/>
              <a:t>To have an incoherent structure where everyone does what they do best.</a:t>
            </a:r>
          </a:p>
        </p:txBody>
      </p:sp>
    </p:spTree>
    <p:extLst>
      <p:ext uri="{BB962C8B-B14F-4D97-AF65-F5344CB8AC3E}">
        <p14:creationId xmlns:p14="http://schemas.microsoft.com/office/powerpoint/2010/main" xmlns="" val="3868451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208006-6273-6D6A-2B59-380A830AFCB7}"/>
              </a:ext>
            </a:extLst>
          </p:cNvPr>
          <p:cNvSpPr>
            <a:spLocks noGrp="1"/>
          </p:cNvSpPr>
          <p:nvPr>
            <p:ph type="title"/>
          </p:nvPr>
        </p:nvSpPr>
        <p:spPr>
          <a:xfrm>
            <a:off x="1066800" y="381000"/>
            <a:ext cx="7200900" cy="579439"/>
          </a:xfrm>
        </p:spPr>
        <p:txBody>
          <a:bodyPr>
            <a:normAutofit/>
          </a:bodyPr>
          <a:lstStyle/>
          <a:p>
            <a:pPr algn="ctr"/>
            <a:r>
              <a:rPr lang="en-MY" sz="3200" dirty="0"/>
              <a:t>Answer # </a:t>
            </a:r>
            <a:r>
              <a:rPr lang="en-MY" sz="3200" dirty="0" smtClean="0"/>
              <a:t>4</a:t>
            </a:r>
            <a:endParaRPr lang="en-MY" sz="3200" dirty="0"/>
          </a:p>
        </p:txBody>
      </p:sp>
      <p:sp>
        <p:nvSpPr>
          <p:cNvPr id="3" name="Content Placeholder 2">
            <a:extLst>
              <a:ext uri="{FF2B5EF4-FFF2-40B4-BE49-F238E27FC236}">
                <a16:creationId xmlns:a16="http://schemas.microsoft.com/office/drawing/2014/main" xmlns="" id="{651C2A7C-CA25-6C9C-4AD3-D20E9FAC2AB0}"/>
              </a:ext>
            </a:extLst>
          </p:cNvPr>
          <p:cNvSpPr>
            <a:spLocks noGrp="1"/>
          </p:cNvSpPr>
          <p:nvPr>
            <p:ph idx="1"/>
          </p:nvPr>
        </p:nvSpPr>
        <p:spPr/>
        <p:txBody>
          <a:bodyPr>
            <a:normAutofit/>
          </a:bodyPr>
          <a:lstStyle/>
          <a:p>
            <a:r>
              <a:rPr lang="en-MY" sz="2400" b="1" dirty="0"/>
              <a:t>Option A</a:t>
            </a:r>
          </a:p>
          <a:p>
            <a:endParaRPr lang="en-MY" sz="2800" dirty="0"/>
          </a:p>
          <a:p>
            <a:pPr marL="0" indent="0">
              <a:buNone/>
            </a:pPr>
            <a:r>
              <a:rPr lang="en-MY" sz="2800" dirty="0"/>
              <a:t>Explicit job titles, chain of command, reporting relationships and a well-defined channel of communication exist within these specialized work units in order to maximize their functionality.</a:t>
            </a:r>
          </a:p>
        </p:txBody>
      </p:sp>
    </p:spTree>
    <p:extLst>
      <p:ext uri="{BB962C8B-B14F-4D97-AF65-F5344CB8AC3E}">
        <p14:creationId xmlns:p14="http://schemas.microsoft.com/office/powerpoint/2010/main" xmlns="" val="24799755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F20D81-2E14-3D82-B14C-8BC26558CF6F}"/>
              </a:ext>
            </a:extLst>
          </p:cNvPr>
          <p:cNvSpPr>
            <a:spLocks noGrp="1"/>
          </p:cNvSpPr>
          <p:nvPr>
            <p:ph type="title"/>
          </p:nvPr>
        </p:nvSpPr>
        <p:spPr>
          <a:xfrm>
            <a:off x="827584" y="304800"/>
            <a:ext cx="7200900" cy="666185"/>
          </a:xfrm>
        </p:spPr>
        <p:txBody>
          <a:bodyPr>
            <a:normAutofit/>
          </a:bodyPr>
          <a:lstStyle/>
          <a:p>
            <a:pPr algn="ctr"/>
            <a:r>
              <a:rPr lang="en-MY" sz="3200" dirty="0"/>
              <a:t>Question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958BF02B-6092-C5E7-75B1-5D66A93EEF15}"/>
              </a:ext>
            </a:extLst>
          </p:cNvPr>
          <p:cNvSpPr>
            <a:spLocks noGrp="1"/>
          </p:cNvSpPr>
          <p:nvPr>
            <p:ph idx="1"/>
          </p:nvPr>
        </p:nvSpPr>
        <p:spPr>
          <a:xfrm>
            <a:off x="827584" y="1268760"/>
            <a:ext cx="7776864" cy="4752528"/>
          </a:xfrm>
        </p:spPr>
        <p:txBody>
          <a:bodyPr>
            <a:normAutofit/>
          </a:bodyPr>
          <a:lstStyle/>
          <a:p>
            <a:pPr marL="0" indent="0">
              <a:buNone/>
            </a:pPr>
            <a:r>
              <a:rPr lang="en-MY" sz="2400" dirty="0"/>
              <a:t>Why is a divisional design structure used?</a:t>
            </a:r>
          </a:p>
          <a:p>
            <a:pPr marL="0" indent="0">
              <a:buNone/>
            </a:pPr>
            <a:endParaRPr lang="en-MY" sz="2400" dirty="0"/>
          </a:p>
          <a:p>
            <a:pPr marL="342900" indent="-342900">
              <a:buFont typeface="+mj-lt"/>
              <a:buAutoNum type="alphaUcPeriod"/>
            </a:pPr>
            <a:r>
              <a:rPr lang="en-MY" sz="2400" dirty="0"/>
              <a:t>To create several semi-autonomous units that focus on a narrow sector of business.</a:t>
            </a:r>
          </a:p>
          <a:p>
            <a:pPr marL="342900" indent="-342900">
              <a:buFont typeface="+mj-lt"/>
              <a:buAutoNum type="alphaUcPeriod"/>
            </a:pPr>
            <a:r>
              <a:rPr lang="en-MY" sz="2400" dirty="0"/>
              <a:t>To make sure that there is a proper hierarchy and that there are small groups.</a:t>
            </a:r>
          </a:p>
          <a:p>
            <a:pPr marL="342900" indent="-342900">
              <a:buFont typeface="+mj-lt"/>
              <a:buAutoNum type="alphaUcPeriod"/>
            </a:pPr>
            <a:r>
              <a:rPr lang="en-MY" sz="2400" dirty="0"/>
              <a:t>To create a business organization where the entire workforce is one group that doesn't have a hierarchy.</a:t>
            </a:r>
          </a:p>
          <a:p>
            <a:pPr marL="342900" indent="-342900">
              <a:buFont typeface="+mj-lt"/>
              <a:buAutoNum type="alphaUcPeriod"/>
            </a:pPr>
            <a:r>
              <a:rPr lang="en-MY" sz="2400" dirty="0"/>
              <a:t>To make sure that each work group focuses on only one narrow aspect of production</a:t>
            </a:r>
          </a:p>
        </p:txBody>
      </p:sp>
    </p:spTree>
    <p:extLst>
      <p:ext uri="{BB962C8B-B14F-4D97-AF65-F5344CB8AC3E}">
        <p14:creationId xmlns:p14="http://schemas.microsoft.com/office/powerpoint/2010/main" xmlns="" val="2332014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7A4C0-65BB-B49D-E76B-350B3D298816}"/>
              </a:ext>
            </a:extLst>
          </p:cNvPr>
          <p:cNvSpPr>
            <a:spLocks noGrp="1"/>
          </p:cNvSpPr>
          <p:nvPr>
            <p:ph type="title"/>
          </p:nvPr>
        </p:nvSpPr>
        <p:spPr>
          <a:xfrm>
            <a:off x="914400" y="228600"/>
            <a:ext cx="7200900" cy="655639"/>
          </a:xfrm>
        </p:spPr>
        <p:txBody>
          <a:bodyPr>
            <a:normAutofit/>
          </a:bodyPr>
          <a:lstStyle/>
          <a:p>
            <a:pPr algn="ctr"/>
            <a:r>
              <a:rPr lang="en-MY" sz="3200" dirty="0"/>
              <a:t>Answer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2735731C-CF97-EDF3-A984-47E8E0372288}"/>
              </a:ext>
            </a:extLst>
          </p:cNvPr>
          <p:cNvSpPr>
            <a:spLocks noGrp="1"/>
          </p:cNvSpPr>
          <p:nvPr>
            <p:ph idx="1"/>
          </p:nvPr>
        </p:nvSpPr>
        <p:spPr/>
        <p:txBody>
          <a:bodyPr>
            <a:normAutofit/>
          </a:bodyPr>
          <a:lstStyle/>
          <a:p>
            <a:r>
              <a:rPr lang="en-MY" sz="2400" b="1" dirty="0"/>
              <a:t>Option A</a:t>
            </a:r>
          </a:p>
          <a:p>
            <a:endParaRPr lang="en-MY" sz="2400" dirty="0"/>
          </a:p>
          <a:p>
            <a:pPr marL="0" indent="0">
              <a:buNone/>
            </a:pPr>
            <a:r>
              <a:rPr lang="en-MY" sz="2400" dirty="0"/>
              <a:t>A divisional design structure gives larger companies the capacity to separate large sections of the business into semi-autonomous units or divisions.</a:t>
            </a:r>
          </a:p>
        </p:txBody>
      </p:sp>
    </p:spTree>
    <p:extLst>
      <p:ext uri="{BB962C8B-B14F-4D97-AF65-F5344CB8AC3E}">
        <p14:creationId xmlns:p14="http://schemas.microsoft.com/office/powerpoint/2010/main" xmlns="" val="30813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pPr algn="ctr"/>
            <a:r>
              <a:rPr lang="en-US" sz="3200" dirty="0" smtClean="0">
                <a:latin typeface="Arial" panose="020B0604020202020204" pitchFamily="34" charset="0"/>
                <a:cs typeface="Arial" panose="020B0604020202020204" pitchFamily="34" charset="0"/>
              </a:rPr>
              <a:t>Authority and responsibility</a:t>
            </a:r>
            <a:endParaRPr lang="en-US" sz="3200" dirty="0"/>
          </a:p>
        </p:txBody>
      </p:sp>
      <p:sp>
        <p:nvSpPr>
          <p:cNvPr id="3" name="Content Placeholder 2"/>
          <p:cNvSpPr>
            <a:spLocks noGrp="1"/>
          </p:cNvSpPr>
          <p:nvPr>
            <p:ph idx="1"/>
          </p:nvPr>
        </p:nvSpPr>
        <p:spPr>
          <a:xfrm>
            <a:off x="762000" y="1295400"/>
            <a:ext cx="7848600" cy="3810000"/>
          </a:xfrm>
        </p:spPr>
        <p:txBody>
          <a:bodyPr>
            <a:normAutofit/>
          </a:bodyPr>
          <a:lstStyle/>
          <a:p>
            <a:r>
              <a:rPr lang="en-US" sz="2400" b="1" dirty="0" smtClean="0"/>
              <a:t>Authority </a:t>
            </a:r>
            <a:r>
              <a:rPr lang="en-US" sz="2400" dirty="0" smtClean="0"/>
              <a:t>refers to the rights inherent in a managerial position to give orders and expect the orders to be obeyed</a:t>
            </a:r>
          </a:p>
          <a:p>
            <a:r>
              <a:rPr lang="en-US" sz="2400" b="1" dirty="0" smtClean="0"/>
              <a:t>Responsibility</a:t>
            </a:r>
            <a:r>
              <a:rPr lang="en-US" sz="2400" dirty="0" smtClean="0"/>
              <a:t> - An obligation to perform assigned duties</a:t>
            </a:r>
          </a:p>
          <a:p>
            <a:r>
              <a:rPr lang="en-US" sz="2400" b="1" dirty="0" smtClean="0"/>
              <a:t>Chain of command </a:t>
            </a:r>
            <a:r>
              <a:rPr lang="en-US" sz="2400" dirty="0" smtClean="0"/>
              <a:t>- The line of authority extending from upper organizational levels to lower levels, which clarifies who reports to whom</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8B3A0-EA0E-4157-94AB-106BEC8E5EA5}"/>
              </a:ext>
            </a:extLst>
          </p:cNvPr>
          <p:cNvSpPr>
            <a:spLocks noGrp="1"/>
          </p:cNvSpPr>
          <p:nvPr>
            <p:ph type="title"/>
          </p:nvPr>
        </p:nvSpPr>
        <p:spPr>
          <a:xfrm>
            <a:off x="611560" y="304800"/>
            <a:ext cx="7200900" cy="758014"/>
          </a:xfrm>
        </p:spPr>
        <p:txBody>
          <a:bodyPr>
            <a:normAutofit/>
          </a:bodyPr>
          <a:lstStyle/>
          <a:p>
            <a:r>
              <a:rPr lang="en-MY" sz="3200" dirty="0" smtClean="0"/>
              <a:t>Centralization </a:t>
            </a:r>
            <a:r>
              <a:rPr lang="en-MY" sz="3200" dirty="0" err="1" smtClean="0"/>
              <a:t>vs</a:t>
            </a:r>
            <a:r>
              <a:rPr lang="en-MY" sz="3200" dirty="0" smtClean="0"/>
              <a:t> Decentralization</a:t>
            </a:r>
            <a:endParaRPr lang="en-MY" sz="3200" dirty="0"/>
          </a:p>
        </p:txBody>
      </p:sp>
      <p:pic>
        <p:nvPicPr>
          <p:cNvPr id="5" name="Content Placeholder 4">
            <a:extLst>
              <a:ext uri="{FF2B5EF4-FFF2-40B4-BE49-F238E27FC236}">
                <a16:creationId xmlns="" xmlns:a16="http://schemas.microsoft.com/office/drawing/2014/main" id="{339A54F7-D390-4BBD-9802-5A5DF31EDB5C}"/>
              </a:ext>
            </a:extLst>
          </p:cNvPr>
          <p:cNvPicPr>
            <a:picLocks noGrp="1" noChangeAspect="1"/>
          </p:cNvPicPr>
          <p:nvPr>
            <p:ph idx="1"/>
          </p:nvPr>
        </p:nvPicPr>
        <p:blipFill>
          <a:blip r:embed="rId2"/>
          <a:stretch>
            <a:fillRect/>
          </a:stretch>
        </p:blipFill>
        <p:spPr>
          <a:xfrm>
            <a:off x="1980134" y="3460543"/>
            <a:ext cx="4463752" cy="2457669"/>
          </a:xfrm>
        </p:spPr>
      </p:pic>
      <p:sp>
        <p:nvSpPr>
          <p:cNvPr id="7" name="TextBox 6">
            <a:extLst>
              <a:ext uri="{FF2B5EF4-FFF2-40B4-BE49-F238E27FC236}">
                <a16:creationId xmlns="" xmlns:a16="http://schemas.microsoft.com/office/drawing/2014/main" id="{3AFA0CAA-792D-404A-9C29-6CC614C8150C}"/>
              </a:ext>
            </a:extLst>
          </p:cNvPr>
          <p:cNvSpPr txBox="1"/>
          <p:nvPr/>
        </p:nvSpPr>
        <p:spPr>
          <a:xfrm>
            <a:off x="467594" y="1422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 xmlns:p14="http://schemas.microsoft.com/office/powerpoint/2010/main" val="2655236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noAutofit/>
          </a:bodyPr>
          <a:lstStyle/>
          <a:p>
            <a:pPr algn="ctr"/>
            <a:r>
              <a:rPr lang="en-US" sz="3200" dirty="0" smtClean="0"/>
              <a:t>Question # 6</a:t>
            </a:r>
            <a:endParaRPr lang="en-US" sz="3200" dirty="0"/>
          </a:p>
        </p:txBody>
      </p:sp>
      <p:sp>
        <p:nvSpPr>
          <p:cNvPr id="3" name="Content Placeholder 2"/>
          <p:cNvSpPr>
            <a:spLocks noGrp="1"/>
          </p:cNvSpPr>
          <p:nvPr>
            <p:ph idx="1"/>
          </p:nvPr>
        </p:nvSpPr>
        <p:spPr>
          <a:xfrm>
            <a:off x="838200" y="990600"/>
            <a:ext cx="7696200" cy="4876800"/>
          </a:xfrm>
        </p:spPr>
        <p:txBody>
          <a:bodyPr>
            <a:normAutofit/>
          </a:bodyPr>
          <a:lstStyle/>
          <a:p>
            <a:pPr>
              <a:buNone/>
            </a:pPr>
            <a:r>
              <a:rPr lang="en-US" sz="2800" dirty="0" smtClean="0"/>
              <a:t>An MNC, in which almost all decisions of any importance are made by the Global CEO, would be MOST likely to have which organizational structure?</a:t>
            </a:r>
          </a:p>
          <a:p>
            <a:pPr>
              <a:buNone/>
            </a:pPr>
            <a:endParaRPr lang="en-US" sz="2800" dirty="0" smtClean="0"/>
          </a:p>
          <a:p>
            <a:pPr marL="342900" indent="-342900">
              <a:buFont typeface="+mj-lt"/>
              <a:buAutoNum type="alphaUcPeriod"/>
            </a:pPr>
            <a:r>
              <a:rPr lang="en-US" sz="2800" dirty="0" smtClean="0"/>
              <a:t>Hierarchical</a:t>
            </a:r>
          </a:p>
          <a:p>
            <a:pPr marL="342900" indent="-342900">
              <a:buFont typeface="+mj-lt"/>
              <a:buAutoNum type="alphaUcPeriod"/>
            </a:pPr>
            <a:r>
              <a:rPr lang="en-US" sz="2800" dirty="0" smtClean="0"/>
              <a:t>Centralized</a:t>
            </a:r>
          </a:p>
          <a:p>
            <a:pPr marL="342900" indent="-342900">
              <a:buFont typeface="+mj-lt"/>
              <a:buAutoNum type="alphaUcPeriod"/>
            </a:pPr>
            <a:r>
              <a:rPr lang="en-US" sz="2800" dirty="0" smtClean="0"/>
              <a:t>Functional</a:t>
            </a:r>
          </a:p>
          <a:p>
            <a:pPr marL="342900" indent="-342900">
              <a:buFont typeface="+mj-lt"/>
              <a:buAutoNum type="alphaUcPeriod"/>
            </a:pPr>
            <a:r>
              <a:rPr lang="en-US" sz="2800" dirty="0" smtClean="0"/>
              <a:t>Matrix</a:t>
            </a:r>
          </a:p>
          <a:p>
            <a:pPr marL="342900" indent="-342900">
              <a:buFont typeface="+mj-lt"/>
              <a:buAutoNum type="alphaUcPeriod"/>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pPr algn="ctr"/>
            <a:r>
              <a:rPr lang="en-US" sz="3200" dirty="0" smtClean="0"/>
              <a:t>Answer # 6</a:t>
            </a:r>
            <a:endParaRPr lang="en-US" sz="3200" dirty="0"/>
          </a:p>
        </p:txBody>
      </p:sp>
      <p:sp>
        <p:nvSpPr>
          <p:cNvPr id="3" name="Content Placeholder 2"/>
          <p:cNvSpPr>
            <a:spLocks noGrp="1"/>
          </p:cNvSpPr>
          <p:nvPr>
            <p:ph idx="1"/>
          </p:nvPr>
        </p:nvSpPr>
        <p:spPr>
          <a:xfrm>
            <a:off x="838200" y="1447800"/>
            <a:ext cx="7200900" cy="3809999"/>
          </a:xfrm>
        </p:spPr>
        <p:txBody>
          <a:bodyPr>
            <a:normAutofit/>
          </a:bodyPr>
          <a:lstStyle/>
          <a:p>
            <a:r>
              <a:rPr lang="en-US" sz="2800" b="1" dirty="0" smtClean="0"/>
              <a:t>Option B</a:t>
            </a:r>
            <a:endParaRPr lang="en-US" sz="28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D2B96-98DD-4B2D-8D15-D99465A3383C}"/>
              </a:ext>
            </a:extLst>
          </p:cNvPr>
          <p:cNvSpPr>
            <a:spLocks noGrp="1"/>
          </p:cNvSpPr>
          <p:nvPr>
            <p:ph type="title"/>
          </p:nvPr>
        </p:nvSpPr>
        <p:spPr>
          <a:xfrm>
            <a:off x="611560" y="304800"/>
            <a:ext cx="7200900" cy="837585"/>
          </a:xfrm>
        </p:spPr>
        <p:txBody>
          <a:bodyPr>
            <a:normAutofit/>
          </a:bodyPr>
          <a:lstStyle/>
          <a:p>
            <a:pPr algn="ctr"/>
            <a:r>
              <a:rPr lang="en-MY" sz="3200" dirty="0"/>
              <a:t>Span of Control</a:t>
            </a:r>
          </a:p>
        </p:txBody>
      </p:sp>
      <p:sp>
        <p:nvSpPr>
          <p:cNvPr id="3" name="Content Placeholder 2">
            <a:extLst>
              <a:ext uri="{FF2B5EF4-FFF2-40B4-BE49-F238E27FC236}">
                <a16:creationId xmlns="" xmlns:a16="http://schemas.microsoft.com/office/drawing/2014/main" id="{29754022-6A3C-4E92-AE2A-A6C669779805}"/>
              </a:ext>
            </a:extLst>
          </p:cNvPr>
          <p:cNvSpPr>
            <a:spLocks noGrp="1"/>
          </p:cNvSpPr>
          <p:nvPr>
            <p:ph idx="1"/>
          </p:nvPr>
        </p:nvSpPr>
        <p:spPr>
          <a:xfrm>
            <a:off x="827584" y="1524000"/>
            <a:ext cx="7200900" cy="3809999"/>
          </a:xfrm>
        </p:spPr>
        <p:txBody>
          <a:bodyPr/>
          <a:lstStyle/>
          <a:p>
            <a:r>
              <a:rPr lang="en-MY" sz="2800" dirty="0"/>
              <a:t>The number of people who report to one manager in a hierarchy</a:t>
            </a:r>
          </a:p>
          <a:p>
            <a:r>
              <a:rPr lang="en-MY" sz="2800" dirty="0"/>
              <a:t>The more people under the control of one manager – wider span of control</a:t>
            </a:r>
          </a:p>
          <a:p>
            <a:endParaRPr lang="en-MY" dirty="0"/>
          </a:p>
        </p:txBody>
      </p:sp>
      <p:pic>
        <p:nvPicPr>
          <p:cNvPr id="5" name="Picture 4">
            <a:extLst>
              <a:ext uri="{FF2B5EF4-FFF2-40B4-BE49-F238E27FC236}">
                <a16:creationId xmlns="" xmlns:a16="http://schemas.microsoft.com/office/drawing/2014/main" id="{04512FF4-4F81-4CDA-85D0-9C7C4CD72515}"/>
              </a:ext>
            </a:extLst>
          </p:cNvPr>
          <p:cNvPicPr>
            <a:picLocks noChangeAspect="1"/>
          </p:cNvPicPr>
          <p:nvPr/>
        </p:nvPicPr>
        <p:blipFill>
          <a:blip r:embed="rId2"/>
          <a:stretch>
            <a:fillRect/>
          </a:stretch>
        </p:blipFill>
        <p:spPr>
          <a:xfrm>
            <a:off x="1602160" y="3284985"/>
            <a:ext cx="4986064" cy="2793288"/>
          </a:xfrm>
          <a:prstGeom prst="rect">
            <a:avLst/>
          </a:prstGeom>
        </p:spPr>
      </p:pic>
    </p:spTree>
    <p:extLst>
      <p:ext uri="{BB962C8B-B14F-4D97-AF65-F5344CB8AC3E}">
        <p14:creationId xmlns="" xmlns:p14="http://schemas.microsoft.com/office/powerpoint/2010/main" val="38086202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 xmlns:p14="http://schemas.microsoft.com/office/powerpoint/2010/main" val="2232337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C16F54-10AD-45DD-8C0A-48317D8A76D7}"/>
              </a:ext>
            </a:extLst>
          </p:cNvPr>
          <p:cNvSpPr>
            <a:spLocks noGrp="1"/>
          </p:cNvSpPr>
          <p:nvPr>
            <p:ph type="title"/>
          </p:nvPr>
        </p:nvSpPr>
        <p:spPr>
          <a:xfrm>
            <a:off x="914400" y="228600"/>
            <a:ext cx="7200900" cy="649417"/>
          </a:xfrm>
        </p:spPr>
        <p:txBody>
          <a:bodyPr>
            <a:normAutofit/>
          </a:bodyPr>
          <a:lstStyle/>
          <a:p>
            <a:pPr algn="ctr"/>
            <a:r>
              <a:rPr lang="en-MY" sz="3200" dirty="0"/>
              <a:t>Question # </a:t>
            </a:r>
            <a:r>
              <a:rPr lang="en-MY" sz="3200" dirty="0" smtClean="0"/>
              <a:t>7</a:t>
            </a:r>
            <a:endParaRPr lang="en-MY" sz="3200" dirty="0"/>
          </a:p>
        </p:txBody>
      </p:sp>
      <p:sp>
        <p:nvSpPr>
          <p:cNvPr id="3" name="Content Placeholder 2">
            <a:extLst>
              <a:ext uri="{FF2B5EF4-FFF2-40B4-BE49-F238E27FC236}">
                <a16:creationId xmlns:a16="http://schemas.microsoft.com/office/drawing/2014/main" xmlns="" id="{A74C1478-EBC9-403D-BA9D-45A52A4E8EC6}"/>
              </a:ext>
            </a:extLst>
          </p:cNvPr>
          <p:cNvSpPr>
            <a:spLocks noGrp="1"/>
          </p:cNvSpPr>
          <p:nvPr>
            <p:ph idx="1"/>
          </p:nvPr>
        </p:nvSpPr>
        <p:spPr>
          <a:xfrm>
            <a:off x="827584" y="1524000"/>
            <a:ext cx="7920880" cy="4209256"/>
          </a:xfrm>
        </p:spPr>
        <p:txBody>
          <a:bodyPr>
            <a:noAutofit/>
          </a:bodyPr>
          <a:lstStyle/>
          <a:p>
            <a:pPr marL="0" indent="0">
              <a:buNone/>
            </a:pPr>
            <a:r>
              <a:rPr lang="en-MY" sz="2400" dirty="0"/>
              <a:t>If a company has managers with large spans of control, it is likely there are _____.</a:t>
            </a:r>
          </a:p>
          <a:p>
            <a:pPr marL="0" indent="0">
              <a:buNone/>
            </a:pPr>
            <a:endParaRPr lang="en-MY" sz="2400" dirty="0"/>
          </a:p>
          <a:p>
            <a:pPr marL="457200" indent="-457200">
              <a:buFont typeface="+mj-lt"/>
              <a:buAutoNum type="alphaUcPeriod"/>
            </a:pPr>
            <a:r>
              <a:rPr lang="en-MY" sz="2400" dirty="0"/>
              <a:t>a more complicated organizational chart and less centralization</a:t>
            </a:r>
          </a:p>
          <a:p>
            <a:pPr marL="457200" indent="-457200">
              <a:buFont typeface="+mj-lt"/>
              <a:buAutoNum type="alphaUcPeriod"/>
            </a:pPr>
            <a:r>
              <a:rPr lang="en-MY" sz="2400" dirty="0"/>
              <a:t>a more complicated chain of command</a:t>
            </a:r>
          </a:p>
          <a:p>
            <a:pPr marL="457200" indent="-457200">
              <a:buFont typeface="+mj-lt"/>
              <a:buAutoNum type="alphaUcPeriod"/>
            </a:pPr>
            <a:r>
              <a:rPr lang="en-MY" sz="2400" dirty="0"/>
              <a:t>a small number of managers who are all efficient</a:t>
            </a:r>
          </a:p>
          <a:p>
            <a:pPr marL="457200" indent="-457200">
              <a:buFont typeface="+mj-lt"/>
              <a:buAutoNum type="alphaUcPeriod"/>
            </a:pPr>
            <a:r>
              <a:rPr lang="en-MY" sz="2400" dirty="0"/>
              <a:t>a larger number of managers and potentially too many leaders</a:t>
            </a:r>
          </a:p>
        </p:txBody>
      </p:sp>
    </p:spTree>
    <p:extLst>
      <p:ext uri="{BB962C8B-B14F-4D97-AF65-F5344CB8AC3E}">
        <p14:creationId xmlns:p14="http://schemas.microsoft.com/office/powerpoint/2010/main" xmlns="" val="2995106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89049-07A3-4DE4-9B95-BCB3CAC6C290}"/>
              </a:ext>
            </a:extLst>
          </p:cNvPr>
          <p:cNvSpPr>
            <a:spLocks noGrp="1"/>
          </p:cNvSpPr>
          <p:nvPr>
            <p:ph type="title"/>
          </p:nvPr>
        </p:nvSpPr>
        <p:spPr>
          <a:xfrm>
            <a:off x="539552" y="304800"/>
            <a:ext cx="7200900" cy="872439"/>
          </a:xfrm>
        </p:spPr>
        <p:txBody>
          <a:bodyPr>
            <a:normAutofit/>
          </a:bodyPr>
          <a:lstStyle/>
          <a:p>
            <a:pPr algn="ctr"/>
            <a:r>
              <a:rPr lang="en-MY" sz="3200" dirty="0"/>
              <a:t>Answer # </a:t>
            </a:r>
            <a:r>
              <a:rPr lang="en-MY" sz="3200" dirty="0" smtClean="0"/>
              <a:t>7</a:t>
            </a:r>
            <a:endParaRPr lang="en-MY" sz="3200" dirty="0"/>
          </a:p>
        </p:txBody>
      </p:sp>
      <p:sp>
        <p:nvSpPr>
          <p:cNvPr id="3" name="Content Placeholder 2">
            <a:extLst>
              <a:ext uri="{FF2B5EF4-FFF2-40B4-BE49-F238E27FC236}">
                <a16:creationId xmlns:a16="http://schemas.microsoft.com/office/drawing/2014/main" xmlns="" id="{ADEE9C12-6B19-4883-97EB-118EE7CF1200}"/>
              </a:ext>
            </a:extLst>
          </p:cNvPr>
          <p:cNvSpPr>
            <a:spLocks noGrp="1"/>
          </p:cNvSpPr>
          <p:nvPr>
            <p:ph idx="1"/>
          </p:nvPr>
        </p:nvSpPr>
        <p:spPr>
          <a:xfrm>
            <a:off x="539552" y="1628800"/>
            <a:ext cx="8064896" cy="4968552"/>
          </a:xfrm>
        </p:spPr>
        <p:txBody>
          <a:bodyPr>
            <a:noAutofit/>
          </a:bodyPr>
          <a:lstStyle/>
          <a:p>
            <a:r>
              <a:rPr lang="en-MY" sz="2400" b="1" dirty="0"/>
              <a:t>Option C</a:t>
            </a:r>
          </a:p>
          <a:p>
            <a:pPr marL="0" indent="0">
              <a:buNone/>
            </a:pPr>
            <a:endParaRPr lang="en-MY" sz="2400" b="0" i="0" dirty="0">
              <a:effectLst/>
            </a:endParaRPr>
          </a:p>
          <a:p>
            <a:pPr marL="0" indent="0">
              <a:buNone/>
            </a:pPr>
            <a:r>
              <a:rPr lang="en-MY" sz="2400" b="0" i="0" dirty="0">
                <a:effectLst/>
              </a:rPr>
              <a:t>The span of control and determines how many individuals a manager can efficiently and effectively manage. Companies with wider spans of control require fewer managers and are more efficient than companies with narrow spans of control, but if the span of control becomes too large, employees may not receive adequate leadership and support from their managers.</a:t>
            </a:r>
            <a:endParaRPr lang="en-MY" sz="2400" dirty="0"/>
          </a:p>
        </p:txBody>
      </p:sp>
    </p:spTree>
    <p:extLst>
      <p:ext uri="{BB962C8B-B14F-4D97-AF65-F5344CB8AC3E}">
        <p14:creationId xmlns:p14="http://schemas.microsoft.com/office/powerpoint/2010/main" xmlns="" val="1463889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normAutofit/>
          </a:bodyPr>
          <a:lstStyle/>
          <a:p>
            <a:pPr algn="ctr"/>
            <a:r>
              <a:rPr lang="en-US" sz="3200" dirty="0" smtClean="0"/>
              <a:t>Question # 8</a:t>
            </a:r>
            <a:endParaRPr lang="en-US" sz="3200" dirty="0"/>
          </a:p>
        </p:txBody>
      </p:sp>
      <p:sp>
        <p:nvSpPr>
          <p:cNvPr id="3" name="Content Placeholder 2"/>
          <p:cNvSpPr>
            <a:spLocks noGrp="1"/>
          </p:cNvSpPr>
          <p:nvPr>
            <p:ph idx="1"/>
          </p:nvPr>
        </p:nvSpPr>
        <p:spPr>
          <a:xfrm>
            <a:off x="609600" y="990600"/>
            <a:ext cx="8001000" cy="4876800"/>
          </a:xfrm>
        </p:spPr>
        <p:txBody>
          <a:bodyPr>
            <a:noAutofit/>
          </a:bodyPr>
          <a:lstStyle/>
          <a:p>
            <a:pPr>
              <a:buNone/>
            </a:pPr>
            <a:r>
              <a:rPr lang="en-US" sz="2800" dirty="0" smtClean="0"/>
              <a:t>The optimal level of this/these depends primarily on organizational structure, available technology, the functions being performed, and the competencies of the employees as well as the leader.</a:t>
            </a:r>
          </a:p>
          <a:p>
            <a:pPr>
              <a:buNone/>
            </a:pPr>
            <a:endParaRPr lang="en-US" sz="2800" dirty="0" smtClean="0"/>
          </a:p>
          <a:p>
            <a:pPr marL="342900" indent="-342900">
              <a:buFont typeface="+mj-lt"/>
              <a:buAutoNum type="alphaUcPeriod"/>
            </a:pPr>
            <a:r>
              <a:rPr lang="en-US" sz="2800" dirty="0" smtClean="0"/>
              <a:t>Unity of command</a:t>
            </a:r>
          </a:p>
          <a:p>
            <a:pPr marL="342900" indent="-342900">
              <a:buFont typeface="+mj-lt"/>
              <a:buAutoNum type="alphaUcPeriod"/>
            </a:pPr>
            <a:r>
              <a:rPr lang="en-US" sz="2800" dirty="0" smtClean="0"/>
              <a:t>Delegation of authority</a:t>
            </a:r>
          </a:p>
          <a:p>
            <a:pPr marL="342900" indent="-342900">
              <a:buFont typeface="+mj-lt"/>
              <a:buAutoNum type="alphaUcPeriod"/>
            </a:pPr>
            <a:r>
              <a:rPr lang="en-US" sz="2800" dirty="0" smtClean="0"/>
              <a:t>Span of control</a:t>
            </a:r>
          </a:p>
          <a:p>
            <a:pPr marL="342900" indent="-342900">
              <a:buFont typeface="+mj-lt"/>
              <a:buAutoNum type="alphaUcPeriod"/>
            </a:pPr>
            <a:r>
              <a:rPr lang="en-US" sz="2800" dirty="0" err="1" smtClean="0"/>
              <a:t>Decentralisation</a:t>
            </a:r>
            <a:endParaRPr lang="en-US" sz="2800" dirty="0" smtClean="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200900" cy="503239"/>
          </a:xfrm>
        </p:spPr>
        <p:txBody>
          <a:bodyPr>
            <a:noAutofit/>
          </a:bodyPr>
          <a:lstStyle/>
          <a:p>
            <a:pPr algn="ctr"/>
            <a:r>
              <a:rPr lang="en-US" sz="3200" dirty="0" smtClean="0"/>
              <a:t>Answer # 8</a:t>
            </a:r>
            <a:endParaRPr lang="en-US" sz="3200" dirty="0"/>
          </a:p>
        </p:txBody>
      </p:sp>
      <p:sp>
        <p:nvSpPr>
          <p:cNvPr id="3" name="Content Placeholder 2"/>
          <p:cNvSpPr>
            <a:spLocks noGrp="1"/>
          </p:cNvSpPr>
          <p:nvPr>
            <p:ph idx="1"/>
          </p:nvPr>
        </p:nvSpPr>
        <p:spPr>
          <a:xfrm>
            <a:off x="914400" y="1447800"/>
            <a:ext cx="7200900" cy="3809999"/>
          </a:xfrm>
        </p:spPr>
        <p:txBody>
          <a:bodyPr>
            <a:normAutofit/>
          </a:bodyPr>
          <a:lstStyle/>
          <a:p>
            <a:r>
              <a:rPr lang="en-US" sz="2800" dirty="0" smtClean="0"/>
              <a:t>Option C</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2803910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5F5FCE-B04E-AA79-2CE3-DA1B4CB41D4C}"/>
              </a:ext>
            </a:extLst>
          </p:cNvPr>
          <p:cNvSpPr>
            <a:spLocks noGrp="1"/>
          </p:cNvSpPr>
          <p:nvPr>
            <p:ph type="title"/>
          </p:nvPr>
        </p:nvSpPr>
        <p:spPr>
          <a:xfrm>
            <a:off x="539552" y="0"/>
            <a:ext cx="7200900" cy="1142385"/>
          </a:xfrm>
        </p:spPr>
        <p:txBody>
          <a:bodyPr>
            <a:normAutofit/>
          </a:bodyPr>
          <a:lstStyle/>
          <a:p>
            <a:r>
              <a:rPr lang="en-MY" sz="2800" dirty="0"/>
              <a:t>What is a Group?</a:t>
            </a:r>
          </a:p>
        </p:txBody>
      </p:sp>
      <p:sp>
        <p:nvSpPr>
          <p:cNvPr id="3" name="Content Placeholder 2">
            <a:extLst>
              <a:ext uri="{FF2B5EF4-FFF2-40B4-BE49-F238E27FC236}">
                <a16:creationId xmlns:a16="http://schemas.microsoft.com/office/drawing/2014/main" xmlns="" id="{721E2D1F-1308-FAA8-8203-6BF6602E41F5}"/>
              </a:ext>
            </a:extLst>
          </p:cNvPr>
          <p:cNvSpPr>
            <a:spLocks noGrp="1"/>
          </p:cNvSpPr>
          <p:nvPr>
            <p:ph idx="1"/>
          </p:nvPr>
        </p:nvSpPr>
        <p:spPr>
          <a:xfrm>
            <a:off x="391895" y="1412776"/>
            <a:ext cx="8356569" cy="4032448"/>
          </a:xfrm>
        </p:spPr>
        <p:txBody>
          <a:bodyPr>
            <a:noAutofit/>
          </a:bodyPr>
          <a:lstStyle/>
          <a:p>
            <a:r>
              <a:rPr lang="en-MY" sz="2400" dirty="0"/>
              <a:t>A group is defined as a number of individuals forming a unit for a certain reason or cause. In an organization, a work group consists of two or more individuals who work towards the same objective and may sometimes function as a team but work independently. </a:t>
            </a:r>
          </a:p>
          <a:p>
            <a:endParaRPr lang="en-MY" sz="2400" dirty="0"/>
          </a:p>
          <a:p>
            <a:r>
              <a:rPr lang="en-MY" sz="2400" dirty="0"/>
              <a:t>Groups at the workplace are essentially formed as there are similarities to the work being done, but each individual is working separately; some may work in the same departments, while other groups may have members from different departments. People within groups can relate but don't necessarily use their skills to work together.</a:t>
            </a:r>
          </a:p>
        </p:txBody>
      </p:sp>
    </p:spTree>
    <p:extLst>
      <p:ext uri="{BB962C8B-B14F-4D97-AF65-F5344CB8AC3E}">
        <p14:creationId xmlns:p14="http://schemas.microsoft.com/office/powerpoint/2010/main" xmlns="" val="2778314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534CA6-FDEF-54BD-900A-EB762499A46C}"/>
              </a:ext>
            </a:extLst>
          </p:cNvPr>
          <p:cNvSpPr>
            <a:spLocks noGrp="1"/>
          </p:cNvSpPr>
          <p:nvPr>
            <p:ph type="title"/>
          </p:nvPr>
        </p:nvSpPr>
        <p:spPr>
          <a:xfrm>
            <a:off x="755576" y="-77216"/>
            <a:ext cx="7200900" cy="1142385"/>
          </a:xfrm>
        </p:spPr>
        <p:txBody>
          <a:bodyPr>
            <a:normAutofit/>
          </a:bodyPr>
          <a:lstStyle/>
          <a:p>
            <a:r>
              <a:rPr lang="en-MY" sz="2800" dirty="0"/>
              <a:t>What is a Team?</a:t>
            </a:r>
          </a:p>
        </p:txBody>
      </p:sp>
      <p:sp>
        <p:nvSpPr>
          <p:cNvPr id="3" name="Content Placeholder 2">
            <a:extLst>
              <a:ext uri="{FF2B5EF4-FFF2-40B4-BE49-F238E27FC236}">
                <a16:creationId xmlns:a16="http://schemas.microsoft.com/office/drawing/2014/main" xmlns="" id="{70FB9C59-459C-3B1B-8D77-6403523E6CD7}"/>
              </a:ext>
            </a:extLst>
          </p:cNvPr>
          <p:cNvSpPr>
            <a:spLocks noGrp="1"/>
          </p:cNvSpPr>
          <p:nvPr>
            <p:ph idx="1"/>
          </p:nvPr>
        </p:nvSpPr>
        <p:spPr>
          <a:xfrm>
            <a:off x="750074" y="1340768"/>
            <a:ext cx="7854374" cy="4752528"/>
          </a:xfrm>
        </p:spPr>
        <p:txBody>
          <a:bodyPr>
            <a:normAutofit fontScale="92500"/>
          </a:bodyPr>
          <a:lstStyle/>
          <a:p>
            <a:r>
              <a:rPr lang="en-MY" sz="2400" dirty="0"/>
              <a:t>A team is defined as a group of accomplished individuals who work together toward a common goal that needs completion. Team members in an organization rely on each other to accomplish certain tasks required of the work. Individuals within a team usually complement one another, meaning some may bring certain skills while others bring different needed skills.</a:t>
            </a:r>
          </a:p>
          <a:p>
            <a:endParaRPr lang="en-MY" sz="2400" dirty="0"/>
          </a:p>
          <a:p>
            <a:r>
              <a:rPr lang="en-MY" sz="2400" dirty="0"/>
              <a:t>For example, a work team might be a group of people responsible for organizing a corporate event. While one team member can organize the marketing aspect, another can work on booking, while others can work on the setup. This team uses different skills from different members.</a:t>
            </a:r>
          </a:p>
        </p:txBody>
      </p:sp>
    </p:spTree>
    <p:extLst>
      <p:ext uri="{BB962C8B-B14F-4D97-AF65-F5344CB8AC3E}">
        <p14:creationId xmlns:p14="http://schemas.microsoft.com/office/powerpoint/2010/main" xmlns="" val="21670856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195C1-DB96-2507-A3BF-31E2E94A4BD4}"/>
              </a:ext>
            </a:extLst>
          </p:cNvPr>
          <p:cNvSpPr>
            <a:spLocks noGrp="1"/>
          </p:cNvSpPr>
          <p:nvPr>
            <p:ph type="title"/>
          </p:nvPr>
        </p:nvSpPr>
        <p:spPr>
          <a:xfrm>
            <a:off x="611560" y="-228616"/>
            <a:ext cx="7200900" cy="1142385"/>
          </a:xfrm>
        </p:spPr>
        <p:txBody>
          <a:bodyPr>
            <a:normAutofit/>
          </a:bodyPr>
          <a:lstStyle/>
          <a:p>
            <a:r>
              <a:rPr lang="en-MY" sz="2800" dirty="0"/>
              <a:t>Types of Teams</a:t>
            </a:r>
          </a:p>
        </p:txBody>
      </p:sp>
      <p:sp>
        <p:nvSpPr>
          <p:cNvPr id="3" name="Content Placeholder 2">
            <a:extLst>
              <a:ext uri="{FF2B5EF4-FFF2-40B4-BE49-F238E27FC236}">
                <a16:creationId xmlns:a16="http://schemas.microsoft.com/office/drawing/2014/main" xmlns="" id="{5AF8330A-4276-962B-28FB-C9997C8BBA21}"/>
              </a:ext>
            </a:extLst>
          </p:cNvPr>
          <p:cNvSpPr>
            <a:spLocks noGrp="1"/>
          </p:cNvSpPr>
          <p:nvPr>
            <p:ph idx="1"/>
          </p:nvPr>
        </p:nvSpPr>
        <p:spPr>
          <a:xfrm>
            <a:off x="287524" y="1124744"/>
            <a:ext cx="8568952" cy="4896544"/>
          </a:xfrm>
        </p:spPr>
        <p:txBody>
          <a:bodyPr>
            <a:noAutofit/>
          </a:bodyPr>
          <a:lstStyle/>
          <a:p>
            <a:r>
              <a:rPr lang="en-MY" sz="2200" b="1" dirty="0"/>
              <a:t>Virtual team: </a:t>
            </a:r>
            <a:r>
              <a:rPr lang="en-MY" sz="2200" dirty="0"/>
              <a:t>A virtual team consists of members who are located in different locations. They connect through technology, such as email, video conferencing, and other online messaging systems.</a:t>
            </a:r>
          </a:p>
          <a:p>
            <a:r>
              <a:rPr lang="en-MY" sz="2200" b="1" dirty="0"/>
              <a:t>Project team: </a:t>
            </a:r>
            <a:r>
              <a:rPr lang="en-MY" sz="2200" dirty="0"/>
              <a:t>A project team works together temporarily towards a specific project. Generally, project team members are joined together due to the specific tasks they bring that can benefit the project.</a:t>
            </a:r>
          </a:p>
          <a:p>
            <a:r>
              <a:rPr lang="en-MY" sz="2200" b="1" dirty="0"/>
              <a:t>Management team: </a:t>
            </a:r>
            <a:r>
              <a:rPr lang="en-MY" sz="2200" dirty="0"/>
              <a:t>A management team refers to the managers who are responsible for leading the organization and supervising the employees. This is typically the top management team that consists of directors, CEO, COO, and other top managers.</a:t>
            </a:r>
          </a:p>
          <a:p>
            <a:r>
              <a:rPr lang="en-MY" sz="2200" b="1" dirty="0"/>
              <a:t>Cross-functional team: </a:t>
            </a:r>
            <a:r>
              <a:rPr lang="en-MY" sz="2200" dirty="0"/>
              <a:t>A cross-functional team consists of members with specialized skills or expertise. It uses the different skills of members to complete complex tasks.</a:t>
            </a:r>
          </a:p>
        </p:txBody>
      </p:sp>
    </p:spTree>
    <p:extLst>
      <p:ext uri="{BB962C8B-B14F-4D97-AF65-F5344CB8AC3E}">
        <p14:creationId xmlns:p14="http://schemas.microsoft.com/office/powerpoint/2010/main" xmlns="" val="6957590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0604AF-3BC0-4450-81CC-367AF3C4015F}"/>
              </a:ext>
            </a:extLst>
          </p:cNvPr>
          <p:cNvSpPr>
            <a:spLocks noGrp="1"/>
          </p:cNvSpPr>
          <p:nvPr>
            <p:ph type="title"/>
          </p:nvPr>
        </p:nvSpPr>
        <p:spPr>
          <a:xfrm>
            <a:off x="971550" y="-99392"/>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803B1F3C-4758-4621-B6BC-084EAC089F83}"/>
              </a:ext>
            </a:extLst>
          </p:cNvPr>
          <p:cNvSpPr>
            <a:spLocks noGrp="1"/>
          </p:cNvSpPr>
          <p:nvPr>
            <p:ph idx="1"/>
          </p:nvPr>
        </p:nvSpPr>
        <p:spPr>
          <a:xfrm>
            <a:off x="377534" y="1163637"/>
            <a:ext cx="8154906" cy="4530725"/>
          </a:xfrm>
        </p:spPr>
        <p:txBody>
          <a:bodyPr>
            <a:noAutofit/>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xmlns="" val="12369711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E5FFA-948E-43E1-AFBE-00E79B7AD9DC}"/>
              </a:ext>
            </a:extLst>
          </p:cNvPr>
          <p:cNvSpPr>
            <a:spLocks noGrp="1"/>
          </p:cNvSpPr>
          <p:nvPr>
            <p:ph type="title"/>
          </p:nvPr>
        </p:nvSpPr>
        <p:spPr>
          <a:xfrm>
            <a:off x="755576" y="-171400"/>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49D153BA-AA20-4511-A6B2-F069E54128EF}"/>
              </a:ext>
            </a:extLst>
          </p:cNvPr>
          <p:cNvSpPr>
            <a:spLocks noGrp="1"/>
          </p:cNvSpPr>
          <p:nvPr>
            <p:ph idx="1"/>
          </p:nvPr>
        </p:nvSpPr>
        <p:spPr>
          <a:xfrm>
            <a:off x="539552" y="1163637"/>
            <a:ext cx="8064896" cy="4530725"/>
          </a:xfrm>
        </p:spPr>
        <p:txBody>
          <a:bodyPr>
            <a:noAutofit/>
          </a:bodyPr>
          <a:lstStyle/>
          <a:p>
            <a:pPr marL="0" indent="0">
              <a:buNone/>
            </a:pPr>
            <a:r>
              <a:rPr lang="en-MY" sz="2800" dirty="0"/>
              <a:t>3. Purpose : Teams are formed for a particular reason and can be short- or long-lived. Groups can exist as a matter of fact; for example, a group can be comprised of people of the same race or ethnic background.</a:t>
            </a:r>
          </a:p>
          <a:p>
            <a:pPr marL="0" indent="0">
              <a:buNone/>
            </a:pPr>
            <a:endParaRPr lang="en-MY" sz="2800" dirty="0"/>
          </a:p>
          <a:p>
            <a:pPr marL="0" indent="0">
              <a:buNone/>
            </a:pPr>
            <a:r>
              <a:rPr lang="en-MY" sz="2800" dirty="0"/>
              <a:t>4. Degree of formal structure : Team members' individual roles and duties are specified and their ways of working together are defined. Groups are generally much more informal; roles do not need to be assigned and norms of </a:t>
            </a:r>
            <a:r>
              <a:rPr lang="en-MY" sz="2800" dirty="0" err="1"/>
              <a:t>behavior</a:t>
            </a:r>
            <a:r>
              <a:rPr lang="en-MY" sz="2800" dirty="0"/>
              <a:t> do not need to develop.</a:t>
            </a:r>
          </a:p>
        </p:txBody>
      </p:sp>
    </p:spTree>
    <p:extLst>
      <p:ext uri="{BB962C8B-B14F-4D97-AF65-F5344CB8AC3E}">
        <p14:creationId xmlns:p14="http://schemas.microsoft.com/office/powerpoint/2010/main" xmlns="" val="22391818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02E907-9225-4F88-93E2-0E9A7D3A86E5}"/>
              </a:ext>
            </a:extLst>
          </p:cNvPr>
          <p:cNvSpPr>
            <a:spLocks noGrp="1"/>
          </p:cNvSpPr>
          <p:nvPr>
            <p:ph type="title"/>
          </p:nvPr>
        </p:nvSpPr>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E5688196-9BD4-4B98-A9A0-E5B486FB9784}"/>
              </a:ext>
            </a:extLst>
          </p:cNvPr>
          <p:cNvSpPr>
            <a:spLocks noGrp="1"/>
          </p:cNvSpPr>
          <p:nvPr>
            <p:ph idx="1"/>
          </p:nvPr>
        </p:nvSpPr>
        <p:spPr>
          <a:xfrm>
            <a:off x="755576" y="1916832"/>
            <a:ext cx="7772400" cy="3196952"/>
          </a:xfrm>
        </p:spPr>
        <p:txBody>
          <a:bodyPr>
            <a:normAutofit/>
          </a:bodyPr>
          <a:lstStyle/>
          <a:p>
            <a:pPr marL="0" indent="0">
              <a:buNone/>
            </a:pPr>
            <a:r>
              <a:rPr lang="en-MY" sz="2800"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xmlns="" val="303730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C74C4F-D1E4-DDEA-DD18-4821F7BEB760}"/>
              </a:ext>
            </a:extLst>
          </p:cNvPr>
          <p:cNvSpPr>
            <a:spLocks noGrp="1"/>
          </p:cNvSpPr>
          <p:nvPr>
            <p:ph type="title"/>
          </p:nvPr>
        </p:nvSpPr>
        <p:spPr>
          <a:xfrm>
            <a:off x="683568" y="-105351"/>
            <a:ext cx="7200900" cy="1142385"/>
          </a:xfrm>
        </p:spPr>
        <p:txBody>
          <a:bodyPr/>
          <a:lstStyle/>
          <a:p>
            <a:r>
              <a:rPr lang="en-MY" dirty="0"/>
              <a:t>When Does a Group Become a Team?</a:t>
            </a:r>
          </a:p>
        </p:txBody>
      </p:sp>
      <p:sp>
        <p:nvSpPr>
          <p:cNvPr id="3" name="Content Placeholder 2">
            <a:extLst>
              <a:ext uri="{FF2B5EF4-FFF2-40B4-BE49-F238E27FC236}">
                <a16:creationId xmlns:a16="http://schemas.microsoft.com/office/drawing/2014/main" xmlns="" id="{0C1EBF9E-ACDB-3BA9-C047-9BE8D622EEA2}"/>
              </a:ext>
            </a:extLst>
          </p:cNvPr>
          <p:cNvSpPr>
            <a:spLocks noGrp="1"/>
          </p:cNvSpPr>
          <p:nvPr>
            <p:ph idx="1"/>
          </p:nvPr>
        </p:nvSpPr>
        <p:spPr>
          <a:xfrm>
            <a:off x="683568" y="1196752"/>
            <a:ext cx="7920880" cy="4752528"/>
          </a:xfrm>
        </p:spPr>
        <p:txBody>
          <a:bodyPr>
            <a:noAutofit/>
          </a:bodyPr>
          <a:lstStyle/>
          <a:p>
            <a:r>
              <a:rPr lang="en-MY" sz="2400" dirty="0"/>
              <a:t>A group can work towards becoming a team as they become a cohesive unit that begins to work together and share their skills. As a group begins to share their ideas and opinions about the work or tasks, they can start to help each other with the work. With the sharing of ideas comes collective participation that allows the group to consistently provide feedback and ideas.</a:t>
            </a:r>
          </a:p>
          <a:p>
            <a:endParaRPr lang="en-MY" sz="2400" dirty="0"/>
          </a:p>
          <a:p>
            <a:r>
              <a:rPr lang="en-MY" sz="2400" dirty="0"/>
              <a:t>Once a group builds collaborative and cohesive abilities, they can begin to share responsibilities with the work, giving certain projects to those with certain skills. With this mutual understanding of dividing the work, the group can now function as a team.</a:t>
            </a:r>
          </a:p>
        </p:txBody>
      </p:sp>
    </p:spTree>
    <p:extLst>
      <p:ext uri="{BB962C8B-B14F-4D97-AF65-F5344CB8AC3E}">
        <p14:creationId xmlns:p14="http://schemas.microsoft.com/office/powerpoint/2010/main" xmlns="" val="17952485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1FF37-BF62-40E8-9916-E5D2FD92F716}"/>
              </a:ext>
            </a:extLst>
          </p:cNvPr>
          <p:cNvSpPr>
            <a:spLocks noGrp="1"/>
          </p:cNvSpPr>
          <p:nvPr>
            <p:ph type="title"/>
          </p:nvPr>
        </p:nvSpPr>
        <p:spPr>
          <a:xfrm>
            <a:off x="899592" y="533400"/>
            <a:ext cx="7200900" cy="725617"/>
          </a:xfrm>
        </p:spPr>
        <p:txBody>
          <a:bodyPr>
            <a:normAutofit/>
          </a:bodyPr>
          <a:lstStyle/>
          <a:p>
            <a:pPr algn="ctr"/>
            <a:r>
              <a:rPr lang="en-MY" sz="3200" dirty="0"/>
              <a:t>Question # </a:t>
            </a:r>
            <a:r>
              <a:rPr lang="en-MY" sz="3200" dirty="0" smtClean="0"/>
              <a:t>9</a:t>
            </a:r>
            <a:endParaRPr lang="en-MY" sz="3200" dirty="0"/>
          </a:p>
        </p:txBody>
      </p:sp>
      <p:sp>
        <p:nvSpPr>
          <p:cNvPr id="3" name="Content Placeholder 2">
            <a:extLst>
              <a:ext uri="{FF2B5EF4-FFF2-40B4-BE49-F238E27FC236}">
                <a16:creationId xmlns:a16="http://schemas.microsoft.com/office/drawing/2014/main" xmlns="" id="{17A69B79-A01D-45DA-95B3-B4A932618E96}"/>
              </a:ext>
            </a:extLst>
          </p:cNvPr>
          <p:cNvSpPr>
            <a:spLocks noGrp="1"/>
          </p:cNvSpPr>
          <p:nvPr>
            <p:ph idx="1"/>
          </p:nvPr>
        </p:nvSpPr>
        <p:spPr>
          <a:xfrm>
            <a:off x="755576" y="1524000"/>
            <a:ext cx="7776864" cy="4353272"/>
          </a:xfrm>
        </p:spPr>
        <p:txBody>
          <a:bodyPr>
            <a:noAutofit/>
          </a:bodyPr>
          <a:lstStyle/>
          <a:p>
            <a:pPr marL="0" indent="0">
              <a:buNone/>
            </a:pPr>
            <a:r>
              <a:rPr lang="en-MY" sz="2400" dirty="0"/>
              <a:t>Judy has been assigned to work on a project with several </a:t>
            </a:r>
            <a:r>
              <a:rPr lang="en-MY" sz="2400" dirty="0" err="1"/>
              <a:t>coworkers</a:t>
            </a:r>
            <a:r>
              <a:rPr lang="en-MY" sz="2400" dirty="0"/>
              <a:t>. Project members are interdependent on one another and all work towards the same end goal. Judy is a member of a _____</a:t>
            </a:r>
          </a:p>
          <a:p>
            <a:pPr marL="0" indent="0">
              <a:buNone/>
            </a:pPr>
            <a:endParaRPr lang="en-MY" sz="2400" dirty="0"/>
          </a:p>
          <a:p>
            <a:pPr marL="457200" indent="-457200">
              <a:buFont typeface="+mj-lt"/>
              <a:buAutoNum type="alphaUcPeriod"/>
            </a:pPr>
            <a:r>
              <a:rPr lang="en-MY" sz="2400" dirty="0"/>
              <a:t>work team</a:t>
            </a:r>
          </a:p>
          <a:p>
            <a:pPr marL="457200" indent="-457200">
              <a:buFont typeface="+mj-lt"/>
              <a:buAutoNum type="alphaUcPeriod"/>
            </a:pPr>
            <a:r>
              <a:rPr lang="en-MY" sz="2400" dirty="0"/>
              <a:t>informal group</a:t>
            </a:r>
          </a:p>
          <a:p>
            <a:pPr marL="457200" indent="-457200">
              <a:buFont typeface="+mj-lt"/>
              <a:buAutoNum type="alphaUcPeriod"/>
            </a:pPr>
            <a:r>
              <a:rPr lang="en-MY" sz="2400" dirty="0"/>
              <a:t>work group</a:t>
            </a:r>
          </a:p>
          <a:p>
            <a:pPr marL="457200" indent="-457200">
              <a:buFont typeface="+mj-lt"/>
              <a:buAutoNum type="alphaUcPeriod"/>
            </a:pPr>
            <a:r>
              <a:rPr lang="en-MY" sz="2400" dirty="0"/>
              <a:t>team group</a:t>
            </a:r>
          </a:p>
        </p:txBody>
      </p:sp>
    </p:spTree>
    <p:extLst>
      <p:ext uri="{BB962C8B-B14F-4D97-AF65-F5344CB8AC3E}">
        <p14:creationId xmlns:p14="http://schemas.microsoft.com/office/powerpoint/2010/main" xmlns="" val="29462352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260E0C-FEF2-4520-B25D-448CAE36B446}"/>
              </a:ext>
            </a:extLst>
          </p:cNvPr>
          <p:cNvSpPr>
            <a:spLocks noGrp="1"/>
          </p:cNvSpPr>
          <p:nvPr>
            <p:ph type="title"/>
          </p:nvPr>
        </p:nvSpPr>
        <p:spPr>
          <a:xfrm>
            <a:off x="990600" y="228600"/>
            <a:ext cx="7200900" cy="731839"/>
          </a:xfrm>
        </p:spPr>
        <p:txBody>
          <a:bodyPr>
            <a:normAutofit/>
          </a:bodyPr>
          <a:lstStyle/>
          <a:p>
            <a:pPr algn="ctr"/>
            <a:r>
              <a:rPr lang="en-MY" sz="3200" dirty="0"/>
              <a:t>Answer # </a:t>
            </a:r>
            <a:r>
              <a:rPr lang="en-MY" sz="3200" dirty="0" smtClean="0"/>
              <a:t>9</a:t>
            </a:r>
            <a:endParaRPr lang="en-MY" sz="3200" dirty="0"/>
          </a:p>
        </p:txBody>
      </p:sp>
      <p:sp>
        <p:nvSpPr>
          <p:cNvPr id="3" name="Content Placeholder 2">
            <a:extLst>
              <a:ext uri="{FF2B5EF4-FFF2-40B4-BE49-F238E27FC236}">
                <a16:creationId xmlns:a16="http://schemas.microsoft.com/office/drawing/2014/main" xmlns="" id="{75CEE2CE-8458-43A8-9326-B650B447EB07}"/>
              </a:ext>
            </a:extLst>
          </p:cNvPr>
          <p:cNvSpPr>
            <a:spLocks noGrp="1"/>
          </p:cNvSpPr>
          <p:nvPr>
            <p:ph idx="1"/>
          </p:nvPr>
        </p:nvSpPr>
        <p:spPr/>
        <p:txBody>
          <a:bodyPr/>
          <a:lstStyle/>
          <a:p>
            <a:r>
              <a:rPr lang="en-MY" sz="2800" b="1" dirty="0"/>
              <a:t>Option A</a:t>
            </a:r>
          </a:p>
          <a:p>
            <a:endParaRPr lang="en-MY" sz="2800" dirty="0"/>
          </a:p>
          <a:p>
            <a:pPr marL="0" indent="0">
              <a:buNone/>
            </a:pPr>
            <a:r>
              <a:rPr lang="en-MY" sz="2400" b="0" i="0" dirty="0">
                <a:effectLst/>
              </a:rPr>
              <a:t>Judy is a member of a work team that has members who work interdependently on a specific, common goal to produce an end result for their business.</a:t>
            </a:r>
            <a:endParaRPr lang="en-MY" sz="2400" dirty="0"/>
          </a:p>
        </p:txBody>
      </p:sp>
    </p:spTree>
    <p:extLst>
      <p:ext uri="{BB962C8B-B14F-4D97-AF65-F5344CB8AC3E}">
        <p14:creationId xmlns:p14="http://schemas.microsoft.com/office/powerpoint/2010/main" xmlns="" val="33052801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836011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xmlns=""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xmlns=""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xmlns="" val="9480376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63AE15-E056-4FC5-A3FC-92D22F8C9558}"/>
              </a:ext>
            </a:extLst>
          </p:cNvPr>
          <p:cNvSpPr>
            <a:spLocks noGrp="1"/>
          </p:cNvSpPr>
          <p:nvPr>
            <p:ph type="title"/>
          </p:nvPr>
        </p:nvSpPr>
        <p:spPr>
          <a:xfrm>
            <a:off x="990600" y="304800"/>
            <a:ext cx="7200900" cy="731839"/>
          </a:xfrm>
        </p:spPr>
        <p:txBody>
          <a:bodyPr>
            <a:normAutofit/>
          </a:bodyPr>
          <a:lstStyle/>
          <a:p>
            <a:pPr algn="ctr"/>
            <a:r>
              <a:rPr lang="en-MY" sz="3200" dirty="0"/>
              <a:t>Start-Up Stage</a:t>
            </a:r>
          </a:p>
        </p:txBody>
      </p:sp>
      <p:sp>
        <p:nvSpPr>
          <p:cNvPr id="3" name="Content Placeholder 2">
            <a:extLst>
              <a:ext uri="{FF2B5EF4-FFF2-40B4-BE49-F238E27FC236}">
                <a16:creationId xmlns:a16="http://schemas.microsoft.com/office/drawing/2014/main" xmlns="" id="{4B1BFC98-52A0-4675-BCF6-2CC19DF658C6}"/>
              </a:ext>
            </a:extLst>
          </p:cNvPr>
          <p:cNvSpPr>
            <a:spLocks noGrp="1"/>
          </p:cNvSpPr>
          <p:nvPr>
            <p:ph idx="1"/>
          </p:nvPr>
        </p:nvSpPr>
        <p:spPr/>
        <p:txBody>
          <a:bodyPr>
            <a:normAutofit/>
          </a:bodyPr>
          <a:lstStyle/>
          <a:p>
            <a:r>
              <a:rPr lang="en-MY" sz="2400" dirty="0"/>
              <a:t>A </a:t>
            </a:r>
            <a:r>
              <a:rPr lang="en-MY" sz="2400" dirty="0" err="1"/>
              <a:t>startup</a:t>
            </a:r>
            <a:r>
              <a:rPr lang="en-MY" sz="2400" dirty="0"/>
              <a:t> is a company that's in the initial stages of business.</a:t>
            </a:r>
          </a:p>
          <a:p>
            <a:r>
              <a:rPr lang="en-MY" sz="2400" dirty="0"/>
              <a:t>Until the business gets off the ground, a </a:t>
            </a:r>
            <a:r>
              <a:rPr lang="en-MY" sz="2400" dirty="0" err="1"/>
              <a:t>startup</a:t>
            </a:r>
            <a:r>
              <a:rPr lang="en-MY" sz="2400" dirty="0"/>
              <a:t> is often financed by its founders and may attempt to attract outside investment.</a:t>
            </a:r>
          </a:p>
          <a:p>
            <a:r>
              <a:rPr lang="en-MY" sz="2400" dirty="0"/>
              <a:t>The many funding sources for </a:t>
            </a:r>
            <a:r>
              <a:rPr lang="en-MY" sz="2400" dirty="0" err="1"/>
              <a:t>startups</a:t>
            </a:r>
            <a:r>
              <a:rPr lang="en-MY" sz="2400" dirty="0"/>
              <a:t> include family and friends, venture capitalists, crowdfunding and loans</a:t>
            </a:r>
          </a:p>
        </p:txBody>
      </p:sp>
    </p:spTree>
    <p:extLst>
      <p:ext uri="{BB962C8B-B14F-4D97-AF65-F5344CB8AC3E}">
        <p14:creationId xmlns:p14="http://schemas.microsoft.com/office/powerpoint/2010/main" xmlns="" val="42021769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F85AF3-D8F1-4234-B968-26F09402773D}"/>
              </a:ext>
            </a:extLst>
          </p:cNvPr>
          <p:cNvSpPr>
            <a:spLocks noGrp="1"/>
          </p:cNvSpPr>
          <p:nvPr>
            <p:ph type="title"/>
          </p:nvPr>
        </p:nvSpPr>
        <p:spPr>
          <a:xfrm>
            <a:off x="1066800" y="304800"/>
            <a:ext cx="7200900" cy="503239"/>
          </a:xfrm>
        </p:spPr>
        <p:txBody>
          <a:bodyPr>
            <a:noAutofit/>
          </a:bodyPr>
          <a:lstStyle/>
          <a:p>
            <a:pPr algn="ctr"/>
            <a:r>
              <a:rPr lang="en-MY" sz="3200" dirty="0"/>
              <a:t>Growth Stage</a:t>
            </a:r>
          </a:p>
        </p:txBody>
      </p:sp>
      <p:sp>
        <p:nvSpPr>
          <p:cNvPr id="3" name="Content Placeholder 2">
            <a:extLst>
              <a:ext uri="{FF2B5EF4-FFF2-40B4-BE49-F238E27FC236}">
                <a16:creationId xmlns:a16="http://schemas.microsoft.com/office/drawing/2014/main" xmlns="" id="{05149E47-A506-4061-8A99-DF34E1401488}"/>
              </a:ext>
            </a:extLst>
          </p:cNvPr>
          <p:cNvSpPr>
            <a:spLocks noGrp="1"/>
          </p:cNvSpPr>
          <p:nvPr>
            <p:ph idx="1"/>
          </p:nvPr>
        </p:nvSpPr>
        <p:spPr>
          <a:xfrm>
            <a:off x="838200" y="1447800"/>
            <a:ext cx="7200900" cy="3809999"/>
          </a:xfrm>
        </p:spPr>
        <p:txBody>
          <a:bodyPr>
            <a:normAutofit/>
          </a:bodyPr>
          <a:lstStyle/>
          <a:p>
            <a:pPr marL="0" indent="0">
              <a:buNone/>
            </a:pPr>
            <a:r>
              <a:rPr lang="en-MY" sz="2400"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xmlns="" val="2117963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31B506-85BE-4DC8-B355-3BE33EDDDA61}"/>
              </a:ext>
            </a:extLst>
          </p:cNvPr>
          <p:cNvSpPr>
            <a:spLocks noGrp="1"/>
          </p:cNvSpPr>
          <p:nvPr>
            <p:ph type="title"/>
          </p:nvPr>
        </p:nvSpPr>
        <p:spPr>
          <a:xfrm>
            <a:off x="1066800" y="381000"/>
            <a:ext cx="7200900" cy="579439"/>
          </a:xfrm>
        </p:spPr>
        <p:txBody>
          <a:bodyPr>
            <a:normAutofit/>
          </a:bodyPr>
          <a:lstStyle/>
          <a:p>
            <a:pPr algn="ctr"/>
            <a:r>
              <a:rPr lang="en-MY" sz="3200" dirty="0"/>
              <a:t>Maturity Stage</a:t>
            </a:r>
          </a:p>
        </p:txBody>
      </p:sp>
      <p:sp>
        <p:nvSpPr>
          <p:cNvPr id="3" name="Content Placeholder 2">
            <a:extLst>
              <a:ext uri="{FF2B5EF4-FFF2-40B4-BE49-F238E27FC236}">
                <a16:creationId xmlns:a16="http://schemas.microsoft.com/office/drawing/2014/main" xmlns="" id="{00638CCA-3F8E-4097-86F5-78D2F4F610B0}"/>
              </a:ext>
            </a:extLst>
          </p:cNvPr>
          <p:cNvSpPr>
            <a:spLocks noGrp="1"/>
          </p:cNvSpPr>
          <p:nvPr>
            <p:ph idx="1"/>
          </p:nvPr>
        </p:nvSpPr>
        <p:spPr/>
        <p:txBody>
          <a:bodyPr>
            <a:normAutofit/>
          </a:bodyPr>
          <a:lstStyle/>
          <a:p>
            <a:r>
              <a:rPr lang="en-MY" sz="2400"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xmlns="" val="3522990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98D654-A18E-4C19-9C74-AC60712A9DF8}"/>
              </a:ext>
            </a:extLst>
          </p:cNvPr>
          <p:cNvSpPr>
            <a:spLocks noGrp="1"/>
          </p:cNvSpPr>
          <p:nvPr>
            <p:ph type="title"/>
          </p:nvPr>
        </p:nvSpPr>
        <p:spPr>
          <a:xfrm>
            <a:off x="1066800" y="228600"/>
            <a:ext cx="7200900" cy="731839"/>
          </a:xfrm>
        </p:spPr>
        <p:txBody>
          <a:bodyPr>
            <a:normAutofit/>
          </a:bodyPr>
          <a:lstStyle/>
          <a:p>
            <a:pPr algn="ctr"/>
            <a:r>
              <a:rPr lang="en-MY" sz="3200" dirty="0"/>
              <a:t>Decline Stage</a:t>
            </a:r>
          </a:p>
        </p:txBody>
      </p:sp>
      <p:sp>
        <p:nvSpPr>
          <p:cNvPr id="3" name="Content Placeholder 2">
            <a:extLst>
              <a:ext uri="{FF2B5EF4-FFF2-40B4-BE49-F238E27FC236}">
                <a16:creationId xmlns:a16="http://schemas.microsoft.com/office/drawing/2014/main" xmlns="" id="{D7886100-2898-40B9-BB52-00AB584E2341}"/>
              </a:ext>
            </a:extLst>
          </p:cNvPr>
          <p:cNvSpPr>
            <a:spLocks noGrp="1"/>
          </p:cNvSpPr>
          <p:nvPr>
            <p:ph idx="1"/>
          </p:nvPr>
        </p:nvSpPr>
        <p:spPr/>
        <p:txBody>
          <a:bodyPr>
            <a:normAutofit/>
          </a:bodyPr>
          <a:lstStyle/>
          <a:p>
            <a:r>
              <a:rPr lang="en-MY" sz="2400"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xmlns="" val="2198193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9ACD2A-62AB-4AA2-BE34-6850DA835155}"/>
              </a:ext>
            </a:extLst>
          </p:cNvPr>
          <p:cNvSpPr>
            <a:spLocks noGrp="1"/>
          </p:cNvSpPr>
          <p:nvPr>
            <p:ph type="title"/>
          </p:nvPr>
        </p:nvSpPr>
        <p:spPr>
          <a:xfrm>
            <a:off x="1219200" y="381000"/>
            <a:ext cx="7200900" cy="655639"/>
          </a:xfrm>
        </p:spPr>
        <p:txBody>
          <a:bodyPr>
            <a:normAutofit/>
          </a:bodyPr>
          <a:lstStyle/>
          <a:p>
            <a:pPr algn="ctr"/>
            <a:r>
              <a:rPr lang="en-MY" sz="3200" dirty="0"/>
              <a:t>Revival Stage</a:t>
            </a:r>
          </a:p>
        </p:txBody>
      </p:sp>
      <p:sp>
        <p:nvSpPr>
          <p:cNvPr id="3" name="Content Placeholder 2">
            <a:extLst>
              <a:ext uri="{FF2B5EF4-FFF2-40B4-BE49-F238E27FC236}">
                <a16:creationId xmlns:a16="http://schemas.microsoft.com/office/drawing/2014/main" xmlns="" id="{8C29A669-27C5-4D85-B22F-6A5962388DC0}"/>
              </a:ext>
            </a:extLst>
          </p:cNvPr>
          <p:cNvSpPr>
            <a:spLocks noGrp="1"/>
          </p:cNvSpPr>
          <p:nvPr>
            <p:ph idx="1"/>
          </p:nvPr>
        </p:nvSpPr>
        <p:spPr/>
        <p:txBody>
          <a:bodyPr>
            <a:normAutofit/>
          </a:bodyPr>
          <a:lstStyle/>
          <a:p>
            <a:pPr marL="0" indent="0">
              <a:buNone/>
            </a:pPr>
            <a:r>
              <a:rPr lang="en-MY" sz="2400"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xmlns="" val="20090095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EA7D30-07B5-4207-A3A4-D669773471F6}"/>
              </a:ext>
            </a:extLst>
          </p:cNvPr>
          <p:cNvSpPr>
            <a:spLocks noGrp="1"/>
          </p:cNvSpPr>
          <p:nvPr>
            <p:ph type="title"/>
          </p:nvPr>
        </p:nvSpPr>
        <p:spPr>
          <a:xfrm>
            <a:off x="1066800" y="228600"/>
            <a:ext cx="7200900" cy="731839"/>
          </a:xfrm>
        </p:spPr>
        <p:txBody>
          <a:bodyPr>
            <a:normAutofit/>
          </a:bodyPr>
          <a:lstStyle/>
          <a:p>
            <a:pPr algn="ctr"/>
            <a:r>
              <a:rPr lang="en-MY" sz="3200" dirty="0"/>
              <a:t>Question # </a:t>
            </a:r>
            <a:r>
              <a:rPr lang="en-MY" sz="3200" dirty="0" smtClean="0"/>
              <a:t>10</a:t>
            </a:r>
            <a:endParaRPr lang="en-MY" sz="3200" dirty="0"/>
          </a:p>
        </p:txBody>
      </p:sp>
      <p:sp>
        <p:nvSpPr>
          <p:cNvPr id="3" name="Content Placeholder 2">
            <a:extLst>
              <a:ext uri="{FF2B5EF4-FFF2-40B4-BE49-F238E27FC236}">
                <a16:creationId xmlns:a16="http://schemas.microsoft.com/office/drawing/2014/main" xmlns="" id="{53AB96FC-78F6-4504-AC95-11865104F60F}"/>
              </a:ext>
            </a:extLst>
          </p:cNvPr>
          <p:cNvSpPr>
            <a:spLocks noGrp="1"/>
          </p:cNvSpPr>
          <p:nvPr>
            <p:ph idx="1"/>
          </p:nvPr>
        </p:nvSpPr>
        <p:spPr/>
        <p:txBody>
          <a:bodyPr/>
          <a:lstStyle/>
          <a:p>
            <a:pPr marL="0" indent="0">
              <a:buNone/>
            </a:pPr>
            <a:r>
              <a:rPr lang="en-MY" sz="2400" dirty="0"/>
              <a:t>A company that increases recruitment efforts to hire new employees is in which phase of organizational development?	   </a:t>
            </a:r>
          </a:p>
          <a:p>
            <a:pPr marL="0" indent="0">
              <a:buNone/>
            </a:pPr>
            <a:r>
              <a:rPr lang="en-MY" sz="2400" dirty="0"/>
              <a:t>a) Introduction.	    </a:t>
            </a:r>
          </a:p>
          <a:p>
            <a:pPr marL="0" indent="0">
              <a:buNone/>
            </a:pPr>
            <a:r>
              <a:rPr lang="en-MY" sz="2400" dirty="0"/>
              <a:t>b) Growth.	    </a:t>
            </a:r>
          </a:p>
          <a:p>
            <a:pPr marL="0" indent="0">
              <a:buNone/>
            </a:pPr>
            <a:r>
              <a:rPr lang="en-MY" sz="2400" dirty="0"/>
              <a:t>c) Maturity.	    </a:t>
            </a:r>
          </a:p>
          <a:p>
            <a:pPr marL="0" indent="0">
              <a:buNone/>
            </a:pPr>
            <a:r>
              <a:rPr lang="en-MY" sz="2400" dirty="0"/>
              <a:t>d) Decline.</a:t>
            </a:r>
          </a:p>
          <a:p>
            <a:pPr marL="0" indent="0">
              <a:buNone/>
            </a:pPr>
            <a:endParaRPr lang="en-MY" dirty="0"/>
          </a:p>
        </p:txBody>
      </p:sp>
    </p:spTree>
    <p:extLst>
      <p:ext uri="{BB962C8B-B14F-4D97-AF65-F5344CB8AC3E}">
        <p14:creationId xmlns:p14="http://schemas.microsoft.com/office/powerpoint/2010/main" xmlns="" val="403827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A3F058-6DD1-4C66-B382-B75D6745B506}"/>
              </a:ext>
            </a:extLst>
          </p:cNvPr>
          <p:cNvSpPr>
            <a:spLocks noGrp="1"/>
          </p:cNvSpPr>
          <p:nvPr>
            <p:ph type="title"/>
          </p:nvPr>
        </p:nvSpPr>
        <p:spPr>
          <a:xfrm>
            <a:off x="1066800" y="228600"/>
            <a:ext cx="7200900" cy="1142385"/>
          </a:xfrm>
        </p:spPr>
        <p:txBody>
          <a:bodyPr>
            <a:normAutofit/>
          </a:bodyPr>
          <a:lstStyle/>
          <a:p>
            <a:pPr algn="ctr"/>
            <a:r>
              <a:rPr lang="en-MY" sz="2800" dirty="0"/>
              <a:t>Answer # </a:t>
            </a:r>
            <a:r>
              <a:rPr lang="en-MY" sz="2800" dirty="0" smtClean="0"/>
              <a:t>10</a:t>
            </a:r>
            <a:endParaRPr lang="en-MY" sz="2800" dirty="0"/>
          </a:p>
        </p:txBody>
      </p:sp>
      <p:sp>
        <p:nvSpPr>
          <p:cNvPr id="3" name="Content Placeholder 2">
            <a:extLst>
              <a:ext uri="{FF2B5EF4-FFF2-40B4-BE49-F238E27FC236}">
                <a16:creationId xmlns:a16="http://schemas.microsoft.com/office/drawing/2014/main" xmlns="" id="{60F284FB-CDC2-4022-86C7-4A5764E743B7}"/>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A Company that is expanding market share and focusing on staffing and training is on growth phase.</a:t>
            </a:r>
          </a:p>
        </p:txBody>
      </p:sp>
    </p:spTree>
    <p:extLst>
      <p:ext uri="{BB962C8B-B14F-4D97-AF65-F5344CB8AC3E}">
        <p14:creationId xmlns:p14="http://schemas.microsoft.com/office/powerpoint/2010/main" xmlns="" val="36414428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317363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1066800" y="304800"/>
            <a:ext cx="7200900" cy="655639"/>
          </a:xfrm>
        </p:spPr>
        <p:txBody>
          <a:bodyPr>
            <a:normAutofit/>
          </a:bodyPr>
          <a:lstStyle/>
          <a:p>
            <a:pPr algn="ctr"/>
            <a:r>
              <a:rPr lang="en-MY" sz="2800" dirty="0"/>
              <a:t>Globalisation</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D0D229-3FB6-4DAD-B0FE-862A9603ABCB}"/>
              </a:ext>
            </a:extLst>
          </p:cNvPr>
          <p:cNvSpPr>
            <a:spLocks noGrp="1"/>
          </p:cNvSpPr>
          <p:nvPr>
            <p:ph type="title"/>
          </p:nvPr>
        </p:nvSpPr>
        <p:spPr>
          <a:xfrm>
            <a:off x="1066800" y="228600"/>
            <a:ext cx="7200900" cy="731839"/>
          </a:xfrm>
        </p:spPr>
        <p:txBody>
          <a:bodyPr>
            <a:normAutofit/>
          </a:bodyPr>
          <a:lstStyle/>
          <a:p>
            <a:pPr algn="ctr"/>
            <a:r>
              <a:rPr lang="en-MY" sz="3200" dirty="0"/>
              <a:t>Stages of Globalization</a:t>
            </a:r>
          </a:p>
        </p:txBody>
      </p:sp>
      <p:pic>
        <p:nvPicPr>
          <p:cNvPr id="5" name="Picture 4">
            <a:extLst>
              <a:ext uri="{FF2B5EF4-FFF2-40B4-BE49-F238E27FC236}">
                <a16:creationId xmlns=""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 xmlns:p14="http://schemas.microsoft.com/office/powerpoint/2010/main" val="1517595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FB43-FCAC-427D-8FA3-160CE7FE7FE5}"/>
              </a:ext>
            </a:extLst>
          </p:cNvPr>
          <p:cNvSpPr>
            <a:spLocks noGrp="1"/>
          </p:cNvSpPr>
          <p:nvPr>
            <p:ph type="title"/>
          </p:nvPr>
        </p:nvSpPr>
        <p:spPr>
          <a:xfrm>
            <a:off x="914400" y="152400"/>
            <a:ext cx="7200900" cy="808039"/>
          </a:xfrm>
        </p:spPr>
        <p:txBody>
          <a:bodyPr>
            <a:normAutofit/>
          </a:bodyPr>
          <a:lstStyle/>
          <a:p>
            <a:pPr algn="ctr"/>
            <a:r>
              <a:rPr lang="en-MY" sz="3200" dirty="0"/>
              <a:t>Stage 1: Domestic</a:t>
            </a:r>
          </a:p>
        </p:txBody>
      </p:sp>
      <p:sp>
        <p:nvSpPr>
          <p:cNvPr id="3" name="Content Placeholder 2">
            <a:extLst>
              <a:ext uri="{FF2B5EF4-FFF2-40B4-BE49-F238E27FC236}">
                <a16:creationId xmlns="" xmlns:a16="http://schemas.microsoft.com/office/drawing/2014/main" id="{4892A51D-119A-4647-AE84-EB4C21C41742}"/>
              </a:ext>
            </a:extLst>
          </p:cNvPr>
          <p:cNvSpPr>
            <a:spLocks noGrp="1"/>
          </p:cNvSpPr>
          <p:nvPr>
            <p:ph idx="1"/>
          </p:nvPr>
        </p:nvSpPr>
        <p:spPr>
          <a:xfrm>
            <a:off x="683567" y="1628801"/>
            <a:ext cx="8003233" cy="4490646"/>
          </a:xfrm>
        </p:spPr>
        <p:txBody>
          <a:bodyPr>
            <a:normAutofit/>
          </a:bodyPr>
          <a:lstStyle/>
          <a:p>
            <a:r>
              <a:rPr lang="en-MY" sz="2400"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sz="2400" dirty="0"/>
          </a:p>
          <a:p>
            <a:r>
              <a:rPr lang="en-MY" sz="2400" dirty="0"/>
              <a:t>The details of freight forwarding, customs problems, and foreign exchange are handled by outsiders.</a:t>
            </a:r>
          </a:p>
          <a:p>
            <a:pPr>
              <a:buFont typeface="Wingdings" panose="05000000000000000000" pitchFamily="2" charset="2"/>
              <a:buChar char="§"/>
            </a:pPr>
            <a:endParaRPr lang="en-MY" sz="2400" dirty="0"/>
          </a:p>
        </p:txBody>
      </p:sp>
    </p:spTree>
    <p:extLst>
      <p:ext uri="{BB962C8B-B14F-4D97-AF65-F5344CB8AC3E}">
        <p14:creationId xmlns="" xmlns:p14="http://schemas.microsoft.com/office/powerpoint/2010/main" val="1566679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03D450-245F-445D-A88A-0C8E0B185CBF}"/>
              </a:ext>
            </a:extLst>
          </p:cNvPr>
          <p:cNvSpPr>
            <a:spLocks noGrp="1"/>
          </p:cNvSpPr>
          <p:nvPr>
            <p:ph type="title"/>
          </p:nvPr>
        </p:nvSpPr>
        <p:spPr>
          <a:xfrm>
            <a:off x="914400" y="304800"/>
            <a:ext cx="7200900" cy="612467"/>
          </a:xfrm>
        </p:spPr>
        <p:txBody>
          <a:bodyPr>
            <a:normAutofit/>
          </a:bodyPr>
          <a:lstStyle/>
          <a:p>
            <a:pPr algn="ctr"/>
            <a:r>
              <a:rPr lang="en-MY" sz="3200" dirty="0"/>
              <a:t>Stage 1: Domestic</a:t>
            </a:r>
          </a:p>
        </p:txBody>
      </p:sp>
      <p:sp>
        <p:nvSpPr>
          <p:cNvPr id="3" name="Content Placeholder 2">
            <a:extLst>
              <a:ext uri="{FF2B5EF4-FFF2-40B4-BE49-F238E27FC236}">
                <a16:creationId xmlns=""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 xmlns:p14="http://schemas.microsoft.com/office/powerpoint/2010/main" val="2278110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9E69AF-E621-4016-88BD-F9B23307ED7D}"/>
              </a:ext>
            </a:extLst>
          </p:cNvPr>
          <p:cNvSpPr>
            <a:spLocks noGrp="1"/>
          </p:cNvSpPr>
          <p:nvPr>
            <p:ph type="title"/>
          </p:nvPr>
        </p:nvSpPr>
        <p:spPr>
          <a:xfrm>
            <a:off x="990600" y="228600"/>
            <a:ext cx="7200900" cy="731839"/>
          </a:xfrm>
        </p:spPr>
        <p:txBody>
          <a:bodyPr>
            <a:normAutofit/>
          </a:bodyPr>
          <a:lstStyle/>
          <a:p>
            <a:pPr algn="ctr"/>
            <a:r>
              <a:rPr lang="en-MY" sz="3200" dirty="0"/>
              <a:t>Stage 2: International</a:t>
            </a:r>
          </a:p>
        </p:txBody>
      </p:sp>
      <p:sp>
        <p:nvSpPr>
          <p:cNvPr id="3" name="Content Placeholder 2">
            <a:extLst>
              <a:ext uri="{FF2B5EF4-FFF2-40B4-BE49-F238E27FC236}">
                <a16:creationId xmlns=""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 xmlns:p14="http://schemas.microsoft.com/office/powerpoint/2010/main" val="3049372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A8743-9EFA-474A-9A75-EEE183867EE0}"/>
              </a:ext>
            </a:extLst>
          </p:cNvPr>
          <p:cNvSpPr>
            <a:spLocks noGrp="1"/>
          </p:cNvSpPr>
          <p:nvPr>
            <p:ph type="title"/>
          </p:nvPr>
        </p:nvSpPr>
        <p:spPr>
          <a:xfrm>
            <a:off x="759133" y="0"/>
            <a:ext cx="7200900" cy="1142385"/>
          </a:xfrm>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 xmlns:p14="http://schemas.microsoft.com/office/powerpoint/2010/main" val="19877519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05DF28-5490-4FDF-A1B1-E4BAF740C6C2}"/>
              </a:ext>
            </a:extLst>
          </p:cNvPr>
          <p:cNvSpPr>
            <a:spLocks noGrp="1"/>
          </p:cNvSpPr>
          <p:nvPr>
            <p:ph type="title"/>
          </p:nvPr>
        </p:nvSpPr>
        <p:spPr>
          <a:xfrm>
            <a:off x="914400" y="381000"/>
            <a:ext cx="7200900" cy="731839"/>
          </a:xfrm>
        </p:spPr>
        <p:txBody>
          <a:bodyPr>
            <a:normAutofit/>
          </a:bodyPr>
          <a:lstStyle/>
          <a:p>
            <a:pPr algn="ctr"/>
            <a:r>
              <a:rPr lang="en-MY" sz="3200" dirty="0"/>
              <a:t>Stage 3: Multinational</a:t>
            </a:r>
          </a:p>
        </p:txBody>
      </p:sp>
      <p:sp>
        <p:nvSpPr>
          <p:cNvPr id="3" name="Content Placeholder 2">
            <a:extLst>
              <a:ext uri="{FF2B5EF4-FFF2-40B4-BE49-F238E27FC236}">
                <a16:creationId xmlns="" xmlns:a16="http://schemas.microsoft.com/office/drawing/2014/main" id="{421C5802-C6A6-4072-AC14-08FD398B7152}"/>
              </a:ext>
            </a:extLst>
          </p:cNvPr>
          <p:cNvSpPr>
            <a:spLocks noGrp="1"/>
          </p:cNvSpPr>
          <p:nvPr>
            <p:ph idx="1"/>
          </p:nvPr>
        </p:nvSpPr>
        <p:spPr/>
        <p:txBody>
          <a:bodyPr>
            <a:normAutofit/>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 xmlns:p14="http://schemas.microsoft.com/office/powerpoint/2010/main" val="3999039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D9B82B-151E-4B19-A4EA-EB9B418152D6}"/>
              </a:ext>
            </a:extLst>
          </p:cNvPr>
          <p:cNvSpPr>
            <a:spLocks noGrp="1"/>
          </p:cNvSpPr>
          <p:nvPr>
            <p:ph type="title"/>
          </p:nvPr>
        </p:nvSpPr>
        <p:spPr>
          <a:xfrm>
            <a:off x="914400" y="304800"/>
            <a:ext cx="7200900" cy="850023"/>
          </a:xfrm>
        </p:spPr>
        <p:txBody>
          <a:bodyPr>
            <a:normAutofit/>
          </a:bodyPr>
          <a:lstStyle/>
          <a:p>
            <a:pPr algn="ctr"/>
            <a:r>
              <a:rPr lang="en-MY" sz="3200" dirty="0"/>
              <a:t>Stage 3: Multinational</a:t>
            </a:r>
          </a:p>
        </p:txBody>
      </p:sp>
      <p:sp>
        <p:nvSpPr>
          <p:cNvPr id="3" name="Content Placeholder 2">
            <a:extLst>
              <a:ext uri="{FF2B5EF4-FFF2-40B4-BE49-F238E27FC236}">
                <a16:creationId xmlns=""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 xmlns:p14="http://schemas.microsoft.com/office/powerpoint/2010/main" val="4284752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DAE8B-207E-42A0-B0AD-2D445EDAF61C}"/>
              </a:ext>
            </a:extLst>
          </p:cNvPr>
          <p:cNvSpPr>
            <a:spLocks noGrp="1"/>
          </p:cNvSpPr>
          <p:nvPr>
            <p:ph type="title"/>
          </p:nvPr>
        </p:nvSpPr>
        <p:spPr>
          <a:xfrm>
            <a:off x="914400" y="304800"/>
            <a:ext cx="7200900" cy="837585"/>
          </a:xfrm>
        </p:spPr>
        <p:txBody>
          <a:bodyPr>
            <a:normAutofit/>
          </a:bodyPr>
          <a:lstStyle/>
          <a:p>
            <a:pPr algn="ctr"/>
            <a:r>
              <a:rPr lang="en-MY" sz="3200" dirty="0"/>
              <a:t>Stage 4: Global</a:t>
            </a:r>
          </a:p>
        </p:txBody>
      </p:sp>
      <p:sp>
        <p:nvSpPr>
          <p:cNvPr id="3" name="Content Placeholder 2">
            <a:extLst>
              <a:ext uri="{FF2B5EF4-FFF2-40B4-BE49-F238E27FC236}">
                <a16:creationId xmlns=""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 xmlns:p14="http://schemas.microsoft.com/office/powerpoint/2010/main" val="34916902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7C62F-D99F-4784-A5E5-F8614444CC8B}"/>
              </a:ext>
            </a:extLst>
          </p:cNvPr>
          <p:cNvSpPr>
            <a:spLocks noGrp="1"/>
          </p:cNvSpPr>
          <p:nvPr>
            <p:ph type="title"/>
          </p:nvPr>
        </p:nvSpPr>
        <p:spPr>
          <a:xfrm>
            <a:off x="827584" y="381000"/>
            <a:ext cx="7200900" cy="759755"/>
          </a:xfrm>
        </p:spPr>
        <p:txBody>
          <a:bodyPr>
            <a:normAutofit/>
          </a:bodyPr>
          <a:lstStyle/>
          <a:p>
            <a:pPr algn="ctr"/>
            <a:r>
              <a:rPr lang="en-MY" sz="3200" dirty="0"/>
              <a:t>Stage 4: Global</a:t>
            </a:r>
          </a:p>
        </p:txBody>
      </p:sp>
      <p:sp>
        <p:nvSpPr>
          <p:cNvPr id="3" name="Content Placeholder 2">
            <a:extLst>
              <a:ext uri="{FF2B5EF4-FFF2-40B4-BE49-F238E27FC236}">
                <a16:creationId xmlns="" xmlns:a16="http://schemas.microsoft.com/office/drawing/2014/main" id="{0DC401BF-18A7-416A-A04F-AEE8B7F8E424}"/>
              </a:ext>
            </a:extLst>
          </p:cNvPr>
          <p:cNvSpPr>
            <a:spLocks noGrp="1"/>
          </p:cNvSpPr>
          <p:nvPr>
            <p:ph idx="1"/>
          </p:nvPr>
        </p:nvSpPr>
        <p:spPr>
          <a:xfrm>
            <a:off x="816362" y="1340768"/>
            <a:ext cx="7572062" cy="4536504"/>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 xmlns:p14="http://schemas.microsoft.com/office/powerpoint/2010/main" val="1920992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07E302-1DDC-4144-9351-5C8406088013}"/>
              </a:ext>
            </a:extLst>
          </p:cNvPr>
          <p:cNvSpPr>
            <a:spLocks noGrp="1"/>
          </p:cNvSpPr>
          <p:nvPr>
            <p:ph type="title"/>
          </p:nvPr>
        </p:nvSpPr>
        <p:spPr>
          <a:xfrm>
            <a:off x="914400" y="152400"/>
            <a:ext cx="7200900" cy="731839"/>
          </a:xfrm>
        </p:spPr>
        <p:txBody>
          <a:bodyPr>
            <a:normAutofit/>
          </a:bodyPr>
          <a:lstStyle/>
          <a:p>
            <a:pPr algn="ctr"/>
            <a:r>
              <a:rPr lang="en-MY" sz="3200" dirty="0"/>
              <a:t>Transnational</a:t>
            </a:r>
          </a:p>
        </p:txBody>
      </p:sp>
      <p:sp>
        <p:nvSpPr>
          <p:cNvPr id="3" name="Content Placeholder 2">
            <a:extLst>
              <a:ext uri="{FF2B5EF4-FFF2-40B4-BE49-F238E27FC236}">
                <a16:creationId xmlns="" xmlns:a16="http://schemas.microsoft.com/office/drawing/2014/main" id="{69B69C69-7C97-4013-BCDA-F62C3BCC256C}"/>
              </a:ext>
            </a:extLst>
          </p:cNvPr>
          <p:cNvSpPr>
            <a:spLocks noGrp="1"/>
          </p:cNvSpPr>
          <p:nvPr>
            <p:ph idx="1"/>
          </p:nvPr>
        </p:nvSpPr>
        <p:spPr>
          <a:xfrm>
            <a:off x="685800" y="1219200"/>
            <a:ext cx="7696200" cy="4800600"/>
          </a:xfrm>
        </p:spPr>
        <p:txBody>
          <a:bodyPr>
            <a:normAutofit/>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 xmlns:p14="http://schemas.microsoft.com/office/powerpoint/2010/main" val="32467457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C0D68F-7A23-483B-9DCC-C8A7F28CD474}"/>
              </a:ext>
            </a:extLst>
          </p:cNvPr>
          <p:cNvSpPr>
            <a:spLocks noGrp="1"/>
          </p:cNvSpPr>
          <p:nvPr>
            <p:ph type="title"/>
          </p:nvPr>
        </p:nvSpPr>
        <p:spPr>
          <a:xfrm>
            <a:off x="1066800" y="304800"/>
            <a:ext cx="7200900" cy="655639"/>
          </a:xfrm>
        </p:spPr>
        <p:txBody>
          <a:bodyPr>
            <a:normAutofit/>
          </a:bodyPr>
          <a:lstStyle/>
          <a:p>
            <a:pPr algn="ctr"/>
            <a:r>
              <a:rPr lang="en-MY" sz="3200" dirty="0"/>
              <a:t>Question # </a:t>
            </a:r>
            <a:r>
              <a:rPr lang="en-MY" sz="3200" dirty="0" smtClean="0"/>
              <a:t>11</a:t>
            </a:r>
            <a:endParaRPr lang="en-MY" sz="3200" dirty="0"/>
          </a:p>
        </p:txBody>
      </p:sp>
      <p:sp>
        <p:nvSpPr>
          <p:cNvPr id="3" name="Content Placeholder 2">
            <a:extLst>
              <a:ext uri="{FF2B5EF4-FFF2-40B4-BE49-F238E27FC236}">
                <a16:creationId xmlns="" xmlns:a16="http://schemas.microsoft.com/office/drawing/2014/main" id="{956DE6C0-FA12-48D1-9899-9AC5DA078CF3}"/>
              </a:ext>
            </a:extLst>
          </p:cNvPr>
          <p:cNvSpPr>
            <a:spLocks noGrp="1"/>
          </p:cNvSpPr>
          <p:nvPr>
            <p:ph idx="1"/>
          </p:nvPr>
        </p:nvSpPr>
        <p:spPr>
          <a:xfrm>
            <a:off x="990600" y="1295400"/>
            <a:ext cx="7181850" cy="4495801"/>
          </a:xfrm>
        </p:spPr>
        <p:txBody>
          <a:bodyPr>
            <a:normAutofit/>
          </a:bodyPr>
          <a:lstStyle/>
          <a:p>
            <a:pPr marL="0" indent="0">
              <a:buNone/>
            </a:pPr>
            <a:r>
              <a:rPr lang="en-MY" sz="28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800" dirty="0"/>
              <a:t>Transnational	</a:t>
            </a:r>
          </a:p>
          <a:p>
            <a:pPr marL="514350" indent="-514350">
              <a:buFont typeface="+mj-lt"/>
              <a:buAutoNum type="alphaUcPeriod"/>
            </a:pPr>
            <a:r>
              <a:rPr lang="en-MY" sz="2800" dirty="0"/>
              <a:t>Multinational	</a:t>
            </a:r>
          </a:p>
          <a:p>
            <a:pPr marL="514350" indent="-514350">
              <a:buFont typeface="+mj-lt"/>
              <a:buAutoNum type="alphaUcPeriod"/>
            </a:pPr>
            <a:r>
              <a:rPr lang="en-MY" sz="2800" dirty="0"/>
              <a:t>Global	</a:t>
            </a:r>
          </a:p>
          <a:p>
            <a:pPr marL="514350" indent="-514350">
              <a:buFont typeface="+mj-lt"/>
              <a:buAutoNum type="alphaUcPeriod"/>
            </a:pPr>
            <a:r>
              <a:rPr lang="en-MY" sz="2800" dirty="0"/>
              <a:t>International</a:t>
            </a:r>
          </a:p>
          <a:p>
            <a:pPr marL="0" indent="0">
              <a:buNone/>
            </a:pPr>
            <a:endParaRPr lang="en-MY" sz="2400" dirty="0"/>
          </a:p>
        </p:txBody>
      </p:sp>
    </p:spTree>
    <p:extLst>
      <p:ext uri="{BB962C8B-B14F-4D97-AF65-F5344CB8AC3E}">
        <p14:creationId xmlns="" xmlns:p14="http://schemas.microsoft.com/office/powerpoint/2010/main" val="615309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21D285-9F3E-457D-A261-FA8E133BD343}"/>
              </a:ext>
            </a:extLst>
          </p:cNvPr>
          <p:cNvSpPr>
            <a:spLocks noGrp="1"/>
          </p:cNvSpPr>
          <p:nvPr>
            <p:ph type="title"/>
          </p:nvPr>
        </p:nvSpPr>
        <p:spPr>
          <a:xfrm>
            <a:off x="1066800" y="381000"/>
            <a:ext cx="7200900" cy="655639"/>
          </a:xfrm>
        </p:spPr>
        <p:txBody>
          <a:bodyPr>
            <a:normAutofit/>
          </a:bodyPr>
          <a:lstStyle/>
          <a:p>
            <a:pPr algn="ctr"/>
            <a:r>
              <a:rPr lang="en-MY" sz="3200" dirty="0"/>
              <a:t>Answer # </a:t>
            </a:r>
            <a:r>
              <a:rPr lang="en-MY" sz="3200" dirty="0" smtClean="0"/>
              <a:t>11</a:t>
            </a:r>
            <a:endParaRPr lang="en-MY" sz="3200" dirty="0"/>
          </a:p>
        </p:txBody>
      </p:sp>
      <p:sp>
        <p:nvSpPr>
          <p:cNvPr id="3" name="Content Placeholder 2">
            <a:extLst>
              <a:ext uri="{FF2B5EF4-FFF2-40B4-BE49-F238E27FC236}">
                <a16:creationId xmlns="" xmlns:a16="http://schemas.microsoft.com/office/drawing/2014/main" id="{238E6C5A-D42E-4BF5-8ED1-7CA294C8212E}"/>
              </a:ext>
            </a:extLst>
          </p:cNvPr>
          <p:cNvSpPr>
            <a:spLocks noGrp="1"/>
          </p:cNvSpPr>
          <p:nvPr>
            <p:ph idx="1"/>
          </p:nvPr>
        </p:nvSpPr>
        <p:spPr/>
        <p:txBody>
          <a:bodyPr>
            <a:normAutofit/>
          </a:bodyPr>
          <a:lstStyle/>
          <a:p>
            <a:r>
              <a:rPr lang="en-MY" sz="2800" b="1" dirty="0"/>
              <a:t>Option B</a:t>
            </a:r>
          </a:p>
        </p:txBody>
      </p:sp>
    </p:spTree>
    <p:extLst>
      <p:ext uri="{BB962C8B-B14F-4D97-AF65-F5344CB8AC3E}">
        <p14:creationId xmlns="" xmlns:p14="http://schemas.microsoft.com/office/powerpoint/2010/main" val="3062019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7171904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0093C0-FD6B-403C-A278-4714EBD32A36}"/>
              </a:ext>
            </a:extLst>
          </p:cNvPr>
          <p:cNvSpPr>
            <a:spLocks noGrp="1"/>
          </p:cNvSpPr>
          <p:nvPr>
            <p:ph type="title"/>
          </p:nvPr>
        </p:nvSpPr>
        <p:spPr>
          <a:xfrm>
            <a:off x="958658" y="116632"/>
            <a:ext cx="7200900" cy="1142385"/>
          </a:xfrm>
        </p:spPr>
        <p:txBody>
          <a:bodyPr>
            <a:normAutofit/>
          </a:bodyPr>
          <a:lstStyle/>
          <a:p>
            <a:pPr algn="ctr"/>
            <a:r>
              <a:rPr lang="en-MY" sz="3200" dirty="0"/>
              <a:t>Global Orientations</a:t>
            </a:r>
          </a:p>
        </p:txBody>
      </p:sp>
      <p:sp>
        <p:nvSpPr>
          <p:cNvPr id="3" name="Content Placeholder 2">
            <a:extLst>
              <a:ext uri="{FF2B5EF4-FFF2-40B4-BE49-F238E27FC236}">
                <a16:creationId xmlns="" xmlns:a16="http://schemas.microsoft.com/office/drawing/2014/main" id="{D4C28998-69B6-44BB-B28A-6187538BA510}"/>
              </a:ext>
            </a:extLst>
          </p:cNvPr>
          <p:cNvSpPr>
            <a:spLocks noGrp="1"/>
          </p:cNvSpPr>
          <p:nvPr>
            <p:ph idx="1"/>
          </p:nvPr>
        </p:nvSpPr>
        <p:spPr>
          <a:xfrm>
            <a:off x="539552" y="1628800"/>
            <a:ext cx="7848872" cy="4425280"/>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 xmlns:p14="http://schemas.microsoft.com/office/powerpoint/2010/main" val="2182077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D62B5E-29F6-4FF5-A8C9-773CAFED94BF}"/>
              </a:ext>
            </a:extLst>
          </p:cNvPr>
          <p:cNvSpPr>
            <a:spLocks noGrp="1"/>
          </p:cNvSpPr>
          <p:nvPr>
            <p:ph type="title"/>
          </p:nvPr>
        </p:nvSpPr>
        <p:spPr>
          <a:xfrm>
            <a:off x="467544" y="304800"/>
            <a:ext cx="7200900" cy="666185"/>
          </a:xfrm>
        </p:spPr>
        <p:txBody>
          <a:bodyPr>
            <a:normAutofit/>
          </a:bodyPr>
          <a:lstStyle/>
          <a:p>
            <a:pPr algn="ctr"/>
            <a:r>
              <a:rPr lang="en-MY" sz="3200" dirty="0"/>
              <a:t>Global Integration Strategy</a:t>
            </a:r>
          </a:p>
        </p:txBody>
      </p:sp>
      <p:sp>
        <p:nvSpPr>
          <p:cNvPr id="3" name="Content Placeholder 2">
            <a:extLst>
              <a:ext uri="{FF2B5EF4-FFF2-40B4-BE49-F238E27FC236}">
                <a16:creationId xmlns="" xmlns:a16="http://schemas.microsoft.com/office/drawing/2014/main" id="{2D1DA5EF-E388-4A6D-B888-6C95EAFCF431}"/>
              </a:ext>
            </a:extLst>
          </p:cNvPr>
          <p:cNvSpPr>
            <a:spLocks noGrp="1"/>
          </p:cNvSpPr>
          <p:nvPr>
            <p:ph idx="1"/>
          </p:nvPr>
        </p:nvSpPr>
        <p:spPr>
          <a:xfrm>
            <a:off x="504664" y="1163637"/>
            <a:ext cx="8105936" cy="4932363"/>
          </a:xfrm>
        </p:spPr>
        <p:txBody>
          <a:bodyPr>
            <a:normAutofit fontScale="77500" lnSpcReduction="20000"/>
          </a:bodyPr>
          <a:lstStyle/>
          <a:p>
            <a:pPr marL="0" indent="0">
              <a:buNone/>
            </a:pPr>
            <a:r>
              <a:rPr lang="en-MY" sz="23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2300" dirty="0"/>
          </a:p>
          <a:p>
            <a:pPr marL="0" indent="0">
              <a:buNone/>
            </a:pPr>
            <a:r>
              <a:rPr lang="en-MY" sz="2300" b="1" dirty="0"/>
              <a:t>1. Aligning decision making </a:t>
            </a:r>
            <a:r>
              <a:rPr lang="en-MY" sz="23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2300" dirty="0"/>
          </a:p>
          <a:p>
            <a:pPr marL="0" indent="0">
              <a:buNone/>
            </a:pPr>
            <a:r>
              <a:rPr lang="en-MY" sz="2300" b="1" dirty="0"/>
              <a:t>2. Standardizing processes </a:t>
            </a:r>
            <a:r>
              <a:rPr lang="en-MY" sz="2300" dirty="0"/>
              <a:t>:Standardized processes are designed to achieve efficiencies, economies of scale, consistent expectations, and control over strategic parts of the value chain.</a:t>
            </a:r>
          </a:p>
          <a:p>
            <a:pPr marL="0" indent="0">
              <a:buNone/>
            </a:pPr>
            <a:endParaRPr lang="en-MY" sz="2300" dirty="0"/>
          </a:p>
          <a:p>
            <a:pPr marL="0" indent="0">
              <a:buNone/>
            </a:pPr>
            <a:r>
              <a:rPr lang="en-MY" sz="2300" b="1" dirty="0"/>
              <a:t>3. Socializing key individuals </a:t>
            </a:r>
            <a:r>
              <a:rPr lang="en-MY" sz="23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 xmlns:p14="http://schemas.microsoft.com/office/powerpoint/2010/main" val="8637982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0B8036-56DA-4770-83CA-234AE0047630}"/>
              </a:ext>
            </a:extLst>
          </p:cNvPr>
          <p:cNvSpPr>
            <a:spLocks noGrp="1"/>
          </p:cNvSpPr>
          <p:nvPr>
            <p:ph type="title"/>
          </p:nvPr>
        </p:nvSpPr>
        <p:spPr>
          <a:xfrm>
            <a:off x="683568" y="-315416"/>
            <a:ext cx="7200900" cy="11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 xmlns:a16="http://schemas.microsoft.com/office/drawing/2014/main" id="{2A87ECA9-AC08-465C-8F54-5CF6AD31E606}"/>
              </a:ext>
            </a:extLst>
          </p:cNvPr>
          <p:cNvSpPr>
            <a:spLocks noGrp="1"/>
          </p:cNvSpPr>
          <p:nvPr>
            <p:ph idx="1"/>
          </p:nvPr>
        </p:nvSpPr>
        <p:spPr>
          <a:xfrm>
            <a:off x="687124" y="1052736"/>
            <a:ext cx="7989331" cy="4896544"/>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 xmlns:p14="http://schemas.microsoft.com/office/powerpoint/2010/main" val="3125223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79B1E4-FD70-49B6-A34F-EE1E262D744A}"/>
              </a:ext>
            </a:extLst>
          </p:cNvPr>
          <p:cNvSpPr>
            <a:spLocks noGrp="1"/>
          </p:cNvSpPr>
          <p:nvPr>
            <p:ph type="title"/>
          </p:nvPr>
        </p:nvSpPr>
        <p:spPr>
          <a:xfrm>
            <a:off x="625252" y="228600"/>
            <a:ext cx="7200900" cy="7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 xmlns:a16="http://schemas.microsoft.com/office/drawing/2014/main" id="{A98C45E7-E26E-4B6A-850D-41690AD319E1}"/>
              </a:ext>
            </a:extLst>
          </p:cNvPr>
          <p:cNvSpPr>
            <a:spLocks noGrp="1"/>
          </p:cNvSpPr>
          <p:nvPr>
            <p:ph idx="1"/>
          </p:nvPr>
        </p:nvSpPr>
        <p:spPr>
          <a:xfrm>
            <a:off x="625252" y="1163637"/>
            <a:ext cx="7979196" cy="4713635"/>
          </a:xfrm>
        </p:spPr>
        <p:txBody>
          <a:bodyPr>
            <a:normAutofit fontScale="92500" lnSpcReduction="10000"/>
          </a:bodyPr>
          <a:lstStyle/>
          <a:p>
            <a:pPr marL="0" indent="0">
              <a:buNone/>
            </a:pPr>
            <a:endParaRPr lang="en-MY" sz="2400" b="1" dirty="0"/>
          </a:p>
          <a:p>
            <a:pPr marL="0" indent="0">
              <a:buNone/>
            </a:pPr>
            <a:r>
              <a:rPr lang="en-MY" sz="2400" b="1" dirty="0"/>
              <a:t>3. Uniform service to global customers </a:t>
            </a:r>
            <a:r>
              <a:rPr lang="en-MY" sz="24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400" dirty="0"/>
              <a:t> </a:t>
            </a:r>
          </a:p>
          <a:p>
            <a:pPr marL="0" indent="0">
              <a:buNone/>
            </a:pPr>
            <a:r>
              <a:rPr lang="en-MY" sz="2400" b="1" dirty="0"/>
              <a:t>4. Global sourcing of raw materials, components, energy, and </a:t>
            </a:r>
            <a:r>
              <a:rPr lang="en-MY" sz="2400" b="1" dirty="0" err="1"/>
              <a:t>labor</a:t>
            </a:r>
            <a:r>
              <a:rPr lang="en-MY" sz="2400" b="1" dirty="0"/>
              <a:t> </a:t>
            </a:r>
            <a:r>
              <a:rPr lang="en-MY" sz="24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400" dirty="0"/>
          </a:p>
        </p:txBody>
      </p:sp>
    </p:spTree>
    <p:extLst>
      <p:ext uri="{BB962C8B-B14F-4D97-AF65-F5344CB8AC3E}">
        <p14:creationId xmlns="" xmlns:p14="http://schemas.microsoft.com/office/powerpoint/2010/main" val="4091951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FBCCB4-491E-49DE-AE09-BC781358BF4D}"/>
              </a:ext>
            </a:extLst>
          </p:cNvPr>
          <p:cNvSpPr>
            <a:spLocks noGrp="1"/>
          </p:cNvSpPr>
          <p:nvPr>
            <p:ph type="title"/>
          </p:nvPr>
        </p:nvSpPr>
        <p:spPr>
          <a:xfrm>
            <a:off x="683568" y="152400"/>
            <a:ext cx="7200900" cy="746577"/>
          </a:xfrm>
        </p:spPr>
        <p:txBody>
          <a:bodyPr>
            <a:normAutofit/>
          </a:bodyPr>
          <a:lstStyle/>
          <a:p>
            <a:pPr algn="ctr"/>
            <a:r>
              <a:rPr lang="en-MY" sz="3200" dirty="0"/>
              <a:t>Pressures for Global Integration</a:t>
            </a:r>
          </a:p>
        </p:txBody>
      </p:sp>
      <p:sp>
        <p:nvSpPr>
          <p:cNvPr id="3" name="Content Placeholder 2">
            <a:extLst>
              <a:ext uri="{FF2B5EF4-FFF2-40B4-BE49-F238E27FC236}">
                <a16:creationId xmlns="" xmlns:a16="http://schemas.microsoft.com/office/drawing/2014/main" id="{E9741E1A-5A2D-47CB-8B1D-3B869D2AC040}"/>
              </a:ext>
            </a:extLst>
          </p:cNvPr>
          <p:cNvSpPr>
            <a:spLocks noGrp="1"/>
          </p:cNvSpPr>
          <p:nvPr>
            <p:ph idx="1"/>
          </p:nvPr>
        </p:nvSpPr>
        <p:spPr>
          <a:xfrm>
            <a:off x="510952" y="1163637"/>
            <a:ext cx="8021488" cy="4785643"/>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 xmlns:p14="http://schemas.microsoft.com/office/powerpoint/2010/main" val="38760502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AC929-5EAB-452B-A9A3-BF0AC6842FDB}"/>
              </a:ext>
            </a:extLst>
          </p:cNvPr>
          <p:cNvSpPr>
            <a:spLocks noGrp="1"/>
          </p:cNvSpPr>
          <p:nvPr>
            <p:ph type="title"/>
          </p:nvPr>
        </p:nvSpPr>
        <p:spPr>
          <a:xfrm>
            <a:off x="755576" y="228600"/>
            <a:ext cx="7200900" cy="742385"/>
          </a:xfrm>
        </p:spPr>
        <p:txBody>
          <a:bodyPr>
            <a:normAutofit/>
          </a:bodyPr>
          <a:lstStyle/>
          <a:p>
            <a:pPr algn="ctr"/>
            <a:r>
              <a:rPr lang="en-MY" sz="3200" dirty="0"/>
              <a:t>Local Responsiveness Strategy</a:t>
            </a:r>
          </a:p>
        </p:txBody>
      </p:sp>
      <p:sp>
        <p:nvSpPr>
          <p:cNvPr id="3" name="Content Placeholder 2">
            <a:extLst>
              <a:ext uri="{FF2B5EF4-FFF2-40B4-BE49-F238E27FC236}">
                <a16:creationId xmlns="" xmlns:a16="http://schemas.microsoft.com/office/drawing/2014/main" id="{02546375-0897-420B-A7A0-F4674464B54E}"/>
              </a:ext>
            </a:extLst>
          </p:cNvPr>
          <p:cNvSpPr>
            <a:spLocks noGrp="1"/>
          </p:cNvSpPr>
          <p:nvPr>
            <p:ph idx="1"/>
          </p:nvPr>
        </p:nvSpPr>
        <p:spPr>
          <a:xfrm>
            <a:off x="755576" y="1268760"/>
            <a:ext cx="7776864" cy="4608512"/>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 xmlns:p14="http://schemas.microsoft.com/office/powerpoint/2010/main" val="31584014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44C5EB-C1D2-414B-A657-5766D1B2533C}"/>
              </a:ext>
            </a:extLst>
          </p:cNvPr>
          <p:cNvSpPr>
            <a:spLocks noGrp="1"/>
          </p:cNvSpPr>
          <p:nvPr>
            <p:ph type="title"/>
          </p:nvPr>
        </p:nvSpPr>
        <p:spPr>
          <a:xfrm>
            <a:off x="762000" y="152400"/>
            <a:ext cx="7200900" cy="608985"/>
          </a:xfrm>
        </p:spPr>
        <p:txBody>
          <a:bodyPr>
            <a:normAutofit/>
          </a:bodyPr>
          <a:lstStyle/>
          <a:p>
            <a:r>
              <a:rPr lang="en-MY" sz="3200" dirty="0"/>
              <a:t>Local Responsiveness Strategy</a:t>
            </a:r>
          </a:p>
        </p:txBody>
      </p:sp>
      <p:sp>
        <p:nvSpPr>
          <p:cNvPr id="3" name="Content Placeholder 2">
            <a:extLst>
              <a:ext uri="{FF2B5EF4-FFF2-40B4-BE49-F238E27FC236}">
                <a16:creationId xmlns="" xmlns:a16="http://schemas.microsoft.com/office/drawing/2014/main" id="{78389F9C-22B7-4C65-8EC4-BA892190C78C}"/>
              </a:ext>
            </a:extLst>
          </p:cNvPr>
          <p:cNvSpPr>
            <a:spLocks noGrp="1"/>
          </p:cNvSpPr>
          <p:nvPr>
            <p:ph idx="1"/>
          </p:nvPr>
        </p:nvSpPr>
        <p:spPr>
          <a:xfrm>
            <a:off x="683568" y="1124744"/>
            <a:ext cx="7920880" cy="4824536"/>
          </a:xfrm>
        </p:spPr>
        <p:txBody>
          <a:bodyPr>
            <a:normAutofit/>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1158327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9A93C-33D5-439E-8BEA-8782E78EEF9D}"/>
              </a:ext>
            </a:extLst>
          </p:cNvPr>
          <p:cNvSpPr>
            <a:spLocks noGrp="1"/>
          </p:cNvSpPr>
          <p:nvPr>
            <p:ph type="title"/>
          </p:nvPr>
        </p:nvSpPr>
        <p:spPr>
          <a:xfrm>
            <a:off x="598530" y="152400"/>
            <a:ext cx="7707269" cy="838200"/>
          </a:xfrm>
        </p:spPr>
        <p:txBody>
          <a:bodyPr>
            <a:normAutofit/>
          </a:bodyPr>
          <a:lstStyle/>
          <a:p>
            <a:r>
              <a:rPr lang="en-MY" sz="3200" dirty="0"/>
              <a:t>Pressures for Local Responsiveness</a:t>
            </a:r>
          </a:p>
        </p:txBody>
      </p:sp>
      <p:sp>
        <p:nvSpPr>
          <p:cNvPr id="3" name="Content Placeholder 2">
            <a:extLst>
              <a:ext uri="{FF2B5EF4-FFF2-40B4-BE49-F238E27FC236}">
                <a16:creationId xmlns="" xmlns:a16="http://schemas.microsoft.com/office/drawing/2014/main" id="{17DD0FDC-5DA5-4680-9117-841FBAD0B604}"/>
              </a:ext>
            </a:extLst>
          </p:cNvPr>
          <p:cNvSpPr>
            <a:spLocks noGrp="1"/>
          </p:cNvSpPr>
          <p:nvPr>
            <p:ph idx="1"/>
          </p:nvPr>
        </p:nvSpPr>
        <p:spPr>
          <a:xfrm>
            <a:off x="567274" y="1163637"/>
            <a:ext cx="8037174" cy="4425603"/>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 xmlns:p14="http://schemas.microsoft.com/office/powerpoint/2010/main" val="959471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4B6C02-0F01-4584-B524-F08E2A421BD1}"/>
              </a:ext>
            </a:extLst>
          </p:cNvPr>
          <p:cNvSpPr>
            <a:spLocks noGrp="1"/>
          </p:cNvSpPr>
          <p:nvPr>
            <p:ph type="title"/>
          </p:nvPr>
        </p:nvSpPr>
        <p:spPr>
          <a:xfrm>
            <a:off x="618812" y="228600"/>
            <a:ext cx="7763188" cy="914400"/>
          </a:xfrm>
        </p:spPr>
        <p:txBody>
          <a:bodyPr>
            <a:normAutofit/>
          </a:bodyPr>
          <a:lstStyle/>
          <a:p>
            <a:r>
              <a:rPr lang="en-MY" sz="3200" dirty="0"/>
              <a:t>Pressures for Local Responsiveness</a:t>
            </a:r>
          </a:p>
        </p:txBody>
      </p:sp>
      <p:sp>
        <p:nvSpPr>
          <p:cNvPr id="3" name="Content Placeholder 2">
            <a:extLst>
              <a:ext uri="{FF2B5EF4-FFF2-40B4-BE49-F238E27FC236}">
                <a16:creationId xmlns="" xmlns:a16="http://schemas.microsoft.com/office/drawing/2014/main" id="{D553CCB1-B048-4C7B-90E9-A78EE3B85EA9}"/>
              </a:ext>
            </a:extLst>
          </p:cNvPr>
          <p:cNvSpPr>
            <a:spLocks noGrp="1"/>
          </p:cNvSpPr>
          <p:nvPr>
            <p:ph idx="1"/>
          </p:nvPr>
        </p:nvSpPr>
        <p:spPr>
          <a:xfrm>
            <a:off x="539552" y="1340768"/>
            <a:ext cx="8136904"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 xmlns:p14="http://schemas.microsoft.com/office/powerpoint/2010/main" val="35935952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59EEE8-8669-4658-84BF-CDCF9BC28C9A}"/>
              </a:ext>
            </a:extLst>
          </p:cNvPr>
          <p:cNvSpPr>
            <a:spLocks noGrp="1"/>
          </p:cNvSpPr>
          <p:nvPr>
            <p:ph type="title"/>
          </p:nvPr>
        </p:nvSpPr>
        <p:spPr>
          <a:xfrm>
            <a:off x="381000" y="381000"/>
            <a:ext cx="8763000" cy="685801"/>
          </a:xfrm>
        </p:spPr>
        <p:txBody>
          <a:bodyPr>
            <a:normAutofit/>
          </a:bodyPr>
          <a:lstStyle/>
          <a:p>
            <a:pPr algn="ctr"/>
            <a:r>
              <a:rPr lang="en-MY" sz="2800" dirty="0"/>
              <a:t>Global Integration vs. Local Responsiveness</a:t>
            </a:r>
          </a:p>
        </p:txBody>
      </p:sp>
      <p:sp>
        <p:nvSpPr>
          <p:cNvPr id="3" name="Content Placeholder 2">
            <a:extLst>
              <a:ext uri="{FF2B5EF4-FFF2-40B4-BE49-F238E27FC236}">
                <a16:creationId xmlns="" xmlns:a16="http://schemas.microsoft.com/office/drawing/2014/main" id="{CCA55580-F2BD-47A3-8305-F09A3CF34345}"/>
              </a:ext>
            </a:extLst>
          </p:cNvPr>
          <p:cNvSpPr>
            <a:spLocks noGrp="1"/>
          </p:cNvSpPr>
          <p:nvPr>
            <p:ph idx="1"/>
          </p:nvPr>
        </p:nvSpPr>
        <p:spPr>
          <a:xfrm>
            <a:off x="683568" y="1524000"/>
            <a:ext cx="7848872" cy="4425280"/>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 xmlns:p14="http://schemas.microsoft.com/office/powerpoint/2010/main" val="13555009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9714E6-82C4-439F-8D5D-1F019D961C8E}"/>
              </a:ext>
            </a:extLst>
          </p:cNvPr>
          <p:cNvSpPr>
            <a:spLocks noGrp="1"/>
          </p:cNvSpPr>
          <p:nvPr>
            <p:ph type="title"/>
          </p:nvPr>
        </p:nvSpPr>
        <p:spPr>
          <a:xfrm>
            <a:off x="304800" y="0"/>
            <a:ext cx="8382000" cy="1295400"/>
          </a:xfrm>
        </p:spPr>
        <p:txBody>
          <a:bodyPr>
            <a:normAutofit/>
          </a:bodyPr>
          <a:lstStyle/>
          <a:p>
            <a:pPr algn="ctr"/>
            <a:r>
              <a:rPr lang="en-MY" sz="2800" dirty="0"/>
              <a:t>The Global Integration -Local Responsiveness framework</a:t>
            </a:r>
          </a:p>
        </p:txBody>
      </p:sp>
      <p:pic>
        <p:nvPicPr>
          <p:cNvPr id="5" name="Picture 4">
            <a:extLst>
              <a:ext uri="{FF2B5EF4-FFF2-40B4-BE49-F238E27FC236}">
                <a16:creationId xmlns="" xmlns:a16="http://schemas.microsoft.com/office/drawing/2014/main" id="{DD962053-08C0-4CA0-A593-CF4F06EE2396}"/>
              </a:ext>
            </a:extLst>
          </p:cNvPr>
          <p:cNvPicPr>
            <a:picLocks noChangeAspect="1"/>
          </p:cNvPicPr>
          <p:nvPr/>
        </p:nvPicPr>
        <p:blipFill>
          <a:blip r:embed="rId2"/>
          <a:stretch>
            <a:fillRect/>
          </a:stretch>
        </p:blipFill>
        <p:spPr>
          <a:xfrm>
            <a:off x="1676400" y="1600200"/>
            <a:ext cx="5314330" cy="4478209"/>
          </a:xfrm>
          <a:prstGeom prst="rect">
            <a:avLst/>
          </a:prstGeom>
        </p:spPr>
      </p:pic>
    </p:spTree>
    <p:extLst>
      <p:ext uri="{BB962C8B-B14F-4D97-AF65-F5344CB8AC3E}">
        <p14:creationId xmlns="" xmlns:p14="http://schemas.microsoft.com/office/powerpoint/2010/main" val="15846414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5A6C1-4B39-4CE9-8637-182D6617E788}"/>
              </a:ext>
            </a:extLst>
          </p:cNvPr>
          <p:cNvSpPr>
            <a:spLocks noGrp="1"/>
          </p:cNvSpPr>
          <p:nvPr>
            <p:ph type="title"/>
          </p:nvPr>
        </p:nvSpPr>
        <p:spPr>
          <a:xfrm>
            <a:off x="990600" y="228600"/>
            <a:ext cx="7200900" cy="808039"/>
          </a:xfrm>
        </p:spPr>
        <p:txBody>
          <a:bodyPr>
            <a:normAutofit/>
          </a:bodyPr>
          <a:lstStyle/>
          <a:p>
            <a:pPr algn="ctr"/>
            <a:r>
              <a:rPr lang="en-MY" sz="3200" dirty="0"/>
              <a:t>Bartlett and Ghoshal Matrix</a:t>
            </a:r>
          </a:p>
        </p:txBody>
      </p:sp>
      <p:pic>
        <p:nvPicPr>
          <p:cNvPr id="5" name="Picture 4">
            <a:extLst>
              <a:ext uri="{FF2B5EF4-FFF2-40B4-BE49-F238E27FC236}">
                <a16:creationId xmlns="" xmlns:a16="http://schemas.microsoft.com/office/drawing/2014/main" id="{9A27286F-0416-4D28-9919-FC85A49F2F4D}"/>
              </a:ext>
            </a:extLst>
          </p:cNvPr>
          <p:cNvPicPr>
            <a:picLocks noChangeAspect="1"/>
          </p:cNvPicPr>
          <p:nvPr/>
        </p:nvPicPr>
        <p:blipFill>
          <a:blip r:embed="rId2"/>
          <a:stretch>
            <a:fillRect/>
          </a:stretch>
        </p:blipFill>
        <p:spPr>
          <a:xfrm>
            <a:off x="990600" y="1295400"/>
            <a:ext cx="7341148" cy="4267349"/>
          </a:xfrm>
          <a:prstGeom prst="rect">
            <a:avLst/>
          </a:prstGeom>
        </p:spPr>
      </p:pic>
    </p:spTree>
    <p:extLst>
      <p:ext uri="{BB962C8B-B14F-4D97-AF65-F5344CB8AC3E}">
        <p14:creationId xmlns="" xmlns:p14="http://schemas.microsoft.com/office/powerpoint/2010/main" val="487730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A5CB2E-223B-440E-A585-B16A1838194F}"/>
              </a:ext>
            </a:extLst>
          </p:cNvPr>
          <p:cNvSpPr>
            <a:spLocks noGrp="1"/>
          </p:cNvSpPr>
          <p:nvPr>
            <p:ph type="title"/>
          </p:nvPr>
        </p:nvSpPr>
        <p:spPr>
          <a:xfrm>
            <a:off x="683568" y="228600"/>
            <a:ext cx="7200900" cy="742385"/>
          </a:xfrm>
        </p:spPr>
        <p:txBody>
          <a:bodyPr>
            <a:normAutofit/>
          </a:bodyPr>
          <a:lstStyle/>
          <a:p>
            <a:pPr algn="ctr"/>
            <a:r>
              <a:rPr lang="en-MY" sz="3200" dirty="0"/>
              <a:t>Question # </a:t>
            </a:r>
            <a:r>
              <a:rPr lang="en-MY" sz="3200" dirty="0" smtClean="0"/>
              <a:t>13</a:t>
            </a:r>
            <a:endParaRPr lang="en-MY" sz="3200" dirty="0"/>
          </a:p>
        </p:txBody>
      </p:sp>
      <p:sp>
        <p:nvSpPr>
          <p:cNvPr id="3" name="Content Placeholder 2">
            <a:extLst>
              <a:ext uri="{FF2B5EF4-FFF2-40B4-BE49-F238E27FC236}">
                <a16:creationId xmlns="" xmlns:a16="http://schemas.microsoft.com/office/drawing/2014/main" id="{BBD03534-E247-428D-BA1D-A6313DCB4BE2}"/>
              </a:ext>
            </a:extLst>
          </p:cNvPr>
          <p:cNvSpPr>
            <a:spLocks noGrp="1"/>
          </p:cNvSpPr>
          <p:nvPr>
            <p:ph idx="1"/>
          </p:nvPr>
        </p:nvSpPr>
        <p:spPr>
          <a:xfrm>
            <a:off x="683568" y="1600200"/>
            <a:ext cx="8003232" cy="4530725"/>
          </a:xfrm>
        </p:spPr>
        <p:txBody>
          <a:bodyPr>
            <a:normAutofit/>
          </a:bodyPr>
          <a:lstStyle/>
          <a:p>
            <a:pPr marL="0" indent="0">
              <a:buNone/>
            </a:pPr>
            <a:r>
              <a:rPr lang="en-MY" sz="2400" dirty="0"/>
              <a:t>An organization operates internationally. Which of the following is the most important strategy for HR to implement?</a:t>
            </a:r>
          </a:p>
          <a:p>
            <a:pPr marL="0" indent="0">
              <a:buNone/>
            </a:pPr>
            <a:endParaRPr lang="en-MY" sz="2400" dirty="0"/>
          </a:p>
          <a:p>
            <a:pPr marL="514350" indent="-514350">
              <a:buFont typeface="+mj-lt"/>
              <a:buAutoNum type="alphaUcPeriod"/>
            </a:pPr>
            <a:r>
              <a:rPr lang="en-MY" sz="2400" dirty="0"/>
              <a:t>Global integration and local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Local integration and </a:t>
            </a:r>
            <a:r>
              <a:rPr lang="en-MY" sz="2400"/>
              <a:t>global </a:t>
            </a:r>
            <a:r>
              <a:rPr lang="en-MY" sz="2400" smtClean="0"/>
              <a:t>system</a:t>
            </a:r>
            <a:endParaRPr lang="en-MY" sz="2400" dirty="0"/>
          </a:p>
          <a:p>
            <a:pPr marL="514350" indent="-514350">
              <a:buFont typeface="+mj-lt"/>
              <a:buAutoNum type="alphaUcPeriod"/>
            </a:pPr>
            <a:r>
              <a:rPr lang="en-MY" sz="2400" dirty="0"/>
              <a:t>Global systems and processes </a:t>
            </a:r>
          </a:p>
          <a:p>
            <a:pPr marL="0" indent="0">
              <a:buNone/>
            </a:pPr>
            <a:endParaRPr lang="en-MY" sz="2400" dirty="0"/>
          </a:p>
        </p:txBody>
      </p:sp>
    </p:spTree>
    <p:extLst>
      <p:ext uri="{BB962C8B-B14F-4D97-AF65-F5344CB8AC3E}">
        <p14:creationId xmlns="" xmlns:p14="http://schemas.microsoft.com/office/powerpoint/2010/main" val="3052470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9B4991-A9DF-42E3-855E-63B8E8E39831}"/>
              </a:ext>
            </a:extLst>
          </p:cNvPr>
          <p:cNvSpPr>
            <a:spLocks noGrp="1"/>
          </p:cNvSpPr>
          <p:nvPr>
            <p:ph type="title"/>
          </p:nvPr>
        </p:nvSpPr>
        <p:spPr>
          <a:xfrm>
            <a:off x="990600" y="228600"/>
            <a:ext cx="7200900" cy="655639"/>
          </a:xfrm>
        </p:spPr>
        <p:txBody>
          <a:bodyPr>
            <a:normAutofit/>
          </a:bodyPr>
          <a:lstStyle/>
          <a:p>
            <a:pPr algn="ctr"/>
            <a:r>
              <a:rPr lang="en-MY" sz="2800" dirty="0"/>
              <a:t>Answer # </a:t>
            </a:r>
            <a:r>
              <a:rPr lang="en-MY" sz="2800" dirty="0" smtClean="0"/>
              <a:t>13</a:t>
            </a:r>
            <a:endParaRPr lang="en-MY" sz="2800" dirty="0"/>
          </a:p>
        </p:txBody>
      </p:sp>
      <p:sp>
        <p:nvSpPr>
          <p:cNvPr id="3" name="Content Placeholder 2">
            <a:extLst>
              <a:ext uri="{FF2B5EF4-FFF2-40B4-BE49-F238E27FC236}">
                <a16:creationId xmlns="" xmlns:a16="http://schemas.microsoft.com/office/drawing/2014/main" id="{B15EDF45-931C-4D9D-B541-0286395BA317}"/>
              </a:ext>
            </a:extLst>
          </p:cNvPr>
          <p:cNvSpPr>
            <a:spLocks noGrp="1"/>
          </p:cNvSpPr>
          <p:nvPr>
            <p:ph idx="1"/>
          </p:nvPr>
        </p:nvSpPr>
        <p:spPr/>
        <p:txBody>
          <a:bodyPr>
            <a:normAutofit/>
          </a:bodyPr>
          <a:lstStyle/>
          <a:p>
            <a:r>
              <a:rPr lang="en-MY" sz="2400" b="1" dirty="0"/>
              <a:t>Option A</a:t>
            </a:r>
          </a:p>
        </p:txBody>
      </p:sp>
    </p:spTree>
    <p:extLst>
      <p:ext uri="{BB962C8B-B14F-4D97-AF65-F5344CB8AC3E}">
        <p14:creationId xmlns="" xmlns:p14="http://schemas.microsoft.com/office/powerpoint/2010/main" val="247888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2611</TotalTime>
  <Words>4762</Words>
  <Application>Microsoft Office PowerPoint</Application>
  <PresentationFormat>On-screen Show (4:3)</PresentationFormat>
  <Paragraphs>353</Paragraphs>
  <Slides>82</Slides>
  <Notes>5</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Diamond Grid 16x9</vt:lpstr>
      <vt:lpstr>BUSINESS LEADERSHIP - II</vt:lpstr>
      <vt:lpstr>Slide 2</vt:lpstr>
      <vt:lpstr>Essentials of Organisation</vt:lpstr>
      <vt:lpstr>Type of Structures</vt:lpstr>
      <vt:lpstr>Question # 1</vt:lpstr>
      <vt:lpstr>Answer # 1</vt:lpstr>
      <vt:lpstr>Organizational Chart (Org Chart)</vt:lpstr>
      <vt:lpstr>Question # 2</vt:lpstr>
      <vt:lpstr>Answer # 2</vt:lpstr>
      <vt:lpstr>Six Elements of Organisational Structure</vt:lpstr>
      <vt:lpstr>Work Specialization</vt:lpstr>
      <vt:lpstr>Question # 3</vt:lpstr>
      <vt:lpstr>Answer # 3</vt:lpstr>
      <vt:lpstr>Departmentalization</vt:lpstr>
      <vt:lpstr>Functional Structure</vt:lpstr>
      <vt:lpstr>Divisional Structure</vt:lpstr>
      <vt:lpstr>Matrix Structure</vt:lpstr>
      <vt:lpstr>Boundaryless Structure</vt:lpstr>
      <vt:lpstr>Virtual and Network Structure</vt:lpstr>
      <vt:lpstr>Question # 4</vt:lpstr>
      <vt:lpstr>Answer # 4</vt:lpstr>
      <vt:lpstr>Question # 5</vt:lpstr>
      <vt:lpstr>Answer # 5</vt:lpstr>
      <vt:lpstr>Authority and responsibility</vt:lpstr>
      <vt:lpstr>Centralization vs Decentralization</vt:lpstr>
      <vt:lpstr>Question # 6</vt:lpstr>
      <vt:lpstr>Answer # 6</vt:lpstr>
      <vt:lpstr>Span of Control</vt:lpstr>
      <vt:lpstr>Levels of Management</vt:lpstr>
      <vt:lpstr>Question # 7</vt:lpstr>
      <vt:lpstr>Answer # 7</vt:lpstr>
      <vt:lpstr>Question # 8</vt:lpstr>
      <vt:lpstr>Answer # 8</vt:lpstr>
      <vt:lpstr>Slide 34</vt:lpstr>
      <vt:lpstr>What is a Group?</vt:lpstr>
      <vt:lpstr>What is a Team?</vt:lpstr>
      <vt:lpstr>Types of Teams</vt:lpstr>
      <vt:lpstr>Group vs. Team</vt:lpstr>
      <vt:lpstr>Group vs. Team</vt:lpstr>
      <vt:lpstr>Group vs. Team</vt:lpstr>
      <vt:lpstr>When Does a Group Become a Team?</vt:lpstr>
      <vt:lpstr>Question # 9</vt:lpstr>
      <vt:lpstr>Answer # 9</vt:lpstr>
      <vt:lpstr>Slide 44</vt:lpstr>
      <vt:lpstr>Organisational Life Cycle</vt:lpstr>
      <vt:lpstr>Start-Up Stage</vt:lpstr>
      <vt:lpstr>Growth Stage</vt:lpstr>
      <vt:lpstr>Maturity Stage</vt:lpstr>
      <vt:lpstr>Decline Stage</vt:lpstr>
      <vt:lpstr>Revival Stage</vt:lpstr>
      <vt:lpstr>Question # 10</vt:lpstr>
      <vt:lpstr>Answer # 10</vt:lpstr>
      <vt:lpstr>Slide 53</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11</vt:lpstr>
      <vt:lpstr>Answer # 11</vt:lpstr>
      <vt:lpstr>Slide 67</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13</vt:lpstr>
      <vt:lpstr>Answer # 13</vt:lpstr>
      <vt:lpstr>Slide 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113</cp:revision>
  <cp:lastPrinted>1601-01-01T00:00:00Z</cp:lastPrinted>
  <dcterms:created xsi:type="dcterms:W3CDTF">2020-07-09T15:12:46Z</dcterms:created>
  <dcterms:modified xsi:type="dcterms:W3CDTF">2023-03-22T06:49:36Z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