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0"/>
  </p:notesMasterIdLst>
  <p:handoutMasterIdLst>
    <p:handoutMasterId r:id="rId91"/>
  </p:handoutMasterIdLst>
  <p:sldIdLst>
    <p:sldId id="256" r:id="rId2"/>
    <p:sldId id="351" r:id="rId3"/>
    <p:sldId id="292" r:id="rId4"/>
    <p:sldId id="300" r:id="rId5"/>
    <p:sldId id="358" r:id="rId6"/>
    <p:sldId id="359" r:id="rId7"/>
    <p:sldId id="368" r:id="rId8"/>
    <p:sldId id="360" r:id="rId9"/>
    <p:sldId id="361" r:id="rId10"/>
    <p:sldId id="362" r:id="rId11"/>
    <p:sldId id="369" r:id="rId12"/>
    <p:sldId id="272" r:id="rId13"/>
    <p:sldId id="363" r:id="rId14"/>
    <p:sldId id="364" r:id="rId15"/>
    <p:sldId id="365" r:id="rId16"/>
    <p:sldId id="366" r:id="rId17"/>
    <p:sldId id="367" r:id="rId18"/>
    <p:sldId id="370" r:id="rId19"/>
    <p:sldId id="257" r:id="rId20"/>
    <p:sldId id="273" r:id="rId21"/>
    <p:sldId id="302" r:id="rId22"/>
    <p:sldId id="303" r:id="rId23"/>
    <p:sldId id="305" r:id="rId24"/>
    <p:sldId id="307" r:id="rId25"/>
    <p:sldId id="371" r:id="rId26"/>
    <p:sldId id="310" r:id="rId27"/>
    <p:sldId id="319" r:id="rId28"/>
    <p:sldId id="274" r:id="rId29"/>
    <p:sldId id="320" r:id="rId30"/>
    <p:sldId id="344" r:id="rId31"/>
    <p:sldId id="345" r:id="rId32"/>
    <p:sldId id="346" r:id="rId33"/>
    <p:sldId id="372" r:id="rId34"/>
    <p:sldId id="329" r:id="rId35"/>
    <p:sldId id="327" r:id="rId36"/>
    <p:sldId id="380" r:id="rId37"/>
    <p:sldId id="375" r:id="rId38"/>
    <p:sldId id="376" r:id="rId39"/>
    <p:sldId id="377" r:id="rId40"/>
    <p:sldId id="378" r:id="rId41"/>
    <p:sldId id="379" r:id="rId42"/>
    <p:sldId id="328" r:id="rId43"/>
    <p:sldId id="271" r:id="rId44"/>
    <p:sldId id="381" r:id="rId45"/>
    <p:sldId id="270" r:id="rId46"/>
    <p:sldId id="326" r:id="rId47"/>
    <p:sldId id="382" r:id="rId48"/>
    <p:sldId id="383" r:id="rId49"/>
    <p:sldId id="384" r:id="rId50"/>
    <p:sldId id="385" r:id="rId51"/>
    <p:sldId id="386" r:id="rId52"/>
    <p:sldId id="387" r:id="rId53"/>
    <p:sldId id="311" r:id="rId54"/>
    <p:sldId id="312" r:id="rId55"/>
    <p:sldId id="313" r:id="rId56"/>
    <p:sldId id="314" r:id="rId57"/>
    <p:sldId id="315" r:id="rId58"/>
    <p:sldId id="316" r:id="rId59"/>
    <p:sldId id="317" r:id="rId60"/>
    <p:sldId id="318" r:id="rId61"/>
    <p:sldId id="337" r:id="rId62"/>
    <p:sldId id="338" r:id="rId63"/>
    <p:sldId id="321" r:id="rId64"/>
    <p:sldId id="322" r:id="rId65"/>
    <p:sldId id="323" r:id="rId66"/>
    <p:sldId id="324" r:id="rId67"/>
    <p:sldId id="388" r:id="rId68"/>
    <p:sldId id="389" r:id="rId69"/>
    <p:sldId id="390" r:id="rId70"/>
    <p:sldId id="391" r:id="rId71"/>
    <p:sldId id="260" r:id="rId72"/>
    <p:sldId id="261" r:id="rId73"/>
    <p:sldId id="330" r:id="rId74"/>
    <p:sldId id="331" r:id="rId75"/>
    <p:sldId id="332" r:id="rId76"/>
    <p:sldId id="333" r:id="rId77"/>
    <p:sldId id="334" r:id="rId78"/>
    <p:sldId id="335" r:id="rId79"/>
    <p:sldId id="336" r:id="rId80"/>
    <p:sldId id="392" r:id="rId81"/>
    <p:sldId id="339" r:id="rId82"/>
    <p:sldId id="340" r:id="rId83"/>
    <p:sldId id="341" r:id="rId84"/>
    <p:sldId id="342" r:id="rId85"/>
    <p:sldId id="347" r:id="rId86"/>
    <p:sldId id="348" r:id="rId87"/>
    <p:sldId id="349" r:id="rId88"/>
    <p:sldId id="276" r:id="rId8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pt>
    <dgm:pt modelId="{B4C2AAE5-D99A-459F-BDEC-4FFC3545C099}" type="sibTrans" cxnId="{5E5EAFC4-44B3-4549-AC9A-997C897F1B4D}">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5467"/>
          <a:ext cx="7844408" cy="799004"/>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23658"/>
          <a:ext cx="7844408" cy="79963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a:xfrm>
          <a:off x="0" y="4881084"/>
          <a:ext cx="7844408" cy="799004"/>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7"/>
          <a:ext cx="7844408" cy="79963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sp:txBody>
      <dsp:txXfrm>
        <a:off x="39035" y="42352"/>
        <a:ext cx="7766338" cy="721560"/>
      </dsp:txXfrm>
    </dsp:sp>
    <dsp:sp modelId="{C8CBCA26-9D20-4838-B1F9-53234775E96B}">
      <dsp:nvSpPr>
        <dsp:cNvPr id="0" name=""/>
        <dsp:cNvSpPr/>
      </dsp:nvSpPr>
      <dsp:spPr>
        <a:xfrm>
          <a:off x="0" y="81428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35" y="853316"/>
        <a:ext cx="7766338" cy="721560"/>
      </dsp:txXfrm>
    </dsp:sp>
    <dsp:sp modelId="{F209ACB3-3444-40CC-BCCA-513ABA9ADB86}">
      <dsp:nvSpPr>
        <dsp:cNvPr id="0" name=""/>
        <dsp:cNvSpPr/>
      </dsp:nvSpPr>
      <dsp:spPr>
        <a:xfrm>
          <a:off x="0" y="162794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35" y="1666981"/>
        <a:ext cx="7766338" cy="721560"/>
      </dsp:txXfrm>
    </dsp:sp>
    <dsp:sp modelId="{3E94F731-DC7C-4B58-9F66-6B7B57C178BE}">
      <dsp:nvSpPr>
        <dsp:cNvPr id="0" name=""/>
        <dsp:cNvSpPr/>
      </dsp:nvSpPr>
      <dsp:spPr>
        <a:xfrm>
          <a:off x="0" y="244161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35" y="2480646"/>
        <a:ext cx="7766338" cy="721560"/>
      </dsp:txXfrm>
    </dsp:sp>
    <dsp:sp modelId="{24D32922-BF99-4CE5-821E-A240C3092535}">
      <dsp:nvSpPr>
        <dsp:cNvPr id="0" name=""/>
        <dsp:cNvSpPr/>
      </dsp:nvSpPr>
      <dsp:spPr>
        <a:xfrm>
          <a:off x="0" y="325527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35" y="3294311"/>
        <a:ext cx="7766338" cy="721560"/>
      </dsp:txXfrm>
    </dsp:sp>
    <dsp:sp modelId="{401E888D-ADD7-4E04-8F4F-BE31B5B3ACF3}">
      <dsp:nvSpPr>
        <dsp:cNvPr id="0" name=""/>
        <dsp:cNvSpPr/>
      </dsp:nvSpPr>
      <dsp:spPr>
        <a:xfrm>
          <a:off x="0" y="4068940"/>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35" y="4107975"/>
        <a:ext cx="7766338" cy="721560"/>
      </dsp:txXfrm>
    </dsp:sp>
    <dsp:sp modelId="{BAF84493-57B1-45CA-968B-333D00BDD5BF}">
      <dsp:nvSpPr>
        <dsp:cNvPr id="0" name=""/>
        <dsp:cNvSpPr/>
      </dsp:nvSpPr>
      <dsp:spPr>
        <a:xfrm>
          <a:off x="0" y="4882605"/>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35" y="4921640"/>
        <a:ext cx="7766338" cy="721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5"/>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9"/>
        <a:ext cx="7766400" cy="720996"/>
      </dsp:txXfrm>
    </dsp:sp>
    <dsp:sp modelId="{24D32922-BF99-4CE5-821E-A240C3092535}">
      <dsp:nvSpPr>
        <dsp:cNvPr id="0" name=""/>
        <dsp:cNvSpPr/>
      </dsp:nvSpPr>
      <dsp:spPr>
        <a:xfrm>
          <a:off x="0" y="325497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7"/>
          <a:ext cx="7844408" cy="79963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sp:txBody>
      <dsp:txXfrm>
        <a:off x="39035" y="42352"/>
        <a:ext cx="7766338" cy="721560"/>
      </dsp:txXfrm>
    </dsp:sp>
    <dsp:sp modelId="{C8CBCA26-9D20-4838-B1F9-53234775E96B}">
      <dsp:nvSpPr>
        <dsp:cNvPr id="0" name=""/>
        <dsp:cNvSpPr/>
      </dsp:nvSpPr>
      <dsp:spPr>
        <a:xfrm>
          <a:off x="0" y="823658"/>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sp:txBody>
      <dsp:txXfrm>
        <a:off x="39035" y="862693"/>
        <a:ext cx="7766338" cy="721560"/>
      </dsp:txXfrm>
    </dsp:sp>
    <dsp:sp modelId="{C30047F0-DB09-4604-AC54-FC0221E4A689}">
      <dsp:nvSpPr>
        <dsp:cNvPr id="0" name=""/>
        <dsp:cNvSpPr/>
      </dsp:nvSpPr>
      <dsp:spPr>
        <a:xfrm>
          <a:off x="0" y="162794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9035" y="1666981"/>
        <a:ext cx="7766338" cy="721560"/>
      </dsp:txXfrm>
    </dsp:sp>
    <dsp:sp modelId="{F209ACB3-3444-40CC-BCCA-513ABA9ADB86}">
      <dsp:nvSpPr>
        <dsp:cNvPr id="0" name=""/>
        <dsp:cNvSpPr/>
      </dsp:nvSpPr>
      <dsp:spPr>
        <a:xfrm>
          <a:off x="0" y="244161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9035" y="2480646"/>
        <a:ext cx="7766338" cy="721560"/>
      </dsp:txXfrm>
    </dsp:sp>
    <dsp:sp modelId="{24D32922-BF99-4CE5-821E-A240C3092535}">
      <dsp:nvSpPr>
        <dsp:cNvPr id="0" name=""/>
        <dsp:cNvSpPr/>
      </dsp:nvSpPr>
      <dsp:spPr>
        <a:xfrm>
          <a:off x="0" y="325527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9035" y="3294311"/>
        <a:ext cx="7766338" cy="721560"/>
      </dsp:txXfrm>
    </dsp:sp>
    <dsp:sp modelId="{401E888D-ADD7-4E04-8F4F-BE31B5B3ACF3}">
      <dsp:nvSpPr>
        <dsp:cNvPr id="0" name=""/>
        <dsp:cNvSpPr/>
      </dsp:nvSpPr>
      <dsp:spPr>
        <a:xfrm>
          <a:off x="0" y="4068940"/>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35" y="4107975"/>
        <a:ext cx="7766338" cy="721560"/>
      </dsp:txXfrm>
    </dsp:sp>
    <dsp:sp modelId="{BAF84493-57B1-45CA-968B-333D00BDD5BF}">
      <dsp:nvSpPr>
        <dsp:cNvPr id="0" name=""/>
        <dsp:cNvSpPr/>
      </dsp:nvSpPr>
      <dsp:spPr>
        <a:xfrm>
          <a:off x="0" y="4882605"/>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35" y="4921640"/>
        <a:ext cx="7766338" cy="7215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sp:txBody>
      <dsp:txXfrm>
        <a:off x="39004" y="864207"/>
        <a:ext cx="7766400" cy="720996"/>
      </dsp:txXfrm>
    </dsp:sp>
    <dsp:sp modelId="{C30047F0-DB09-4604-AC54-FC0221E4A689}">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9004" y="1667874"/>
        <a:ext cx="7766400" cy="720996"/>
      </dsp:txXfrm>
    </dsp:sp>
    <dsp:sp modelId="{F209ACB3-3444-40CC-BCCA-513ABA9ADB86}">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04" y="4920088"/>
        <a:ext cx="7766400" cy="7209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9004" y="864207"/>
        <a:ext cx="7766400" cy="720996"/>
      </dsp:txXfrm>
    </dsp:sp>
    <dsp:sp modelId="{C30047F0-DB09-4604-AC54-FC0221E4A689}">
      <dsp:nvSpPr>
        <dsp:cNvPr id="0" name=""/>
        <dsp:cNvSpPr/>
      </dsp:nvSpPr>
      <dsp:spPr>
        <a:xfrm>
          <a:off x="0" y="162887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sp:txBody>
      <dsp:txXfrm>
        <a:off x="39004" y="1667874"/>
        <a:ext cx="7766400" cy="720996"/>
      </dsp:txXfrm>
    </dsp:sp>
    <dsp:sp modelId="{F209ACB3-3444-40CC-BCCA-513ABA9ADB86}">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04" y="4920088"/>
        <a:ext cx="7766400" cy="72099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9004" y="864207"/>
        <a:ext cx="7766400" cy="720996"/>
      </dsp:txXfrm>
    </dsp:sp>
    <dsp:sp modelId="{C30047F0-DB09-4604-AC54-FC0221E4A689}">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9004" y="1667874"/>
        <a:ext cx="7766400" cy="720996"/>
      </dsp:txXfrm>
    </dsp:sp>
    <dsp:sp modelId="{F209ACB3-3444-40CC-BCCA-513ABA9ADB86}">
      <dsp:nvSpPr>
        <dsp:cNvPr id="0" name=""/>
        <dsp:cNvSpPr/>
      </dsp:nvSpPr>
      <dsp:spPr>
        <a:xfrm>
          <a:off x="0" y="244192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04" y="4920088"/>
        <a:ext cx="7766400" cy="72099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9004" y="864207"/>
        <a:ext cx="7766400" cy="720996"/>
      </dsp:txXfrm>
    </dsp:sp>
    <dsp:sp modelId="{C30047F0-DB09-4604-AC54-FC0221E4A689}">
      <dsp:nvSpPr>
        <dsp:cNvPr id="0" name=""/>
        <dsp:cNvSpPr/>
      </dsp:nvSpPr>
      <dsp:spPr>
        <a:xfrm>
          <a:off x="0" y="1617291"/>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9004" y="1656295"/>
        <a:ext cx="7766400" cy="720996"/>
      </dsp:txXfrm>
    </dsp:sp>
    <dsp:sp modelId="{F209ACB3-3444-40CC-BCCA-513ABA9ADB86}">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04" y="4920088"/>
        <a:ext cx="7766400" cy="72099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9004" y="864207"/>
        <a:ext cx="7766400" cy="720996"/>
      </dsp:txXfrm>
    </dsp:sp>
    <dsp:sp modelId="{C30047F0-DB09-4604-AC54-FC0221E4A689}">
      <dsp:nvSpPr>
        <dsp:cNvPr id="0" name=""/>
        <dsp:cNvSpPr/>
      </dsp:nvSpPr>
      <dsp:spPr>
        <a:xfrm>
          <a:off x="0" y="1617291"/>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9004" y="1656295"/>
        <a:ext cx="7766400" cy="720996"/>
      </dsp:txXfrm>
    </dsp:sp>
    <dsp:sp modelId="{F209ACB3-3444-40CC-BCCA-513ABA9ADB86}">
      <dsp:nvSpPr>
        <dsp:cNvPr id="0" name=""/>
        <dsp:cNvSpPr/>
      </dsp:nvSpPr>
      <dsp:spPr>
        <a:xfrm>
          <a:off x="0" y="2441925"/>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9004" y="2480929"/>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04" y="4920088"/>
        <a:ext cx="7766400" cy="72099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9004" y="864207"/>
        <a:ext cx="7766400" cy="720996"/>
      </dsp:txXfrm>
    </dsp:sp>
    <dsp:sp modelId="{C30047F0-DB09-4604-AC54-FC0221E4A689}">
      <dsp:nvSpPr>
        <dsp:cNvPr id="0" name=""/>
        <dsp:cNvSpPr/>
      </dsp:nvSpPr>
      <dsp:spPr>
        <a:xfrm>
          <a:off x="0" y="1617291"/>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9004" y="1656295"/>
        <a:ext cx="7766400" cy="720996"/>
      </dsp:txXfrm>
    </dsp:sp>
    <dsp:sp modelId="{F209ACB3-3444-40CC-BCCA-513ABA9ADB86}">
      <dsp:nvSpPr>
        <dsp:cNvPr id="0" name=""/>
        <dsp:cNvSpPr/>
      </dsp:nvSpPr>
      <dsp:spPr>
        <a:xfrm>
          <a:off x="0" y="2441925"/>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9004" y="2480929"/>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sp:txBody>
      <dsp:txXfrm>
        <a:off x="39004" y="4920088"/>
        <a:ext cx="7766400" cy="7209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a:t>
            </a:fld>
            <a:endParaRPr lang="en-MY" altLang="en-US"/>
          </a:p>
        </p:txBody>
      </p:sp>
    </p:spTree>
    <p:extLst>
      <p:ext uri="{BB962C8B-B14F-4D97-AF65-F5344CB8AC3E}">
        <p14:creationId xmlns:p14="http://schemas.microsoft.com/office/powerpoint/2010/main" val="40167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0780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140755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p14="http://schemas.microsoft.com/office/powerpoint/2010/main" val="3505204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MY" b="0" i="0" dirty="0">
                <a:effectLst/>
                <a:latin typeface="Roboto"/>
              </a:rPr>
              <a:t>Bartlett &amp; Ghoshal</a:t>
            </a: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4145457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p14="http://schemas.microsoft.com/office/powerpoint/2010/main" val="2198435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44</a:t>
            </a:fld>
            <a:endParaRPr lang="en-MY" altLang="en-US"/>
          </a:p>
        </p:txBody>
      </p:sp>
    </p:spTree>
    <p:extLst>
      <p:ext uri="{BB962C8B-B14F-4D97-AF65-F5344CB8AC3E}">
        <p14:creationId xmlns:p14="http://schemas.microsoft.com/office/powerpoint/2010/main" val="350909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p14="http://schemas.microsoft.com/office/powerpoint/2010/main" val="2650925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67</a:t>
            </a:fld>
            <a:endParaRPr lang="en-MY" altLang="en-US"/>
          </a:p>
        </p:txBody>
      </p:sp>
    </p:spTree>
    <p:extLst>
      <p:ext uri="{BB962C8B-B14F-4D97-AF65-F5344CB8AC3E}">
        <p14:creationId xmlns:p14="http://schemas.microsoft.com/office/powerpoint/2010/main" val="1053284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70</a:t>
            </a:fld>
            <a:endParaRPr lang="en-MY" altLang="en-US"/>
          </a:p>
        </p:txBody>
      </p:sp>
    </p:spTree>
    <p:extLst>
      <p:ext uri="{BB962C8B-B14F-4D97-AF65-F5344CB8AC3E}">
        <p14:creationId xmlns:p14="http://schemas.microsoft.com/office/powerpoint/2010/main" val="3054547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80</a:t>
            </a:fld>
            <a:endParaRPr lang="en-MY" altLang="en-US"/>
          </a:p>
        </p:txBody>
      </p:sp>
    </p:spTree>
    <p:extLst>
      <p:ext uri="{BB962C8B-B14F-4D97-AF65-F5344CB8AC3E}">
        <p14:creationId xmlns:p14="http://schemas.microsoft.com/office/powerpoint/2010/main" val="2867525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808986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597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238964" cy="4530725"/>
          </a:xfrm>
        </p:spPr>
        <p:txBody>
          <a:bodyPr/>
          <a:lstStyle/>
          <a:p>
            <a:pPr>
              <a:lnSpc>
                <a:spcPct val="80000"/>
              </a:lnSpc>
            </a:pPr>
            <a:r>
              <a:rPr lang="en-US" altLang="en-US" sz="24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660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7CCA-8235-42A3-9512-7C8938CFC07F}"/>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EA6FC62D-A5F8-447E-9699-B24A022945ED}"/>
              </a:ext>
            </a:extLst>
          </p:cNvPr>
          <p:cNvSpPr>
            <a:spLocks noGrp="1"/>
          </p:cNvSpPr>
          <p:nvPr>
            <p:ph idx="1"/>
          </p:nvPr>
        </p:nvSpPr>
        <p:spPr>
          <a:xfrm>
            <a:off x="685800" y="1628800"/>
            <a:ext cx="8206680" cy="4951387"/>
          </a:xfrm>
        </p:spPr>
        <p:txBody>
          <a:bodyPr/>
          <a:lstStyle/>
          <a:p>
            <a:pPr marL="0" indent="0">
              <a:buNone/>
            </a:pPr>
            <a:r>
              <a:rPr lang="en-MY" dirty="0"/>
              <a:t>A boundaryless organization, coined by former GE CEO Jack Welch, is not defined or limited by boundaries or categories imposed by traditional </a:t>
            </a:r>
            <a:r>
              <a:rPr lang="en-MY" dirty="0" err="1"/>
              <a:t>structuresThere</a:t>
            </a:r>
            <a:r>
              <a:rPr lang="en-MY" dirty="0"/>
              <a:t> are two types of boundaries:</a:t>
            </a:r>
          </a:p>
          <a:p>
            <a:r>
              <a:rPr lang="en-MY" dirty="0"/>
              <a:t>Internal—the horizontal ones imposed by work specialization and departmentalization and the vertical ones that separate employees into organizational levels and hierarchies.</a:t>
            </a:r>
          </a:p>
          <a:p>
            <a:r>
              <a:rPr lang="en-MY" dirty="0"/>
              <a:t>External—the boundaries that separate the organization from its customers, suppliers, and other stakeholders.</a:t>
            </a:r>
          </a:p>
          <a:p>
            <a:pPr marL="0" indent="0">
              <a:buNone/>
            </a:pPr>
            <a:endParaRPr lang="en-MY" dirty="0"/>
          </a:p>
        </p:txBody>
      </p:sp>
    </p:spTree>
    <p:extLst>
      <p:ext uri="{BB962C8B-B14F-4D97-AF65-F5344CB8AC3E}">
        <p14:creationId xmlns:p14="http://schemas.microsoft.com/office/powerpoint/2010/main" val="1792327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FC5F-0277-429C-98EA-DD04B8AC0401}"/>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8C7B7373-A972-4C2C-AE5B-33E7B1CFB930}"/>
              </a:ext>
            </a:extLst>
          </p:cNvPr>
          <p:cNvSpPr>
            <a:spLocks noGrp="1"/>
          </p:cNvSpPr>
          <p:nvPr>
            <p:ph idx="1"/>
          </p:nvPr>
        </p:nvSpPr>
        <p:spPr>
          <a:xfrm>
            <a:off x="685800" y="1556792"/>
            <a:ext cx="8190914" cy="4530725"/>
          </a:xfrm>
        </p:spPr>
        <p:txBody>
          <a:bodyPr/>
          <a:lstStyle/>
          <a:p>
            <a:r>
              <a:rPr lang="en-MY" sz="2400" dirty="0"/>
              <a:t>A virtual organization or company is one whose members are geographically apart, usually working by computer e-mail and groupware while appearing to others to be a single, unified organization with a real physical location.</a:t>
            </a:r>
          </a:p>
          <a:p>
            <a:endParaRPr lang="en-MY" sz="2400" dirty="0"/>
          </a:p>
          <a:p>
            <a:r>
              <a:rPr lang="en-MY" sz="2400" dirty="0"/>
              <a:t>A network organization is one that uses its own employees to do some work activities and networks of outside suppliers to provide other needed product components or work processes. Also called a modular organization by manufacturing firms.</a:t>
            </a:r>
          </a:p>
          <a:p>
            <a:endParaRPr lang="en-MY" sz="2400" dirty="0"/>
          </a:p>
        </p:txBody>
      </p:sp>
    </p:spTree>
    <p:extLst>
      <p:ext uri="{BB962C8B-B14F-4D97-AF65-F5344CB8AC3E}">
        <p14:creationId xmlns:p14="http://schemas.microsoft.com/office/powerpoint/2010/main" val="1342439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75469882"/>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391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04AF-3BC0-4450-81CC-367AF3C4015F}"/>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803B1F3C-4758-4621-B6BC-084EAC089F83}"/>
              </a:ext>
            </a:extLst>
          </p:cNvPr>
          <p:cNvSpPr>
            <a:spLocks noGrp="1"/>
          </p:cNvSpPr>
          <p:nvPr>
            <p:ph idx="1"/>
          </p:nvPr>
        </p:nvSpPr>
        <p:spPr>
          <a:xfrm>
            <a:off x="683568" y="1600200"/>
            <a:ext cx="8136904" cy="4530725"/>
          </a:xfrm>
        </p:spPr>
        <p:txBody>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val="1236971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FFA-948E-43E1-AFBE-00E79B7AD9DC}"/>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49D153BA-AA20-4511-A6B2-F069E54128EF}"/>
              </a:ext>
            </a:extLst>
          </p:cNvPr>
          <p:cNvSpPr>
            <a:spLocks noGrp="1"/>
          </p:cNvSpPr>
          <p:nvPr>
            <p:ph idx="1"/>
          </p:nvPr>
        </p:nvSpPr>
        <p:spPr>
          <a:xfrm>
            <a:off x="755576" y="1600200"/>
            <a:ext cx="8064896" cy="4530725"/>
          </a:xfrm>
        </p:spPr>
        <p:txBody>
          <a:bodyPr/>
          <a:lstStyle/>
          <a:p>
            <a:pPr marL="0" indent="0">
              <a:buNone/>
            </a:pPr>
            <a:r>
              <a:rPr lang="en-MY" dirty="0"/>
              <a:t>3. Purpose : Teams are formed for a particular reason and can be short- or long-lived. Groups can exist as a matter of fact; for example, a group can be comprised of people of the same race or ethnic background.</a:t>
            </a:r>
          </a:p>
          <a:p>
            <a:pPr marL="0" indent="0">
              <a:buNone/>
            </a:pPr>
            <a:endParaRPr lang="en-MY" dirty="0"/>
          </a:p>
          <a:p>
            <a:pPr marL="0" indent="0">
              <a:buNone/>
            </a:pPr>
            <a:r>
              <a:rPr lang="en-MY" dirty="0"/>
              <a:t>4. Degree of formal structure : Team members' individual roles and duties are specified and their ways of working together are defined. Groups are generally much more informal; roles do not need to be assigned and norms of </a:t>
            </a:r>
            <a:r>
              <a:rPr lang="en-MY" dirty="0" err="1"/>
              <a:t>behavior</a:t>
            </a:r>
            <a:r>
              <a:rPr lang="en-MY" dirty="0"/>
              <a:t> do not need to develop.</a:t>
            </a:r>
          </a:p>
        </p:txBody>
      </p:sp>
    </p:spTree>
    <p:extLst>
      <p:ext uri="{BB962C8B-B14F-4D97-AF65-F5344CB8AC3E}">
        <p14:creationId xmlns:p14="http://schemas.microsoft.com/office/powerpoint/2010/main" val="2239181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E907-9225-4F88-93E2-0E9A7D3A86E5}"/>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E5688196-9BD4-4B98-A9A0-E5B486FB9784}"/>
              </a:ext>
            </a:extLst>
          </p:cNvPr>
          <p:cNvSpPr>
            <a:spLocks noGrp="1"/>
          </p:cNvSpPr>
          <p:nvPr>
            <p:ph idx="1"/>
          </p:nvPr>
        </p:nvSpPr>
        <p:spPr>
          <a:xfrm>
            <a:off x="914400" y="1600201"/>
            <a:ext cx="7772400" cy="3196952"/>
          </a:xfrm>
        </p:spPr>
        <p:txBody>
          <a:bodyPr/>
          <a:lstStyle/>
          <a:p>
            <a:pPr marL="0" indent="0">
              <a:buNone/>
            </a:pPr>
            <a:r>
              <a:rPr lang="en-MY"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val="3037308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9537167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3601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80676401"/>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7363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F087-0F87-4580-980F-8DAD7282AAAC}"/>
              </a:ext>
            </a:extLst>
          </p:cNvPr>
          <p:cNvSpPr>
            <a:spLocks noGrp="1"/>
          </p:cNvSpPr>
          <p:nvPr>
            <p:ph type="title"/>
          </p:nvPr>
        </p:nvSpPr>
        <p:spPr/>
        <p:txBody>
          <a:bodyPr/>
          <a:lstStyle/>
          <a:p>
            <a:r>
              <a:rPr lang="en-MY" dirty="0"/>
              <a:t>Stages of Globalisation</a:t>
            </a:r>
          </a:p>
        </p:txBody>
      </p:sp>
      <p:pic>
        <p:nvPicPr>
          <p:cNvPr id="5" name="Picture 4">
            <a:extLst>
              <a:ext uri="{FF2B5EF4-FFF2-40B4-BE49-F238E27FC236}">
                <a16:creationId xmlns:a16="http://schemas.microsoft.com/office/drawing/2014/main" id="{905CC6C9-4897-458D-A28B-AEC75020BDD0}"/>
              </a:ext>
            </a:extLst>
          </p:cNvPr>
          <p:cNvPicPr>
            <a:picLocks noChangeAspect="1"/>
          </p:cNvPicPr>
          <p:nvPr/>
        </p:nvPicPr>
        <p:blipFill>
          <a:blip r:embed="rId2"/>
          <a:stretch>
            <a:fillRect/>
          </a:stretch>
        </p:blipFill>
        <p:spPr>
          <a:xfrm>
            <a:off x="914400" y="1772815"/>
            <a:ext cx="6681936" cy="4593831"/>
          </a:xfrm>
          <a:prstGeom prst="rect">
            <a:avLst/>
          </a:prstGeom>
        </p:spPr>
      </p:pic>
    </p:spTree>
    <p:extLst>
      <p:ext uri="{BB962C8B-B14F-4D97-AF65-F5344CB8AC3E}">
        <p14:creationId xmlns:p14="http://schemas.microsoft.com/office/powerpoint/2010/main" val="1849049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546956" y="1628801"/>
            <a:ext cx="8568909" cy="4490646"/>
          </a:xfrm>
        </p:spPr>
        <p:txBody>
          <a:bodyPr/>
          <a:lstStyle/>
          <a:p>
            <a:pPr>
              <a:buFont typeface="Wingdings" panose="05000000000000000000" pitchFamily="2" charset="2"/>
              <a:buChar char="§"/>
            </a:pPr>
            <a:endParaRPr lang="en-MY" dirty="0"/>
          </a:p>
          <a:p>
            <a:pPr marL="0" indent="0">
              <a:buNone/>
            </a:pPr>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21277625"/>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7190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514D0-4C86-4A7E-8EF7-39AFEC1760AD}"/>
              </a:ext>
            </a:extLst>
          </p:cNvPr>
          <p:cNvSpPr>
            <a:spLocks noGrp="1"/>
          </p:cNvSpPr>
          <p:nvPr>
            <p:ph type="title"/>
          </p:nvPr>
        </p:nvSpPr>
        <p:spPr/>
        <p:txBody>
          <a:bodyPr/>
          <a:lstStyle/>
          <a:p>
            <a:r>
              <a:rPr lang="en-MY" dirty="0"/>
              <a:t>Global Integration &amp; Local Responsiveness </a:t>
            </a:r>
          </a:p>
        </p:txBody>
      </p:sp>
      <p:pic>
        <p:nvPicPr>
          <p:cNvPr id="5" name="Picture 4">
            <a:extLst>
              <a:ext uri="{FF2B5EF4-FFF2-40B4-BE49-F238E27FC236}">
                <a16:creationId xmlns:a16="http://schemas.microsoft.com/office/drawing/2014/main" id="{C8785B15-5DE4-4911-B132-1C81AB53C9B3}"/>
              </a:ext>
            </a:extLst>
          </p:cNvPr>
          <p:cNvPicPr>
            <a:picLocks noChangeAspect="1"/>
          </p:cNvPicPr>
          <p:nvPr/>
        </p:nvPicPr>
        <p:blipFill>
          <a:blip r:embed="rId3"/>
          <a:stretch>
            <a:fillRect/>
          </a:stretch>
        </p:blipFill>
        <p:spPr>
          <a:xfrm>
            <a:off x="1187624" y="2132856"/>
            <a:ext cx="5524500" cy="4162425"/>
          </a:xfrm>
          <a:prstGeom prst="rect">
            <a:avLst/>
          </a:prstGeom>
        </p:spPr>
      </p:pic>
    </p:spTree>
    <p:extLst>
      <p:ext uri="{BB962C8B-B14F-4D97-AF65-F5344CB8AC3E}">
        <p14:creationId xmlns:p14="http://schemas.microsoft.com/office/powerpoint/2010/main" val="2535049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450E2-B538-48FA-890C-301EC6F98B41}"/>
              </a:ext>
            </a:extLst>
          </p:cNvPr>
          <p:cNvSpPr>
            <a:spLocks noGrp="1"/>
          </p:cNvSpPr>
          <p:nvPr>
            <p:ph type="title"/>
          </p:nvPr>
        </p:nvSpPr>
        <p:spPr/>
        <p:txBody>
          <a:bodyPr/>
          <a:lstStyle/>
          <a:p>
            <a:r>
              <a:rPr lang="en-MY" dirty="0"/>
              <a:t>Multi Domestic Strategy</a:t>
            </a:r>
          </a:p>
        </p:txBody>
      </p:sp>
      <p:pic>
        <p:nvPicPr>
          <p:cNvPr id="5" name="Picture 4">
            <a:extLst>
              <a:ext uri="{FF2B5EF4-FFF2-40B4-BE49-F238E27FC236}">
                <a16:creationId xmlns:a16="http://schemas.microsoft.com/office/drawing/2014/main" id="{206A6E56-A4B9-4386-9442-302BDD40B027}"/>
              </a:ext>
            </a:extLst>
          </p:cNvPr>
          <p:cNvPicPr>
            <a:picLocks noChangeAspect="1"/>
          </p:cNvPicPr>
          <p:nvPr/>
        </p:nvPicPr>
        <p:blipFill>
          <a:blip r:embed="rId2"/>
          <a:stretch>
            <a:fillRect/>
          </a:stretch>
        </p:blipFill>
        <p:spPr>
          <a:xfrm>
            <a:off x="1404392" y="1772816"/>
            <a:ext cx="6335216" cy="4308879"/>
          </a:xfrm>
          <a:prstGeom prst="rect">
            <a:avLst/>
          </a:prstGeom>
        </p:spPr>
      </p:pic>
    </p:spTree>
    <p:extLst>
      <p:ext uri="{BB962C8B-B14F-4D97-AF65-F5344CB8AC3E}">
        <p14:creationId xmlns:p14="http://schemas.microsoft.com/office/powerpoint/2010/main" val="777719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EFEBD-E634-4AF2-831D-CD277E5BE53B}"/>
              </a:ext>
            </a:extLst>
          </p:cNvPr>
          <p:cNvSpPr>
            <a:spLocks noGrp="1"/>
          </p:cNvSpPr>
          <p:nvPr>
            <p:ph type="title"/>
          </p:nvPr>
        </p:nvSpPr>
        <p:spPr/>
        <p:txBody>
          <a:bodyPr/>
          <a:lstStyle/>
          <a:p>
            <a:r>
              <a:rPr lang="en-MY" dirty="0"/>
              <a:t>Global Strategy</a:t>
            </a:r>
          </a:p>
        </p:txBody>
      </p:sp>
      <p:pic>
        <p:nvPicPr>
          <p:cNvPr id="5" name="Picture 4">
            <a:extLst>
              <a:ext uri="{FF2B5EF4-FFF2-40B4-BE49-F238E27FC236}">
                <a16:creationId xmlns:a16="http://schemas.microsoft.com/office/drawing/2014/main" id="{8D1DDADE-052E-41DF-A980-876D423734AE}"/>
              </a:ext>
            </a:extLst>
          </p:cNvPr>
          <p:cNvPicPr>
            <a:picLocks noChangeAspect="1"/>
          </p:cNvPicPr>
          <p:nvPr/>
        </p:nvPicPr>
        <p:blipFill>
          <a:blip r:embed="rId2"/>
          <a:stretch>
            <a:fillRect/>
          </a:stretch>
        </p:blipFill>
        <p:spPr>
          <a:xfrm>
            <a:off x="1330288" y="1916832"/>
            <a:ext cx="6483424" cy="4364734"/>
          </a:xfrm>
          <a:prstGeom prst="rect">
            <a:avLst/>
          </a:prstGeom>
        </p:spPr>
      </p:pic>
    </p:spTree>
    <p:extLst>
      <p:ext uri="{BB962C8B-B14F-4D97-AF65-F5344CB8AC3E}">
        <p14:creationId xmlns:p14="http://schemas.microsoft.com/office/powerpoint/2010/main" val="4069530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B93DB-EBAA-474E-ABD1-68EEEA076F03}"/>
              </a:ext>
            </a:extLst>
          </p:cNvPr>
          <p:cNvSpPr>
            <a:spLocks noGrp="1"/>
          </p:cNvSpPr>
          <p:nvPr>
            <p:ph type="title"/>
          </p:nvPr>
        </p:nvSpPr>
        <p:spPr/>
        <p:txBody>
          <a:bodyPr/>
          <a:lstStyle/>
          <a:p>
            <a:r>
              <a:rPr lang="en-MY" dirty="0"/>
              <a:t>Transnational Strategy</a:t>
            </a:r>
          </a:p>
        </p:txBody>
      </p:sp>
      <p:pic>
        <p:nvPicPr>
          <p:cNvPr id="5" name="Picture 4">
            <a:extLst>
              <a:ext uri="{FF2B5EF4-FFF2-40B4-BE49-F238E27FC236}">
                <a16:creationId xmlns:a16="http://schemas.microsoft.com/office/drawing/2014/main" id="{CB699C34-4D40-4F88-AB0E-B84C20B19232}"/>
              </a:ext>
            </a:extLst>
          </p:cNvPr>
          <p:cNvPicPr>
            <a:picLocks noChangeAspect="1"/>
          </p:cNvPicPr>
          <p:nvPr/>
        </p:nvPicPr>
        <p:blipFill>
          <a:blip r:embed="rId2"/>
          <a:stretch>
            <a:fillRect/>
          </a:stretch>
        </p:blipFill>
        <p:spPr>
          <a:xfrm>
            <a:off x="1507641" y="2060848"/>
            <a:ext cx="6128717" cy="4130710"/>
          </a:xfrm>
          <a:prstGeom prst="rect">
            <a:avLst/>
          </a:prstGeom>
        </p:spPr>
      </p:pic>
    </p:spTree>
    <p:extLst>
      <p:ext uri="{BB962C8B-B14F-4D97-AF65-F5344CB8AC3E}">
        <p14:creationId xmlns:p14="http://schemas.microsoft.com/office/powerpoint/2010/main" val="580633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5460-87AA-4515-AB9B-64B8ACECD9EB}"/>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BA1CAF82-AC81-42F9-B231-B4FDB5AF368C}"/>
              </a:ext>
            </a:extLst>
          </p:cNvPr>
          <p:cNvSpPr>
            <a:spLocks noGrp="1"/>
          </p:cNvSpPr>
          <p:nvPr>
            <p:ph idx="1"/>
          </p:nvPr>
        </p:nvSpPr>
        <p:spPr/>
        <p:txBody>
          <a:bodyPr/>
          <a:lstStyle/>
          <a:p>
            <a:r>
              <a:rPr lang="en-MY" dirty="0"/>
              <a:t>Organizational Culture is a system of shared meaning. Just as tribal cultures have rules and taboos that dictate how members will act toward each other and outsiders, organizations have cultures that govern how its members should behave. </a:t>
            </a:r>
          </a:p>
          <a:p>
            <a:r>
              <a:rPr lang="en-MY"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val="1292026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5277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F144-6DDF-4046-B75A-D88851ED7295}"/>
              </a:ext>
            </a:extLst>
          </p:cNvPr>
          <p:cNvSpPr>
            <a:spLocks noGrp="1"/>
          </p:cNvSpPr>
          <p:nvPr>
            <p:ph type="title"/>
          </p:nvPr>
        </p:nvSpPr>
        <p:spPr/>
        <p:txBody>
          <a:bodyPr/>
          <a:lstStyle/>
          <a:p>
            <a:r>
              <a:rPr lang="en-MY" dirty="0"/>
              <a:t>Edgar Schein Theory of Culture</a:t>
            </a:r>
          </a:p>
        </p:txBody>
      </p:sp>
      <p:sp>
        <p:nvSpPr>
          <p:cNvPr id="3" name="Content Placeholder 2">
            <a:extLst>
              <a:ext uri="{FF2B5EF4-FFF2-40B4-BE49-F238E27FC236}">
                <a16:creationId xmlns:a16="http://schemas.microsoft.com/office/drawing/2014/main" id="{46DEC3AF-C0BF-4487-B17C-9194D318E1F8}"/>
              </a:ext>
            </a:extLst>
          </p:cNvPr>
          <p:cNvSpPr>
            <a:spLocks noGrp="1"/>
          </p:cNvSpPr>
          <p:nvPr>
            <p:ph idx="1"/>
          </p:nvPr>
        </p:nvSpPr>
        <p:spPr/>
        <p:txBody>
          <a:bodyPr/>
          <a:lstStyle/>
          <a:p>
            <a:pPr marL="0" indent="0">
              <a:buNone/>
            </a:pPr>
            <a:r>
              <a:rPr lang="en-MY" dirty="0"/>
              <a:t>According to Edgar Schein, organizational culture mainly consists of three domains: </a:t>
            </a:r>
          </a:p>
          <a:p>
            <a:pPr marL="514350" indent="-514350">
              <a:buAutoNum type="alphaLcParenBoth"/>
            </a:pPr>
            <a:r>
              <a:rPr lang="en-MY" dirty="0"/>
              <a:t>basic underlying assumptions (unconscious taken for granted beliefs and values: these are not visible)</a:t>
            </a:r>
          </a:p>
          <a:p>
            <a:pPr marL="514350" indent="-514350">
              <a:buAutoNum type="alphaLcParenBoth"/>
            </a:pPr>
            <a:r>
              <a:rPr lang="en-MY" dirty="0"/>
              <a:t>Espoused values (may appear through surveys), and</a:t>
            </a:r>
          </a:p>
          <a:p>
            <a:pPr marL="514350" indent="-514350">
              <a:buAutoNum type="alphaLcParenBoth"/>
            </a:pPr>
            <a:r>
              <a:rPr lang="en-MY" dirty="0"/>
              <a:t> Artifacts (visible </a:t>
            </a:r>
            <a:r>
              <a:rPr lang="en-MY" dirty="0" err="1"/>
              <a:t>behavior</a:t>
            </a:r>
            <a:r>
              <a:rPr lang="en-MY" dirty="0"/>
              <a:t>).</a:t>
            </a:r>
          </a:p>
        </p:txBody>
      </p:sp>
    </p:spTree>
    <p:extLst>
      <p:ext uri="{BB962C8B-B14F-4D97-AF65-F5344CB8AC3E}">
        <p14:creationId xmlns:p14="http://schemas.microsoft.com/office/powerpoint/2010/main" val="38363206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45B6-ECA5-4648-AC4D-39F0BB866B51}"/>
              </a:ext>
            </a:extLst>
          </p:cNvPr>
          <p:cNvSpPr>
            <a:spLocks noGrp="1"/>
          </p:cNvSpPr>
          <p:nvPr>
            <p:ph type="title"/>
          </p:nvPr>
        </p:nvSpPr>
        <p:spPr/>
        <p:txBody>
          <a:bodyPr/>
          <a:lstStyle/>
          <a:p>
            <a:r>
              <a:rPr lang="en-MY" dirty="0"/>
              <a:t>Artifacts</a:t>
            </a:r>
          </a:p>
        </p:txBody>
      </p:sp>
      <p:sp>
        <p:nvSpPr>
          <p:cNvPr id="3" name="Content Placeholder 2">
            <a:extLst>
              <a:ext uri="{FF2B5EF4-FFF2-40B4-BE49-F238E27FC236}">
                <a16:creationId xmlns:a16="http://schemas.microsoft.com/office/drawing/2014/main" id="{1904A7B7-7A92-4969-9E5F-3ED8D95FC90E}"/>
              </a:ext>
            </a:extLst>
          </p:cNvPr>
          <p:cNvSpPr>
            <a:spLocks noGrp="1"/>
          </p:cNvSpPr>
          <p:nvPr>
            <p:ph idx="1"/>
          </p:nvPr>
        </p:nvSpPr>
        <p:spPr/>
        <p:txBody>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val="16056216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D723-A746-4A67-B14F-239B5F7BCD65}"/>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7269BE96-A997-481F-8D83-776ADDE6F43B}"/>
              </a:ext>
            </a:extLst>
          </p:cNvPr>
          <p:cNvSpPr>
            <a:spLocks noGrp="1"/>
          </p:cNvSpPr>
          <p:nvPr>
            <p:ph idx="1"/>
          </p:nvPr>
        </p:nvSpPr>
        <p:spPr/>
        <p:txBody>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val="24145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7F55-35FA-4018-828B-BD144391749E}"/>
              </a:ext>
            </a:extLst>
          </p:cNvPr>
          <p:cNvSpPr>
            <a:spLocks noGrp="1"/>
          </p:cNvSpPr>
          <p:nvPr>
            <p:ph type="title"/>
          </p:nvPr>
        </p:nvSpPr>
        <p:spPr/>
        <p:txBody>
          <a:bodyPr/>
          <a:lstStyle/>
          <a:p>
            <a:r>
              <a:rPr lang="en-MY" dirty="0"/>
              <a:t>Basic Assumptions</a:t>
            </a:r>
          </a:p>
        </p:txBody>
      </p:sp>
      <p:sp>
        <p:nvSpPr>
          <p:cNvPr id="3" name="Content Placeholder 2">
            <a:extLst>
              <a:ext uri="{FF2B5EF4-FFF2-40B4-BE49-F238E27FC236}">
                <a16:creationId xmlns:a16="http://schemas.microsoft.com/office/drawing/2014/main" id="{2B5AE935-EAF7-4EA4-AD3A-0B66B83A107C}"/>
              </a:ext>
            </a:extLst>
          </p:cNvPr>
          <p:cNvSpPr>
            <a:spLocks noGrp="1"/>
          </p:cNvSpPr>
          <p:nvPr>
            <p:ph idx="1"/>
          </p:nvPr>
        </p:nvSpPr>
        <p:spPr/>
        <p:txBody>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val="470205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a16="http://schemas.microsoft.com/office/drawing/2014/main"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p14="http://schemas.microsoft.com/office/powerpoint/2010/main" val="14904427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Artefacts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24313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28F9-FB11-47E0-BB0E-BD184E4E7A1F}"/>
              </a:ext>
            </a:extLst>
          </p:cNvPr>
          <p:cNvSpPr>
            <a:spLocks noGrp="1"/>
          </p:cNvSpPr>
          <p:nvPr>
            <p:ph type="title"/>
          </p:nvPr>
        </p:nvSpPr>
        <p:spPr/>
        <p:txBody>
          <a:bodyPr/>
          <a:lstStyle/>
          <a:p>
            <a:r>
              <a:rPr lang="en-MY" dirty="0"/>
              <a:t>Organisational Climate</a:t>
            </a:r>
          </a:p>
        </p:txBody>
      </p:sp>
      <p:pic>
        <p:nvPicPr>
          <p:cNvPr id="5" name="Content Placeholder 4">
            <a:extLst>
              <a:ext uri="{FF2B5EF4-FFF2-40B4-BE49-F238E27FC236}">
                <a16:creationId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3140968"/>
            <a:ext cx="4657725" cy="3228975"/>
          </a:xfrm>
        </p:spPr>
      </p:pic>
      <p:sp>
        <p:nvSpPr>
          <p:cNvPr id="6" name="TextBox 5">
            <a:extLst>
              <a:ext uri="{FF2B5EF4-FFF2-40B4-BE49-F238E27FC236}">
                <a16:creationId xmlns:a16="http://schemas.microsoft.com/office/drawing/2014/main" id="{D3C5DF8D-5D54-4870-998F-0D3EC1543FF9}"/>
              </a:ext>
            </a:extLst>
          </p:cNvPr>
          <p:cNvSpPr txBox="1"/>
          <p:nvPr/>
        </p:nvSpPr>
        <p:spPr>
          <a:xfrm>
            <a:off x="1115616" y="1844824"/>
            <a:ext cx="7056784" cy="923330"/>
          </a:xfrm>
          <a:prstGeom prst="rect">
            <a:avLst/>
          </a:prstGeom>
          <a:noFill/>
        </p:spPr>
        <p:txBody>
          <a:bodyPr wrap="square" rtlCol="0">
            <a:spAutoFit/>
          </a:bodyPr>
          <a:lstStyle/>
          <a:p>
            <a:r>
              <a:rPr lang="en-MY" dirty="0"/>
              <a:t>Organizational climate is often defined as the recurring patterns of </a:t>
            </a:r>
            <a:r>
              <a:rPr lang="en-MY" dirty="0" err="1"/>
              <a:t>behavior</a:t>
            </a:r>
            <a:r>
              <a:rPr lang="en-MY" dirty="0"/>
              <a:t>, attitudes and feelings that characterize life in the organization</a:t>
            </a:r>
          </a:p>
        </p:txBody>
      </p:sp>
    </p:spTree>
    <p:extLst>
      <p:ext uri="{BB962C8B-B14F-4D97-AF65-F5344CB8AC3E}">
        <p14:creationId xmlns:p14="http://schemas.microsoft.com/office/powerpoint/2010/main" val="25261170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39082-D4AA-438F-91EC-BE8302FD8479}"/>
              </a:ext>
            </a:extLst>
          </p:cNvPr>
          <p:cNvSpPr>
            <a:spLocks noGrp="1"/>
          </p:cNvSpPr>
          <p:nvPr>
            <p:ph type="title"/>
          </p:nvPr>
        </p:nvSpPr>
        <p:spPr/>
        <p:txBody>
          <a:bodyPr/>
          <a:lstStyle/>
          <a:p>
            <a:r>
              <a:rPr lang="en-MY" dirty="0"/>
              <a:t>Climate vs Culture</a:t>
            </a:r>
          </a:p>
        </p:txBody>
      </p:sp>
      <p:sp>
        <p:nvSpPr>
          <p:cNvPr id="3" name="Content Placeholder 2">
            <a:extLst>
              <a:ext uri="{FF2B5EF4-FFF2-40B4-BE49-F238E27FC236}">
                <a16:creationId xmlns:a16="http://schemas.microsoft.com/office/drawing/2014/main" id="{37CE0C94-9A15-46B1-853C-8AC913B3558D}"/>
              </a:ext>
            </a:extLst>
          </p:cNvPr>
          <p:cNvSpPr>
            <a:spLocks noGrp="1"/>
          </p:cNvSpPr>
          <p:nvPr>
            <p:ph idx="1"/>
          </p:nvPr>
        </p:nvSpPr>
        <p:spPr>
          <a:xfrm>
            <a:off x="685800" y="1628800"/>
            <a:ext cx="8134672" cy="4951387"/>
          </a:xfrm>
        </p:spPr>
        <p:txBody>
          <a:bodyPr/>
          <a:lstStyle/>
          <a:p>
            <a:r>
              <a:rPr lang="en-MY" dirty="0"/>
              <a:t>Climate describes the shared perceptions of the people in a group or organization, while culture includes how people feel about the organization and the beliefs, values, and assumptions that provide the identity and set the standards of behaviour</a:t>
            </a:r>
          </a:p>
          <a:p>
            <a:r>
              <a:rPr lang="en-MY"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p14="http://schemas.microsoft.com/office/powerpoint/2010/main" val="34297451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6E29-F8F4-44AD-871E-B147369DEDC5}"/>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A7C02FFE-FB9D-4ABA-A09A-6E4F73A219F6}"/>
              </a:ext>
            </a:extLst>
          </p:cNvPr>
          <p:cNvSpPr>
            <a:spLocks noGrp="1"/>
          </p:cNvSpPr>
          <p:nvPr>
            <p:ph idx="1"/>
          </p:nvPr>
        </p:nvSpPr>
        <p:spPr/>
        <p:txBody>
          <a:bodyPr/>
          <a:lstStyle/>
          <a:p>
            <a:r>
              <a:rPr lang="en-MY" dirty="0"/>
              <a:t>Strategies are commonly defined as the overall orientation of an organization for reaching </a:t>
            </a:r>
            <a:r>
              <a:rPr lang="en-MY" dirty="0" err="1"/>
              <a:t>preset</a:t>
            </a:r>
            <a:r>
              <a:rPr lang="en-MY" dirty="0"/>
              <a:t> goals and objectives, that is, a long-term plan for maximizing profits or covering costs, in case of </a:t>
            </a:r>
            <a:r>
              <a:rPr lang="en-MY" dirty="0" err="1"/>
              <a:t>nonprofit</a:t>
            </a:r>
            <a:r>
              <a:rPr lang="en-MY" dirty="0"/>
              <a:t> organizations. </a:t>
            </a:r>
          </a:p>
          <a:p>
            <a:r>
              <a:rPr lang="en-MY" dirty="0"/>
              <a:t>“Organizational strategy “is an organization process, in many ways inseparable from the structure, </a:t>
            </a:r>
            <a:r>
              <a:rPr lang="en-MY" dirty="0" err="1"/>
              <a:t>behavior</a:t>
            </a:r>
            <a:r>
              <a:rPr lang="en-MY" dirty="0"/>
              <a:t> and culture of the company in which it takes place”. </a:t>
            </a:r>
          </a:p>
        </p:txBody>
      </p:sp>
    </p:spTree>
    <p:extLst>
      <p:ext uri="{BB962C8B-B14F-4D97-AF65-F5344CB8AC3E}">
        <p14:creationId xmlns:p14="http://schemas.microsoft.com/office/powerpoint/2010/main" val="3642151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D082-C89E-4E47-BFF0-45167746440A}"/>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BFBBDAF5-D34D-4061-A37A-A0962300A161}"/>
              </a:ext>
            </a:extLst>
          </p:cNvPr>
          <p:cNvSpPr>
            <a:spLocks noGrp="1"/>
          </p:cNvSpPr>
          <p:nvPr>
            <p:ph idx="1"/>
          </p:nvPr>
        </p:nvSpPr>
        <p:spPr/>
        <p:txBody>
          <a:bodyPr/>
          <a:lstStyle/>
          <a:p>
            <a:r>
              <a:rPr lang="en-MY" dirty="0"/>
              <a:t>Strategies influence the interaction between structures and </a:t>
            </a:r>
            <a:r>
              <a:rPr lang="en-MY" dirty="0" err="1"/>
              <a:t>behavior</a:t>
            </a:r>
            <a:endParaRPr lang="en-MY" dirty="0"/>
          </a:p>
          <a:p>
            <a:r>
              <a:rPr lang="en-MY" dirty="0"/>
              <a:t>“Organizational strategy” provides rules, norms, and regulations, which are set into effect through organizational structures.</a:t>
            </a:r>
          </a:p>
          <a:p>
            <a:r>
              <a:rPr lang="en-MY" dirty="0"/>
              <a:t>Strategy belongs to an unobservable domain and can be allocated to “espoused values.”</a:t>
            </a:r>
          </a:p>
          <a:p>
            <a:endParaRPr lang="en-MY" dirty="0"/>
          </a:p>
        </p:txBody>
      </p:sp>
    </p:spTree>
    <p:extLst>
      <p:ext uri="{BB962C8B-B14F-4D97-AF65-F5344CB8AC3E}">
        <p14:creationId xmlns:p14="http://schemas.microsoft.com/office/powerpoint/2010/main" val="15858742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EE06-F11E-4388-BD32-EB6E6CC9BF84}"/>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5603DDF9-E210-4999-9838-A64C4ED923C7}"/>
              </a:ext>
            </a:extLst>
          </p:cNvPr>
          <p:cNvSpPr>
            <a:spLocks noGrp="1"/>
          </p:cNvSpPr>
          <p:nvPr>
            <p:ph idx="1"/>
          </p:nvPr>
        </p:nvSpPr>
        <p:spPr/>
        <p:txBody>
          <a:bodyPr/>
          <a:lstStyle/>
          <a:p>
            <a:r>
              <a:rPr lang="en-MY" dirty="0"/>
              <a:t>Processes that turn organizational strategies into action, commonly known as “operationalization,” “implementation of strategies,” or “strategy doing,” unfold through organizational structures and organizational activities.</a:t>
            </a:r>
          </a:p>
          <a:p>
            <a:r>
              <a:rPr lang="en-MY" dirty="0"/>
              <a:t> Strategies are put into effect through organizational structures and </a:t>
            </a:r>
            <a:r>
              <a:rPr lang="en-MY" dirty="0" err="1"/>
              <a:t>behavior</a:t>
            </a:r>
            <a:endParaRPr lang="en-MY" dirty="0"/>
          </a:p>
        </p:txBody>
      </p:sp>
    </p:spTree>
    <p:extLst>
      <p:ext uri="{BB962C8B-B14F-4D97-AF65-F5344CB8AC3E}">
        <p14:creationId xmlns:p14="http://schemas.microsoft.com/office/powerpoint/2010/main" val="3077893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0B2A-A664-4449-84F6-D9CE21D041B1}"/>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D661F85E-3C80-45AC-AF6A-17790A0F58E7}"/>
              </a:ext>
            </a:extLst>
          </p:cNvPr>
          <p:cNvSpPr>
            <a:spLocks noGrp="1"/>
          </p:cNvSpPr>
          <p:nvPr>
            <p:ph idx="1"/>
          </p:nvPr>
        </p:nvSpPr>
        <p:spPr/>
        <p:txBody>
          <a:bodyPr/>
          <a:lstStyle/>
          <a:p>
            <a:r>
              <a:rPr lang="en-MY" dirty="0"/>
              <a:t>Understanding organizational processes = understanding organizational (culture) change = understanding organizational (culture) dynamics</a:t>
            </a:r>
          </a:p>
          <a:p>
            <a:r>
              <a:rPr lang="en-MY" dirty="0"/>
              <a:t>(a) Operationalization has to stand in line with corporate values. </a:t>
            </a:r>
          </a:p>
          <a:p>
            <a:r>
              <a:rPr lang="en-MY" dirty="0"/>
              <a:t>(b) All domains—strategy, structure, and operations—are indirectly affected by culture.</a:t>
            </a:r>
          </a:p>
          <a:p>
            <a:r>
              <a:rPr lang="en-MY" dirty="0"/>
              <a:t>(c) Organizational values constitute the shared “ethics” of doing business.</a:t>
            </a:r>
          </a:p>
          <a:p>
            <a:endParaRPr lang="en-MY" dirty="0"/>
          </a:p>
        </p:txBody>
      </p:sp>
    </p:spTree>
    <p:extLst>
      <p:ext uri="{BB962C8B-B14F-4D97-AF65-F5344CB8AC3E}">
        <p14:creationId xmlns:p14="http://schemas.microsoft.com/office/powerpoint/2010/main" val="35562205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1E42-16E0-47B9-8ECE-5B61DD5D3DAD}"/>
              </a:ext>
            </a:extLst>
          </p:cNvPr>
          <p:cNvSpPr>
            <a:spLocks noGrp="1"/>
          </p:cNvSpPr>
          <p:nvPr>
            <p:ph type="title"/>
          </p:nvPr>
        </p:nvSpPr>
        <p:spPr/>
        <p:txBody>
          <a:bodyPr/>
          <a:lstStyle/>
          <a:p>
            <a:r>
              <a:rPr lang="en-MY" dirty="0"/>
              <a:t>Relationship between culture, strategy, structure, and operations</a:t>
            </a:r>
          </a:p>
        </p:txBody>
      </p:sp>
      <p:pic>
        <p:nvPicPr>
          <p:cNvPr id="5" name="Picture 4">
            <a:extLst>
              <a:ext uri="{FF2B5EF4-FFF2-40B4-BE49-F238E27FC236}">
                <a16:creationId xmlns:a16="http://schemas.microsoft.com/office/drawing/2014/main"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p14="http://schemas.microsoft.com/office/powerpoint/2010/main" val="1170005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5050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val="42372212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a:t>
            </a:r>
            <a:r>
              <a:rPr lang="en-MY" sz="2400"/>
              <a:t>include Argentina</a:t>
            </a:r>
            <a:r>
              <a:rPr lang="en-MY" sz="2400" dirty="0"/>
              <a:t>,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1099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AD04-A990-4F22-8BB8-1DEB526BE13A}"/>
              </a:ext>
            </a:extLst>
          </p:cNvPr>
          <p:cNvSpPr>
            <a:spLocks noGrp="1"/>
          </p:cNvSpPr>
          <p:nvPr>
            <p:ph type="title"/>
          </p:nvPr>
        </p:nvSpPr>
        <p:spPr/>
        <p:txBody>
          <a:bodyPr/>
          <a:lstStyle/>
          <a:p>
            <a:r>
              <a:rPr lang="en-MY" dirty="0"/>
              <a:t>Cameron &amp; Quinn Organisational Culture Model</a:t>
            </a:r>
          </a:p>
        </p:txBody>
      </p:sp>
      <p:sp>
        <p:nvSpPr>
          <p:cNvPr id="3" name="Content Placeholder 2">
            <a:extLst>
              <a:ext uri="{FF2B5EF4-FFF2-40B4-BE49-F238E27FC236}">
                <a16:creationId xmlns:a16="http://schemas.microsoft.com/office/drawing/2014/main" id="{24379F4D-BC5E-4759-B14A-77BFC77521A4}"/>
              </a:ext>
            </a:extLst>
          </p:cNvPr>
          <p:cNvSpPr>
            <a:spLocks noGrp="1"/>
          </p:cNvSpPr>
          <p:nvPr>
            <p:ph idx="1"/>
          </p:nvPr>
        </p:nvSpPr>
        <p:spPr>
          <a:xfrm>
            <a:off x="685800" y="1628800"/>
            <a:ext cx="8350696" cy="4530725"/>
          </a:xfrm>
        </p:spPr>
        <p:txBody>
          <a:bodyPr/>
          <a:lstStyle/>
          <a:p>
            <a:r>
              <a:rPr lang="en-MY" sz="2600" dirty="0"/>
              <a:t>Clan oriented cultures are family-like, with a focus on mentoring, nurturing, and “doing things together.”</a:t>
            </a:r>
          </a:p>
          <a:p>
            <a:r>
              <a:rPr lang="en-MY" sz="2600" dirty="0"/>
              <a:t>Adhocracy oriented cultures are dynamic and entrepreneurial, with a focus on risk- taking, innovation, and “doing things first.”</a:t>
            </a:r>
          </a:p>
          <a:p>
            <a:r>
              <a:rPr lang="en-MY" sz="2600" dirty="0"/>
              <a:t>Market oriented cultures are results oriented, with a focus on competition, achievement, and “getting the job done.”</a:t>
            </a:r>
          </a:p>
          <a:p>
            <a:r>
              <a:rPr lang="en-MY" sz="2600" dirty="0"/>
              <a:t>Hierarchy oriented cultures are structured and controlled, with a focus on efficiency, stability and “doing things right.”</a:t>
            </a:r>
          </a:p>
          <a:p>
            <a:endParaRPr lang="en-MY" sz="2600" dirty="0"/>
          </a:p>
        </p:txBody>
      </p:sp>
    </p:spTree>
    <p:extLst>
      <p:ext uri="{BB962C8B-B14F-4D97-AF65-F5344CB8AC3E}">
        <p14:creationId xmlns:p14="http://schemas.microsoft.com/office/powerpoint/2010/main" val="14383409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8309-2148-4C83-8374-4CE1E4D68C19}"/>
              </a:ext>
            </a:extLst>
          </p:cNvPr>
          <p:cNvSpPr>
            <a:spLocks noGrp="1"/>
          </p:cNvSpPr>
          <p:nvPr>
            <p:ph type="title"/>
          </p:nvPr>
        </p:nvSpPr>
        <p:spPr/>
        <p:txBody>
          <a:bodyPr/>
          <a:lstStyle/>
          <a:p>
            <a:r>
              <a:rPr lang="en-MY" dirty="0"/>
              <a:t>Cameron &amp; Quinn Organisational Culture Model</a:t>
            </a:r>
          </a:p>
        </p:txBody>
      </p:sp>
      <p:pic>
        <p:nvPicPr>
          <p:cNvPr id="5" name="Picture 4">
            <a:extLst>
              <a:ext uri="{FF2B5EF4-FFF2-40B4-BE49-F238E27FC236}">
                <a16:creationId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p14="http://schemas.microsoft.com/office/powerpoint/2010/main" val="35633352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46146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National Culture</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val="36225730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10B54-0546-45BD-9521-523E4FB310B5}"/>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69B14157-4FB4-4303-9997-41C183B7D94B}"/>
              </a:ext>
            </a:extLst>
          </p:cNvPr>
          <p:cNvSpPr>
            <a:spLocks noGrp="1"/>
          </p:cNvSpPr>
          <p:nvPr>
            <p:ph idx="1"/>
          </p:nvPr>
        </p:nvSpPr>
        <p:spPr/>
        <p:txBody>
          <a:bodyPr/>
          <a:lstStyle/>
          <a:p>
            <a:pPr marL="0" indent="0">
              <a:buNone/>
            </a:pPr>
            <a:r>
              <a:rPr lang="en-MY" sz="20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0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val="36137906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359-B84C-4AA2-91CE-A9C536605808}"/>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909111A3-8626-4412-8ED2-BADAC765BB5B}"/>
              </a:ext>
            </a:extLst>
          </p:cNvPr>
          <p:cNvSpPr>
            <a:spLocks noGrp="1"/>
          </p:cNvSpPr>
          <p:nvPr>
            <p:ph idx="1"/>
          </p:nvPr>
        </p:nvSpPr>
        <p:spPr/>
        <p:txBody>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val="40576596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06-94D8-4F65-ADDF-9A10C418EFF0}"/>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EB93A301-C788-419F-9859-52EF91E0D8FF}"/>
              </a:ext>
            </a:extLst>
          </p:cNvPr>
          <p:cNvSpPr>
            <a:spLocks noGrp="1"/>
          </p:cNvSpPr>
          <p:nvPr>
            <p:ph idx="1"/>
          </p:nvPr>
        </p:nvSpPr>
        <p:spPr>
          <a:xfrm>
            <a:off x="685800" y="1628800"/>
            <a:ext cx="8278688" cy="4530725"/>
          </a:xfrm>
        </p:spPr>
        <p:txBody>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val="5463381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FB05-77BB-4A42-B928-F494AA3B94A3}"/>
              </a:ext>
            </a:extLst>
          </p:cNvPr>
          <p:cNvSpPr>
            <a:spLocks noGrp="1"/>
          </p:cNvSpPr>
          <p:nvPr>
            <p:ph type="title"/>
          </p:nvPr>
        </p:nvSpPr>
        <p:spPr/>
        <p:txBody>
          <a:bodyPr/>
          <a:lstStyle/>
          <a:p>
            <a:r>
              <a:rPr lang="en-MY" sz="4400" dirty="0"/>
              <a:t>Power distance</a:t>
            </a:r>
            <a:endParaRPr lang="en-MY" dirty="0"/>
          </a:p>
        </p:txBody>
      </p:sp>
      <p:sp>
        <p:nvSpPr>
          <p:cNvPr id="3" name="Content Placeholder 2">
            <a:extLst>
              <a:ext uri="{FF2B5EF4-FFF2-40B4-BE49-F238E27FC236}">
                <a16:creationId xmlns:a16="http://schemas.microsoft.com/office/drawing/2014/main" id="{1F814501-FE0A-4BB6-9ADA-6469B07A3FAD}"/>
              </a:ext>
            </a:extLst>
          </p:cNvPr>
          <p:cNvSpPr>
            <a:spLocks noGrp="1"/>
          </p:cNvSpPr>
          <p:nvPr>
            <p:ph idx="1"/>
          </p:nvPr>
        </p:nvSpPr>
        <p:spPr/>
        <p:txBody>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val="27458485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AB4A-8A5D-4E02-9D24-3C79FF72D66D}"/>
              </a:ext>
            </a:extLst>
          </p:cNvPr>
          <p:cNvSpPr>
            <a:spLocks noGrp="1"/>
          </p:cNvSpPr>
          <p:nvPr>
            <p:ph type="title"/>
          </p:nvPr>
        </p:nvSpPr>
        <p:spPr/>
        <p:txBody>
          <a:bodyPr/>
          <a:lstStyle/>
          <a:p>
            <a:r>
              <a:rPr lang="en-MY" dirty="0"/>
              <a:t>Time Perspective</a:t>
            </a:r>
          </a:p>
        </p:txBody>
      </p:sp>
      <p:sp>
        <p:nvSpPr>
          <p:cNvPr id="3" name="Content Placeholder 2">
            <a:extLst>
              <a:ext uri="{FF2B5EF4-FFF2-40B4-BE49-F238E27FC236}">
                <a16:creationId xmlns:a16="http://schemas.microsoft.com/office/drawing/2014/main" id="{0B28403B-8B9D-4A31-9B84-4E01829EBDD2}"/>
              </a:ext>
            </a:extLst>
          </p:cNvPr>
          <p:cNvSpPr>
            <a:spLocks noGrp="1"/>
          </p:cNvSpPr>
          <p:nvPr>
            <p:ph idx="1"/>
          </p:nvPr>
        </p:nvSpPr>
        <p:spPr/>
        <p:txBody>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val="40461110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43705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FF93-B4C0-419F-B141-4CBE49F869A2}"/>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DFB5FB5-FD93-44C2-B00B-C105E4D930C5}"/>
              </a:ext>
            </a:extLst>
          </p:cNvPr>
          <p:cNvSpPr>
            <a:spLocks noGrp="1"/>
          </p:cNvSpPr>
          <p:nvPr>
            <p:ph idx="1"/>
          </p:nvPr>
        </p:nvSpPr>
        <p:spPr/>
        <p:txBody>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val="30664811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03398-3270-4D10-BE07-7784696AE348}"/>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2E9E81D-849F-43FB-81CD-22FB232C8BDA}"/>
              </a:ext>
            </a:extLst>
          </p:cNvPr>
          <p:cNvSpPr>
            <a:spLocks noGrp="1"/>
          </p:cNvSpPr>
          <p:nvPr>
            <p:ph idx="1"/>
          </p:nvPr>
        </p:nvSpPr>
        <p:spPr/>
        <p:txBody>
          <a:bodyPr/>
          <a:lstStyle/>
          <a:p>
            <a:r>
              <a:rPr lang="en-MY"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val="39266845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p14="http://schemas.microsoft.com/office/powerpoint/2010/main" val="31134687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2066</TotalTime>
  <Words>4605</Words>
  <Application>Microsoft Office PowerPoint</Application>
  <PresentationFormat>On-screen Show (4:3)</PresentationFormat>
  <Paragraphs>317</Paragraphs>
  <Slides>88</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88</vt:i4>
      </vt:variant>
    </vt:vector>
  </HeadingPairs>
  <TitlesOfParts>
    <vt:vector size="93" baseType="lpstr">
      <vt:lpstr>Arial</vt:lpstr>
      <vt:lpstr>Roboto</vt:lpstr>
      <vt:lpstr>Times New Roman</vt:lpstr>
      <vt:lpstr>Wingdings</vt:lpstr>
      <vt:lpstr>Office Theme</vt:lpstr>
      <vt:lpstr>BUSINESS LEADERSHIP - II</vt:lpstr>
      <vt:lpstr>PowerPoint Presentation</vt:lpstr>
      <vt:lpstr>Type of Structures</vt:lpstr>
      <vt:lpstr>Structure affects how strategic decisions are made</vt:lpstr>
      <vt:lpstr>Boundaryless Structure</vt:lpstr>
      <vt:lpstr>Boundaryless Structure</vt:lpstr>
      <vt:lpstr>PowerPoint Presentation</vt:lpstr>
      <vt:lpstr>Group vs. Team</vt:lpstr>
      <vt:lpstr>Group vs. Team</vt:lpstr>
      <vt:lpstr>Group vs. Team</vt:lpstr>
      <vt:lpstr>PowerPoint Presentation</vt:lpstr>
      <vt:lpstr>Organisational Life Cycle</vt:lpstr>
      <vt:lpstr>Start-Up Stage</vt:lpstr>
      <vt:lpstr>Growth Stage</vt:lpstr>
      <vt:lpstr>Maturity Stage</vt:lpstr>
      <vt:lpstr>Decline Stage</vt:lpstr>
      <vt:lpstr>Revival Stage</vt:lpstr>
      <vt:lpstr>PowerPoint Presentation</vt:lpstr>
      <vt:lpstr>Globalisation</vt:lpstr>
      <vt:lpstr>Stages of Globalisation</vt:lpstr>
      <vt:lpstr>Stage 1: Domestic</vt:lpstr>
      <vt:lpstr>Stage 2: International</vt:lpstr>
      <vt:lpstr>Stage 3: Multinational</vt:lpstr>
      <vt:lpstr>Stage 4: Global</vt:lpstr>
      <vt:lpstr>PowerPoint Presentation</vt:lpstr>
      <vt:lpstr>Global Orientations</vt:lpstr>
      <vt:lpstr>Global Integration vs. Local Responsiveness</vt:lpstr>
      <vt:lpstr>Global Integration &amp; Local Responsiveness </vt:lpstr>
      <vt:lpstr>Bartlett and Ghoshal Matrix</vt:lpstr>
      <vt:lpstr>Multi Domestic Strategy</vt:lpstr>
      <vt:lpstr>Global Strategy</vt:lpstr>
      <vt:lpstr>Transnational Strategy</vt:lpstr>
      <vt:lpstr>PowerPoint Presentation</vt:lpstr>
      <vt:lpstr>Culture</vt:lpstr>
      <vt:lpstr>Organisational Culture</vt:lpstr>
      <vt:lpstr>PowerPoint Presentation</vt:lpstr>
      <vt:lpstr>Edgar Schein Theory of Culture</vt:lpstr>
      <vt:lpstr>Artifacts</vt:lpstr>
      <vt:lpstr>Values</vt:lpstr>
      <vt:lpstr>Basic Assumptions</vt:lpstr>
      <vt:lpstr>Model of Organisational Culture</vt:lpstr>
      <vt:lpstr>Edgar Schein’s Model</vt:lpstr>
      <vt:lpstr>Organisational Culture</vt:lpstr>
      <vt:lpstr>PowerPoint Presentation</vt:lpstr>
      <vt:lpstr>Organisational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PowerPoint Presentation</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Diversity Cultures</vt:lpstr>
      <vt:lpstr>Family</vt:lpstr>
      <vt:lpstr>Eiffel Tower</vt:lpstr>
      <vt:lpstr>Incubator</vt:lpstr>
      <vt:lpstr>Guided Missile</vt:lpstr>
      <vt:lpstr>PowerPoint Presentation</vt:lpstr>
      <vt:lpstr>Cameron &amp; Quinn Organisational Culture Model</vt:lpstr>
      <vt:lpstr>Cameron &amp; Quinn Organisational Culture Model</vt:lpstr>
      <vt:lpstr>PowerPoint Presentation</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PowerPoint Presentation</vt:lpstr>
      <vt:lpstr>High vs Low Context Culture</vt:lpstr>
      <vt:lpstr>High context Culture</vt:lpstr>
      <vt:lpstr>Low context Culture</vt:lpstr>
      <vt:lpstr>Corporate Governance</vt:lpstr>
      <vt:lpstr>Corporate Governance</vt:lpstr>
      <vt:lpstr>Models of Corporate Governance</vt:lpstr>
      <vt:lpstr>Models of Corporate Governance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75</cp:revision>
  <cp:lastPrinted>1601-01-01T00:00:00Z</cp:lastPrinted>
  <dcterms:created xsi:type="dcterms:W3CDTF">2020-07-09T15:12:46Z</dcterms:created>
  <dcterms:modified xsi:type="dcterms:W3CDTF">2021-04-24T10:56:54Z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