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7" r:id="rId1"/>
  </p:sldMasterIdLst>
  <p:notesMasterIdLst>
    <p:notesMasterId r:id="rId54"/>
  </p:notesMasterIdLst>
  <p:handoutMasterIdLst>
    <p:handoutMasterId r:id="rId55"/>
  </p:handoutMasterIdLst>
  <p:sldIdLst>
    <p:sldId id="256" r:id="rId2"/>
    <p:sldId id="257" r:id="rId3"/>
    <p:sldId id="273" r:id="rId4"/>
    <p:sldId id="302" r:id="rId5"/>
    <p:sldId id="303" r:id="rId6"/>
    <p:sldId id="305" r:id="rId7"/>
    <p:sldId id="307" r:id="rId8"/>
    <p:sldId id="310" r:id="rId9"/>
    <p:sldId id="319" r:id="rId10"/>
    <p:sldId id="274" r:id="rId11"/>
    <p:sldId id="320" r:id="rId12"/>
    <p:sldId id="343" r:id="rId13"/>
    <p:sldId id="344" r:id="rId14"/>
    <p:sldId id="345" r:id="rId15"/>
    <p:sldId id="346" r:id="rId16"/>
    <p:sldId id="329" r:id="rId17"/>
    <p:sldId id="327" r:id="rId18"/>
    <p:sldId id="328" r:id="rId19"/>
    <p:sldId id="271" r:id="rId20"/>
    <p:sldId id="260" r:id="rId21"/>
    <p:sldId id="261" r:id="rId22"/>
    <p:sldId id="330" r:id="rId23"/>
    <p:sldId id="331" r:id="rId24"/>
    <p:sldId id="332" r:id="rId25"/>
    <p:sldId id="333" r:id="rId26"/>
    <p:sldId id="334" r:id="rId27"/>
    <p:sldId id="335" r:id="rId28"/>
    <p:sldId id="336" r:id="rId29"/>
    <p:sldId id="311" r:id="rId30"/>
    <p:sldId id="312" r:id="rId31"/>
    <p:sldId id="313" r:id="rId32"/>
    <p:sldId id="314" r:id="rId33"/>
    <p:sldId id="315" r:id="rId34"/>
    <p:sldId id="316" r:id="rId35"/>
    <p:sldId id="317" r:id="rId36"/>
    <p:sldId id="318" r:id="rId37"/>
    <p:sldId id="337" r:id="rId38"/>
    <p:sldId id="338" r:id="rId39"/>
    <p:sldId id="321" r:id="rId40"/>
    <p:sldId id="322" r:id="rId41"/>
    <p:sldId id="323" r:id="rId42"/>
    <p:sldId id="324" r:id="rId43"/>
    <p:sldId id="339" r:id="rId44"/>
    <p:sldId id="340" r:id="rId45"/>
    <p:sldId id="341" r:id="rId46"/>
    <p:sldId id="270" r:id="rId47"/>
    <p:sldId id="326" r:id="rId48"/>
    <p:sldId id="342" r:id="rId49"/>
    <p:sldId id="347" r:id="rId50"/>
    <p:sldId id="348" r:id="rId51"/>
    <p:sldId id="349" r:id="rId52"/>
    <p:sldId id="276" r:id="rId53"/>
  </p:sldIdLst>
  <p:sldSz cx="9144000" cy="6858000" type="screen4x3"/>
  <p:notesSz cx="6858000" cy="9144000"/>
  <p:defaultTextStyle>
    <a:defPPr>
      <a:defRPr lang="en-MY"/>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40" autoAdjust="0"/>
    <p:restoredTop sz="94291" autoAdjust="0"/>
  </p:normalViewPr>
  <p:slideViewPr>
    <p:cSldViewPr>
      <p:cViewPr varScale="1">
        <p:scale>
          <a:sx n="68" d="100"/>
          <a:sy n="68" d="100"/>
        </p:scale>
        <p:origin x="1440"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handoutMaster" Target="handoutMasters/handout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9010" name="Rectangle 2">
            <a:extLst>
              <a:ext uri="{FF2B5EF4-FFF2-40B4-BE49-F238E27FC236}">
                <a16:creationId xmlns:a16="http://schemas.microsoft.com/office/drawing/2014/main" id="{44CFC66B-926C-49E2-BB4F-D957CA761AA8}"/>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9011" name="Rectangle 3">
            <a:extLst>
              <a:ext uri="{FF2B5EF4-FFF2-40B4-BE49-F238E27FC236}">
                <a16:creationId xmlns:a16="http://schemas.microsoft.com/office/drawing/2014/main" id="{6BF3797B-5374-4335-ACED-6F4682D28A0D}"/>
              </a:ext>
            </a:extLst>
          </p:cNvPr>
          <p:cNvSpPr>
            <a:spLocks noGrp="1" noChangeArrowheads="1"/>
          </p:cNvSpPr>
          <p:nvPr>
            <p:ph type="dt" sz="quarter"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9012" name="Rectangle 4">
            <a:extLst>
              <a:ext uri="{FF2B5EF4-FFF2-40B4-BE49-F238E27FC236}">
                <a16:creationId xmlns:a16="http://schemas.microsoft.com/office/drawing/2014/main" id="{67606191-143D-49C5-98D4-F0CE75222DA6}"/>
              </a:ext>
            </a:extLst>
          </p:cNvPr>
          <p:cNvSpPr>
            <a:spLocks noGrp="1" noChangeArrowheads="1"/>
          </p:cNvSpPr>
          <p:nvPr>
            <p:ph type="ftr" sz="quarter" idx="2"/>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9013" name="Rectangle 5">
            <a:extLst>
              <a:ext uri="{FF2B5EF4-FFF2-40B4-BE49-F238E27FC236}">
                <a16:creationId xmlns:a16="http://schemas.microsoft.com/office/drawing/2014/main" id="{02328D4B-1E48-4A5F-A493-C4B0F80AD312}"/>
              </a:ext>
            </a:extLst>
          </p:cNvPr>
          <p:cNvSpPr>
            <a:spLocks noGrp="1" noChangeArrowheads="1"/>
          </p:cNvSpPr>
          <p:nvPr>
            <p:ph type="sldNum" sz="quarter" idx="3"/>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A41DC0C7-DF11-428D-953E-7D8534EE8144}" type="slidenum">
              <a:rPr lang="en-MY" altLang="en-US"/>
              <a:pPr/>
              <a:t>‹#›</a:t>
            </a:fld>
            <a:endParaRPr lang="en-MY"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7986" name="Rectangle 2">
            <a:extLst>
              <a:ext uri="{FF2B5EF4-FFF2-40B4-BE49-F238E27FC236}">
                <a16:creationId xmlns:a16="http://schemas.microsoft.com/office/drawing/2014/main" id="{3C5897B9-B69D-4AB6-B38B-725AD8CE3749}"/>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7987" name="Rectangle 3">
            <a:extLst>
              <a:ext uri="{FF2B5EF4-FFF2-40B4-BE49-F238E27FC236}">
                <a16:creationId xmlns:a16="http://schemas.microsoft.com/office/drawing/2014/main" id="{3D2F5250-CA64-4251-BB94-B12F56E47880}"/>
              </a:ext>
            </a:extLst>
          </p:cNvPr>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7988" name="Rectangle 4">
            <a:extLst>
              <a:ext uri="{FF2B5EF4-FFF2-40B4-BE49-F238E27FC236}">
                <a16:creationId xmlns:a16="http://schemas.microsoft.com/office/drawing/2014/main" id="{FEC755E8-BBD7-46BD-8EA0-5BD6AC1B7E90}"/>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297989" name="Rectangle 5">
            <a:extLst>
              <a:ext uri="{FF2B5EF4-FFF2-40B4-BE49-F238E27FC236}">
                <a16:creationId xmlns:a16="http://schemas.microsoft.com/office/drawing/2014/main" id="{513E1FA7-0869-425C-950B-683C1D0202E2}"/>
              </a:ext>
            </a:extLst>
          </p:cNvPr>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MY" altLang="en-US"/>
              <a:t>Click to edit Master text styles</a:t>
            </a:r>
          </a:p>
          <a:p>
            <a:pPr lvl="1"/>
            <a:r>
              <a:rPr lang="en-MY" altLang="en-US"/>
              <a:t>Second level</a:t>
            </a:r>
          </a:p>
          <a:p>
            <a:pPr lvl="2"/>
            <a:r>
              <a:rPr lang="en-MY" altLang="en-US"/>
              <a:t>Third level</a:t>
            </a:r>
          </a:p>
          <a:p>
            <a:pPr lvl="3"/>
            <a:r>
              <a:rPr lang="en-MY" altLang="en-US"/>
              <a:t>Fourth level</a:t>
            </a:r>
          </a:p>
          <a:p>
            <a:pPr lvl="4"/>
            <a:r>
              <a:rPr lang="en-MY" altLang="en-US"/>
              <a:t>Fifth level</a:t>
            </a:r>
          </a:p>
        </p:txBody>
      </p:sp>
      <p:sp>
        <p:nvSpPr>
          <p:cNvPr id="297990" name="Rectangle 6">
            <a:extLst>
              <a:ext uri="{FF2B5EF4-FFF2-40B4-BE49-F238E27FC236}">
                <a16:creationId xmlns:a16="http://schemas.microsoft.com/office/drawing/2014/main" id="{3FE75875-6D8C-47A6-9F3B-83AF95C39DB8}"/>
              </a:ext>
            </a:extLst>
          </p:cNvPr>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7991" name="Rectangle 7">
            <a:extLst>
              <a:ext uri="{FF2B5EF4-FFF2-40B4-BE49-F238E27FC236}">
                <a16:creationId xmlns:a16="http://schemas.microsoft.com/office/drawing/2014/main" id="{DB2754EB-EB6E-47B0-87A6-89D5A99F210A}"/>
              </a:ext>
            </a:extLst>
          </p:cNvPr>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8BFF03E6-D93C-4673-B38F-723B55140C03}" type="slidenum">
              <a:rPr lang="en-MY" altLang="en-US"/>
              <a:pPr/>
              <a:t>‹#›</a:t>
            </a:fld>
            <a:endParaRPr lang="en-MY" alt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panose="020B0604020202020204" pitchFamily="34" charset="0"/>
        <a:ea typeface="+mn-ea"/>
        <a:cs typeface="+mn-cs"/>
      </a:defRPr>
    </a:lvl1pPr>
    <a:lvl2pPr marL="457200" algn="l" rtl="0" fontAlgn="base">
      <a:spcBef>
        <a:spcPct val="30000"/>
      </a:spcBef>
      <a:spcAft>
        <a:spcPct val="0"/>
      </a:spcAft>
      <a:defRPr sz="1200" kern="1200">
        <a:solidFill>
          <a:schemeClr val="tx1"/>
        </a:solidFill>
        <a:latin typeface="Arial" panose="020B0604020202020204" pitchFamily="34" charset="0"/>
        <a:ea typeface="+mn-ea"/>
        <a:cs typeface="+mn-cs"/>
      </a:defRPr>
    </a:lvl2pPr>
    <a:lvl3pPr marL="914400" algn="l" rtl="0" fontAlgn="base">
      <a:spcBef>
        <a:spcPct val="30000"/>
      </a:spcBef>
      <a:spcAft>
        <a:spcPct val="0"/>
      </a:spcAft>
      <a:defRPr sz="1200" kern="1200">
        <a:solidFill>
          <a:schemeClr val="tx1"/>
        </a:solidFill>
        <a:latin typeface="Arial" panose="020B0604020202020204" pitchFamily="34" charset="0"/>
        <a:ea typeface="+mn-ea"/>
        <a:cs typeface="+mn-cs"/>
      </a:defRPr>
    </a:lvl3pPr>
    <a:lvl4pPr marL="1371600" algn="l" rtl="0" fontAlgn="base">
      <a:spcBef>
        <a:spcPct val="30000"/>
      </a:spcBef>
      <a:spcAft>
        <a:spcPct val="0"/>
      </a:spcAft>
      <a:defRPr sz="1200" kern="1200">
        <a:solidFill>
          <a:schemeClr val="tx1"/>
        </a:solidFill>
        <a:latin typeface="Arial" panose="020B0604020202020204" pitchFamily="34" charset="0"/>
        <a:ea typeface="+mn-ea"/>
        <a:cs typeface="+mn-cs"/>
      </a:defRPr>
    </a:lvl4pPr>
    <a:lvl5pPr marL="1828800" algn="l" rtl="0" fontAlgn="base">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n-MY" b="0" i="0" dirty="0">
                <a:effectLst/>
                <a:latin typeface="Roboto"/>
              </a:rPr>
              <a:t>Bartlett &amp; Ghoshal</a:t>
            </a:r>
          </a:p>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10</a:t>
            </a:fld>
            <a:endParaRPr lang="en-MY" altLang="en-US"/>
          </a:p>
        </p:txBody>
      </p:sp>
    </p:spTree>
    <p:extLst>
      <p:ext uri="{BB962C8B-B14F-4D97-AF65-F5344CB8AC3E}">
        <p14:creationId xmlns:p14="http://schemas.microsoft.com/office/powerpoint/2010/main" val="414545780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263184" name="Group 16">
            <a:extLst>
              <a:ext uri="{FF2B5EF4-FFF2-40B4-BE49-F238E27FC236}">
                <a16:creationId xmlns:a16="http://schemas.microsoft.com/office/drawing/2014/main" id="{4AB0506D-1BB9-43FD-87B1-CA6CC3EBB62B}"/>
              </a:ext>
            </a:extLst>
          </p:cNvPr>
          <p:cNvGrpSpPr>
            <a:grpSpLocks/>
          </p:cNvGrpSpPr>
          <p:nvPr/>
        </p:nvGrpSpPr>
        <p:grpSpPr bwMode="auto">
          <a:xfrm>
            <a:off x="0" y="0"/>
            <a:ext cx="8763000" cy="5943600"/>
            <a:chOff x="0" y="0"/>
            <a:chExt cx="5520" cy="3744"/>
          </a:xfrm>
        </p:grpSpPr>
        <p:sp>
          <p:nvSpPr>
            <p:cNvPr id="263170" name="Rectangle 2">
              <a:extLst>
                <a:ext uri="{FF2B5EF4-FFF2-40B4-BE49-F238E27FC236}">
                  <a16:creationId xmlns:a16="http://schemas.microsoft.com/office/drawing/2014/main" id="{DB3E74AC-0346-4AA8-B6A1-FC43D263E139}"/>
                </a:ext>
              </a:extLst>
            </p:cNvPr>
            <p:cNvSpPr>
              <a:spLocks noChangeArrowheads="1"/>
            </p:cNvSpPr>
            <p:nvPr/>
          </p:nvSpPr>
          <p:spPr bwMode="auto">
            <a:xfrm>
              <a:off x="0" y="0"/>
              <a:ext cx="1104" cy="3072"/>
            </a:xfrm>
            <a:prstGeom prst="rect">
              <a:avLst/>
            </a:prstGeom>
            <a:solidFill>
              <a:schemeClr val="accent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grpSp>
          <p:nvGrpSpPr>
            <p:cNvPr id="263182" name="Group 14">
              <a:extLst>
                <a:ext uri="{FF2B5EF4-FFF2-40B4-BE49-F238E27FC236}">
                  <a16:creationId xmlns:a16="http://schemas.microsoft.com/office/drawing/2014/main" id="{B431F97A-7D51-4834-AA1A-0E5B0BD7C005}"/>
                </a:ext>
              </a:extLst>
            </p:cNvPr>
            <p:cNvGrpSpPr>
              <a:grpSpLocks/>
            </p:cNvGrpSpPr>
            <p:nvPr userDrawn="1"/>
          </p:nvGrpSpPr>
          <p:grpSpPr bwMode="auto">
            <a:xfrm>
              <a:off x="0" y="2208"/>
              <a:ext cx="5520" cy="1536"/>
              <a:chOff x="0" y="2208"/>
              <a:chExt cx="5520" cy="1536"/>
            </a:xfrm>
          </p:grpSpPr>
          <p:sp>
            <p:nvSpPr>
              <p:cNvPr id="263171" name="Rectangle 3">
                <a:extLst>
                  <a:ext uri="{FF2B5EF4-FFF2-40B4-BE49-F238E27FC236}">
                    <a16:creationId xmlns:a16="http://schemas.microsoft.com/office/drawing/2014/main" id="{7F61C18D-24CA-4869-B041-16B3D3EC05C2}"/>
                  </a:ext>
                </a:extLst>
              </p:cNvPr>
              <p:cNvSpPr>
                <a:spLocks noChangeArrowheads="1"/>
              </p:cNvSpPr>
              <p:nvPr/>
            </p:nvSpPr>
            <p:spPr bwMode="ltGray">
              <a:xfrm>
                <a:off x="624" y="2208"/>
                <a:ext cx="4896" cy="1536"/>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72" name="Rectangle 4">
                <a:extLst>
                  <a:ext uri="{FF2B5EF4-FFF2-40B4-BE49-F238E27FC236}">
                    <a16:creationId xmlns:a16="http://schemas.microsoft.com/office/drawing/2014/main" id="{3BC0C28E-3EB9-4013-8C16-202BEB3490BE}"/>
                  </a:ext>
                </a:extLst>
              </p:cNvPr>
              <p:cNvSpPr>
                <a:spLocks noChangeArrowheads="1"/>
              </p:cNvSpPr>
              <p:nvPr/>
            </p:nvSpPr>
            <p:spPr bwMode="white">
              <a:xfrm>
                <a:off x="654" y="2352"/>
                <a:ext cx="4818" cy="1347"/>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78" name="Line 10">
                <a:extLst>
                  <a:ext uri="{FF2B5EF4-FFF2-40B4-BE49-F238E27FC236}">
                    <a16:creationId xmlns:a16="http://schemas.microsoft.com/office/drawing/2014/main" id="{15BAE4C6-E5CF-49A3-95B5-A93CB76CA2BF}"/>
                  </a:ext>
                </a:extLst>
              </p:cNvPr>
              <p:cNvSpPr>
                <a:spLocks noChangeShapeType="1"/>
              </p:cNvSpPr>
              <p:nvPr/>
            </p:nvSpPr>
            <p:spPr bwMode="auto">
              <a:xfrm>
                <a:off x="0" y="3072"/>
                <a:ext cx="624" cy="0"/>
              </a:xfrm>
              <a:prstGeom prst="line">
                <a:avLst/>
              </a:prstGeom>
              <a:noFill/>
              <a:ln w="5080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nvGrpSpPr>
            <p:cNvPr id="263183" name="Group 15">
              <a:extLst>
                <a:ext uri="{FF2B5EF4-FFF2-40B4-BE49-F238E27FC236}">
                  <a16:creationId xmlns:a16="http://schemas.microsoft.com/office/drawing/2014/main" id="{B4BB5748-80F5-4CF3-A71D-E0B7E6301197}"/>
                </a:ext>
              </a:extLst>
            </p:cNvPr>
            <p:cNvGrpSpPr>
              <a:grpSpLocks/>
            </p:cNvGrpSpPr>
            <p:nvPr userDrawn="1"/>
          </p:nvGrpSpPr>
          <p:grpSpPr bwMode="auto">
            <a:xfrm>
              <a:off x="400" y="336"/>
              <a:ext cx="5088" cy="192"/>
              <a:chOff x="400" y="336"/>
              <a:chExt cx="5088" cy="192"/>
            </a:xfrm>
          </p:grpSpPr>
          <p:sp>
            <p:nvSpPr>
              <p:cNvPr id="263179" name="Rectangle 11">
                <a:extLst>
                  <a:ext uri="{FF2B5EF4-FFF2-40B4-BE49-F238E27FC236}">
                    <a16:creationId xmlns:a16="http://schemas.microsoft.com/office/drawing/2014/main" id="{4956BFDE-12E5-4B36-8474-6C8A6756AF33}"/>
                  </a:ext>
                </a:extLst>
              </p:cNvPr>
              <p:cNvSpPr>
                <a:spLocks noChangeArrowheads="1"/>
              </p:cNvSpPr>
              <p:nvPr/>
            </p:nvSpPr>
            <p:spPr bwMode="auto">
              <a:xfrm>
                <a:off x="3952" y="336"/>
                <a:ext cx="1536" cy="192"/>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80" name="Line 12">
                <a:extLst>
                  <a:ext uri="{FF2B5EF4-FFF2-40B4-BE49-F238E27FC236}">
                    <a16:creationId xmlns:a16="http://schemas.microsoft.com/office/drawing/2014/main" id="{AC5B5F60-1A27-4EE4-98D9-2A125E29808F}"/>
                  </a:ext>
                </a:extLst>
              </p:cNvPr>
              <p:cNvSpPr>
                <a:spLocks noChangeShapeType="1"/>
              </p:cNvSpPr>
              <p:nvPr/>
            </p:nvSpPr>
            <p:spPr bwMode="auto">
              <a:xfrm>
                <a:off x="400" y="432"/>
                <a:ext cx="5088"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sp>
        <p:nvSpPr>
          <p:cNvPr id="263173" name="Rectangle 5">
            <a:extLst>
              <a:ext uri="{FF2B5EF4-FFF2-40B4-BE49-F238E27FC236}">
                <a16:creationId xmlns:a16="http://schemas.microsoft.com/office/drawing/2014/main" id="{5765E1FF-FE2D-42F5-834D-CD1DD5ED3DB2}"/>
              </a:ext>
            </a:extLst>
          </p:cNvPr>
          <p:cNvSpPr>
            <a:spLocks noGrp="1" noChangeArrowheads="1"/>
          </p:cNvSpPr>
          <p:nvPr>
            <p:ph type="ctrTitle"/>
          </p:nvPr>
        </p:nvSpPr>
        <p:spPr>
          <a:xfrm>
            <a:off x="2057400" y="1143000"/>
            <a:ext cx="6629400" cy="2209800"/>
          </a:xfrm>
        </p:spPr>
        <p:txBody>
          <a:bodyPr/>
          <a:lstStyle>
            <a:lvl1pPr>
              <a:defRPr sz="4800"/>
            </a:lvl1pPr>
          </a:lstStyle>
          <a:p>
            <a:pPr lvl="0"/>
            <a:r>
              <a:rPr lang="en-US" altLang="en-US" noProof="0"/>
              <a:t>Click to edit Master title style</a:t>
            </a:r>
            <a:endParaRPr lang="en-MY" altLang="en-US" noProof="0"/>
          </a:p>
        </p:txBody>
      </p:sp>
      <p:sp>
        <p:nvSpPr>
          <p:cNvPr id="263174" name="Rectangle 6">
            <a:extLst>
              <a:ext uri="{FF2B5EF4-FFF2-40B4-BE49-F238E27FC236}">
                <a16:creationId xmlns:a16="http://schemas.microsoft.com/office/drawing/2014/main" id="{FC7EA3C9-5184-48DB-93B0-B6160D53DD1E}"/>
              </a:ext>
            </a:extLst>
          </p:cNvPr>
          <p:cNvSpPr>
            <a:spLocks noGrp="1" noChangeArrowheads="1"/>
          </p:cNvSpPr>
          <p:nvPr>
            <p:ph type="subTitle" idx="1"/>
          </p:nvPr>
        </p:nvSpPr>
        <p:spPr>
          <a:xfrm>
            <a:off x="1371600" y="3962400"/>
            <a:ext cx="6858000" cy="1600200"/>
          </a:xfrm>
        </p:spPr>
        <p:txBody>
          <a:bodyPr anchor="ctr"/>
          <a:lstStyle>
            <a:lvl1pPr marL="0" indent="0" algn="ctr">
              <a:buFont typeface="Wingdings" panose="05000000000000000000" pitchFamily="2" charset="2"/>
              <a:buNone/>
              <a:defRPr/>
            </a:lvl1pPr>
          </a:lstStyle>
          <a:p>
            <a:pPr lvl="0"/>
            <a:r>
              <a:rPr lang="en-US" altLang="en-US" noProof="0"/>
              <a:t>Click to edit Master subtitle style</a:t>
            </a:r>
            <a:endParaRPr lang="en-MY" altLang="en-US" noProof="0"/>
          </a:p>
        </p:txBody>
      </p:sp>
      <p:sp>
        <p:nvSpPr>
          <p:cNvPr id="263175" name="Rectangle 7">
            <a:extLst>
              <a:ext uri="{FF2B5EF4-FFF2-40B4-BE49-F238E27FC236}">
                <a16:creationId xmlns:a16="http://schemas.microsoft.com/office/drawing/2014/main" id="{9FD068B2-2E46-4D7D-821C-D64B5709CA98}"/>
              </a:ext>
            </a:extLst>
          </p:cNvPr>
          <p:cNvSpPr>
            <a:spLocks noGrp="1" noChangeArrowheads="1"/>
          </p:cNvSpPr>
          <p:nvPr>
            <p:ph type="dt" sz="half" idx="2"/>
          </p:nvPr>
        </p:nvSpPr>
        <p:spPr>
          <a:xfrm>
            <a:off x="912813" y="6251575"/>
            <a:ext cx="1905000" cy="457200"/>
          </a:xfrm>
        </p:spPr>
        <p:txBody>
          <a:bodyPr/>
          <a:lstStyle>
            <a:lvl1pPr>
              <a:defRPr/>
            </a:lvl1pPr>
          </a:lstStyle>
          <a:p>
            <a:endParaRPr lang="en-MY" altLang="en-US"/>
          </a:p>
        </p:txBody>
      </p:sp>
      <p:sp>
        <p:nvSpPr>
          <p:cNvPr id="263176" name="Rectangle 8">
            <a:extLst>
              <a:ext uri="{FF2B5EF4-FFF2-40B4-BE49-F238E27FC236}">
                <a16:creationId xmlns:a16="http://schemas.microsoft.com/office/drawing/2014/main" id="{30451056-F381-4608-A0D3-81D730E16485}"/>
              </a:ext>
            </a:extLst>
          </p:cNvPr>
          <p:cNvSpPr>
            <a:spLocks noGrp="1" noChangeArrowheads="1"/>
          </p:cNvSpPr>
          <p:nvPr>
            <p:ph type="ftr" sz="quarter" idx="3"/>
          </p:nvPr>
        </p:nvSpPr>
        <p:spPr>
          <a:xfrm>
            <a:off x="3354388" y="6248400"/>
            <a:ext cx="2895600" cy="457200"/>
          </a:xfrm>
        </p:spPr>
        <p:txBody>
          <a:bodyPr/>
          <a:lstStyle>
            <a:lvl1pPr>
              <a:defRPr/>
            </a:lvl1pPr>
          </a:lstStyle>
          <a:p>
            <a:endParaRPr lang="en-MY" altLang="en-US"/>
          </a:p>
        </p:txBody>
      </p:sp>
      <p:sp>
        <p:nvSpPr>
          <p:cNvPr id="263177" name="Rectangle 9">
            <a:extLst>
              <a:ext uri="{FF2B5EF4-FFF2-40B4-BE49-F238E27FC236}">
                <a16:creationId xmlns:a16="http://schemas.microsoft.com/office/drawing/2014/main" id="{197A81A2-2E3F-4AD1-AA2D-837056E96063}"/>
              </a:ext>
            </a:extLst>
          </p:cNvPr>
          <p:cNvSpPr>
            <a:spLocks noGrp="1" noChangeArrowheads="1"/>
          </p:cNvSpPr>
          <p:nvPr>
            <p:ph type="sldNum" sz="quarter" idx="4"/>
          </p:nvPr>
        </p:nvSpPr>
        <p:spPr/>
        <p:txBody>
          <a:bodyPr/>
          <a:lstStyle>
            <a:lvl1pPr>
              <a:defRPr/>
            </a:lvl1pPr>
          </a:lstStyle>
          <a:p>
            <a:fld id="{8AE7E157-2D24-47E5-95A0-338FBF5A665B}" type="slidenum">
              <a:rPr lang="en-MY" altLang="en-US"/>
              <a:pPr/>
              <a:t>‹#›</a:t>
            </a:fld>
            <a:endParaRPr lang="en-MY"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D4D3FD-945F-4F28-A7B7-7BA244FFE637}"/>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53CD3ADD-7712-4694-AD96-7E6E312097E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E9791174-9C88-4ADD-A5F6-A59DF46C4A72}"/>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00867182-CAB4-4FA1-B65E-A8A79472AFD9}"/>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497604F7-EC6A-46C5-983F-9A33F3C6FD3F}"/>
              </a:ext>
            </a:extLst>
          </p:cNvPr>
          <p:cNvSpPr>
            <a:spLocks noGrp="1"/>
          </p:cNvSpPr>
          <p:nvPr>
            <p:ph type="sldNum" sz="quarter" idx="12"/>
          </p:nvPr>
        </p:nvSpPr>
        <p:spPr/>
        <p:txBody>
          <a:bodyPr/>
          <a:lstStyle>
            <a:lvl1pPr>
              <a:defRPr/>
            </a:lvl1pPr>
          </a:lstStyle>
          <a:p>
            <a:fld id="{5FD03B09-2FAE-4F4A-B1F2-475D2AECBCD7}" type="slidenum">
              <a:rPr lang="en-MY" altLang="en-US"/>
              <a:pPr/>
              <a:t>‹#›</a:t>
            </a:fld>
            <a:endParaRPr lang="en-MY" altLang="en-US"/>
          </a:p>
        </p:txBody>
      </p:sp>
    </p:spTree>
    <p:extLst>
      <p:ext uri="{BB962C8B-B14F-4D97-AF65-F5344CB8AC3E}">
        <p14:creationId xmlns:p14="http://schemas.microsoft.com/office/powerpoint/2010/main" val="11126918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627359-26BB-4679-B28D-139294F22C1B}"/>
              </a:ext>
            </a:extLst>
          </p:cNvPr>
          <p:cNvSpPr>
            <a:spLocks noGrp="1"/>
          </p:cNvSpPr>
          <p:nvPr>
            <p:ph type="title"/>
          </p:nvPr>
        </p:nvSpPr>
        <p:spPr>
          <a:xfrm>
            <a:off x="623888" y="1709738"/>
            <a:ext cx="7886700" cy="2852737"/>
          </a:xfrm>
        </p:spPr>
        <p:txBody>
          <a:bodyPr anchor="b"/>
          <a:lstStyle>
            <a:lvl1pPr>
              <a:defRPr sz="6000"/>
            </a:lvl1pPr>
          </a:lstStyle>
          <a:p>
            <a:r>
              <a:rPr lang="en-US"/>
              <a:t>Click to edit Master title style</a:t>
            </a:r>
            <a:endParaRPr lang="en-MY"/>
          </a:p>
        </p:txBody>
      </p:sp>
      <p:sp>
        <p:nvSpPr>
          <p:cNvPr id="3" name="Text Placeholder 2">
            <a:extLst>
              <a:ext uri="{FF2B5EF4-FFF2-40B4-BE49-F238E27FC236}">
                <a16:creationId xmlns:a16="http://schemas.microsoft.com/office/drawing/2014/main" id="{4FB9B2A3-0D0E-4EDC-B116-AA580B78E9DF}"/>
              </a:ext>
            </a:extLst>
          </p:cNvPr>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
        <p:nvSpPr>
          <p:cNvPr id="4" name="Date Placeholder 3">
            <a:extLst>
              <a:ext uri="{FF2B5EF4-FFF2-40B4-BE49-F238E27FC236}">
                <a16:creationId xmlns:a16="http://schemas.microsoft.com/office/drawing/2014/main" id="{144EE233-82B1-4E6A-A1F4-A88F4B204B88}"/>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B691ECFF-CF2F-4EA9-94E9-BD744CCD1668}"/>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FB7CE33D-6D97-494D-8472-D1C31959ED07}"/>
              </a:ext>
            </a:extLst>
          </p:cNvPr>
          <p:cNvSpPr>
            <a:spLocks noGrp="1"/>
          </p:cNvSpPr>
          <p:nvPr>
            <p:ph type="sldNum" sz="quarter" idx="12"/>
          </p:nvPr>
        </p:nvSpPr>
        <p:spPr/>
        <p:txBody>
          <a:bodyPr/>
          <a:lstStyle>
            <a:lvl1pPr>
              <a:defRPr/>
            </a:lvl1pPr>
          </a:lstStyle>
          <a:p>
            <a:fld id="{06E3386E-6DD8-461E-84B0-934A35F5DF23}" type="slidenum">
              <a:rPr lang="en-MY" altLang="en-US"/>
              <a:pPr/>
              <a:t>‹#›</a:t>
            </a:fld>
            <a:endParaRPr lang="en-MY" altLang="en-US"/>
          </a:p>
        </p:txBody>
      </p:sp>
    </p:spTree>
    <p:extLst>
      <p:ext uri="{BB962C8B-B14F-4D97-AF65-F5344CB8AC3E}">
        <p14:creationId xmlns:p14="http://schemas.microsoft.com/office/powerpoint/2010/main" val="31339011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C2848A-E9A4-4E0B-9C84-EA2059E6E6A2}"/>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CA4F2174-B551-402E-96FD-52AD5465376F}"/>
              </a:ext>
            </a:extLst>
          </p:cNvPr>
          <p:cNvSpPr>
            <a:spLocks noGrp="1"/>
          </p:cNvSpPr>
          <p:nvPr>
            <p:ph sz="half" idx="1"/>
          </p:nvPr>
        </p:nvSpPr>
        <p:spPr>
          <a:xfrm>
            <a:off x="914400" y="1600200"/>
            <a:ext cx="38100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Content Placeholder 3">
            <a:extLst>
              <a:ext uri="{FF2B5EF4-FFF2-40B4-BE49-F238E27FC236}">
                <a16:creationId xmlns:a16="http://schemas.microsoft.com/office/drawing/2014/main" id="{156D050C-402F-449B-80FC-B22AE12880C5}"/>
              </a:ext>
            </a:extLst>
          </p:cNvPr>
          <p:cNvSpPr>
            <a:spLocks noGrp="1"/>
          </p:cNvSpPr>
          <p:nvPr>
            <p:ph sz="half" idx="2"/>
          </p:nvPr>
        </p:nvSpPr>
        <p:spPr>
          <a:xfrm>
            <a:off x="4876800" y="1600200"/>
            <a:ext cx="38100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Date Placeholder 4">
            <a:extLst>
              <a:ext uri="{FF2B5EF4-FFF2-40B4-BE49-F238E27FC236}">
                <a16:creationId xmlns:a16="http://schemas.microsoft.com/office/drawing/2014/main" id="{04AB731F-B83B-4D49-ACD8-B28128CF33AD}"/>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94B7D890-E0B7-4F50-957A-CB40D7E6FEC4}"/>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DBDB76DC-95D7-4A2D-8663-6E4F2D8E525B}"/>
              </a:ext>
            </a:extLst>
          </p:cNvPr>
          <p:cNvSpPr>
            <a:spLocks noGrp="1"/>
          </p:cNvSpPr>
          <p:nvPr>
            <p:ph type="sldNum" sz="quarter" idx="12"/>
          </p:nvPr>
        </p:nvSpPr>
        <p:spPr/>
        <p:txBody>
          <a:bodyPr/>
          <a:lstStyle>
            <a:lvl1pPr>
              <a:defRPr/>
            </a:lvl1pPr>
          </a:lstStyle>
          <a:p>
            <a:fld id="{DD5B1549-B84C-458D-82BF-96A8EED31540}" type="slidenum">
              <a:rPr lang="en-MY" altLang="en-US"/>
              <a:pPr/>
              <a:t>‹#›</a:t>
            </a:fld>
            <a:endParaRPr lang="en-MY" altLang="en-US"/>
          </a:p>
        </p:txBody>
      </p:sp>
    </p:spTree>
    <p:extLst>
      <p:ext uri="{BB962C8B-B14F-4D97-AF65-F5344CB8AC3E}">
        <p14:creationId xmlns:p14="http://schemas.microsoft.com/office/powerpoint/2010/main" val="28957295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181973-2EDC-43DE-A663-AAFB711DB1F9}"/>
              </a:ext>
            </a:extLst>
          </p:cNvPr>
          <p:cNvSpPr>
            <a:spLocks noGrp="1"/>
          </p:cNvSpPr>
          <p:nvPr>
            <p:ph type="title"/>
          </p:nvPr>
        </p:nvSpPr>
        <p:spPr>
          <a:xfrm>
            <a:off x="630238" y="365125"/>
            <a:ext cx="7886700" cy="1325563"/>
          </a:xfrm>
        </p:spPr>
        <p:txBody>
          <a:bodyPr/>
          <a:lstStyle/>
          <a:p>
            <a:r>
              <a:rPr lang="en-US"/>
              <a:t>Click to edit Master title style</a:t>
            </a:r>
            <a:endParaRPr lang="en-MY"/>
          </a:p>
        </p:txBody>
      </p:sp>
      <p:sp>
        <p:nvSpPr>
          <p:cNvPr id="3" name="Text Placeholder 2">
            <a:extLst>
              <a:ext uri="{FF2B5EF4-FFF2-40B4-BE49-F238E27FC236}">
                <a16:creationId xmlns:a16="http://schemas.microsoft.com/office/drawing/2014/main" id="{F7DF4A74-7EDA-46D3-85B6-7F5B01B42B57}"/>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5B218BD-61DF-4451-9B51-4FA6C3842B7B}"/>
              </a:ext>
            </a:extLst>
          </p:cNvPr>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Text Placeholder 4">
            <a:extLst>
              <a:ext uri="{FF2B5EF4-FFF2-40B4-BE49-F238E27FC236}">
                <a16:creationId xmlns:a16="http://schemas.microsoft.com/office/drawing/2014/main" id="{597CA3A6-651C-4CB0-BB19-67E7ADC9700E}"/>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9E21A7E-9EC1-45E2-8573-1736F3A7CA42}"/>
              </a:ext>
            </a:extLst>
          </p:cNvPr>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7" name="Date Placeholder 6">
            <a:extLst>
              <a:ext uri="{FF2B5EF4-FFF2-40B4-BE49-F238E27FC236}">
                <a16:creationId xmlns:a16="http://schemas.microsoft.com/office/drawing/2014/main" id="{EB730119-F831-4227-8B3E-C90FB1418D5F}"/>
              </a:ext>
            </a:extLst>
          </p:cNvPr>
          <p:cNvSpPr>
            <a:spLocks noGrp="1"/>
          </p:cNvSpPr>
          <p:nvPr>
            <p:ph type="dt" sz="half" idx="10"/>
          </p:nvPr>
        </p:nvSpPr>
        <p:spPr/>
        <p:txBody>
          <a:bodyPr/>
          <a:lstStyle>
            <a:lvl1pPr>
              <a:defRPr/>
            </a:lvl1pPr>
          </a:lstStyle>
          <a:p>
            <a:endParaRPr lang="en-MY" altLang="en-US"/>
          </a:p>
        </p:txBody>
      </p:sp>
      <p:sp>
        <p:nvSpPr>
          <p:cNvPr id="8" name="Footer Placeholder 7">
            <a:extLst>
              <a:ext uri="{FF2B5EF4-FFF2-40B4-BE49-F238E27FC236}">
                <a16:creationId xmlns:a16="http://schemas.microsoft.com/office/drawing/2014/main" id="{BBE2A844-7355-4D9C-B881-F4120201AA37}"/>
              </a:ext>
            </a:extLst>
          </p:cNvPr>
          <p:cNvSpPr>
            <a:spLocks noGrp="1"/>
          </p:cNvSpPr>
          <p:nvPr>
            <p:ph type="ftr" sz="quarter" idx="11"/>
          </p:nvPr>
        </p:nvSpPr>
        <p:spPr/>
        <p:txBody>
          <a:bodyPr/>
          <a:lstStyle>
            <a:lvl1pPr>
              <a:defRPr/>
            </a:lvl1pPr>
          </a:lstStyle>
          <a:p>
            <a:endParaRPr lang="en-MY" altLang="en-US"/>
          </a:p>
        </p:txBody>
      </p:sp>
      <p:sp>
        <p:nvSpPr>
          <p:cNvPr id="9" name="Slide Number Placeholder 8">
            <a:extLst>
              <a:ext uri="{FF2B5EF4-FFF2-40B4-BE49-F238E27FC236}">
                <a16:creationId xmlns:a16="http://schemas.microsoft.com/office/drawing/2014/main" id="{DE9A9282-951D-4A52-B4B4-BC58E636A723}"/>
              </a:ext>
            </a:extLst>
          </p:cNvPr>
          <p:cNvSpPr>
            <a:spLocks noGrp="1"/>
          </p:cNvSpPr>
          <p:nvPr>
            <p:ph type="sldNum" sz="quarter" idx="12"/>
          </p:nvPr>
        </p:nvSpPr>
        <p:spPr/>
        <p:txBody>
          <a:bodyPr/>
          <a:lstStyle>
            <a:lvl1pPr>
              <a:defRPr/>
            </a:lvl1pPr>
          </a:lstStyle>
          <a:p>
            <a:fld id="{6304C2B2-5332-4584-96F8-BD5E34E84840}" type="slidenum">
              <a:rPr lang="en-MY" altLang="en-US"/>
              <a:pPr/>
              <a:t>‹#›</a:t>
            </a:fld>
            <a:endParaRPr lang="en-MY" altLang="en-US"/>
          </a:p>
        </p:txBody>
      </p:sp>
    </p:spTree>
    <p:extLst>
      <p:ext uri="{BB962C8B-B14F-4D97-AF65-F5344CB8AC3E}">
        <p14:creationId xmlns:p14="http://schemas.microsoft.com/office/powerpoint/2010/main" val="18275713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A1250C-2F5C-4DE9-AA27-AA243EB77BFE}"/>
              </a:ext>
            </a:extLst>
          </p:cNvPr>
          <p:cNvSpPr>
            <a:spLocks noGrp="1"/>
          </p:cNvSpPr>
          <p:nvPr>
            <p:ph type="title"/>
          </p:nvPr>
        </p:nvSpPr>
        <p:spPr/>
        <p:txBody>
          <a:bodyPr/>
          <a:lstStyle/>
          <a:p>
            <a:r>
              <a:rPr lang="en-US"/>
              <a:t>Click to edit Master title style</a:t>
            </a:r>
            <a:endParaRPr lang="en-MY"/>
          </a:p>
        </p:txBody>
      </p:sp>
      <p:sp>
        <p:nvSpPr>
          <p:cNvPr id="3" name="Date Placeholder 2">
            <a:extLst>
              <a:ext uri="{FF2B5EF4-FFF2-40B4-BE49-F238E27FC236}">
                <a16:creationId xmlns:a16="http://schemas.microsoft.com/office/drawing/2014/main" id="{9D577100-1DE8-4095-8793-6AC964255AAB}"/>
              </a:ext>
            </a:extLst>
          </p:cNvPr>
          <p:cNvSpPr>
            <a:spLocks noGrp="1"/>
          </p:cNvSpPr>
          <p:nvPr>
            <p:ph type="dt" sz="half" idx="10"/>
          </p:nvPr>
        </p:nvSpPr>
        <p:spPr/>
        <p:txBody>
          <a:bodyPr/>
          <a:lstStyle>
            <a:lvl1pPr>
              <a:defRPr/>
            </a:lvl1pPr>
          </a:lstStyle>
          <a:p>
            <a:endParaRPr lang="en-MY" altLang="en-US"/>
          </a:p>
        </p:txBody>
      </p:sp>
      <p:sp>
        <p:nvSpPr>
          <p:cNvPr id="4" name="Footer Placeholder 3">
            <a:extLst>
              <a:ext uri="{FF2B5EF4-FFF2-40B4-BE49-F238E27FC236}">
                <a16:creationId xmlns:a16="http://schemas.microsoft.com/office/drawing/2014/main" id="{064E0400-8BDB-4788-BB34-1F23EDCE7973}"/>
              </a:ext>
            </a:extLst>
          </p:cNvPr>
          <p:cNvSpPr>
            <a:spLocks noGrp="1"/>
          </p:cNvSpPr>
          <p:nvPr>
            <p:ph type="ftr" sz="quarter" idx="11"/>
          </p:nvPr>
        </p:nvSpPr>
        <p:spPr/>
        <p:txBody>
          <a:bodyPr/>
          <a:lstStyle>
            <a:lvl1pPr>
              <a:defRPr/>
            </a:lvl1pPr>
          </a:lstStyle>
          <a:p>
            <a:endParaRPr lang="en-MY" altLang="en-US"/>
          </a:p>
        </p:txBody>
      </p:sp>
      <p:sp>
        <p:nvSpPr>
          <p:cNvPr id="5" name="Slide Number Placeholder 4">
            <a:extLst>
              <a:ext uri="{FF2B5EF4-FFF2-40B4-BE49-F238E27FC236}">
                <a16:creationId xmlns:a16="http://schemas.microsoft.com/office/drawing/2014/main" id="{6954CE33-D154-45F2-B9D0-36E44F5E4469}"/>
              </a:ext>
            </a:extLst>
          </p:cNvPr>
          <p:cNvSpPr>
            <a:spLocks noGrp="1"/>
          </p:cNvSpPr>
          <p:nvPr>
            <p:ph type="sldNum" sz="quarter" idx="12"/>
          </p:nvPr>
        </p:nvSpPr>
        <p:spPr/>
        <p:txBody>
          <a:bodyPr/>
          <a:lstStyle>
            <a:lvl1pPr>
              <a:defRPr/>
            </a:lvl1pPr>
          </a:lstStyle>
          <a:p>
            <a:fld id="{80F651BF-149D-47E5-90AA-949720DAA3E3}" type="slidenum">
              <a:rPr lang="en-MY" altLang="en-US"/>
              <a:pPr/>
              <a:t>‹#›</a:t>
            </a:fld>
            <a:endParaRPr lang="en-MY" altLang="en-US"/>
          </a:p>
        </p:txBody>
      </p:sp>
    </p:spTree>
    <p:extLst>
      <p:ext uri="{BB962C8B-B14F-4D97-AF65-F5344CB8AC3E}">
        <p14:creationId xmlns:p14="http://schemas.microsoft.com/office/powerpoint/2010/main" val="38036854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3BC7044-EEFF-43EC-858D-5CDA560BB26D}"/>
              </a:ext>
            </a:extLst>
          </p:cNvPr>
          <p:cNvSpPr>
            <a:spLocks noGrp="1"/>
          </p:cNvSpPr>
          <p:nvPr>
            <p:ph type="dt" sz="half" idx="10"/>
          </p:nvPr>
        </p:nvSpPr>
        <p:spPr/>
        <p:txBody>
          <a:bodyPr/>
          <a:lstStyle>
            <a:lvl1pPr>
              <a:defRPr/>
            </a:lvl1pPr>
          </a:lstStyle>
          <a:p>
            <a:endParaRPr lang="en-MY" altLang="en-US"/>
          </a:p>
        </p:txBody>
      </p:sp>
      <p:sp>
        <p:nvSpPr>
          <p:cNvPr id="3" name="Footer Placeholder 2">
            <a:extLst>
              <a:ext uri="{FF2B5EF4-FFF2-40B4-BE49-F238E27FC236}">
                <a16:creationId xmlns:a16="http://schemas.microsoft.com/office/drawing/2014/main" id="{89435D0D-8D68-4D6C-BD8D-544CD24388AD}"/>
              </a:ext>
            </a:extLst>
          </p:cNvPr>
          <p:cNvSpPr>
            <a:spLocks noGrp="1"/>
          </p:cNvSpPr>
          <p:nvPr>
            <p:ph type="ftr" sz="quarter" idx="11"/>
          </p:nvPr>
        </p:nvSpPr>
        <p:spPr/>
        <p:txBody>
          <a:bodyPr/>
          <a:lstStyle>
            <a:lvl1pPr>
              <a:defRPr/>
            </a:lvl1pPr>
          </a:lstStyle>
          <a:p>
            <a:endParaRPr lang="en-MY" altLang="en-US"/>
          </a:p>
        </p:txBody>
      </p:sp>
      <p:sp>
        <p:nvSpPr>
          <p:cNvPr id="4" name="Slide Number Placeholder 3">
            <a:extLst>
              <a:ext uri="{FF2B5EF4-FFF2-40B4-BE49-F238E27FC236}">
                <a16:creationId xmlns:a16="http://schemas.microsoft.com/office/drawing/2014/main" id="{6B7CFB2E-4C93-408B-B64C-3EDBC17A9808}"/>
              </a:ext>
            </a:extLst>
          </p:cNvPr>
          <p:cNvSpPr>
            <a:spLocks noGrp="1"/>
          </p:cNvSpPr>
          <p:nvPr>
            <p:ph type="sldNum" sz="quarter" idx="12"/>
          </p:nvPr>
        </p:nvSpPr>
        <p:spPr/>
        <p:txBody>
          <a:bodyPr/>
          <a:lstStyle>
            <a:lvl1pPr>
              <a:defRPr/>
            </a:lvl1pPr>
          </a:lstStyle>
          <a:p>
            <a:fld id="{4C1AB570-E4D9-407B-83A6-4A2C0F0BD468}" type="slidenum">
              <a:rPr lang="en-MY" altLang="en-US"/>
              <a:pPr/>
              <a:t>‹#›</a:t>
            </a:fld>
            <a:endParaRPr lang="en-MY" altLang="en-US"/>
          </a:p>
        </p:txBody>
      </p:sp>
    </p:spTree>
    <p:extLst>
      <p:ext uri="{BB962C8B-B14F-4D97-AF65-F5344CB8AC3E}">
        <p14:creationId xmlns:p14="http://schemas.microsoft.com/office/powerpoint/2010/main" val="28472222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7C8888-690E-4CCC-B511-B63AA8043782}"/>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MY"/>
          </a:p>
        </p:txBody>
      </p:sp>
      <p:sp>
        <p:nvSpPr>
          <p:cNvPr id="3" name="Content Placeholder 2">
            <a:extLst>
              <a:ext uri="{FF2B5EF4-FFF2-40B4-BE49-F238E27FC236}">
                <a16:creationId xmlns:a16="http://schemas.microsoft.com/office/drawing/2014/main" id="{B380383F-24DE-4488-8F82-4DFF34EAF705}"/>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Text Placeholder 3">
            <a:extLst>
              <a:ext uri="{FF2B5EF4-FFF2-40B4-BE49-F238E27FC236}">
                <a16:creationId xmlns:a16="http://schemas.microsoft.com/office/drawing/2014/main" id="{063FC0E0-EAFA-4E36-99DD-956AE4DC87C8}"/>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5C12339-B958-4319-9806-ADC5494C6411}"/>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BB54FECD-99C7-4D85-9969-B289AF035C7F}"/>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378E0A93-F831-42EC-BCB0-4F55445BAED4}"/>
              </a:ext>
            </a:extLst>
          </p:cNvPr>
          <p:cNvSpPr>
            <a:spLocks noGrp="1"/>
          </p:cNvSpPr>
          <p:nvPr>
            <p:ph type="sldNum" sz="quarter" idx="12"/>
          </p:nvPr>
        </p:nvSpPr>
        <p:spPr/>
        <p:txBody>
          <a:bodyPr/>
          <a:lstStyle>
            <a:lvl1pPr>
              <a:defRPr/>
            </a:lvl1pPr>
          </a:lstStyle>
          <a:p>
            <a:fld id="{F2F141F0-F36C-4A40-BCC7-91E755E48E59}" type="slidenum">
              <a:rPr lang="en-MY" altLang="en-US"/>
              <a:pPr/>
              <a:t>‹#›</a:t>
            </a:fld>
            <a:endParaRPr lang="en-MY" altLang="en-US"/>
          </a:p>
        </p:txBody>
      </p:sp>
    </p:spTree>
    <p:extLst>
      <p:ext uri="{BB962C8B-B14F-4D97-AF65-F5344CB8AC3E}">
        <p14:creationId xmlns:p14="http://schemas.microsoft.com/office/powerpoint/2010/main" val="32679731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38DAF3-9335-45D4-B1A9-AAB20DB864DA}"/>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MY"/>
          </a:p>
        </p:txBody>
      </p:sp>
      <p:sp>
        <p:nvSpPr>
          <p:cNvPr id="3" name="Picture Placeholder 2">
            <a:extLst>
              <a:ext uri="{FF2B5EF4-FFF2-40B4-BE49-F238E27FC236}">
                <a16:creationId xmlns:a16="http://schemas.microsoft.com/office/drawing/2014/main" id="{39528128-520F-4834-BA0E-66CA2EE72E52}"/>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MY"/>
          </a:p>
        </p:txBody>
      </p:sp>
      <p:sp>
        <p:nvSpPr>
          <p:cNvPr id="4" name="Text Placeholder 3">
            <a:extLst>
              <a:ext uri="{FF2B5EF4-FFF2-40B4-BE49-F238E27FC236}">
                <a16:creationId xmlns:a16="http://schemas.microsoft.com/office/drawing/2014/main" id="{13B11D66-7574-42EF-BF8E-FD15DD56D391}"/>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18D917F-59FF-42AD-9ACD-A53A91177E76}"/>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02730841-A9E1-4FD4-A23E-E9B9E5E39B1B}"/>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CEA85814-7E4B-4EB2-8981-ED13D0266358}"/>
              </a:ext>
            </a:extLst>
          </p:cNvPr>
          <p:cNvSpPr>
            <a:spLocks noGrp="1"/>
          </p:cNvSpPr>
          <p:nvPr>
            <p:ph type="sldNum" sz="quarter" idx="12"/>
          </p:nvPr>
        </p:nvSpPr>
        <p:spPr/>
        <p:txBody>
          <a:bodyPr/>
          <a:lstStyle>
            <a:lvl1pPr>
              <a:defRPr/>
            </a:lvl1pPr>
          </a:lstStyle>
          <a:p>
            <a:fld id="{2621B674-A359-402F-A12E-B0BD184C4F91}" type="slidenum">
              <a:rPr lang="en-MY" altLang="en-US"/>
              <a:pPr/>
              <a:t>‹#›</a:t>
            </a:fld>
            <a:endParaRPr lang="en-MY" altLang="en-US"/>
          </a:p>
        </p:txBody>
      </p:sp>
    </p:spTree>
    <p:extLst>
      <p:ext uri="{BB962C8B-B14F-4D97-AF65-F5344CB8AC3E}">
        <p14:creationId xmlns:p14="http://schemas.microsoft.com/office/powerpoint/2010/main" val="41092782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CECB8D-3CCF-4F88-A80C-E4E317BF6B0E}"/>
              </a:ext>
            </a:extLst>
          </p:cNvPr>
          <p:cNvSpPr>
            <a:spLocks noGrp="1"/>
          </p:cNvSpPr>
          <p:nvPr>
            <p:ph type="title"/>
          </p:nvPr>
        </p:nvSpPr>
        <p:spPr/>
        <p:txBody>
          <a:bodyPr/>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120E4D61-64FB-47EF-A235-783098D56CD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7FAC9A9A-55A9-4CE9-A97D-C023A478C727}"/>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E22BF401-9124-4FF9-B2FA-D9BC709BF832}"/>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644F9A71-BFCC-4696-97CC-6968B565E7D1}"/>
              </a:ext>
            </a:extLst>
          </p:cNvPr>
          <p:cNvSpPr>
            <a:spLocks noGrp="1"/>
          </p:cNvSpPr>
          <p:nvPr>
            <p:ph type="sldNum" sz="quarter" idx="12"/>
          </p:nvPr>
        </p:nvSpPr>
        <p:spPr/>
        <p:txBody>
          <a:bodyPr/>
          <a:lstStyle>
            <a:lvl1pPr>
              <a:defRPr/>
            </a:lvl1pPr>
          </a:lstStyle>
          <a:p>
            <a:fld id="{6EB78320-356D-46FB-B4DD-7B32F997E051}" type="slidenum">
              <a:rPr lang="en-MY" altLang="en-US"/>
              <a:pPr/>
              <a:t>‹#›</a:t>
            </a:fld>
            <a:endParaRPr lang="en-MY" altLang="en-US"/>
          </a:p>
        </p:txBody>
      </p:sp>
    </p:spTree>
    <p:extLst>
      <p:ext uri="{BB962C8B-B14F-4D97-AF65-F5344CB8AC3E}">
        <p14:creationId xmlns:p14="http://schemas.microsoft.com/office/powerpoint/2010/main" val="23963016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4CF8453-F631-4A39-A984-FDB8E4A73958}"/>
              </a:ext>
            </a:extLst>
          </p:cNvPr>
          <p:cNvSpPr>
            <a:spLocks noGrp="1"/>
          </p:cNvSpPr>
          <p:nvPr>
            <p:ph type="title" orient="vert"/>
          </p:nvPr>
        </p:nvSpPr>
        <p:spPr>
          <a:xfrm>
            <a:off x="6743700" y="277813"/>
            <a:ext cx="1943100" cy="5853112"/>
          </a:xfrm>
        </p:spPr>
        <p:txBody>
          <a:bodyPr vert="eaVert"/>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29282E11-C2A6-42A1-81E7-7889AAFE84D9}"/>
              </a:ext>
            </a:extLst>
          </p:cNvPr>
          <p:cNvSpPr>
            <a:spLocks noGrp="1"/>
          </p:cNvSpPr>
          <p:nvPr>
            <p:ph type="body" orient="vert" idx="1"/>
          </p:nvPr>
        </p:nvSpPr>
        <p:spPr>
          <a:xfrm>
            <a:off x="914400" y="277813"/>
            <a:ext cx="5676900" cy="585311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757B17E3-3A04-4659-A762-A76013E3B2F2}"/>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D062C327-B2CA-41D0-AE71-A2E99155CAEB}"/>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AB2E1794-0325-411D-A44F-5403185F7F12}"/>
              </a:ext>
            </a:extLst>
          </p:cNvPr>
          <p:cNvSpPr>
            <a:spLocks noGrp="1"/>
          </p:cNvSpPr>
          <p:nvPr>
            <p:ph type="sldNum" sz="quarter" idx="12"/>
          </p:nvPr>
        </p:nvSpPr>
        <p:spPr/>
        <p:txBody>
          <a:bodyPr/>
          <a:lstStyle>
            <a:lvl1pPr>
              <a:defRPr/>
            </a:lvl1pPr>
          </a:lstStyle>
          <a:p>
            <a:fld id="{D12A719B-8C4C-46F0-BF45-FADB735175CA}" type="slidenum">
              <a:rPr lang="en-MY" altLang="en-US"/>
              <a:pPr/>
              <a:t>‹#›</a:t>
            </a:fld>
            <a:endParaRPr lang="en-MY" altLang="en-US"/>
          </a:p>
        </p:txBody>
      </p:sp>
    </p:spTree>
    <p:extLst>
      <p:ext uri="{BB962C8B-B14F-4D97-AF65-F5344CB8AC3E}">
        <p14:creationId xmlns:p14="http://schemas.microsoft.com/office/powerpoint/2010/main" val="24208750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62156" name="Group 12">
            <a:extLst>
              <a:ext uri="{FF2B5EF4-FFF2-40B4-BE49-F238E27FC236}">
                <a16:creationId xmlns:a16="http://schemas.microsoft.com/office/drawing/2014/main" id="{85AECFB5-FA86-48F4-8169-3D8BE10D97FC}"/>
              </a:ext>
            </a:extLst>
          </p:cNvPr>
          <p:cNvGrpSpPr>
            <a:grpSpLocks/>
          </p:cNvGrpSpPr>
          <p:nvPr/>
        </p:nvGrpSpPr>
        <p:grpSpPr bwMode="auto">
          <a:xfrm>
            <a:off x="0" y="0"/>
            <a:ext cx="8686800" cy="4876800"/>
            <a:chOff x="0" y="0"/>
            <a:chExt cx="5472" cy="3072"/>
          </a:xfrm>
        </p:grpSpPr>
        <p:sp>
          <p:nvSpPr>
            <p:cNvPr id="262147" name="Rectangle 3">
              <a:extLst>
                <a:ext uri="{FF2B5EF4-FFF2-40B4-BE49-F238E27FC236}">
                  <a16:creationId xmlns:a16="http://schemas.microsoft.com/office/drawing/2014/main" id="{15115F7A-9803-462B-9D75-8158A7228A46}"/>
                </a:ext>
              </a:extLst>
            </p:cNvPr>
            <p:cNvSpPr>
              <a:spLocks noChangeArrowheads="1"/>
            </p:cNvSpPr>
            <p:nvPr/>
          </p:nvSpPr>
          <p:spPr bwMode="auto">
            <a:xfrm>
              <a:off x="0" y="0"/>
              <a:ext cx="384" cy="3072"/>
            </a:xfrm>
            <a:prstGeom prst="rect">
              <a:avLst/>
            </a:prstGeom>
            <a:solidFill>
              <a:schemeClr val="accent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grpSp>
          <p:nvGrpSpPr>
            <p:cNvPr id="262155" name="Group 11">
              <a:extLst>
                <a:ext uri="{FF2B5EF4-FFF2-40B4-BE49-F238E27FC236}">
                  <a16:creationId xmlns:a16="http://schemas.microsoft.com/office/drawing/2014/main" id="{5F9BFE9E-1063-497B-BF05-FD2B6B3C46B9}"/>
                </a:ext>
              </a:extLst>
            </p:cNvPr>
            <p:cNvGrpSpPr>
              <a:grpSpLocks/>
            </p:cNvGrpSpPr>
            <p:nvPr/>
          </p:nvGrpSpPr>
          <p:grpSpPr bwMode="auto">
            <a:xfrm>
              <a:off x="240" y="893"/>
              <a:ext cx="5232" cy="115"/>
              <a:chOff x="240" y="893"/>
              <a:chExt cx="5232" cy="115"/>
            </a:xfrm>
          </p:grpSpPr>
          <p:sp>
            <p:nvSpPr>
              <p:cNvPr id="262146" name="Rectangle 2">
                <a:extLst>
                  <a:ext uri="{FF2B5EF4-FFF2-40B4-BE49-F238E27FC236}">
                    <a16:creationId xmlns:a16="http://schemas.microsoft.com/office/drawing/2014/main" id="{8369DF3D-D8D7-426A-9BB9-8D4837776FFD}"/>
                  </a:ext>
                </a:extLst>
              </p:cNvPr>
              <p:cNvSpPr>
                <a:spLocks noChangeArrowheads="1"/>
              </p:cNvSpPr>
              <p:nvPr/>
            </p:nvSpPr>
            <p:spPr bwMode="auto">
              <a:xfrm>
                <a:off x="4320" y="893"/>
                <a:ext cx="1152" cy="115"/>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2148" name="Line 4">
                <a:extLst>
                  <a:ext uri="{FF2B5EF4-FFF2-40B4-BE49-F238E27FC236}">
                    <a16:creationId xmlns:a16="http://schemas.microsoft.com/office/drawing/2014/main" id="{C8B636D1-CA2E-4EDD-BEED-A22FF8D6AF51}"/>
                  </a:ext>
                </a:extLst>
              </p:cNvPr>
              <p:cNvSpPr>
                <a:spLocks noChangeShapeType="1"/>
              </p:cNvSpPr>
              <p:nvPr/>
            </p:nvSpPr>
            <p:spPr bwMode="auto">
              <a:xfrm>
                <a:off x="240" y="941"/>
                <a:ext cx="5232" cy="0"/>
              </a:xfrm>
              <a:prstGeom prst="line">
                <a:avLst/>
              </a:prstGeom>
              <a:noFill/>
              <a:ln w="190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sp>
        <p:nvSpPr>
          <p:cNvPr id="262149" name="Rectangle 5">
            <a:extLst>
              <a:ext uri="{FF2B5EF4-FFF2-40B4-BE49-F238E27FC236}">
                <a16:creationId xmlns:a16="http://schemas.microsoft.com/office/drawing/2014/main" id="{B9F31691-F57E-4EFC-81BB-516A291C866B}"/>
              </a:ext>
            </a:extLst>
          </p:cNvPr>
          <p:cNvSpPr>
            <a:spLocks noGrp="1" noChangeArrowheads="1"/>
          </p:cNvSpPr>
          <p:nvPr>
            <p:ph type="title"/>
          </p:nvPr>
        </p:nvSpPr>
        <p:spPr bwMode="auto">
          <a:xfrm>
            <a:off x="914400" y="277813"/>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endParaRPr lang="en-MY" altLang="en-US"/>
          </a:p>
        </p:txBody>
      </p:sp>
      <p:sp>
        <p:nvSpPr>
          <p:cNvPr id="262150" name="Rectangle 6">
            <a:extLst>
              <a:ext uri="{FF2B5EF4-FFF2-40B4-BE49-F238E27FC236}">
                <a16:creationId xmlns:a16="http://schemas.microsoft.com/office/drawing/2014/main" id="{C9747ECA-CE77-4129-83C8-7AA45332345F}"/>
              </a:ext>
            </a:extLst>
          </p:cNvPr>
          <p:cNvSpPr>
            <a:spLocks noGrp="1" noChangeArrowheads="1"/>
          </p:cNvSpPr>
          <p:nvPr>
            <p:ph type="body" idx="1"/>
          </p:nvPr>
        </p:nvSpPr>
        <p:spPr bwMode="auto">
          <a:xfrm>
            <a:off x="914400" y="1600200"/>
            <a:ext cx="7772400" cy="4530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MY" altLang="en-US"/>
          </a:p>
        </p:txBody>
      </p:sp>
      <p:sp>
        <p:nvSpPr>
          <p:cNvPr id="262151" name="Rectangle 7">
            <a:extLst>
              <a:ext uri="{FF2B5EF4-FFF2-40B4-BE49-F238E27FC236}">
                <a16:creationId xmlns:a16="http://schemas.microsoft.com/office/drawing/2014/main" id="{A47A4E0B-2352-4457-A0C9-117E88F081B4}"/>
              </a:ext>
            </a:extLst>
          </p:cNvPr>
          <p:cNvSpPr>
            <a:spLocks noGrp="1" noChangeArrowheads="1"/>
          </p:cNvSpPr>
          <p:nvPr>
            <p:ph type="dt" sz="half" idx="2"/>
          </p:nvPr>
        </p:nvSpPr>
        <p:spPr bwMode="auto">
          <a:xfrm>
            <a:off x="914400" y="6251575"/>
            <a:ext cx="19812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000"/>
            </a:lvl1pPr>
          </a:lstStyle>
          <a:p>
            <a:endParaRPr lang="en-MY" altLang="en-US"/>
          </a:p>
        </p:txBody>
      </p:sp>
      <p:sp>
        <p:nvSpPr>
          <p:cNvPr id="262152" name="Rectangle 8">
            <a:extLst>
              <a:ext uri="{FF2B5EF4-FFF2-40B4-BE49-F238E27FC236}">
                <a16:creationId xmlns:a16="http://schemas.microsoft.com/office/drawing/2014/main" id="{E05E0549-52F7-4943-84C7-A079282FC95E}"/>
              </a:ext>
            </a:extLst>
          </p:cNvPr>
          <p:cNvSpPr>
            <a:spLocks noGrp="1" noChangeArrowheads="1"/>
          </p:cNvSpPr>
          <p:nvPr>
            <p:ph type="ftr" sz="quarter" idx="3"/>
          </p:nvPr>
        </p:nvSpPr>
        <p:spPr bwMode="auto">
          <a:xfrm>
            <a:off x="3352800" y="62484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000"/>
            </a:lvl1pPr>
          </a:lstStyle>
          <a:p>
            <a:endParaRPr lang="en-MY" altLang="en-US"/>
          </a:p>
        </p:txBody>
      </p:sp>
      <p:sp>
        <p:nvSpPr>
          <p:cNvPr id="262153" name="Rectangle 9">
            <a:extLst>
              <a:ext uri="{FF2B5EF4-FFF2-40B4-BE49-F238E27FC236}">
                <a16:creationId xmlns:a16="http://schemas.microsoft.com/office/drawing/2014/main" id="{84D18305-0ACB-41F6-A6FA-C6FFFD39978A}"/>
              </a:ext>
            </a:extLst>
          </p:cNvPr>
          <p:cNvSpPr>
            <a:spLocks noGrp="1" noChangeArrowheads="1"/>
          </p:cNvSpPr>
          <p:nvPr>
            <p:ph type="sldNum" sz="quarter" idx="4"/>
          </p:nvPr>
        </p:nvSpPr>
        <p:spPr bwMode="auto">
          <a:xfrm>
            <a:off x="6781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000"/>
            </a:lvl1pPr>
          </a:lstStyle>
          <a:p>
            <a:fld id="{71A1CC28-32E2-43F2-AF6F-F9FC88A5E36B}" type="slidenum">
              <a:rPr lang="en-MY" altLang="en-US"/>
              <a:pPr/>
              <a:t>‹#›</a:t>
            </a:fld>
            <a:endParaRPr lang="en-MY" altLang="en-US"/>
          </a:p>
        </p:txBody>
      </p:sp>
      <p:sp>
        <p:nvSpPr>
          <p:cNvPr id="262154" name="Line 10">
            <a:extLst>
              <a:ext uri="{FF2B5EF4-FFF2-40B4-BE49-F238E27FC236}">
                <a16:creationId xmlns:a16="http://schemas.microsoft.com/office/drawing/2014/main" id="{621491F0-5384-4526-AF73-56C6DAA6CF85}"/>
              </a:ext>
            </a:extLst>
          </p:cNvPr>
          <p:cNvSpPr>
            <a:spLocks noChangeShapeType="1"/>
          </p:cNvSpPr>
          <p:nvPr/>
        </p:nvSpPr>
        <p:spPr bwMode="auto">
          <a:xfrm>
            <a:off x="0" y="4876800"/>
            <a:ext cx="609600"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spTree>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Lst>
  <p:txStyles>
    <p:titleStyle>
      <a:lvl1pPr algn="l" rtl="0" eaLnBrk="1" fontAlgn="base" hangingPunct="1">
        <a:spcBef>
          <a:spcPct val="0"/>
        </a:spcBef>
        <a:spcAft>
          <a:spcPct val="0"/>
        </a:spcAft>
        <a:defRPr sz="4200" kern="1200">
          <a:solidFill>
            <a:schemeClr val="tx2"/>
          </a:solidFill>
          <a:latin typeface="+mj-lt"/>
          <a:ea typeface="+mj-ea"/>
          <a:cs typeface="+mj-cs"/>
        </a:defRPr>
      </a:lvl1pPr>
      <a:lvl2pPr algn="l" rtl="0" eaLnBrk="1" fontAlgn="base" hangingPunct="1">
        <a:spcBef>
          <a:spcPct val="0"/>
        </a:spcBef>
        <a:spcAft>
          <a:spcPct val="0"/>
        </a:spcAft>
        <a:defRPr sz="4200">
          <a:solidFill>
            <a:schemeClr val="tx2"/>
          </a:solidFill>
          <a:latin typeface="Times New Roman" panose="02020603050405020304" pitchFamily="18" charset="0"/>
        </a:defRPr>
      </a:lvl2pPr>
      <a:lvl3pPr algn="l" rtl="0" eaLnBrk="1" fontAlgn="base" hangingPunct="1">
        <a:spcBef>
          <a:spcPct val="0"/>
        </a:spcBef>
        <a:spcAft>
          <a:spcPct val="0"/>
        </a:spcAft>
        <a:defRPr sz="4200">
          <a:solidFill>
            <a:schemeClr val="tx2"/>
          </a:solidFill>
          <a:latin typeface="Times New Roman" panose="02020603050405020304" pitchFamily="18" charset="0"/>
        </a:defRPr>
      </a:lvl3pPr>
      <a:lvl4pPr algn="l" rtl="0" eaLnBrk="1" fontAlgn="base" hangingPunct="1">
        <a:spcBef>
          <a:spcPct val="0"/>
        </a:spcBef>
        <a:spcAft>
          <a:spcPct val="0"/>
        </a:spcAft>
        <a:defRPr sz="4200">
          <a:solidFill>
            <a:schemeClr val="tx2"/>
          </a:solidFill>
          <a:latin typeface="Times New Roman" panose="02020603050405020304" pitchFamily="18" charset="0"/>
        </a:defRPr>
      </a:lvl4pPr>
      <a:lvl5pPr algn="l" rtl="0" eaLnBrk="1" fontAlgn="base" hangingPunct="1">
        <a:spcBef>
          <a:spcPct val="0"/>
        </a:spcBef>
        <a:spcAft>
          <a:spcPct val="0"/>
        </a:spcAft>
        <a:defRPr sz="4200">
          <a:solidFill>
            <a:schemeClr val="tx2"/>
          </a:solidFill>
          <a:latin typeface="Times New Roman" panose="02020603050405020304" pitchFamily="18" charset="0"/>
        </a:defRPr>
      </a:lvl5pPr>
      <a:lvl6pPr marL="457200" algn="l" rtl="0" eaLnBrk="1" fontAlgn="base" hangingPunct="1">
        <a:spcBef>
          <a:spcPct val="0"/>
        </a:spcBef>
        <a:spcAft>
          <a:spcPct val="0"/>
        </a:spcAft>
        <a:defRPr sz="4200">
          <a:solidFill>
            <a:schemeClr val="tx2"/>
          </a:solidFill>
          <a:latin typeface="Times New Roman" panose="02020603050405020304" pitchFamily="18" charset="0"/>
        </a:defRPr>
      </a:lvl6pPr>
      <a:lvl7pPr marL="914400" algn="l" rtl="0" eaLnBrk="1" fontAlgn="base" hangingPunct="1">
        <a:spcBef>
          <a:spcPct val="0"/>
        </a:spcBef>
        <a:spcAft>
          <a:spcPct val="0"/>
        </a:spcAft>
        <a:defRPr sz="4200">
          <a:solidFill>
            <a:schemeClr val="tx2"/>
          </a:solidFill>
          <a:latin typeface="Times New Roman" panose="02020603050405020304" pitchFamily="18" charset="0"/>
        </a:defRPr>
      </a:lvl7pPr>
      <a:lvl8pPr marL="1371600" algn="l" rtl="0" eaLnBrk="1" fontAlgn="base" hangingPunct="1">
        <a:spcBef>
          <a:spcPct val="0"/>
        </a:spcBef>
        <a:spcAft>
          <a:spcPct val="0"/>
        </a:spcAft>
        <a:defRPr sz="4200">
          <a:solidFill>
            <a:schemeClr val="tx2"/>
          </a:solidFill>
          <a:latin typeface="Times New Roman" panose="02020603050405020304" pitchFamily="18" charset="0"/>
        </a:defRPr>
      </a:lvl8pPr>
      <a:lvl9pPr marL="1828800" algn="l" rtl="0" eaLnBrk="1" fontAlgn="base" hangingPunct="1">
        <a:spcBef>
          <a:spcPct val="0"/>
        </a:spcBef>
        <a:spcAft>
          <a:spcPct val="0"/>
        </a:spcAft>
        <a:defRPr sz="4200">
          <a:solidFill>
            <a:schemeClr val="tx2"/>
          </a:solidFill>
          <a:latin typeface="Times New Roman" panose="02020603050405020304" pitchFamily="18" charset="0"/>
        </a:defRPr>
      </a:lvl9pPr>
    </p:titleStyle>
    <p:bodyStyle>
      <a:lvl1pPr marL="342900" indent="-342900" algn="l" rtl="0" eaLnBrk="1" fontAlgn="base" hangingPunct="1">
        <a:spcBef>
          <a:spcPct val="20000"/>
        </a:spcBef>
        <a:spcAft>
          <a:spcPct val="0"/>
        </a:spcAft>
        <a:buClr>
          <a:schemeClr val="folHlink"/>
        </a:buClr>
        <a:buSzPct val="90000"/>
        <a:buFont typeface="Wingdings" panose="05000000000000000000" pitchFamily="2" charset="2"/>
        <a:buChar char="n"/>
        <a:defRPr sz="2800" kern="1200">
          <a:solidFill>
            <a:schemeClr val="tx1"/>
          </a:solidFill>
          <a:latin typeface="+mn-lt"/>
          <a:ea typeface="+mn-ea"/>
          <a:cs typeface="+mn-cs"/>
        </a:defRPr>
      </a:lvl1pPr>
      <a:lvl2pPr marL="742950" indent="-285750" algn="l" rtl="0" eaLnBrk="1" fontAlgn="base" hangingPunct="1">
        <a:spcBef>
          <a:spcPct val="20000"/>
        </a:spcBef>
        <a:spcAft>
          <a:spcPct val="0"/>
        </a:spcAft>
        <a:buClr>
          <a:schemeClr val="accent1"/>
        </a:buClr>
        <a:buSzPct val="75000"/>
        <a:buFont typeface="Wingdings" panose="05000000000000000000" pitchFamily="2" charset="2"/>
        <a:buChar char="n"/>
        <a:defRPr sz="2600" kern="1200">
          <a:solidFill>
            <a:schemeClr val="tx1"/>
          </a:solidFill>
          <a:latin typeface="+mn-lt"/>
          <a:ea typeface="+mn-ea"/>
          <a:cs typeface="+mn-cs"/>
        </a:defRPr>
      </a:lvl2pPr>
      <a:lvl3pPr marL="1143000" indent="-228600" algn="l" rtl="0" eaLnBrk="1" fontAlgn="base" hangingPunct="1">
        <a:spcBef>
          <a:spcPct val="20000"/>
        </a:spcBef>
        <a:spcAft>
          <a:spcPct val="0"/>
        </a:spcAft>
        <a:buClr>
          <a:schemeClr val="folHlink"/>
        </a:buClr>
        <a:buSzPct val="55000"/>
        <a:buFont typeface="Wingdings" panose="05000000000000000000" pitchFamily="2" charset="2"/>
        <a:buChar char="n"/>
        <a:defRPr sz="2300" kern="1200">
          <a:solidFill>
            <a:schemeClr val="tx1"/>
          </a:solidFill>
          <a:latin typeface="+mn-lt"/>
          <a:ea typeface="+mn-ea"/>
          <a:cs typeface="+mn-cs"/>
        </a:defRPr>
      </a:lvl3pPr>
      <a:lvl4pPr marL="1600200" indent="-228600" algn="l" rtl="0" eaLnBrk="1" fontAlgn="base" hangingPunct="1">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1174CD-402F-4B22-AC79-4EBBD3FFA854}"/>
              </a:ext>
            </a:extLst>
          </p:cNvPr>
          <p:cNvSpPr>
            <a:spLocks noGrp="1"/>
          </p:cNvSpPr>
          <p:nvPr>
            <p:ph type="ctrTitle"/>
          </p:nvPr>
        </p:nvSpPr>
        <p:spPr/>
        <p:txBody>
          <a:bodyPr/>
          <a:lstStyle/>
          <a:p>
            <a:r>
              <a:rPr lang="en-MY" dirty="0"/>
              <a:t>BUSINESS LEADERSHIP - II</a:t>
            </a:r>
          </a:p>
        </p:txBody>
      </p:sp>
      <p:sp>
        <p:nvSpPr>
          <p:cNvPr id="3" name="Subtitle 2">
            <a:extLst>
              <a:ext uri="{FF2B5EF4-FFF2-40B4-BE49-F238E27FC236}">
                <a16:creationId xmlns:a16="http://schemas.microsoft.com/office/drawing/2014/main" id="{DDCD4EA5-C14F-41D1-894D-E0D3BD47E6E5}"/>
              </a:ext>
            </a:extLst>
          </p:cNvPr>
          <p:cNvSpPr>
            <a:spLocks noGrp="1"/>
          </p:cNvSpPr>
          <p:nvPr>
            <p:ph type="subTitle" idx="1"/>
          </p:nvPr>
        </p:nvSpPr>
        <p:spPr/>
        <p:txBody>
          <a:bodyPr/>
          <a:lstStyle/>
          <a:p>
            <a:r>
              <a:rPr lang="en-MY" dirty="0" err="1"/>
              <a:t>SPHRi</a:t>
            </a:r>
            <a:endParaRPr lang="en-MY" dirty="0"/>
          </a:p>
        </p:txBody>
      </p:sp>
    </p:spTree>
    <p:extLst>
      <p:ext uri="{BB962C8B-B14F-4D97-AF65-F5344CB8AC3E}">
        <p14:creationId xmlns:p14="http://schemas.microsoft.com/office/powerpoint/2010/main" val="21333420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Globalisation</a:t>
            </a:r>
          </a:p>
        </p:txBody>
      </p:sp>
      <p:sp>
        <p:nvSpPr>
          <p:cNvPr id="3" name="Content Placeholder 2">
            <a:extLst>
              <a:ext uri="{FF2B5EF4-FFF2-40B4-BE49-F238E27FC236}">
                <a16:creationId xmlns:a16="http://schemas.microsoft.com/office/drawing/2014/main" id="{839C2EFC-F07D-4475-BD84-C42889C5E61A}"/>
              </a:ext>
            </a:extLst>
          </p:cNvPr>
          <p:cNvSpPr>
            <a:spLocks noGrp="1"/>
          </p:cNvSpPr>
          <p:nvPr>
            <p:ph idx="1"/>
          </p:nvPr>
        </p:nvSpPr>
        <p:spPr/>
        <p:txBody>
          <a:bodyPr/>
          <a:lstStyle/>
          <a:p>
            <a:pPr marL="0" indent="0">
              <a:buNone/>
            </a:pPr>
            <a:r>
              <a:rPr lang="en-MY" dirty="0"/>
              <a:t>Globalization is the free movement of goods, services and people across the world in a seamless and integrated manner.</a:t>
            </a:r>
          </a:p>
          <a:p>
            <a:pPr marL="0" indent="0">
              <a:buNone/>
            </a:pPr>
            <a:endParaRPr lang="en-MY" dirty="0"/>
          </a:p>
          <a:p>
            <a:pPr marL="0" indent="0">
              <a:buNone/>
            </a:pPr>
            <a:r>
              <a:rPr lang="en-MY" dirty="0"/>
              <a:t>Globalization is grounded in the theory of comparative advantage which states that countries that are good at producing a particular good are better off exporting it to countries that are less efficient at producing that good</a:t>
            </a:r>
          </a:p>
        </p:txBody>
      </p:sp>
    </p:spTree>
    <p:extLst>
      <p:ext uri="{BB962C8B-B14F-4D97-AF65-F5344CB8AC3E}">
        <p14:creationId xmlns:p14="http://schemas.microsoft.com/office/powerpoint/2010/main" val="194967576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BEF087-0F87-4580-980F-8DAD7282AAAC}"/>
              </a:ext>
            </a:extLst>
          </p:cNvPr>
          <p:cNvSpPr>
            <a:spLocks noGrp="1"/>
          </p:cNvSpPr>
          <p:nvPr>
            <p:ph type="title"/>
          </p:nvPr>
        </p:nvSpPr>
        <p:spPr/>
        <p:txBody>
          <a:bodyPr/>
          <a:lstStyle/>
          <a:p>
            <a:r>
              <a:rPr lang="en-MY" dirty="0"/>
              <a:t>Stages of Globalisation</a:t>
            </a:r>
          </a:p>
        </p:txBody>
      </p:sp>
      <p:pic>
        <p:nvPicPr>
          <p:cNvPr id="5" name="Picture 4">
            <a:extLst>
              <a:ext uri="{FF2B5EF4-FFF2-40B4-BE49-F238E27FC236}">
                <a16:creationId xmlns:a16="http://schemas.microsoft.com/office/drawing/2014/main" id="{905CC6C9-4897-458D-A28B-AEC75020BDD0}"/>
              </a:ext>
            </a:extLst>
          </p:cNvPr>
          <p:cNvPicPr>
            <a:picLocks noChangeAspect="1"/>
          </p:cNvPicPr>
          <p:nvPr/>
        </p:nvPicPr>
        <p:blipFill>
          <a:blip r:embed="rId2"/>
          <a:stretch>
            <a:fillRect/>
          </a:stretch>
        </p:blipFill>
        <p:spPr>
          <a:xfrm>
            <a:off x="914400" y="1772815"/>
            <a:ext cx="6681936" cy="4593831"/>
          </a:xfrm>
          <a:prstGeom prst="rect">
            <a:avLst/>
          </a:prstGeom>
        </p:spPr>
      </p:pic>
    </p:spTree>
    <p:extLst>
      <p:ext uri="{BB962C8B-B14F-4D97-AF65-F5344CB8AC3E}">
        <p14:creationId xmlns:p14="http://schemas.microsoft.com/office/powerpoint/2010/main" val="184904922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83FB43-FCAC-427D-8FA3-160CE7FE7FE5}"/>
              </a:ext>
            </a:extLst>
          </p:cNvPr>
          <p:cNvSpPr>
            <a:spLocks noGrp="1"/>
          </p:cNvSpPr>
          <p:nvPr>
            <p:ph type="title"/>
          </p:nvPr>
        </p:nvSpPr>
        <p:spPr/>
        <p:txBody>
          <a:bodyPr/>
          <a:lstStyle/>
          <a:p>
            <a:r>
              <a:rPr lang="en-MY" dirty="0"/>
              <a:t>Stage 1: Domestic</a:t>
            </a:r>
          </a:p>
        </p:txBody>
      </p:sp>
      <p:sp>
        <p:nvSpPr>
          <p:cNvPr id="3" name="Content Placeholder 2">
            <a:extLst>
              <a:ext uri="{FF2B5EF4-FFF2-40B4-BE49-F238E27FC236}">
                <a16:creationId xmlns:a16="http://schemas.microsoft.com/office/drawing/2014/main" id="{4892A51D-119A-4647-AE84-EB4C21C41742}"/>
              </a:ext>
            </a:extLst>
          </p:cNvPr>
          <p:cNvSpPr>
            <a:spLocks noGrp="1"/>
          </p:cNvSpPr>
          <p:nvPr>
            <p:ph idx="1"/>
          </p:nvPr>
        </p:nvSpPr>
        <p:spPr>
          <a:xfrm>
            <a:off x="546956" y="1628801"/>
            <a:ext cx="8568909" cy="4490646"/>
          </a:xfrm>
        </p:spPr>
        <p:txBody>
          <a:bodyPr/>
          <a:lstStyle/>
          <a:p>
            <a:pPr>
              <a:buFont typeface="Wingdings" panose="05000000000000000000" pitchFamily="2" charset="2"/>
              <a:buChar char="§"/>
            </a:pPr>
            <a:endParaRPr lang="en-MY" dirty="0"/>
          </a:p>
          <a:p>
            <a:pPr marL="0" indent="0">
              <a:buNone/>
            </a:pPr>
            <a:r>
              <a:rPr lang="en-MY" dirty="0"/>
              <a:t>The product or service is developed in the home country and produced and sold there. The strategy focuses only on the home market; the organization is mono-cultural (as defined by the home country).</a:t>
            </a:r>
          </a:p>
          <a:p>
            <a:pPr>
              <a:buFont typeface="Wingdings" panose="05000000000000000000" pitchFamily="2" charset="2"/>
              <a:buChar char="§"/>
            </a:pPr>
            <a:endParaRPr lang="en-MY" dirty="0"/>
          </a:p>
        </p:txBody>
      </p:sp>
    </p:spTree>
    <p:extLst>
      <p:ext uri="{BB962C8B-B14F-4D97-AF65-F5344CB8AC3E}">
        <p14:creationId xmlns:p14="http://schemas.microsoft.com/office/powerpoint/2010/main" val="156667963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9E69AF-E621-4016-88BD-F9B23307ED7D}"/>
              </a:ext>
            </a:extLst>
          </p:cNvPr>
          <p:cNvSpPr>
            <a:spLocks noGrp="1"/>
          </p:cNvSpPr>
          <p:nvPr>
            <p:ph type="title"/>
          </p:nvPr>
        </p:nvSpPr>
        <p:spPr/>
        <p:txBody>
          <a:bodyPr/>
          <a:lstStyle/>
          <a:p>
            <a:r>
              <a:rPr lang="en-MY" dirty="0"/>
              <a:t>Stage 2: International</a:t>
            </a:r>
          </a:p>
        </p:txBody>
      </p:sp>
      <p:sp>
        <p:nvSpPr>
          <p:cNvPr id="3" name="Content Placeholder 2">
            <a:extLst>
              <a:ext uri="{FF2B5EF4-FFF2-40B4-BE49-F238E27FC236}">
                <a16:creationId xmlns:a16="http://schemas.microsoft.com/office/drawing/2014/main" id="{FAA305A9-1AAE-48C9-8C61-051CFBD06660}"/>
              </a:ext>
            </a:extLst>
          </p:cNvPr>
          <p:cNvSpPr>
            <a:spLocks noGrp="1"/>
          </p:cNvSpPr>
          <p:nvPr>
            <p:ph idx="1"/>
          </p:nvPr>
        </p:nvSpPr>
        <p:spPr/>
        <p:txBody>
          <a:bodyPr/>
          <a:lstStyle/>
          <a:p>
            <a:pPr marL="0" indent="0">
              <a:buNone/>
            </a:pPr>
            <a:r>
              <a:rPr lang="en-MY" dirty="0"/>
              <a:t>A company begins to export a product or service to foreign countries, call International Corporation. The company may open production facilities or service centers, but the product/service, processes, and strategy are developed in the home country.</a:t>
            </a:r>
          </a:p>
        </p:txBody>
      </p:sp>
    </p:spTree>
    <p:extLst>
      <p:ext uri="{BB962C8B-B14F-4D97-AF65-F5344CB8AC3E}">
        <p14:creationId xmlns:p14="http://schemas.microsoft.com/office/powerpoint/2010/main" val="304937221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05DF28-5490-4FDF-A1B1-E4BAF740C6C2}"/>
              </a:ext>
            </a:extLst>
          </p:cNvPr>
          <p:cNvSpPr>
            <a:spLocks noGrp="1"/>
          </p:cNvSpPr>
          <p:nvPr>
            <p:ph type="title"/>
          </p:nvPr>
        </p:nvSpPr>
        <p:spPr/>
        <p:txBody>
          <a:bodyPr/>
          <a:lstStyle/>
          <a:p>
            <a:r>
              <a:rPr lang="en-MY" dirty="0"/>
              <a:t>Stage 3: Multinational</a:t>
            </a:r>
          </a:p>
        </p:txBody>
      </p:sp>
      <p:sp>
        <p:nvSpPr>
          <p:cNvPr id="3" name="Content Placeholder 2">
            <a:extLst>
              <a:ext uri="{FF2B5EF4-FFF2-40B4-BE49-F238E27FC236}">
                <a16:creationId xmlns:a16="http://schemas.microsoft.com/office/drawing/2014/main" id="{421C5802-C6A6-4072-AC14-08FD398B7152}"/>
              </a:ext>
            </a:extLst>
          </p:cNvPr>
          <p:cNvSpPr>
            <a:spLocks noGrp="1"/>
          </p:cNvSpPr>
          <p:nvPr>
            <p:ph idx="1"/>
          </p:nvPr>
        </p:nvSpPr>
        <p:spPr/>
        <p:txBody>
          <a:bodyPr/>
          <a:lstStyle/>
          <a:p>
            <a:pPr marL="0" indent="0">
              <a:buNone/>
            </a:pPr>
            <a:r>
              <a:rPr lang="en-MY" sz="2600" dirty="0"/>
              <a:t>The Multinational Corporations (MNCs) has its facilities and other assets in at least one country other than its home country. Gradually, perhaps in response to the needs of local markets, operations in host countries become more autonomous. The organization is a decentralized portfolio of subsidiaries. Knowledge is developed within the subsidiary and remains there. Many MNCs are staffed by host-country nationals, but key managers come from headquarters. Key decisions are made at headquarters as well.</a:t>
            </a:r>
          </a:p>
        </p:txBody>
      </p:sp>
    </p:spTree>
    <p:extLst>
      <p:ext uri="{BB962C8B-B14F-4D97-AF65-F5344CB8AC3E}">
        <p14:creationId xmlns:p14="http://schemas.microsoft.com/office/powerpoint/2010/main" val="399903963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4DAE8B-207E-42A0-B0AD-2D445EDAF61C}"/>
              </a:ext>
            </a:extLst>
          </p:cNvPr>
          <p:cNvSpPr>
            <a:spLocks noGrp="1"/>
          </p:cNvSpPr>
          <p:nvPr>
            <p:ph type="title"/>
          </p:nvPr>
        </p:nvSpPr>
        <p:spPr/>
        <p:txBody>
          <a:bodyPr/>
          <a:lstStyle/>
          <a:p>
            <a:r>
              <a:rPr lang="en-MY" dirty="0"/>
              <a:t>Stage 4: Global</a:t>
            </a:r>
          </a:p>
        </p:txBody>
      </p:sp>
      <p:sp>
        <p:nvSpPr>
          <p:cNvPr id="3" name="Content Placeholder 2">
            <a:extLst>
              <a:ext uri="{FF2B5EF4-FFF2-40B4-BE49-F238E27FC236}">
                <a16:creationId xmlns:a16="http://schemas.microsoft.com/office/drawing/2014/main" id="{A666D9C5-365B-4554-B67B-632D3722070A}"/>
              </a:ext>
            </a:extLst>
          </p:cNvPr>
          <p:cNvSpPr>
            <a:spLocks noGrp="1"/>
          </p:cNvSpPr>
          <p:nvPr>
            <p:ph idx="1"/>
          </p:nvPr>
        </p:nvSpPr>
        <p:spPr>
          <a:xfrm>
            <a:off x="914400" y="1600201"/>
            <a:ext cx="7772400" cy="3052936"/>
          </a:xfrm>
        </p:spPr>
        <p:txBody>
          <a:bodyPr/>
          <a:lstStyle/>
          <a:p>
            <a:pPr marL="0" indent="0">
              <a:buNone/>
            </a:pPr>
            <a:r>
              <a:rPr lang="en-MY" dirty="0"/>
              <a:t>The global corporation views the world as a single, global market and offers global products that have little or no national variation or that have been designed with customizable elements. Strategy, ideas, and processes emanate from headquarters.</a:t>
            </a:r>
          </a:p>
        </p:txBody>
      </p:sp>
    </p:spTree>
    <p:extLst>
      <p:ext uri="{BB962C8B-B14F-4D97-AF65-F5344CB8AC3E}">
        <p14:creationId xmlns:p14="http://schemas.microsoft.com/office/powerpoint/2010/main" val="349169020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0093C0-FD6B-403C-A278-4714EBD32A36}"/>
              </a:ext>
            </a:extLst>
          </p:cNvPr>
          <p:cNvSpPr>
            <a:spLocks noGrp="1"/>
          </p:cNvSpPr>
          <p:nvPr>
            <p:ph type="title"/>
          </p:nvPr>
        </p:nvSpPr>
        <p:spPr/>
        <p:txBody>
          <a:bodyPr/>
          <a:lstStyle/>
          <a:p>
            <a:r>
              <a:rPr lang="en-MY" dirty="0"/>
              <a:t>Global Orientations</a:t>
            </a:r>
          </a:p>
        </p:txBody>
      </p:sp>
      <p:sp>
        <p:nvSpPr>
          <p:cNvPr id="3" name="Content Placeholder 2">
            <a:extLst>
              <a:ext uri="{FF2B5EF4-FFF2-40B4-BE49-F238E27FC236}">
                <a16:creationId xmlns:a16="http://schemas.microsoft.com/office/drawing/2014/main" id="{D4C28998-69B6-44BB-B28A-6187538BA510}"/>
              </a:ext>
            </a:extLst>
          </p:cNvPr>
          <p:cNvSpPr>
            <a:spLocks noGrp="1"/>
          </p:cNvSpPr>
          <p:nvPr>
            <p:ph idx="1"/>
          </p:nvPr>
        </p:nvSpPr>
        <p:spPr/>
        <p:txBody>
          <a:bodyPr/>
          <a:lstStyle/>
          <a:p>
            <a:pPr marL="0" indent="0">
              <a:buNone/>
            </a:pPr>
            <a:r>
              <a:rPr lang="en-MY" dirty="0"/>
              <a:t>Global integration refers to the coordination of the firm’s value-chain activities across</a:t>
            </a:r>
          </a:p>
          <a:p>
            <a:pPr marL="0" indent="0">
              <a:buNone/>
            </a:pPr>
            <a:r>
              <a:rPr lang="en-MY" dirty="0"/>
              <a:t>countries to achieve worldwide efficiency, synergy, and cross-fertilization in order to take</a:t>
            </a:r>
          </a:p>
          <a:p>
            <a:pPr marL="0" indent="0">
              <a:buNone/>
            </a:pPr>
            <a:r>
              <a:rPr lang="en-MY" dirty="0"/>
              <a:t>maximum advantage of similarities between countries. The flexibility objective is also</a:t>
            </a:r>
          </a:p>
          <a:p>
            <a:pPr marL="0" indent="0">
              <a:buNone/>
            </a:pPr>
            <a:r>
              <a:rPr lang="en-MY" dirty="0"/>
              <a:t>called local responsiveness. Local responsiveness refers to meeting the specific needs of buyers in individual countries.</a:t>
            </a:r>
          </a:p>
        </p:txBody>
      </p:sp>
    </p:spTree>
    <p:extLst>
      <p:ext uri="{BB962C8B-B14F-4D97-AF65-F5344CB8AC3E}">
        <p14:creationId xmlns:p14="http://schemas.microsoft.com/office/powerpoint/2010/main" val="218207748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59EEE8-8669-4658-84BF-CDCF9BC28C9A}"/>
              </a:ext>
            </a:extLst>
          </p:cNvPr>
          <p:cNvSpPr>
            <a:spLocks noGrp="1"/>
          </p:cNvSpPr>
          <p:nvPr>
            <p:ph type="title"/>
          </p:nvPr>
        </p:nvSpPr>
        <p:spPr/>
        <p:txBody>
          <a:bodyPr/>
          <a:lstStyle/>
          <a:p>
            <a:r>
              <a:rPr lang="en-MY" dirty="0"/>
              <a:t>Global Integration vs. Local Responsiveness</a:t>
            </a:r>
          </a:p>
        </p:txBody>
      </p:sp>
      <p:sp>
        <p:nvSpPr>
          <p:cNvPr id="3" name="Content Placeholder 2">
            <a:extLst>
              <a:ext uri="{FF2B5EF4-FFF2-40B4-BE49-F238E27FC236}">
                <a16:creationId xmlns:a16="http://schemas.microsoft.com/office/drawing/2014/main" id="{CCA55580-F2BD-47A3-8305-F09A3CF34345}"/>
              </a:ext>
            </a:extLst>
          </p:cNvPr>
          <p:cNvSpPr>
            <a:spLocks noGrp="1"/>
          </p:cNvSpPr>
          <p:nvPr>
            <p:ph idx="1"/>
          </p:nvPr>
        </p:nvSpPr>
        <p:spPr/>
        <p:txBody>
          <a:bodyPr/>
          <a:lstStyle/>
          <a:p>
            <a:pPr marL="0" indent="0">
              <a:buNone/>
            </a:pPr>
            <a:r>
              <a:rPr lang="en-MY" sz="2400" dirty="0"/>
              <a:t>Globalized company achieves greater business efficiency, uniformity, and control of its brand and image. Localized company has more ability to be customer-focused and meet legal and cultural requirements. When the company becomes part of local networks, it is more likely to enjoy the support of authorities and public opinion, becomes active in local workforce development, and benefits from lower cost of operations. Moreover, the use of a local workforce is less expensive than use of a large expatriate workforce, and it reduces tensions between different workforces. </a:t>
            </a:r>
          </a:p>
        </p:txBody>
      </p:sp>
    </p:spTree>
    <p:extLst>
      <p:ext uri="{BB962C8B-B14F-4D97-AF65-F5344CB8AC3E}">
        <p14:creationId xmlns:p14="http://schemas.microsoft.com/office/powerpoint/2010/main" val="135550098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E514D0-4C86-4A7E-8EF7-39AFEC1760AD}"/>
              </a:ext>
            </a:extLst>
          </p:cNvPr>
          <p:cNvSpPr>
            <a:spLocks noGrp="1"/>
          </p:cNvSpPr>
          <p:nvPr>
            <p:ph type="title"/>
          </p:nvPr>
        </p:nvSpPr>
        <p:spPr/>
        <p:txBody>
          <a:bodyPr/>
          <a:lstStyle/>
          <a:p>
            <a:r>
              <a:rPr lang="en-MY" dirty="0"/>
              <a:t>Global Integration &amp; Local Responsiveness </a:t>
            </a:r>
          </a:p>
        </p:txBody>
      </p:sp>
      <p:pic>
        <p:nvPicPr>
          <p:cNvPr id="5" name="Picture 4">
            <a:extLst>
              <a:ext uri="{FF2B5EF4-FFF2-40B4-BE49-F238E27FC236}">
                <a16:creationId xmlns:a16="http://schemas.microsoft.com/office/drawing/2014/main" id="{C8785B15-5DE4-4911-B132-1C81AB53C9B3}"/>
              </a:ext>
            </a:extLst>
          </p:cNvPr>
          <p:cNvPicPr>
            <a:picLocks noChangeAspect="1"/>
          </p:cNvPicPr>
          <p:nvPr/>
        </p:nvPicPr>
        <p:blipFill>
          <a:blip r:embed="rId3"/>
          <a:stretch>
            <a:fillRect/>
          </a:stretch>
        </p:blipFill>
        <p:spPr>
          <a:xfrm>
            <a:off x="1187624" y="2132856"/>
            <a:ext cx="5524500" cy="4162425"/>
          </a:xfrm>
          <a:prstGeom prst="rect">
            <a:avLst/>
          </a:prstGeom>
        </p:spPr>
      </p:pic>
    </p:spTree>
    <p:extLst>
      <p:ext uri="{BB962C8B-B14F-4D97-AF65-F5344CB8AC3E}">
        <p14:creationId xmlns:p14="http://schemas.microsoft.com/office/powerpoint/2010/main" val="253504994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95A6C1-4B39-4CE9-8637-182D6617E788}"/>
              </a:ext>
            </a:extLst>
          </p:cNvPr>
          <p:cNvSpPr>
            <a:spLocks noGrp="1"/>
          </p:cNvSpPr>
          <p:nvPr>
            <p:ph type="title"/>
          </p:nvPr>
        </p:nvSpPr>
        <p:spPr/>
        <p:txBody>
          <a:bodyPr/>
          <a:lstStyle/>
          <a:p>
            <a:r>
              <a:rPr lang="en-MY" dirty="0"/>
              <a:t>Bartlett and Ghoshal Matrix</a:t>
            </a:r>
          </a:p>
        </p:txBody>
      </p:sp>
      <p:pic>
        <p:nvPicPr>
          <p:cNvPr id="5" name="Picture 4">
            <a:extLst>
              <a:ext uri="{FF2B5EF4-FFF2-40B4-BE49-F238E27FC236}">
                <a16:creationId xmlns:a16="http://schemas.microsoft.com/office/drawing/2014/main" id="{9A27286F-0416-4D28-9919-FC85A49F2F4D}"/>
              </a:ext>
            </a:extLst>
          </p:cNvPr>
          <p:cNvPicPr>
            <a:picLocks noChangeAspect="1"/>
          </p:cNvPicPr>
          <p:nvPr/>
        </p:nvPicPr>
        <p:blipFill>
          <a:blip r:embed="rId2"/>
          <a:stretch>
            <a:fillRect/>
          </a:stretch>
        </p:blipFill>
        <p:spPr>
          <a:xfrm>
            <a:off x="930384" y="1916832"/>
            <a:ext cx="7341148" cy="4267349"/>
          </a:xfrm>
          <a:prstGeom prst="rect">
            <a:avLst/>
          </a:prstGeom>
        </p:spPr>
      </p:pic>
    </p:spTree>
    <p:extLst>
      <p:ext uri="{BB962C8B-B14F-4D97-AF65-F5344CB8AC3E}">
        <p14:creationId xmlns:p14="http://schemas.microsoft.com/office/powerpoint/2010/main" val="48773015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E378FF-C9B8-49BB-9472-7F4D57AA19FD}"/>
              </a:ext>
            </a:extLst>
          </p:cNvPr>
          <p:cNvSpPr>
            <a:spLocks noGrp="1"/>
          </p:cNvSpPr>
          <p:nvPr>
            <p:ph type="title"/>
          </p:nvPr>
        </p:nvSpPr>
        <p:spPr/>
        <p:txBody>
          <a:bodyPr/>
          <a:lstStyle/>
          <a:p>
            <a:r>
              <a:rPr lang="en-MY" dirty="0"/>
              <a:t>International Strategy</a:t>
            </a:r>
          </a:p>
        </p:txBody>
      </p:sp>
      <p:pic>
        <p:nvPicPr>
          <p:cNvPr id="5" name="Picture 4">
            <a:extLst>
              <a:ext uri="{FF2B5EF4-FFF2-40B4-BE49-F238E27FC236}">
                <a16:creationId xmlns:a16="http://schemas.microsoft.com/office/drawing/2014/main" id="{1BBE5A55-27B6-46AD-A8DC-5697B89A59AE}"/>
              </a:ext>
            </a:extLst>
          </p:cNvPr>
          <p:cNvPicPr>
            <a:picLocks noChangeAspect="1"/>
          </p:cNvPicPr>
          <p:nvPr/>
        </p:nvPicPr>
        <p:blipFill>
          <a:blip r:embed="rId2"/>
          <a:stretch>
            <a:fillRect/>
          </a:stretch>
        </p:blipFill>
        <p:spPr>
          <a:xfrm>
            <a:off x="1452587" y="2132856"/>
            <a:ext cx="6238825" cy="4155463"/>
          </a:xfrm>
          <a:prstGeom prst="rect">
            <a:avLst/>
          </a:prstGeom>
        </p:spPr>
      </p:pic>
    </p:spTree>
    <p:extLst>
      <p:ext uri="{BB962C8B-B14F-4D97-AF65-F5344CB8AC3E}">
        <p14:creationId xmlns:p14="http://schemas.microsoft.com/office/powerpoint/2010/main" val="427205779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B450E2-B538-48FA-890C-301EC6F98B41}"/>
              </a:ext>
            </a:extLst>
          </p:cNvPr>
          <p:cNvSpPr>
            <a:spLocks noGrp="1"/>
          </p:cNvSpPr>
          <p:nvPr>
            <p:ph type="title"/>
          </p:nvPr>
        </p:nvSpPr>
        <p:spPr/>
        <p:txBody>
          <a:bodyPr/>
          <a:lstStyle/>
          <a:p>
            <a:r>
              <a:rPr lang="en-MY" dirty="0"/>
              <a:t>Multi Domestic Strategy</a:t>
            </a:r>
          </a:p>
        </p:txBody>
      </p:sp>
      <p:pic>
        <p:nvPicPr>
          <p:cNvPr id="5" name="Picture 4">
            <a:extLst>
              <a:ext uri="{FF2B5EF4-FFF2-40B4-BE49-F238E27FC236}">
                <a16:creationId xmlns:a16="http://schemas.microsoft.com/office/drawing/2014/main" id="{206A6E56-A4B9-4386-9442-302BDD40B027}"/>
              </a:ext>
            </a:extLst>
          </p:cNvPr>
          <p:cNvPicPr>
            <a:picLocks noChangeAspect="1"/>
          </p:cNvPicPr>
          <p:nvPr/>
        </p:nvPicPr>
        <p:blipFill>
          <a:blip r:embed="rId2"/>
          <a:stretch>
            <a:fillRect/>
          </a:stretch>
        </p:blipFill>
        <p:spPr>
          <a:xfrm>
            <a:off x="1404392" y="1772816"/>
            <a:ext cx="6335216" cy="4308879"/>
          </a:xfrm>
          <a:prstGeom prst="rect">
            <a:avLst/>
          </a:prstGeom>
        </p:spPr>
      </p:pic>
    </p:spTree>
    <p:extLst>
      <p:ext uri="{BB962C8B-B14F-4D97-AF65-F5344CB8AC3E}">
        <p14:creationId xmlns:p14="http://schemas.microsoft.com/office/powerpoint/2010/main" val="77771930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EEFEBD-E634-4AF2-831D-CD277E5BE53B}"/>
              </a:ext>
            </a:extLst>
          </p:cNvPr>
          <p:cNvSpPr>
            <a:spLocks noGrp="1"/>
          </p:cNvSpPr>
          <p:nvPr>
            <p:ph type="title"/>
          </p:nvPr>
        </p:nvSpPr>
        <p:spPr/>
        <p:txBody>
          <a:bodyPr/>
          <a:lstStyle/>
          <a:p>
            <a:r>
              <a:rPr lang="en-MY" dirty="0"/>
              <a:t>Global Strategy</a:t>
            </a:r>
          </a:p>
        </p:txBody>
      </p:sp>
      <p:pic>
        <p:nvPicPr>
          <p:cNvPr id="5" name="Picture 4">
            <a:extLst>
              <a:ext uri="{FF2B5EF4-FFF2-40B4-BE49-F238E27FC236}">
                <a16:creationId xmlns:a16="http://schemas.microsoft.com/office/drawing/2014/main" id="{8D1DDADE-052E-41DF-A980-876D423734AE}"/>
              </a:ext>
            </a:extLst>
          </p:cNvPr>
          <p:cNvPicPr>
            <a:picLocks noChangeAspect="1"/>
          </p:cNvPicPr>
          <p:nvPr/>
        </p:nvPicPr>
        <p:blipFill>
          <a:blip r:embed="rId2"/>
          <a:stretch>
            <a:fillRect/>
          </a:stretch>
        </p:blipFill>
        <p:spPr>
          <a:xfrm>
            <a:off x="1330288" y="1916832"/>
            <a:ext cx="6483424" cy="4364734"/>
          </a:xfrm>
          <a:prstGeom prst="rect">
            <a:avLst/>
          </a:prstGeom>
        </p:spPr>
      </p:pic>
    </p:spTree>
    <p:extLst>
      <p:ext uri="{BB962C8B-B14F-4D97-AF65-F5344CB8AC3E}">
        <p14:creationId xmlns:p14="http://schemas.microsoft.com/office/powerpoint/2010/main" val="406953097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DB93DB-EBAA-474E-ABD1-68EEEA076F03}"/>
              </a:ext>
            </a:extLst>
          </p:cNvPr>
          <p:cNvSpPr>
            <a:spLocks noGrp="1"/>
          </p:cNvSpPr>
          <p:nvPr>
            <p:ph type="title"/>
          </p:nvPr>
        </p:nvSpPr>
        <p:spPr/>
        <p:txBody>
          <a:bodyPr/>
          <a:lstStyle/>
          <a:p>
            <a:r>
              <a:rPr lang="en-MY" dirty="0"/>
              <a:t>Transnational Strategy</a:t>
            </a:r>
          </a:p>
        </p:txBody>
      </p:sp>
      <p:pic>
        <p:nvPicPr>
          <p:cNvPr id="5" name="Picture 4">
            <a:extLst>
              <a:ext uri="{FF2B5EF4-FFF2-40B4-BE49-F238E27FC236}">
                <a16:creationId xmlns:a16="http://schemas.microsoft.com/office/drawing/2014/main" id="{CB699C34-4D40-4F88-AB0E-B84C20B19232}"/>
              </a:ext>
            </a:extLst>
          </p:cNvPr>
          <p:cNvPicPr>
            <a:picLocks noChangeAspect="1"/>
          </p:cNvPicPr>
          <p:nvPr/>
        </p:nvPicPr>
        <p:blipFill>
          <a:blip r:embed="rId2"/>
          <a:stretch>
            <a:fillRect/>
          </a:stretch>
        </p:blipFill>
        <p:spPr>
          <a:xfrm>
            <a:off x="1507641" y="2060848"/>
            <a:ext cx="6128717" cy="4130710"/>
          </a:xfrm>
          <a:prstGeom prst="rect">
            <a:avLst/>
          </a:prstGeom>
        </p:spPr>
      </p:pic>
    </p:spTree>
    <p:extLst>
      <p:ext uri="{BB962C8B-B14F-4D97-AF65-F5344CB8AC3E}">
        <p14:creationId xmlns:p14="http://schemas.microsoft.com/office/powerpoint/2010/main" val="58063342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17C11E-1BFD-4FA7-9AC7-56BCFC57F958}"/>
              </a:ext>
            </a:extLst>
          </p:cNvPr>
          <p:cNvSpPr>
            <a:spLocks noGrp="1"/>
          </p:cNvSpPr>
          <p:nvPr>
            <p:ph type="title"/>
          </p:nvPr>
        </p:nvSpPr>
        <p:spPr/>
        <p:txBody>
          <a:bodyPr/>
          <a:lstStyle/>
          <a:p>
            <a:r>
              <a:rPr lang="en-MY" dirty="0"/>
              <a:t>Culture</a:t>
            </a:r>
          </a:p>
        </p:txBody>
      </p:sp>
      <p:sp>
        <p:nvSpPr>
          <p:cNvPr id="3" name="Content Placeholder 2">
            <a:extLst>
              <a:ext uri="{FF2B5EF4-FFF2-40B4-BE49-F238E27FC236}">
                <a16:creationId xmlns:a16="http://schemas.microsoft.com/office/drawing/2014/main" id="{40AD7BFA-B980-487A-84B9-C0A8793765EF}"/>
              </a:ext>
            </a:extLst>
          </p:cNvPr>
          <p:cNvSpPr>
            <a:spLocks noGrp="1"/>
          </p:cNvSpPr>
          <p:nvPr>
            <p:ph idx="1"/>
          </p:nvPr>
        </p:nvSpPr>
        <p:spPr/>
        <p:txBody>
          <a:bodyPr/>
          <a:lstStyle/>
          <a:p>
            <a:pPr marL="0" indent="0">
              <a:buNone/>
            </a:pPr>
            <a:r>
              <a:rPr lang="en-MY" dirty="0"/>
              <a:t>Culture may be defined as a shared system of values, beliefs, and attitudes. It affects our own actions and the way we perceive the actions of others.</a:t>
            </a:r>
          </a:p>
          <a:p>
            <a:pPr marL="0" indent="0">
              <a:buNone/>
            </a:pPr>
            <a:endParaRPr lang="en-MY" dirty="0"/>
          </a:p>
          <a:p>
            <a:r>
              <a:rPr lang="en-MY" dirty="0"/>
              <a:t>National Culture</a:t>
            </a:r>
          </a:p>
          <a:p>
            <a:r>
              <a:rPr lang="en-MY" dirty="0"/>
              <a:t>Subculture</a:t>
            </a:r>
          </a:p>
          <a:p>
            <a:r>
              <a:rPr lang="en-MY" dirty="0"/>
              <a:t>Organisational/Corporate Culture</a:t>
            </a:r>
          </a:p>
          <a:p>
            <a:pPr marL="0" indent="0">
              <a:buNone/>
            </a:pPr>
            <a:endParaRPr lang="en-MY" dirty="0"/>
          </a:p>
        </p:txBody>
      </p:sp>
    </p:spTree>
    <p:extLst>
      <p:ext uri="{BB962C8B-B14F-4D97-AF65-F5344CB8AC3E}">
        <p14:creationId xmlns:p14="http://schemas.microsoft.com/office/powerpoint/2010/main" val="33270896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785460-87AA-4515-AB9B-64B8ACECD9EB}"/>
              </a:ext>
            </a:extLst>
          </p:cNvPr>
          <p:cNvSpPr>
            <a:spLocks noGrp="1"/>
          </p:cNvSpPr>
          <p:nvPr>
            <p:ph type="title"/>
          </p:nvPr>
        </p:nvSpPr>
        <p:spPr/>
        <p:txBody>
          <a:bodyPr/>
          <a:lstStyle/>
          <a:p>
            <a:r>
              <a:rPr lang="en-MY" dirty="0"/>
              <a:t>Organisational Culture</a:t>
            </a:r>
          </a:p>
        </p:txBody>
      </p:sp>
      <p:sp>
        <p:nvSpPr>
          <p:cNvPr id="3" name="Content Placeholder 2">
            <a:extLst>
              <a:ext uri="{FF2B5EF4-FFF2-40B4-BE49-F238E27FC236}">
                <a16:creationId xmlns:a16="http://schemas.microsoft.com/office/drawing/2014/main" id="{BA1CAF82-AC81-42F9-B231-B4FDB5AF368C}"/>
              </a:ext>
            </a:extLst>
          </p:cNvPr>
          <p:cNvSpPr>
            <a:spLocks noGrp="1"/>
          </p:cNvSpPr>
          <p:nvPr>
            <p:ph idx="1"/>
          </p:nvPr>
        </p:nvSpPr>
        <p:spPr/>
        <p:txBody>
          <a:bodyPr/>
          <a:lstStyle/>
          <a:p>
            <a:pPr marL="0" indent="0">
              <a:buNone/>
            </a:pPr>
            <a:r>
              <a:rPr lang="en-MY" dirty="0"/>
              <a:t>Organizational Culture is a system of shared meaning. Just as tribal cultures have rules and taboos that dictate how members will act toward each other and outsiders, organizations have cultures that govern how its members should behave. A strong organizational culture usually provides a sense of identity for employees and a commonality of values and goals that leads to effective change management and problem solving. </a:t>
            </a:r>
          </a:p>
        </p:txBody>
      </p:sp>
    </p:spTree>
    <p:extLst>
      <p:ext uri="{BB962C8B-B14F-4D97-AF65-F5344CB8AC3E}">
        <p14:creationId xmlns:p14="http://schemas.microsoft.com/office/powerpoint/2010/main" val="129202641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11835A-2D1E-4DB6-842C-F076A1F74D31}"/>
              </a:ext>
            </a:extLst>
          </p:cNvPr>
          <p:cNvSpPr>
            <a:spLocks noGrp="1"/>
          </p:cNvSpPr>
          <p:nvPr>
            <p:ph type="title"/>
          </p:nvPr>
        </p:nvSpPr>
        <p:spPr/>
        <p:txBody>
          <a:bodyPr/>
          <a:lstStyle/>
          <a:p>
            <a:r>
              <a:rPr lang="en-MY" dirty="0"/>
              <a:t>Edgar Schein’s Model</a:t>
            </a:r>
          </a:p>
        </p:txBody>
      </p:sp>
      <p:pic>
        <p:nvPicPr>
          <p:cNvPr id="5" name="Picture 4">
            <a:extLst>
              <a:ext uri="{FF2B5EF4-FFF2-40B4-BE49-F238E27FC236}">
                <a16:creationId xmlns:a16="http://schemas.microsoft.com/office/drawing/2014/main" id="{2DA626A9-D526-403D-BBB9-89C379B7946A}"/>
              </a:ext>
            </a:extLst>
          </p:cNvPr>
          <p:cNvPicPr>
            <a:picLocks noChangeAspect="1"/>
          </p:cNvPicPr>
          <p:nvPr/>
        </p:nvPicPr>
        <p:blipFill>
          <a:blip r:embed="rId2"/>
          <a:stretch>
            <a:fillRect/>
          </a:stretch>
        </p:blipFill>
        <p:spPr>
          <a:xfrm>
            <a:off x="838200" y="1916832"/>
            <a:ext cx="8103484" cy="4320480"/>
          </a:xfrm>
          <a:prstGeom prst="rect">
            <a:avLst/>
          </a:prstGeom>
        </p:spPr>
      </p:pic>
    </p:spTree>
    <p:extLst>
      <p:ext uri="{BB962C8B-B14F-4D97-AF65-F5344CB8AC3E}">
        <p14:creationId xmlns:p14="http://schemas.microsoft.com/office/powerpoint/2010/main" val="222676334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E55BE2-53C1-4BAB-927B-AD49DC4E722B}"/>
              </a:ext>
            </a:extLst>
          </p:cNvPr>
          <p:cNvSpPr>
            <a:spLocks noGrp="1"/>
          </p:cNvSpPr>
          <p:nvPr>
            <p:ph type="title"/>
          </p:nvPr>
        </p:nvSpPr>
        <p:spPr/>
        <p:txBody>
          <a:bodyPr/>
          <a:lstStyle/>
          <a:p>
            <a:r>
              <a:rPr lang="en-MY" dirty="0"/>
              <a:t>Organisational Culture</a:t>
            </a:r>
          </a:p>
        </p:txBody>
      </p:sp>
      <p:pic>
        <p:nvPicPr>
          <p:cNvPr id="5" name="Picture 4">
            <a:extLst>
              <a:ext uri="{FF2B5EF4-FFF2-40B4-BE49-F238E27FC236}">
                <a16:creationId xmlns:a16="http://schemas.microsoft.com/office/drawing/2014/main" id="{FABEDDF4-DFEC-4D55-ADCB-CC4E07C33E82}"/>
              </a:ext>
            </a:extLst>
          </p:cNvPr>
          <p:cNvPicPr>
            <a:picLocks noChangeAspect="1"/>
          </p:cNvPicPr>
          <p:nvPr/>
        </p:nvPicPr>
        <p:blipFill>
          <a:blip r:embed="rId2"/>
          <a:stretch>
            <a:fillRect/>
          </a:stretch>
        </p:blipFill>
        <p:spPr>
          <a:xfrm>
            <a:off x="3995936" y="3051795"/>
            <a:ext cx="4880266" cy="3528392"/>
          </a:xfrm>
          <a:prstGeom prst="rect">
            <a:avLst/>
          </a:prstGeom>
        </p:spPr>
      </p:pic>
      <p:sp>
        <p:nvSpPr>
          <p:cNvPr id="6" name="TextBox 5">
            <a:extLst>
              <a:ext uri="{FF2B5EF4-FFF2-40B4-BE49-F238E27FC236}">
                <a16:creationId xmlns:a16="http://schemas.microsoft.com/office/drawing/2014/main" id="{009804D7-400C-42D0-BDFB-615B734440F0}"/>
              </a:ext>
            </a:extLst>
          </p:cNvPr>
          <p:cNvSpPr txBox="1"/>
          <p:nvPr/>
        </p:nvSpPr>
        <p:spPr>
          <a:xfrm>
            <a:off x="-15062" y="1700809"/>
            <a:ext cx="6099230" cy="1401474"/>
          </a:xfrm>
          <a:prstGeom prst="rect">
            <a:avLst/>
          </a:prstGeom>
          <a:noFill/>
        </p:spPr>
        <p:txBody>
          <a:bodyPr wrap="square" rtlCol="0">
            <a:spAutoFit/>
          </a:bodyPr>
          <a:lstStyle/>
          <a:p>
            <a:pPr marL="1085850" marR="949960" lvl="2" indent="-171450">
              <a:lnSpc>
                <a:spcPct val="122000"/>
              </a:lnSpc>
              <a:spcAft>
                <a:spcPts val="0"/>
              </a:spcAft>
              <a:buSzPts val="1200"/>
              <a:buFont typeface="Arial" panose="020B0604020202020204" pitchFamily="34" charset="0"/>
              <a:buChar char="•"/>
              <a:tabLst>
                <a:tab pos="1438910" algn="l"/>
              </a:tabLst>
            </a:pPr>
            <a:r>
              <a:rPr lang="en-US" sz="2400" spc="-5" dirty="0">
                <a:effectLst/>
                <a:ea typeface="Calibri" panose="020F0502020204030204" pitchFamily="34" charset="0"/>
                <a:cs typeface="Arial" panose="020B0604020202020204" pitchFamily="34" charset="0"/>
              </a:rPr>
              <a:t>Artefacts</a:t>
            </a:r>
            <a:endParaRPr lang="en-US" sz="2400" spc="-45" dirty="0">
              <a:ea typeface="Calibri" panose="020F0502020204030204" pitchFamily="34" charset="0"/>
              <a:cs typeface="Arial" panose="020B0604020202020204" pitchFamily="34" charset="0"/>
            </a:endParaRPr>
          </a:p>
          <a:p>
            <a:pPr marL="1085850" marR="949960" lvl="2" indent="-171450">
              <a:lnSpc>
                <a:spcPct val="122000"/>
              </a:lnSpc>
              <a:spcAft>
                <a:spcPts val="0"/>
              </a:spcAft>
              <a:buSzPts val="1200"/>
              <a:buFont typeface="Arial" panose="020B0604020202020204" pitchFamily="34" charset="0"/>
              <a:buChar char="•"/>
              <a:tabLst>
                <a:tab pos="1438910" algn="l"/>
              </a:tabLst>
            </a:pPr>
            <a:r>
              <a:rPr lang="en-US" sz="2400" spc="-5" dirty="0">
                <a:effectLst/>
                <a:ea typeface="Calibri" panose="020F0502020204030204" pitchFamily="34" charset="0"/>
                <a:cs typeface="Arial" panose="020B0604020202020204" pitchFamily="34" charset="0"/>
              </a:rPr>
              <a:t>Espoused Values</a:t>
            </a:r>
          </a:p>
          <a:p>
            <a:pPr marL="1085850" marR="949960" lvl="2" indent="-171450">
              <a:lnSpc>
                <a:spcPct val="122000"/>
              </a:lnSpc>
              <a:spcAft>
                <a:spcPts val="0"/>
              </a:spcAft>
              <a:buSzPts val="1200"/>
              <a:buFont typeface="Arial" panose="020B0604020202020204" pitchFamily="34" charset="0"/>
              <a:buChar char="•"/>
              <a:tabLst>
                <a:tab pos="1438910" algn="l"/>
              </a:tabLst>
            </a:pPr>
            <a:r>
              <a:rPr lang="en-US" sz="2400" dirty="0">
                <a:effectLst/>
                <a:ea typeface="Calibri" panose="020F0502020204030204" pitchFamily="34" charset="0"/>
                <a:cs typeface="Arial" panose="020B0604020202020204" pitchFamily="34" charset="0"/>
              </a:rPr>
              <a:t>Shared </a:t>
            </a:r>
            <a:r>
              <a:rPr lang="en-US" sz="2400" spc="-25" dirty="0">
                <a:effectLst/>
                <a:ea typeface="Calibri" panose="020F0502020204030204" pitchFamily="34" charset="0"/>
                <a:cs typeface="Arial" panose="020B0604020202020204" pitchFamily="34" charset="0"/>
              </a:rPr>
              <a:t>Tacit </a:t>
            </a:r>
            <a:r>
              <a:rPr lang="en-US" sz="2400" dirty="0">
                <a:effectLst/>
                <a:ea typeface="Calibri" panose="020F0502020204030204" pitchFamily="34" charset="0"/>
                <a:cs typeface="Arial" panose="020B0604020202020204" pitchFamily="34" charset="0"/>
              </a:rPr>
              <a:t>Assumptions</a:t>
            </a:r>
            <a:endParaRPr lang="en-MY" sz="2400" dirty="0">
              <a:cs typeface="Arial" panose="020B0604020202020204" pitchFamily="34" charset="0"/>
            </a:endParaRPr>
          </a:p>
        </p:txBody>
      </p:sp>
    </p:spTree>
    <p:extLst>
      <p:ext uri="{BB962C8B-B14F-4D97-AF65-F5344CB8AC3E}">
        <p14:creationId xmlns:p14="http://schemas.microsoft.com/office/powerpoint/2010/main" val="119239407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79C640-5F20-4372-AAAD-C0007D817AE7}"/>
              </a:ext>
            </a:extLst>
          </p:cNvPr>
          <p:cNvSpPr>
            <a:spLocks noGrp="1"/>
          </p:cNvSpPr>
          <p:nvPr>
            <p:ph type="title"/>
          </p:nvPr>
        </p:nvSpPr>
        <p:spPr/>
        <p:txBody>
          <a:bodyPr/>
          <a:lstStyle/>
          <a:p>
            <a:r>
              <a:rPr lang="en-MY" dirty="0"/>
              <a:t>National Culture</a:t>
            </a:r>
          </a:p>
        </p:txBody>
      </p:sp>
      <p:sp>
        <p:nvSpPr>
          <p:cNvPr id="3" name="Content Placeholder 2">
            <a:extLst>
              <a:ext uri="{FF2B5EF4-FFF2-40B4-BE49-F238E27FC236}">
                <a16:creationId xmlns:a16="http://schemas.microsoft.com/office/drawing/2014/main" id="{D060DC0B-DF9C-40D1-876D-8742277EDCEC}"/>
              </a:ext>
            </a:extLst>
          </p:cNvPr>
          <p:cNvSpPr>
            <a:spLocks noGrp="1"/>
          </p:cNvSpPr>
          <p:nvPr>
            <p:ph idx="1"/>
          </p:nvPr>
        </p:nvSpPr>
        <p:spPr/>
        <p:txBody>
          <a:bodyPr/>
          <a:lstStyle/>
          <a:p>
            <a:pPr marL="0" indent="0">
              <a:buNone/>
            </a:pPr>
            <a:r>
              <a:rPr lang="en-MY" sz="2400" dirty="0"/>
              <a:t>The values that distinguished countries (rather than individuals) from each other grouped themselves statistically into four clusters. They dealt with four anthropological problem areas that different national societies handle differently: </a:t>
            </a:r>
          </a:p>
          <a:p>
            <a:r>
              <a:rPr lang="en-MY" sz="2400" dirty="0"/>
              <a:t>ways of coping with inequality</a:t>
            </a:r>
          </a:p>
          <a:p>
            <a:r>
              <a:rPr lang="en-MY" sz="2400" dirty="0"/>
              <a:t> ways of coping with uncertainty</a:t>
            </a:r>
          </a:p>
          <a:p>
            <a:r>
              <a:rPr lang="en-MY" sz="2400" dirty="0"/>
              <a:t>the relationship of the individual with her or his primary group</a:t>
            </a:r>
          </a:p>
          <a:p>
            <a:r>
              <a:rPr lang="en-MY" sz="2400" dirty="0"/>
              <a:t>the emotional implications of having been born as a girl or as a boy. </a:t>
            </a:r>
          </a:p>
        </p:txBody>
      </p:sp>
    </p:spTree>
    <p:extLst>
      <p:ext uri="{BB962C8B-B14F-4D97-AF65-F5344CB8AC3E}">
        <p14:creationId xmlns:p14="http://schemas.microsoft.com/office/powerpoint/2010/main" val="362257300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2B7666-5A51-498C-98BF-33B393746EC8}"/>
              </a:ext>
            </a:extLst>
          </p:cNvPr>
          <p:cNvSpPr>
            <a:spLocks noGrp="1"/>
          </p:cNvSpPr>
          <p:nvPr>
            <p:ph type="title"/>
          </p:nvPr>
        </p:nvSpPr>
        <p:spPr/>
        <p:txBody>
          <a:bodyPr/>
          <a:lstStyle/>
          <a:p>
            <a:r>
              <a:rPr lang="en-MY" dirty="0"/>
              <a:t>Hofstede Six Dimensions</a:t>
            </a:r>
          </a:p>
        </p:txBody>
      </p:sp>
      <p:sp>
        <p:nvSpPr>
          <p:cNvPr id="3" name="Content Placeholder 2">
            <a:extLst>
              <a:ext uri="{FF2B5EF4-FFF2-40B4-BE49-F238E27FC236}">
                <a16:creationId xmlns:a16="http://schemas.microsoft.com/office/drawing/2014/main" id="{84711A05-D4BF-484C-A9FF-46611530D8CD}"/>
              </a:ext>
            </a:extLst>
          </p:cNvPr>
          <p:cNvSpPr>
            <a:spLocks noGrp="1"/>
          </p:cNvSpPr>
          <p:nvPr>
            <p:ph idx="1"/>
          </p:nvPr>
        </p:nvSpPr>
        <p:spPr/>
        <p:txBody>
          <a:bodyPr/>
          <a:lstStyle/>
          <a:p>
            <a:pPr marL="0" indent="0">
              <a:buNone/>
            </a:pPr>
            <a:r>
              <a:rPr lang="en-MY" sz="2800" dirty="0"/>
              <a:t>Geert Hofstede dimensions of national culture:</a:t>
            </a:r>
          </a:p>
          <a:p>
            <a:pPr marL="0" indent="0">
              <a:buNone/>
            </a:pPr>
            <a:r>
              <a:rPr lang="en-MY" sz="2800" dirty="0"/>
              <a:t> </a:t>
            </a:r>
          </a:p>
          <a:p>
            <a:pPr marL="514350" indent="-514350">
              <a:buFont typeface="+mj-lt"/>
              <a:buAutoNum type="arabicPeriod"/>
            </a:pPr>
            <a:r>
              <a:rPr lang="en-MY" sz="2800" dirty="0"/>
              <a:t>Power Distance</a:t>
            </a:r>
          </a:p>
          <a:p>
            <a:pPr marL="514350" indent="-514350">
              <a:buFont typeface="+mj-lt"/>
              <a:buAutoNum type="arabicPeriod"/>
            </a:pPr>
            <a:r>
              <a:rPr lang="en-MY" sz="2800" dirty="0"/>
              <a:t>Uncertainty Avoidance</a:t>
            </a:r>
          </a:p>
          <a:p>
            <a:pPr marL="514350" indent="-514350">
              <a:buFont typeface="+mj-lt"/>
              <a:buAutoNum type="arabicPeriod"/>
            </a:pPr>
            <a:r>
              <a:rPr lang="en-MY" sz="2800" dirty="0"/>
              <a:t>Individualism versus Collectivism</a:t>
            </a:r>
          </a:p>
          <a:p>
            <a:pPr marL="514350" indent="-514350">
              <a:buFont typeface="+mj-lt"/>
              <a:buAutoNum type="arabicPeriod"/>
            </a:pPr>
            <a:r>
              <a:rPr lang="en-MY" sz="2800" dirty="0"/>
              <a:t>Masculinity versus Femininity</a:t>
            </a:r>
          </a:p>
          <a:p>
            <a:pPr marL="514350" indent="-514350">
              <a:buFont typeface="+mj-lt"/>
              <a:buAutoNum type="arabicPeriod"/>
            </a:pPr>
            <a:r>
              <a:rPr lang="en-MY" sz="2800" dirty="0"/>
              <a:t> Time Perspective</a:t>
            </a:r>
          </a:p>
          <a:p>
            <a:pPr marL="514350" indent="-514350">
              <a:buFont typeface="+mj-lt"/>
              <a:buAutoNum type="arabicPeriod"/>
            </a:pPr>
            <a:r>
              <a:rPr lang="en-MY" dirty="0"/>
              <a:t>Indulgence/Restraint</a:t>
            </a:r>
          </a:p>
        </p:txBody>
      </p:sp>
    </p:spTree>
    <p:extLst>
      <p:ext uri="{BB962C8B-B14F-4D97-AF65-F5344CB8AC3E}">
        <p14:creationId xmlns:p14="http://schemas.microsoft.com/office/powerpoint/2010/main" val="78380869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F85459-A794-446E-BA85-FD12704153A9}"/>
              </a:ext>
            </a:extLst>
          </p:cNvPr>
          <p:cNvSpPr>
            <a:spLocks noGrp="1"/>
          </p:cNvSpPr>
          <p:nvPr>
            <p:ph type="title"/>
          </p:nvPr>
        </p:nvSpPr>
        <p:spPr/>
        <p:txBody>
          <a:bodyPr/>
          <a:lstStyle/>
          <a:p>
            <a:r>
              <a:rPr lang="en-MY" dirty="0"/>
              <a:t>Hofstede’s Cultural Dimensions</a:t>
            </a:r>
          </a:p>
        </p:txBody>
      </p:sp>
      <p:pic>
        <p:nvPicPr>
          <p:cNvPr id="5" name="Picture 4">
            <a:extLst>
              <a:ext uri="{FF2B5EF4-FFF2-40B4-BE49-F238E27FC236}">
                <a16:creationId xmlns:a16="http://schemas.microsoft.com/office/drawing/2014/main" id="{F4A7072E-E7A4-4AF1-B16F-CCEFAFFC2F89}"/>
              </a:ext>
            </a:extLst>
          </p:cNvPr>
          <p:cNvPicPr>
            <a:picLocks noChangeAspect="1"/>
          </p:cNvPicPr>
          <p:nvPr/>
        </p:nvPicPr>
        <p:blipFill>
          <a:blip r:embed="rId2"/>
          <a:stretch>
            <a:fillRect/>
          </a:stretch>
        </p:blipFill>
        <p:spPr>
          <a:xfrm>
            <a:off x="1195387" y="2132856"/>
            <a:ext cx="6753225" cy="4343400"/>
          </a:xfrm>
          <a:prstGeom prst="rect">
            <a:avLst/>
          </a:prstGeom>
        </p:spPr>
      </p:pic>
    </p:spTree>
    <p:extLst>
      <p:ext uri="{BB962C8B-B14F-4D97-AF65-F5344CB8AC3E}">
        <p14:creationId xmlns:p14="http://schemas.microsoft.com/office/powerpoint/2010/main" val="397788665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D10B54-0546-45BD-9521-523E4FB310B5}"/>
              </a:ext>
            </a:extLst>
          </p:cNvPr>
          <p:cNvSpPr>
            <a:spLocks noGrp="1"/>
          </p:cNvSpPr>
          <p:nvPr>
            <p:ph type="title"/>
          </p:nvPr>
        </p:nvSpPr>
        <p:spPr/>
        <p:txBody>
          <a:bodyPr/>
          <a:lstStyle/>
          <a:p>
            <a:r>
              <a:rPr lang="en-MY" dirty="0"/>
              <a:t>Individualism vs. Collectivism</a:t>
            </a:r>
          </a:p>
        </p:txBody>
      </p:sp>
      <p:sp>
        <p:nvSpPr>
          <p:cNvPr id="3" name="Content Placeholder 2">
            <a:extLst>
              <a:ext uri="{FF2B5EF4-FFF2-40B4-BE49-F238E27FC236}">
                <a16:creationId xmlns:a16="http://schemas.microsoft.com/office/drawing/2014/main" id="{69B14157-4FB4-4303-9997-41C183B7D94B}"/>
              </a:ext>
            </a:extLst>
          </p:cNvPr>
          <p:cNvSpPr>
            <a:spLocks noGrp="1"/>
          </p:cNvSpPr>
          <p:nvPr>
            <p:ph idx="1"/>
          </p:nvPr>
        </p:nvSpPr>
        <p:spPr/>
        <p:txBody>
          <a:bodyPr/>
          <a:lstStyle/>
          <a:p>
            <a:pPr marL="0" indent="0">
              <a:buNone/>
            </a:pPr>
            <a:r>
              <a:rPr lang="en-MY" sz="2000" dirty="0"/>
              <a:t>Individualism is the tendency of people to look after themselves and their immediate family only; Individualism is the preference of people to belong to a loosely knit society where importance is placed on the self and autonomy. </a:t>
            </a:r>
          </a:p>
          <a:p>
            <a:pPr marL="0" indent="0">
              <a:buNone/>
            </a:pPr>
            <a:r>
              <a:rPr lang="en-MY" sz="2000" dirty="0"/>
              <a:t>In opposition, collectivism is the tendency of people to belong to groups or collectives and to look after each other in exchange for loyalty. Collectivist structures place importance on interdependent social units such as the family, rather than on the self. In individualist societies, employees require the freedom to work independently and desire challenging work (which is more important than personal relationships) that will help them reach self-actualization. In collectivist cultures, unquestioned management structures are responsible for the organization of teams of employees and the cohesion of the collective.</a:t>
            </a:r>
          </a:p>
        </p:txBody>
      </p:sp>
    </p:spTree>
    <p:extLst>
      <p:ext uri="{BB962C8B-B14F-4D97-AF65-F5344CB8AC3E}">
        <p14:creationId xmlns:p14="http://schemas.microsoft.com/office/powerpoint/2010/main" val="361379065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172359-B84C-4AA2-91CE-A9C536605808}"/>
              </a:ext>
            </a:extLst>
          </p:cNvPr>
          <p:cNvSpPr>
            <a:spLocks noGrp="1"/>
          </p:cNvSpPr>
          <p:nvPr>
            <p:ph type="title"/>
          </p:nvPr>
        </p:nvSpPr>
        <p:spPr/>
        <p:txBody>
          <a:bodyPr/>
          <a:lstStyle/>
          <a:p>
            <a:r>
              <a:rPr lang="en-MY" dirty="0"/>
              <a:t>Masculinity vs. Femininity</a:t>
            </a:r>
          </a:p>
        </p:txBody>
      </p:sp>
      <p:sp>
        <p:nvSpPr>
          <p:cNvPr id="3" name="Content Placeholder 2">
            <a:extLst>
              <a:ext uri="{FF2B5EF4-FFF2-40B4-BE49-F238E27FC236}">
                <a16:creationId xmlns:a16="http://schemas.microsoft.com/office/drawing/2014/main" id="{909111A3-8626-4412-8ED2-BADAC765BB5B}"/>
              </a:ext>
            </a:extLst>
          </p:cNvPr>
          <p:cNvSpPr>
            <a:spLocks noGrp="1"/>
          </p:cNvSpPr>
          <p:nvPr>
            <p:ph idx="1"/>
          </p:nvPr>
        </p:nvSpPr>
        <p:spPr/>
        <p:txBody>
          <a:bodyPr/>
          <a:lstStyle/>
          <a:p>
            <a:pPr marL="0" indent="0">
              <a:buNone/>
            </a:pPr>
            <a:r>
              <a:rPr lang="en-MY" sz="2400" dirty="0"/>
              <a:t>Masculinity is a culture in which the dominant values in society are success, money, and that score high on masculinity; masculinity represents cultures with distinct gender roles where men focus on success, competition and rewards while women focus on tender values such as quality of life and modesty. Femininity represents cultures where gender roles overlap. Femininity is a culture in which the dominant values in society are caring for others and quality of life scores high on femininity. In masculine cultures managers are defined as more assertive and decisive, whereas feminine cultures breed more intuitive managers who negotiate disputes and encourage participation in decisions.</a:t>
            </a:r>
          </a:p>
        </p:txBody>
      </p:sp>
    </p:spTree>
    <p:extLst>
      <p:ext uri="{BB962C8B-B14F-4D97-AF65-F5344CB8AC3E}">
        <p14:creationId xmlns:p14="http://schemas.microsoft.com/office/powerpoint/2010/main" val="405765963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087406-94D8-4F65-ADDF-9A10C418EFF0}"/>
              </a:ext>
            </a:extLst>
          </p:cNvPr>
          <p:cNvSpPr>
            <a:spLocks noGrp="1"/>
          </p:cNvSpPr>
          <p:nvPr>
            <p:ph type="title"/>
          </p:nvPr>
        </p:nvSpPr>
        <p:spPr/>
        <p:txBody>
          <a:bodyPr/>
          <a:lstStyle/>
          <a:p>
            <a:r>
              <a:rPr lang="en-MY" dirty="0"/>
              <a:t>Uncertainty Avoidance</a:t>
            </a:r>
          </a:p>
        </p:txBody>
      </p:sp>
      <p:sp>
        <p:nvSpPr>
          <p:cNvPr id="3" name="Content Placeholder 2">
            <a:extLst>
              <a:ext uri="{FF2B5EF4-FFF2-40B4-BE49-F238E27FC236}">
                <a16:creationId xmlns:a16="http://schemas.microsoft.com/office/drawing/2014/main" id="{EB93A301-C788-419F-9859-52EF91E0D8FF}"/>
              </a:ext>
            </a:extLst>
          </p:cNvPr>
          <p:cNvSpPr>
            <a:spLocks noGrp="1"/>
          </p:cNvSpPr>
          <p:nvPr>
            <p:ph idx="1"/>
          </p:nvPr>
        </p:nvSpPr>
        <p:spPr>
          <a:xfrm>
            <a:off x="685800" y="1628800"/>
            <a:ext cx="8278688" cy="4530725"/>
          </a:xfrm>
        </p:spPr>
        <p:txBody>
          <a:bodyPr/>
          <a:lstStyle/>
          <a:p>
            <a:pPr marL="0" indent="0">
              <a:buNone/>
            </a:pPr>
            <a:r>
              <a:rPr lang="en-MY" sz="2400" dirty="0"/>
              <a:t>Uncertainty avoidance is the degree to which members of a culture feel threatened or uncertain in unfamiliar situations. Thus in high uncertainty avoidance cultures, people prefer a structured environment with rules and policies in place. Hard work is embraced, and there is a greater sense of anxiety amongst the workforce. In contrast, in weak uncertainty avoidance cultures rules create discomfort, almost fear, and exist only where absolutely necessary. People tend to be more relaxed in these cultures, and work at a slower pace. High uncertainty avoidance </a:t>
            </a:r>
            <a:r>
              <a:rPr lang="en-MY" sz="2400" dirty="0" err="1"/>
              <a:t>favors</a:t>
            </a:r>
            <a:r>
              <a:rPr lang="en-MY" sz="2400" dirty="0"/>
              <a:t> precise rules, teachers who are always right and superiors who should be obeyed without question. Low uncertainty avoidance </a:t>
            </a:r>
            <a:r>
              <a:rPr lang="en-MY" sz="2400" dirty="0" err="1"/>
              <a:t>favors</a:t>
            </a:r>
            <a:r>
              <a:rPr lang="en-MY" sz="2400" dirty="0"/>
              <a:t> flexibility, discussion and delegation of decision making</a:t>
            </a:r>
          </a:p>
        </p:txBody>
      </p:sp>
    </p:spTree>
    <p:extLst>
      <p:ext uri="{BB962C8B-B14F-4D97-AF65-F5344CB8AC3E}">
        <p14:creationId xmlns:p14="http://schemas.microsoft.com/office/powerpoint/2010/main" val="54633817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43FB05-77BB-4A42-B928-F494AA3B94A3}"/>
              </a:ext>
            </a:extLst>
          </p:cNvPr>
          <p:cNvSpPr>
            <a:spLocks noGrp="1"/>
          </p:cNvSpPr>
          <p:nvPr>
            <p:ph type="title"/>
          </p:nvPr>
        </p:nvSpPr>
        <p:spPr/>
        <p:txBody>
          <a:bodyPr/>
          <a:lstStyle/>
          <a:p>
            <a:r>
              <a:rPr lang="en-MY" sz="4400" dirty="0"/>
              <a:t>Power distance</a:t>
            </a:r>
            <a:endParaRPr lang="en-MY" dirty="0"/>
          </a:p>
        </p:txBody>
      </p:sp>
      <p:sp>
        <p:nvSpPr>
          <p:cNvPr id="3" name="Content Placeholder 2">
            <a:extLst>
              <a:ext uri="{FF2B5EF4-FFF2-40B4-BE49-F238E27FC236}">
                <a16:creationId xmlns:a16="http://schemas.microsoft.com/office/drawing/2014/main" id="{1F814501-FE0A-4BB6-9ADA-6469B07A3FAD}"/>
              </a:ext>
            </a:extLst>
          </p:cNvPr>
          <p:cNvSpPr>
            <a:spLocks noGrp="1"/>
          </p:cNvSpPr>
          <p:nvPr>
            <p:ph idx="1"/>
          </p:nvPr>
        </p:nvSpPr>
        <p:spPr/>
        <p:txBody>
          <a:bodyPr/>
          <a:lstStyle/>
          <a:p>
            <a:pPr marL="0" indent="0">
              <a:buNone/>
            </a:pPr>
            <a:r>
              <a:rPr lang="en-MY" sz="2400" dirty="0"/>
              <a:t>Power distance is the extent to which less powerful members of institutions and organizations accept that power is distributed unequally. In high power distance cultures, children are raised with a great emphasis on respecting elders, which is carried through to adulthood. Therefore organizations are more centralized, employees prefer a more autocratic leadership style where subordinates are expected to be told what to do and there are wide wage gaps in the hierarchical structure. On the other hand, in low power distance cultures inequality is not desired, employees prefer to be consulted with regards to decision making and thus prefer a more resourceful and democratic leader.</a:t>
            </a:r>
          </a:p>
        </p:txBody>
      </p:sp>
    </p:spTree>
    <p:extLst>
      <p:ext uri="{BB962C8B-B14F-4D97-AF65-F5344CB8AC3E}">
        <p14:creationId xmlns:p14="http://schemas.microsoft.com/office/powerpoint/2010/main" val="274584858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57AB4A-8A5D-4E02-9D24-3C79FF72D66D}"/>
              </a:ext>
            </a:extLst>
          </p:cNvPr>
          <p:cNvSpPr>
            <a:spLocks noGrp="1"/>
          </p:cNvSpPr>
          <p:nvPr>
            <p:ph type="title"/>
          </p:nvPr>
        </p:nvSpPr>
        <p:spPr/>
        <p:txBody>
          <a:bodyPr/>
          <a:lstStyle/>
          <a:p>
            <a:r>
              <a:rPr lang="en-MY" dirty="0"/>
              <a:t>Time Perspective</a:t>
            </a:r>
          </a:p>
        </p:txBody>
      </p:sp>
      <p:sp>
        <p:nvSpPr>
          <p:cNvPr id="3" name="Content Placeholder 2">
            <a:extLst>
              <a:ext uri="{FF2B5EF4-FFF2-40B4-BE49-F238E27FC236}">
                <a16:creationId xmlns:a16="http://schemas.microsoft.com/office/drawing/2014/main" id="{0B28403B-8B9D-4A31-9B84-4E01829EBDD2}"/>
              </a:ext>
            </a:extLst>
          </p:cNvPr>
          <p:cNvSpPr>
            <a:spLocks noGrp="1"/>
          </p:cNvSpPr>
          <p:nvPr>
            <p:ph idx="1"/>
          </p:nvPr>
        </p:nvSpPr>
        <p:spPr/>
        <p:txBody>
          <a:bodyPr/>
          <a:lstStyle/>
          <a:p>
            <a:pPr marL="0" indent="0">
              <a:buNone/>
            </a:pPr>
            <a:r>
              <a:rPr lang="en-MY" sz="2400" dirty="0"/>
              <a:t>Following Hofstede, a subsequent study based on Chinese Confucian Theory revealed a fifth dimension referred to as long-term orientation. This describes the extent to which people have a dynamic, future-oriented perspective. It describes societies' time horizon. Long-term oriented societies attach more importance to the future. They foster pragmatic values oriented towards rewards, including persistence, saving and capacity for adaptation. In short term oriented societies, values promoted are related to the past and the present, including steadiness, respect for tradition, preservation of one's face, reciprocation and fulfilling social obligations.</a:t>
            </a:r>
          </a:p>
        </p:txBody>
      </p:sp>
    </p:spTree>
    <p:extLst>
      <p:ext uri="{BB962C8B-B14F-4D97-AF65-F5344CB8AC3E}">
        <p14:creationId xmlns:p14="http://schemas.microsoft.com/office/powerpoint/2010/main" val="404611100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524306-7BFB-4178-8D2D-B310C276FFC9}"/>
              </a:ext>
            </a:extLst>
          </p:cNvPr>
          <p:cNvSpPr>
            <a:spLocks noGrp="1"/>
          </p:cNvSpPr>
          <p:nvPr>
            <p:ph type="title"/>
          </p:nvPr>
        </p:nvSpPr>
        <p:spPr/>
        <p:txBody>
          <a:bodyPr/>
          <a:lstStyle/>
          <a:p>
            <a:r>
              <a:rPr lang="en-MY" dirty="0"/>
              <a:t>Indulgence/Restraint</a:t>
            </a:r>
          </a:p>
        </p:txBody>
      </p:sp>
      <p:sp>
        <p:nvSpPr>
          <p:cNvPr id="3" name="Content Placeholder 2">
            <a:extLst>
              <a:ext uri="{FF2B5EF4-FFF2-40B4-BE49-F238E27FC236}">
                <a16:creationId xmlns:a16="http://schemas.microsoft.com/office/drawing/2014/main" id="{88E49597-5A9D-4733-8730-D5EF8BD6EB80}"/>
              </a:ext>
            </a:extLst>
          </p:cNvPr>
          <p:cNvSpPr>
            <a:spLocks noGrp="1"/>
          </p:cNvSpPr>
          <p:nvPr>
            <p:ph idx="1"/>
          </p:nvPr>
        </p:nvSpPr>
        <p:spPr/>
        <p:txBody>
          <a:bodyPr/>
          <a:lstStyle/>
          <a:p>
            <a:r>
              <a:rPr lang="en-MY" sz="2400" dirty="0"/>
              <a:t>Indulgence societies tend to allow relatively free gratification of natural human desires related to enjoying life and having fun whereas Restraint societies are more likely to believe that such gratification needs to be curbed and regulated by strict norms.</a:t>
            </a:r>
          </a:p>
          <a:p>
            <a:r>
              <a:rPr lang="en-MY" sz="2400" dirty="0"/>
              <a:t>Indulgent cultures will tend to focus more on individual happiness and well-being, leisure time is more important and there is greater freedom and personal control. This is in contrast with restrained cultures where positive emotions are less freely expressed and happiness, freedom and leisure are not given the same importance.</a:t>
            </a:r>
          </a:p>
          <a:p>
            <a:pPr marL="0" indent="0">
              <a:buNone/>
            </a:pPr>
            <a:endParaRPr lang="en-MY" sz="2400" dirty="0"/>
          </a:p>
        </p:txBody>
      </p:sp>
    </p:spTree>
    <p:extLst>
      <p:ext uri="{BB962C8B-B14F-4D97-AF65-F5344CB8AC3E}">
        <p14:creationId xmlns:p14="http://schemas.microsoft.com/office/powerpoint/2010/main" val="144839208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FB8242-947B-4828-B059-13CF8085705B}"/>
              </a:ext>
            </a:extLst>
          </p:cNvPr>
          <p:cNvSpPr>
            <a:spLocks noGrp="1"/>
          </p:cNvSpPr>
          <p:nvPr>
            <p:ph type="title"/>
          </p:nvPr>
        </p:nvSpPr>
        <p:spPr/>
        <p:txBody>
          <a:bodyPr/>
          <a:lstStyle/>
          <a:p>
            <a:r>
              <a:rPr lang="en-MY" dirty="0"/>
              <a:t>Cultural Dimensions</a:t>
            </a:r>
          </a:p>
        </p:txBody>
      </p:sp>
      <p:pic>
        <p:nvPicPr>
          <p:cNvPr id="5" name="Picture 4">
            <a:extLst>
              <a:ext uri="{FF2B5EF4-FFF2-40B4-BE49-F238E27FC236}">
                <a16:creationId xmlns:a16="http://schemas.microsoft.com/office/drawing/2014/main" id="{CC5A5B33-8F1F-4742-BB77-5D1EF34EF7E6}"/>
              </a:ext>
            </a:extLst>
          </p:cNvPr>
          <p:cNvPicPr>
            <a:picLocks noChangeAspect="1"/>
          </p:cNvPicPr>
          <p:nvPr/>
        </p:nvPicPr>
        <p:blipFill>
          <a:blip r:embed="rId2"/>
          <a:stretch>
            <a:fillRect/>
          </a:stretch>
        </p:blipFill>
        <p:spPr>
          <a:xfrm>
            <a:off x="1115616" y="1700808"/>
            <a:ext cx="7310425" cy="4307929"/>
          </a:xfrm>
          <a:prstGeom prst="rect">
            <a:avLst/>
          </a:prstGeom>
        </p:spPr>
      </p:pic>
    </p:spTree>
    <p:extLst>
      <p:ext uri="{BB962C8B-B14F-4D97-AF65-F5344CB8AC3E}">
        <p14:creationId xmlns:p14="http://schemas.microsoft.com/office/powerpoint/2010/main" val="423722125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251C24-3518-43F0-ACB8-1EB987A8B59E}"/>
              </a:ext>
            </a:extLst>
          </p:cNvPr>
          <p:cNvSpPr>
            <a:spLocks noGrp="1"/>
          </p:cNvSpPr>
          <p:nvPr>
            <p:ph type="title"/>
          </p:nvPr>
        </p:nvSpPr>
        <p:spPr/>
        <p:txBody>
          <a:bodyPr/>
          <a:lstStyle/>
          <a:p>
            <a:r>
              <a:rPr lang="en-MY" sz="3600" dirty="0"/>
              <a:t>Trompenaars and Hampden-Turner's Seven Dimensions of Culture</a:t>
            </a:r>
          </a:p>
        </p:txBody>
      </p:sp>
      <p:pic>
        <p:nvPicPr>
          <p:cNvPr id="5" name="Picture 4">
            <a:extLst>
              <a:ext uri="{FF2B5EF4-FFF2-40B4-BE49-F238E27FC236}">
                <a16:creationId xmlns:a16="http://schemas.microsoft.com/office/drawing/2014/main" id="{39CFF113-4019-48EE-945D-4A7E4946F5CE}"/>
              </a:ext>
            </a:extLst>
          </p:cNvPr>
          <p:cNvPicPr>
            <a:picLocks noChangeAspect="1"/>
          </p:cNvPicPr>
          <p:nvPr/>
        </p:nvPicPr>
        <p:blipFill>
          <a:blip r:embed="rId2"/>
          <a:stretch>
            <a:fillRect/>
          </a:stretch>
        </p:blipFill>
        <p:spPr>
          <a:xfrm>
            <a:off x="1092990" y="1844824"/>
            <a:ext cx="6428760" cy="4891658"/>
          </a:xfrm>
          <a:prstGeom prst="rect">
            <a:avLst/>
          </a:prstGeom>
        </p:spPr>
      </p:pic>
    </p:spTree>
    <p:extLst>
      <p:ext uri="{BB962C8B-B14F-4D97-AF65-F5344CB8AC3E}">
        <p14:creationId xmlns:p14="http://schemas.microsoft.com/office/powerpoint/2010/main" val="30964124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6D98A2-9FFB-4130-AA79-3344E5B747F5}"/>
              </a:ext>
            </a:extLst>
          </p:cNvPr>
          <p:cNvSpPr>
            <a:spLocks noGrp="1"/>
          </p:cNvSpPr>
          <p:nvPr>
            <p:ph type="title"/>
          </p:nvPr>
        </p:nvSpPr>
        <p:spPr/>
        <p:txBody>
          <a:bodyPr/>
          <a:lstStyle/>
          <a:p>
            <a:r>
              <a:rPr lang="en-MY" dirty="0"/>
              <a:t>Universalism vs. Particularism (Rules Versus Relationships)</a:t>
            </a:r>
          </a:p>
        </p:txBody>
      </p:sp>
      <p:sp>
        <p:nvSpPr>
          <p:cNvPr id="3" name="Content Placeholder 2">
            <a:extLst>
              <a:ext uri="{FF2B5EF4-FFF2-40B4-BE49-F238E27FC236}">
                <a16:creationId xmlns:a16="http://schemas.microsoft.com/office/drawing/2014/main" id="{5BF07974-ADD2-4298-A917-601316CB43E0}"/>
              </a:ext>
            </a:extLst>
          </p:cNvPr>
          <p:cNvSpPr>
            <a:spLocks noGrp="1"/>
          </p:cNvSpPr>
          <p:nvPr>
            <p:ph idx="1"/>
          </p:nvPr>
        </p:nvSpPr>
        <p:spPr>
          <a:xfrm>
            <a:off x="685800" y="1844824"/>
            <a:ext cx="7772400" cy="4530725"/>
          </a:xfrm>
        </p:spPr>
        <p:txBody>
          <a:bodyPr/>
          <a:lstStyle/>
          <a:p>
            <a:r>
              <a:rPr lang="en-MY" sz="2000" dirty="0"/>
              <a:t>Universalism implies that correct behaviour can be defined and always applies, while particularism suggests that relationships are more important than abstract social codes. </a:t>
            </a:r>
          </a:p>
          <a:p>
            <a:endParaRPr lang="en-MY" sz="2000" dirty="0"/>
          </a:p>
          <a:p>
            <a:r>
              <a:rPr lang="en-MY" sz="2000" dirty="0"/>
              <a:t>In universalistic cultures, people place a high importance on laws, rules, values, and obligations. On the contrary, in a particularistic culture, People believe that each circumstance, and each relationship, dictates the rules that they live by. </a:t>
            </a:r>
          </a:p>
          <a:p>
            <a:endParaRPr lang="en-MY" sz="2000" dirty="0"/>
          </a:p>
          <a:p>
            <a:r>
              <a:rPr lang="en-MY" sz="2000" dirty="0"/>
              <a:t>Typical universalistic cultures include the U.S., Canada, the U.K, the Netherlands, Germany, Scandinavia, New Zealand, Australia, and Switzerland. Typical particularistic cultures include Russia, Latin-America, and China.</a:t>
            </a:r>
          </a:p>
        </p:txBody>
      </p:sp>
    </p:spTree>
    <p:extLst>
      <p:ext uri="{BB962C8B-B14F-4D97-AF65-F5344CB8AC3E}">
        <p14:creationId xmlns:p14="http://schemas.microsoft.com/office/powerpoint/2010/main" val="179164865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891B38-B683-40E9-B9A5-F35AFAB65D02}"/>
              </a:ext>
            </a:extLst>
          </p:cNvPr>
          <p:cNvSpPr>
            <a:spLocks noGrp="1"/>
          </p:cNvSpPr>
          <p:nvPr>
            <p:ph type="title"/>
          </p:nvPr>
        </p:nvSpPr>
        <p:spPr/>
        <p:txBody>
          <a:bodyPr/>
          <a:lstStyle/>
          <a:p>
            <a:r>
              <a:rPr lang="en-MY" sz="3600" dirty="0"/>
              <a:t>Individualism vs. Communitarianism (The Individual Versus The Group)</a:t>
            </a:r>
          </a:p>
        </p:txBody>
      </p:sp>
      <p:sp>
        <p:nvSpPr>
          <p:cNvPr id="3" name="Content Placeholder 2">
            <a:extLst>
              <a:ext uri="{FF2B5EF4-FFF2-40B4-BE49-F238E27FC236}">
                <a16:creationId xmlns:a16="http://schemas.microsoft.com/office/drawing/2014/main" id="{278DE62A-D0EF-47AD-BB8A-FEE8514A9CAA}"/>
              </a:ext>
            </a:extLst>
          </p:cNvPr>
          <p:cNvSpPr>
            <a:spLocks noGrp="1"/>
          </p:cNvSpPr>
          <p:nvPr>
            <p:ph idx="1"/>
          </p:nvPr>
        </p:nvSpPr>
        <p:spPr/>
        <p:txBody>
          <a:bodyPr/>
          <a:lstStyle/>
          <a:p>
            <a:r>
              <a:rPr lang="en-MY" sz="2000" dirty="0"/>
              <a:t>Individualism refers to people as individuals; Communitarianism (Collectivism) refers to people regard themselves as part of a group. In individualistic cultures, People believe in personal freedom and achievement. They believe that you make your own decisions, and that you must take care of yourself. In the second case, people believe that the group is more important than the individual. The group provides help and safety, in exchange for loyalty. The group always comes before the individual.</a:t>
            </a:r>
          </a:p>
          <a:p>
            <a:endParaRPr lang="en-MY" sz="2000" dirty="0"/>
          </a:p>
          <a:p>
            <a:r>
              <a:rPr lang="en-MY" sz="2000" dirty="0"/>
              <a:t>Typical individualist cultures include the U.S., Canada, the U.K, Scandinavia, New Zealand, Australia, and Switzerland. Typical communitarian cultures include countries in Latin-America, Africa, and Japan.</a:t>
            </a:r>
          </a:p>
          <a:p>
            <a:endParaRPr lang="en-MY" sz="2000" dirty="0"/>
          </a:p>
        </p:txBody>
      </p:sp>
    </p:spTree>
    <p:extLst>
      <p:ext uri="{BB962C8B-B14F-4D97-AF65-F5344CB8AC3E}">
        <p14:creationId xmlns:p14="http://schemas.microsoft.com/office/powerpoint/2010/main" val="25747037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4ADDD9-0CDC-4E4C-8C1F-CD2D5D864769}"/>
              </a:ext>
            </a:extLst>
          </p:cNvPr>
          <p:cNvSpPr>
            <a:spLocks noGrp="1"/>
          </p:cNvSpPr>
          <p:nvPr>
            <p:ph type="title"/>
          </p:nvPr>
        </p:nvSpPr>
        <p:spPr/>
        <p:txBody>
          <a:bodyPr/>
          <a:lstStyle/>
          <a:p>
            <a:r>
              <a:rPr lang="en-MY" dirty="0"/>
              <a:t>Neutral vs. Emotional (How People Express Emotions)</a:t>
            </a:r>
          </a:p>
        </p:txBody>
      </p:sp>
      <p:sp>
        <p:nvSpPr>
          <p:cNvPr id="3" name="Content Placeholder 2">
            <a:extLst>
              <a:ext uri="{FF2B5EF4-FFF2-40B4-BE49-F238E27FC236}">
                <a16:creationId xmlns:a16="http://schemas.microsoft.com/office/drawing/2014/main" id="{396DEB64-9C11-42CE-AEBE-36DD4209A411}"/>
              </a:ext>
            </a:extLst>
          </p:cNvPr>
          <p:cNvSpPr>
            <a:spLocks noGrp="1"/>
          </p:cNvSpPr>
          <p:nvPr>
            <p:ph idx="1"/>
          </p:nvPr>
        </p:nvSpPr>
        <p:spPr/>
        <p:txBody>
          <a:bodyPr/>
          <a:lstStyle/>
          <a:p>
            <a:r>
              <a:rPr lang="en-MY" sz="2000" dirty="0"/>
              <a:t>Neutral refers to culture in which emotions are not shown; Emotional refers to emotions are expressed openly and naturally. In neutral culture, people make a great effort to control their emotions. Reason influences their actions far more than their feelings. People don't reveal what they're thinking or how they're feeling. In emotional culture, people want to find ways to express their emotions, even spontaneously, at work. In these cultures, it's welcome and accepted to show emotion.</a:t>
            </a:r>
          </a:p>
          <a:p>
            <a:endParaRPr lang="en-MY" sz="2000" dirty="0"/>
          </a:p>
          <a:p>
            <a:r>
              <a:rPr lang="en-MY" sz="2000" dirty="0"/>
              <a:t>Typical neutral cultures include the U.K., Sweden, the Netherlands, Finland, and Germany. Typical emotional cultures include Italy, France, Spain, and countries in Latin-America.</a:t>
            </a:r>
          </a:p>
          <a:p>
            <a:endParaRPr lang="en-MY" sz="2000" dirty="0"/>
          </a:p>
        </p:txBody>
      </p:sp>
    </p:spTree>
    <p:extLst>
      <p:ext uri="{BB962C8B-B14F-4D97-AF65-F5344CB8AC3E}">
        <p14:creationId xmlns:p14="http://schemas.microsoft.com/office/powerpoint/2010/main" val="386507753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91DCC1-A7DC-4D35-8232-A89E9E3DDBCB}"/>
              </a:ext>
            </a:extLst>
          </p:cNvPr>
          <p:cNvSpPr>
            <a:spLocks noGrp="1"/>
          </p:cNvSpPr>
          <p:nvPr>
            <p:ph type="title"/>
          </p:nvPr>
        </p:nvSpPr>
        <p:spPr/>
        <p:txBody>
          <a:bodyPr/>
          <a:lstStyle/>
          <a:p>
            <a:r>
              <a:rPr lang="en-MY" dirty="0"/>
              <a:t>Specific vs. Diffuse (How Far People Get Involved)</a:t>
            </a:r>
          </a:p>
        </p:txBody>
      </p:sp>
      <p:sp>
        <p:nvSpPr>
          <p:cNvPr id="3" name="Content Placeholder 2">
            <a:extLst>
              <a:ext uri="{FF2B5EF4-FFF2-40B4-BE49-F238E27FC236}">
                <a16:creationId xmlns:a16="http://schemas.microsoft.com/office/drawing/2014/main" id="{9BC28D1B-5EED-4BD7-A654-5D628B99317F}"/>
              </a:ext>
            </a:extLst>
          </p:cNvPr>
          <p:cNvSpPr>
            <a:spLocks noGrp="1"/>
          </p:cNvSpPr>
          <p:nvPr>
            <p:ph idx="1"/>
          </p:nvPr>
        </p:nvSpPr>
        <p:spPr/>
        <p:txBody>
          <a:bodyPr/>
          <a:lstStyle/>
          <a:p>
            <a:r>
              <a:rPr lang="en-MY" sz="2000" dirty="0"/>
              <a:t>Specific refers to large public space shared with others and small private space guarded closely. In specific culture, people keep work and personal lives separate. As a result, they believe that relationships don't have much of an impact on work objectives, and, although good relationships are important, they believe that people can work together without having a good relationship. In diffuse culture, people see an overlap between their work and personal life. </a:t>
            </a:r>
          </a:p>
          <a:p>
            <a:endParaRPr lang="en-MY" sz="2000" dirty="0"/>
          </a:p>
          <a:p>
            <a:r>
              <a:rPr lang="en-MY" sz="2000" dirty="0"/>
              <a:t>Typical specific cultures include the U.S., the U.K., Switzerland, Germany, Scandinavia, and the Netherlands. Typical diffuse cultures include Argentina, Spain, Russia, India, and China.</a:t>
            </a:r>
          </a:p>
          <a:p>
            <a:endParaRPr lang="en-MY" sz="2000" dirty="0"/>
          </a:p>
        </p:txBody>
      </p:sp>
    </p:spTree>
    <p:extLst>
      <p:ext uri="{BB962C8B-B14F-4D97-AF65-F5344CB8AC3E}">
        <p14:creationId xmlns:p14="http://schemas.microsoft.com/office/powerpoint/2010/main" val="35585793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53FCB8-F0FD-4AF9-853F-97A7637914FB}"/>
              </a:ext>
            </a:extLst>
          </p:cNvPr>
          <p:cNvSpPr>
            <a:spLocks noGrp="1"/>
          </p:cNvSpPr>
          <p:nvPr>
            <p:ph type="title"/>
          </p:nvPr>
        </p:nvSpPr>
        <p:spPr/>
        <p:txBody>
          <a:bodyPr/>
          <a:lstStyle/>
          <a:p>
            <a:r>
              <a:rPr lang="en-MY" dirty="0"/>
              <a:t>Achievement vs. Ascription (How People View Status)</a:t>
            </a:r>
          </a:p>
        </p:txBody>
      </p:sp>
      <p:sp>
        <p:nvSpPr>
          <p:cNvPr id="3" name="Content Placeholder 2">
            <a:extLst>
              <a:ext uri="{FF2B5EF4-FFF2-40B4-BE49-F238E27FC236}">
                <a16:creationId xmlns:a16="http://schemas.microsoft.com/office/drawing/2014/main" id="{9C32BE96-72C8-4741-8689-B139F37FD4B0}"/>
              </a:ext>
            </a:extLst>
          </p:cNvPr>
          <p:cNvSpPr>
            <a:spLocks noGrp="1"/>
          </p:cNvSpPr>
          <p:nvPr>
            <p:ph idx="1"/>
          </p:nvPr>
        </p:nvSpPr>
        <p:spPr/>
        <p:txBody>
          <a:bodyPr/>
          <a:lstStyle/>
          <a:p>
            <a:r>
              <a:rPr lang="en-MY" sz="2000" dirty="0"/>
              <a:t>Achievement culture refers to people are accorded status based on how well perform functions; Ascription culture refers to status based on who or what person is. In achievement culture, people believe that you are what you do, and they base your worth accordingly. These cultures value performance, no matter who you are. In ascription culture, people believe that you should be valued for who you are. Power, title, and position matter in these cultures, and these roles define </a:t>
            </a:r>
            <a:r>
              <a:rPr lang="en-MY" sz="2000" dirty="0" err="1"/>
              <a:t>behavior</a:t>
            </a:r>
            <a:r>
              <a:rPr lang="en-MY" sz="2000" dirty="0"/>
              <a:t>.</a:t>
            </a:r>
          </a:p>
          <a:p>
            <a:endParaRPr lang="en-MY" sz="2000" dirty="0"/>
          </a:p>
          <a:p>
            <a:r>
              <a:rPr lang="en-MY" sz="2000" dirty="0"/>
              <a:t>Typical achievement cultures include the U.S., Canada, Australia, and Scandinavia. Typical ascription cultures include France, Italy, Japan, and Saudi Arabia.</a:t>
            </a:r>
          </a:p>
          <a:p>
            <a:endParaRPr lang="en-MY" sz="2000" dirty="0"/>
          </a:p>
        </p:txBody>
      </p:sp>
    </p:spTree>
    <p:extLst>
      <p:ext uri="{BB962C8B-B14F-4D97-AF65-F5344CB8AC3E}">
        <p14:creationId xmlns:p14="http://schemas.microsoft.com/office/powerpoint/2010/main" val="58516007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075986-FFD7-4109-96AF-875094951910}"/>
              </a:ext>
            </a:extLst>
          </p:cNvPr>
          <p:cNvSpPr>
            <a:spLocks noGrp="1"/>
          </p:cNvSpPr>
          <p:nvPr>
            <p:ph type="title"/>
          </p:nvPr>
        </p:nvSpPr>
        <p:spPr/>
        <p:txBody>
          <a:bodyPr/>
          <a:lstStyle/>
          <a:p>
            <a:r>
              <a:rPr lang="en-MY" dirty="0"/>
              <a:t>Sequential Time vs. Synchronous Time (How People Manage Time)</a:t>
            </a:r>
          </a:p>
        </p:txBody>
      </p:sp>
      <p:sp>
        <p:nvSpPr>
          <p:cNvPr id="3" name="Content Placeholder 2">
            <a:extLst>
              <a:ext uri="{FF2B5EF4-FFF2-40B4-BE49-F238E27FC236}">
                <a16:creationId xmlns:a16="http://schemas.microsoft.com/office/drawing/2014/main" id="{2BF77E11-EEEC-43C1-AAC0-7240A0CE8CA0}"/>
              </a:ext>
            </a:extLst>
          </p:cNvPr>
          <p:cNvSpPr>
            <a:spLocks noGrp="1"/>
          </p:cNvSpPr>
          <p:nvPr>
            <p:ph idx="1"/>
          </p:nvPr>
        </p:nvSpPr>
        <p:spPr>
          <a:xfrm>
            <a:off x="685800" y="1556792"/>
            <a:ext cx="8134672" cy="4530725"/>
          </a:xfrm>
        </p:spPr>
        <p:txBody>
          <a:bodyPr/>
          <a:lstStyle/>
          <a:p>
            <a:r>
              <a:rPr lang="en-MY" sz="2400" dirty="0"/>
              <a:t> In sequential time oriented culture, people like events to happen in order. They place a high value on punctuality, planning (and sticking to your plans), and staying on schedule. In this culture, "time is money," and people don't appreciate it when their schedule is thrown off. In synchronous time oriented culture, people see the past, present, and future as interwoven periods. They often work on several projects at once, and view plans and commitments as flexible.</a:t>
            </a:r>
          </a:p>
          <a:p>
            <a:endParaRPr lang="en-MY" sz="2400" dirty="0"/>
          </a:p>
          <a:p>
            <a:r>
              <a:rPr lang="en-MY" sz="2400" dirty="0"/>
              <a:t>Typical sequential-time cultures include Germany, the U.K., and the U.S. Typical synchronous-time cultures include Japan, Argentina, and Mexico.</a:t>
            </a:r>
          </a:p>
          <a:p>
            <a:endParaRPr lang="en-MY" sz="2400" dirty="0"/>
          </a:p>
        </p:txBody>
      </p:sp>
    </p:spTree>
    <p:extLst>
      <p:ext uri="{BB962C8B-B14F-4D97-AF65-F5344CB8AC3E}">
        <p14:creationId xmlns:p14="http://schemas.microsoft.com/office/powerpoint/2010/main" val="380862007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25B626-1B38-49E7-886A-501AEF29EC42}"/>
              </a:ext>
            </a:extLst>
          </p:cNvPr>
          <p:cNvSpPr>
            <a:spLocks noGrp="1"/>
          </p:cNvSpPr>
          <p:nvPr>
            <p:ph type="title"/>
          </p:nvPr>
        </p:nvSpPr>
        <p:spPr/>
        <p:txBody>
          <a:bodyPr/>
          <a:lstStyle/>
          <a:p>
            <a:r>
              <a:rPr lang="en-MY" sz="3600" dirty="0"/>
              <a:t>Inner-directed vs. Outer-directed (How People Relate to Their Environment)</a:t>
            </a:r>
          </a:p>
        </p:txBody>
      </p:sp>
      <p:sp>
        <p:nvSpPr>
          <p:cNvPr id="3" name="Content Placeholder 2">
            <a:extLst>
              <a:ext uri="{FF2B5EF4-FFF2-40B4-BE49-F238E27FC236}">
                <a16:creationId xmlns:a16="http://schemas.microsoft.com/office/drawing/2014/main" id="{B57929DD-0AAF-4D4B-978A-39DA946D20AD}"/>
              </a:ext>
            </a:extLst>
          </p:cNvPr>
          <p:cNvSpPr>
            <a:spLocks noGrp="1"/>
          </p:cNvSpPr>
          <p:nvPr>
            <p:ph idx="1"/>
          </p:nvPr>
        </p:nvSpPr>
        <p:spPr/>
        <p:txBody>
          <a:bodyPr/>
          <a:lstStyle/>
          <a:p>
            <a:pPr marL="0" indent="0">
              <a:buNone/>
            </a:pPr>
            <a:r>
              <a:rPr lang="en-MY" sz="2400" dirty="0"/>
              <a:t>Inner-directed refers to people believe in control of outcomes; Outer-directed refers to people believe in letting things take own course. In inner-directed culture, people believe that they can control nature or their environment to achieve goals. This includes how they work with teams and within organizations. In outer-directed culture, people believe that nature, or their environment controls them; they must work with their environment to achieve goals. At work or in relationships, they focus their actions on others, and they avoid conflict where possible. People often need reassurance that they're doing a good job.</a:t>
            </a:r>
          </a:p>
        </p:txBody>
      </p:sp>
    </p:spTree>
    <p:extLst>
      <p:ext uri="{BB962C8B-B14F-4D97-AF65-F5344CB8AC3E}">
        <p14:creationId xmlns:p14="http://schemas.microsoft.com/office/powerpoint/2010/main" val="145048156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147FC9-AF6E-4D89-AB40-FF6420381062}"/>
              </a:ext>
            </a:extLst>
          </p:cNvPr>
          <p:cNvSpPr>
            <a:spLocks noGrp="1"/>
          </p:cNvSpPr>
          <p:nvPr>
            <p:ph type="title"/>
          </p:nvPr>
        </p:nvSpPr>
        <p:spPr/>
        <p:txBody>
          <a:bodyPr/>
          <a:lstStyle/>
          <a:p>
            <a:r>
              <a:rPr lang="en-MY" dirty="0"/>
              <a:t>Diversity Cultures</a:t>
            </a:r>
          </a:p>
        </p:txBody>
      </p:sp>
      <p:pic>
        <p:nvPicPr>
          <p:cNvPr id="5" name="Picture 4">
            <a:extLst>
              <a:ext uri="{FF2B5EF4-FFF2-40B4-BE49-F238E27FC236}">
                <a16:creationId xmlns:a16="http://schemas.microsoft.com/office/drawing/2014/main" id="{C92FE66C-0393-4ADA-94AC-1AE75EA1D62A}"/>
              </a:ext>
            </a:extLst>
          </p:cNvPr>
          <p:cNvPicPr>
            <a:picLocks noChangeAspect="1"/>
          </p:cNvPicPr>
          <p:nvPr/>
        </p:nvPicPr>
        <p:blipFill>
          <a:blip r:embed="rId2"/>
          <a:stretch>
            <a:fillRect/>
          </a:stretch>
        </p:blipFill>
        <p:spPr>
          <a:xfrm>
            <a:off x="1619672" y="1916832"/>
            <a:ext cx="5524551" cy="4277072"/>
          </a:xfrm>
          <a:prstGeom prst="rect">
            <a:avLst/>
          </a:prstGeom>
          <a:ln w="15875">
            <a:solidFill>
              <a:schemeClr val="tx1"/>
            </a:solidFill>
          </a:ln>
        </p:spPr>
      </p:pic>
    </p:spTree>
    <p:extLst>
      <p:ext uri="{BB962C8B-B14F-4D97-AF65-F5344CB8AC3E}">
        <p14:creationId xmlns:p14="http://schemas.microsoft.com/office/powerpoint/2010/main" val="143285728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329E86-3EEB-4279-A592-050FEC18F223}"/>
              </a:ext>
            </a:extLst>
          </p:cNvPr>
          <p:cNvSpPr>
            <a:spLocks noGrp="1"/>
          </p:cNvSpPr>
          <p:nvPr>
            <p:ph type="title"/>
          </p:nvPr>
        </p:nvSpPr>
        <p:spPr/>
        <p:txBody>
          <a:bodyPr/>
          <a:lstStyle/>
          <a:p>
            <a:r>
              <a:rPr lang="en-MY" dirty="0"/>
              <a:t>Family</a:t>
            </a:r>
          </a:p>
        </p:txBody>
      </p:sp>
      <p:sp>
        <p:nvSpPr>
          <p:cNvPr id="3" name="Content Placeholder 2">
            <a:extLst>
              <a:ext uri="{FF2B5EF4-FFF2-40B4-BE49-F238E27FC236}">
                <a16:creationId xmlns:a16="http://schemas.microsoft.com/office/drawing/2014/main" id="{4B9C2F7D-84DF-4EE8-8B5D-EE9716BD1A43}"/>
              </a:ext>
            </a:extLst>
          </p:cNvPr>
          <p:cNvSpPr>
            <a:spLocks noGrp="1"/>
          </p:cNvSpPr>
          <p:nvPr>
            <p:ph idx="1"/>
          </p:nvPr>
        </p:nvSpPr>
        <p:spPr/>
        <p:txBody>
          <a:bodyPr/>
          <a:lstStyle/>
          <a:p>
            <a:pPr marL="0" indent="0">
              <a:buNone/>
            </a:pPr>
            <a:r>
              <a:rPr lang="en-MY" dirty="0"/>
              <a:t>The Family organizational culture is marked by a parent-child dynamic in which personal relationships and getting along together are extremely important. Power rests in key leaders, who guard it carefully. Success often depends on one's ability to manipulate and build on relationships. This culture occurs most frequently in countries like Japan, France, and Spain.</a:t>
            </a:r>
          </a:p>
        </p:txBody>
      </p:sp>
    </p:spTree>
    <p:extLst>
      <p:ext uri="{BB962C8B-B14F-4D97-AF65-F5344CB8AC3E}">
        <p14:creationId xmlns:p14="http://schemas.microsoft.com/office/powerpoint/2010/main" val="153740001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477574-8DB0-4AFE-8809-E5DFD89B72DB}"/>
              </a:ext>
            </a:extLst>
          </p:cNvPr>
          <p:cNvSpPr>
            <a:spLocks noGrp="1"/>
          </p:cNvSpPr>
          <p:nvPr>
            <p:ph type="title"/>
          </p:nvPr>
        </p:nvSpPr>
        <p:spPr/>
        <p:txBody>
          <a:bodyPr/>
          <a:lstStyle/>
          <a:p>
            <a:r>
              <a:rPr lang="en-MY" dirty="0"/>
              <a:t>Eiffel Tower</a:t>
            </a:r>
          </a:p>
        </p:txBody>
      </p:sp>
      <p:sp>
        <p:nvSpPr>
          <p:cNvPr id="3" name="Content Placeholder 2">
            <a:extLst>
              <a:ext uri="{FF2B5EF4-FFF2-40B4-BE49-F238E27FC236}">
                <a16:creationId xmlns:a16="http://schemas.microsoft.com/office/drawing/2014/main" id="{C6C41889-2603-461E-B814-5D0B313AA49F}"/>
              </a:ext>
            </a:extLst>
          </p:cNvPr>
          <p:cNvSpPr>
            <a:spLocks noGrp="1"/>
          </p:cNvSpPr>
          <p:nvPr>
            <p:ph idx="1"/>
          </p:nvPr>
        </p:nvSpPr>
        <p:spPr/>
        <p:txBody>
          <a:bodyPr/>
          <a:lstStyle/>
          <a:p>
            <a:pPr marL="0" indent="0">
              <a:buNone/>
            </a:pPr>
            <a:r>
              <a:rPr lang="en-MY" dirty="0"/>
              <a:t>The Eiffel Tower concept refers to a hierarchical structuring of relationships. Power and decision-making responsibility increase as one move toward the top of the organization. There may be elaborate rules, strictly respected job definitions and responsibilities, and a reliance on planning. These kinds of organizations are generally found in Germany, Denmark, and the Netherlands.</a:t>
            </a:r>
          </a:p>
        </p:txBody>
      </p:sp>
    </p:spTree>
    <p:extLst>
      <p:ext uri="{BB962C8B-B14F-4D97-AF65-F5344CB8AC3E}">
        <p14:creationId xmlns:p14="http://schemas.microsoft.com/office/powerpoint/2010/main" val="241755192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586E26-B669-4094-9605-F1CACB074B16}"/>
              </a:ext>
            </a:extLst>
          </p:cNvPr>
          <p:cNvSpPr>
            <a:spLocks noGrp="1"/>
          </p:cNvSpPr>
          <p:nvPr>
            <p:ph type="title"/>
          </p:nvPr>
        </p:nvSpPr>
        <p:spPr/>
        <p:txBody>
          <a:bodyPr/>
          <a:lstStyle/>
          <a:p>
            <a:r>
              <a:rPr lang="en-MY" dirty="0"/>
              <a:t>Incubator</a:t>
            </a:r>
          </a:p>
        </p:txBody>
      </p:sp>
      <p:sp>
        <p:nvSpPr>
          <p:cNvPr id="3" name="Content Placeholder 2">
            <a:extLst>
              <a:ext uri="{FF2B5EF4-FFF2-40B4-BE49-F238E27FC236}">
                <a16:creationId xmlns:a16="http://schemas.microsoft.com/office/drawing/2014/main" id="{6FFF9C84-76CF-4FA1-B650-084A9C62846F}"/>
              </a:ext>
            </a:extLst>
          </p:cNvPr>
          <p:cNvSpPr>
            <a:spLocks noGrp="1"/>
          </p:cNvSpPr>
          <p:nvPr>
            <p:ph idx="1"/>
          </p:nvPr>
        </p:nvSpPr>
        <p:spPr/>
        <p:txBody>
          <a:bodyPr/>
          <a:lstStyle/>
          <a:p>
            <a:pPr marL="0" indent="0">
              <a:buNone/>
            </a:pPr>
            <a:r>
              <a:rPr lang="en-MY" dirty="0"/>
              <a:t>The Incubator describes organizations that are relatively flat, in which individuals can exert power and gain recognition. From a national perspective, Sweden tends to produce Incubators; from an industrial perspective, Incubators are often software companies</a:t>
            </a:r>
          </a:p>
        </p:txBody>
      </p:sp>
    </p:spTree>
    <p:extLst>
      <p:ext uri="{BB962C8B-B14F-4D97-AF65-F5344CB8AC3E}">
        <p14:creationId xmlns:p14="http://schemas.microsoft.com/office/powerpoint/2010/main" val="49691836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3D0BA9-7FA6-4457-81BF-BBA3145253E5}"/>
              </a:ext>
            </a:extLst>
          </p:cNvPr>
          <p:cNvSpPr>
            <a:spLocks noGrp="1"/>
          </p:cNvSpPr>
          <p:nvPr>
            <p:ph type="title"/>
          </p:nvPr>
        </p:nvSpPr>
        <p:spPr/>
        <p:txBody>
          <a:bodyPr/>
          <a:lstStyle/>
          <a:p>
            <a:r>
              <a:rPr lang="en-MY" dirty="0"/>
              <a:t>Guided Missile</a:t>
            </a:r>
          </a:p>
        </p:txBody>
      </p:sp>
      <p:sp>
        <p:nvSpPr>
          <p:cNvPr id="3" name="Content Placeholder 2">
            <a:extLst>
              <a:ext uri="{FF2B5EF4-FFF2-40B4-BE49-F238E27FC236}">
                <a16:creationId xmlns:a16="http://schemas.microsoft.com/office/drawing/2014/main" id="{C016495B-3AB4-4AB4-965D-F393BBBECB7E}"/>
              </a:ext>
            </a:extLst>
          </p:cNvPr>
          <p:cNvSpPr>
            <a:spLocks noGrp="1"/>
          </p:cNvSpPr>
          <p:nvPr>
            <p:ph idx="1"/>
          </p:nvPr>
        </p:nvSpPr>
        <p:spPr/>
        <p:txBody>
          <a:bodyPr/>
          <a:lstStyle/>
          <a:p>
            <a:pPr marL="0" indent="0">
              <a:buNone/>
            </a:pPr>
            <a:r>
              <a:rPr lang="en-MY" dirty="0"/>
              <a:t>The Guided Missile organization is highly focused on the achievement of specific objectives, often those that deliver value in a short time frame. Power is gained through expertise. Value to the organization is measured by results and is rewarded. This type of corporate culture characterizes many organizations in the United Kingdom, the United States, and Canada.</a:t>
            </a:r>
          </a:p>
        </p:txBody>
      </p:sp>
    </p:spTree>
    <p:extLst>
      <p:ext uri="{BB962C8B-B14F-4D97-AF65-F5344CB8AC3E}">
        <p14:creationId xmlns:p14="http://schemas.microsoft.com/office/powerpoint/2010/main" val="226364012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F8A356-D884-45B2-80A8-5DF22AFE2552}"/>
              </a:ext>
            </a:extLst>
          </p:cNvPr>
          <p:cNvSpPr>
            <a:spLocks noGrp="1"/>
          </p:cNvSpPr>
          <p:nvPr>
            <p:ph type="title"/>
          </p:nvPr>
        </p:nvSpPr>
        <p:spPr/>
        <p:txBody>
          <a:bodyPr/>
          <a:lstStyle/>
          <a:p>
            <a:r>
              <a:rPr lang="en-MY" dirty="0"/>
              <a:t>High vs Low Context Culture</a:t>
            </a:r>
          </a:p>
        </p:txBody>
      </p:sp>
      <p:pic>
        <p:nvPicPr>
          <p:cNvPr id="5" name="Picture 4">
            <a:extLst>
              <a:ext uri="{FF2B5EF4-FFF2-40B4-BE49-F238E27FC236}">
                <a16:creationId xmlns:a16="http://schemas.microsoft.com/office/drawing/2014/main" id="{F6FCEAF7-9A76-42C8-A0D1-5AB2404A9F65}"/>
              </a:ext>
            </a:extLst>
          </p:cNvPr>
          <p:cNvPicPr>
            <a:picLocks noChangeAspect="1"/>
          </p:cNvPicPr>
          <p:nvPr/>
        </p:nvPicPr>
        <p:blipFill>
          <a:blip r:embed="rId2"/>
          <a:stretch>
            <a:fillRect/>
          </a:stretch>
        </p:blipFill>
        <p:spPr>
          <a:xfrm>
            <a:off x="1403648" y="1988840"/>
            <a:ext cx="5624841" cy="3977035"/>
          </a:xfrm>
          <a:prstGeom prst="rect">
            <a:avLst/>
          </a:prstGeom>
        </p:spPr>
      </p:pic>
    </p:spTree>
    <p:extLst>
      <p:ext uri="{BB962C8B-B14F-4D97-AF65-F5344CB8AC3E}">
        <p14:creationId xmlns:p14="http://schemas.microsoft.com/office/powerpoint/2010/main" val="105038466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20F7F5-CBA7-4A9A-96B5-9CBC6A2E1B76}"/>
              </a:ext>
            </a:extLst>
          </p:cNvPr>
          <p:cNvSpPr>
            <a:spLocks noGrp="1"/>
          </p:cNvSpPr>
          <p:nvPr>
            <p:ph type="title"/>
          </p:nvPr>
        </p:nvSpPr>
        <p:spPr/>
        <p:txBody>
          <a:bodyPr/>
          <a:lstStyle/>
          <a:p>
            <a:r>
              <a:rPr lang="en-MY" dirty="0"/>
              <a:t>High context Culture</a:t>
            </a:r>
          </a:p>
        </p:txBody>
      </p:sp>
      <p:sp>
        <p:nvSpPr>
          <p:cNvPr id="3" name="Content Placeholder 2">
            <a:extLst>
              <a:ext uri="{FF2B5EF4-FFF2-40B4-BE49-F238E27FC236}">
                <a16:creationId xmlns:a16="http://schemas.microsoft.com/office/drawing/2014/main" id="{FDA62DCE-E19D-4A9E-BB2D-C6858A0C0C9E}"/>
              </a:ext>
            </a:extLst>
          </p:cNvPr>
          <p:cNvSpPr>
            <a:spLocks noGrp="1"/>
          </p:cNvSpPr>
          <p:nvPr>
            <p:ph idx="1"/>
          </p:nvPr>
        </p:nvSpPr>
        <p:spPr/>
        <p:txBody>
          <a:bodyPr/>
          <a:lstStyle/>
          <a:p>
            <a:pPr marL="0" indent="0">
              <a:buNone/>
            </a:pPr>
            <a:r>
              <a:rPr lang="en-MY" dirty="0"/>
              <a:t>High context refers to societies or groups where people have close connections over a long period of time. Many aspects of cultural </a:t>
            </a:r>
            <a:r>
              <a:rPr lang="en-MY" dirty="0" err="1"/>
              <a:t>behavior</a:t>
            </a:r>
            <a:r>
              <a:rPr lang="en-MY" dirty="0"/>
              <a:t> are, not made explicit, because most members know what to do and what to think from years of interaction with each other. High context is more common in Eastern cultures than in Western cultures.</a:t>
            </a:r>
          </a:p>
        </p:txBody>
      </p:sp>
    </p:spTree>
    <p:extLst>
      <p:ext uri="{BB962C8B-B14F-4D97-AF65-F5344CB8AC3E}">
        <p14:creationId xmlns:p14="http://schemas.microsoft.com/office/powerpoint/2010/main" val="380927053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5EE470-A97B-49F5-935E-C244B81EE297}"/>
              </a:ext>
            </a:extLst>
          </p:cNvPr>
          <p:cNvSpPr>
            <a:spLocks noGrp="1"/>
          </p:cNvSpPr>
          <p:nvPr>
            <p:ph type="title"/>
          </p:nvPr>
        </p:nvSpPr>
        <p:spPr/>
        <p:txBody>
          <a:bodyPr/>
          <a:lstStyle/>
          <a:p>
            <a:r>
              <a:rPr lang="en-MY" dirty="0"/>
              <a:t>Low context Culture</a:t>
            </a:r>
          </a:p>
        </p:txBody>
      </p:sp>
      <p:sp>
        <p:nvSpPr>
          <p:cNvPr id="3" name="Content Placeholder 2">
            <a:extLst>
              <a:ext uri="{FF2B5EF4-FFF2-40B4-BE49-F238E27FC236}">
                <a16:creationId xmlns:a16="http://schemas.microsoft.com/office/drawing/2014/main" id="{05A41454-BF13-4A2C-99C6-5553A5F437C8}"/>
              </a:ext>
            </a:extLst>
          </p:cNvPr>
          <p:cNvSpPr>
            <a:spLocks noGrp="1"/>
          </p:cNvSpPr>
          <p:nvPr>
            <p:ph idx="1"/>
          </p:nvPr>
        </p:nvSpPr>
        <p:spPr/>
        <p:txBody>
          <a:bodyPr/>
          <a:lstStyle/>
          <a:p>
            <a:pPr marL="0" indent="0">
              <a:buNone/>
            </a:pPr>
            <a:r>
              <a:rPr lang="en-MY" dirty="0"/>
              <a:t>Low context refers to societies where people tend to have many connections but of shorter duration or for some specific reason. In these societies, cultural </a:t>
            </a:r>
            <a:r>
              <a:rPr lang="en-MY" dirty="0" err="1"/>
              <a:t>behavior</a:t>
            </a:r>
            <a:r>
              <a:rPr lang="en-MY" dirty="0"/>
              <a:t> and beliefs may need to be spelled out explicitly so that those coming into the cultural environment know how to behave.</a:t>
            </a:r>
          </a:p>
        </p:txBody>
      </p:sp>
    </p:spTree>
    <p:extLst>
      <p:ext uri="{BB962C8B-B14F-4D97-AF65-F5344CB8AC3E}">
        <p14:creationId xmlns:p14="http://schemas.microsoft.com/office/powerpoint/2010/main" val="108322713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8528F9-FB11-47E0-BB0E-BD184E4E7A1F}"/>
              </a:ext>
            </a:extLst>
          </p:cNvPr>
          <p:cNvSpPr>
            <a:spLocks noGrp="1"/>
          </p:cNvSpPr>
          <p:nvPr>
            <p:ph type="title"/>
          </p:nvPr>
        </p:nvSpPr>
        <p:spPr/>
        <p:txBody>
          <a:bodyPr/>
          <a:lstStyle/>
          <a:p>
            <a:r>
              <a:rPr lang="en-MY" dirty="0"/>
              <a:t>Organisational Climate</a:t>
            </a:r>
          </a:p>
        </p:txBody>
      </p:sp>
      <p:pic>
        <p:nvPicPr>
          <p:cNvPr id="5" name="Content Placeholder 4">
            <a:extLst>
              <a:ext uri="{FF2B5EF4-FFF2-40B4-BE49-F238E27FC236}">
                <a16:creationId xmlns:a16="http://schemas.microsoft.com/office/drawing/2014/main" id="{466429E8-8AA3-47DC-A649-9F9658066C45}"/>
              </a:ext>
            </a:extLst>
          </p:cNvPr>
          <p:cNvPicPr>
            <a:picLocks noGrp="1" noChangeAspect="1"/>
          </p:cNvPicPr>
          <p:nvPr>
            <p:ph idx="1"/>
          </p:nvPr>
        </p:nvPicPr>
        <p:blipFill>
          <a:blip r:embed="rId2"/>
          <a:stretch>
            <a:fillRect/>
          </a:stretch>
        </p:blipFill>
        <p:spPr>
          <a:xfrm>
            <a:off x="2339752" y="3140968"/>
            <a:ext cx="4657725" cy="3228975"/>
          </a:xfrm>
        </p:spPr>
      </p:pic>
      <p:sp>
        <p:nvSpPr>
          <p:cNvPr id="6" name="TextBox 5">
            <a:extLst>
              <a:ext uri="{FF2B5EF4-FFF2-40B4-BE49-F238E27FC236}">
                <a16:creationId xmlns:a16="http://schemas.microsoft.com/office/drawing/2014/main" id="{D3C5DF8D-5D54-4870-998F-0D3EC1543FF9}"/>
              </a:ext>
            </a:extLst>
          </p:cNvPr>
          <p:cNvSpPr txBox="1"/>
          <p:nvPr/>
        </p:nvSpPr>
        <p:spPr>
          <a:xfrm>
            <a:off x="1115616" y="1844824"/>
            <a:ext cx="7056784" cy="923330"/>
          </a:xfrm>
          <a:prstGeom prst="rect">
            <a:avLst/>
          </a:prstGeom>
          <a:noFill/>
        </p:spPr>
        <p:txBody>
          <a:bodyPr wrap="square" rtlCol="0">
            <a:spAutoFit/>
          </a:bodyPr>
          <a:lstStyle/>
          <a:p>
            <a:r>
              <a:rPr lang="en-MY" dirty="0"/>
              <a:t>Organizational climate is often defined as the recurring patterns of </a:t>
            </a:r>
            <a:r>
              <a:rPr lang="en-MY" dirty="0" err="1"/>
              <a:t>behavior</a:t>
            </a:r>
            <a:r>
              <a:rPr lang="en-MY" dirty="0"/>
              <a:t>, attitudes and feelings that characterize life in the organization</a:t>
            </a:r>
          </a:p>
        </p:txBody>
      </p:sp>
    </p:spTree>
    <p:extLst>
      <p:ext uri="{BB962C8B-B14F-4D97-AF65-F5344CB8AC3E}">
        <p14:creationId xmlns:p14="http://schemas.microsoft.com/office/powerpoint/2010/main" val="252611708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339082-D4AA-438F-91EC-BE8302FD8479}"/>
              </a:ext>
            </a:extLst>
          </p:cNvPr>
          <p:cNvSpPr>
            <a:spLocks noGrp="1"/>
          </p:cNvSpPr>
          <p:nvPr>
            <p:ph type="title"/>
          </p:nvPr>
        </p:nvSpPr>
        <p:spPr/>
        <p:txBody>
          <a:bodyPr/>
          <a:lstStyle/>
          <a:p>
            <a:r>
              <a:rPr lang="en-MY" dirty="0"/>
              <a:t>Climate vs Culture</a:t>
            </a:r>
          </a:p>
        </p:txBody>
      </p:sp>
      <p:sp>
        <p:nvSpPr>
          <p:cNvPr id="3" name="Content Placeholder 2">
            <a:extLst>
              <a:ext uri="{FF2B5EF4-FFF2-40B4-BE49-F238E27FC236}">
                <a16:creationId xmlns:a16="http://schemas.microsoft.com/office/drawing/2014/main" id="{37CE0C94-9A15-46B1-853C-8AC913B3558D}"/>
              </a:ext>
            </a:extLst>
          </p:cNvPr>
          <p:cNvSpPr>
            <a:spLocks noGrp="1"/>
          </p:cNvSpPr>
          <p:nvPr>
            <p:ph idx="1"/>
          </p:nvPr>
        </p:nvSpPr>
        <p:spPr>
          <a:xfrm>
            <a:off x="914400" y="1600201"/>
            <a:ext cx="7772400" cy="2908919"/>
          </a:xfrm>
        </p:spPr>
        <p:txBody>
          <a:bodyPr/>
          <a:lstStyle/>
          <a:p>
            <a:pPr marL="0" indent="0">
              <a:buNone/>
            </a:pPr>
            <a:r>
              <a:rPr lang="en-MY" dirty="0"/>
              <a:t>Climate describes the shared perceptions of the people in a group or organization, while culture includes how people feel about the organization and the beliefs, values, and assumptions that provide the identity and set the standards of behaviour</a:t>
            </a:r>
          </a:p>
        </p:txBody>
      </p:sp>
    </p:spTree>
    <p:extLst>
      <p:ext uri="{BB962C8B-B14F-4D97-AF65-F5344CB8AC3E}">
        <p14:creationId xmlns:p14="http://schemas.microsoft.com/office/powerpoint/2010/main" val="342974510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06FF93-B4C0-419F-B141-4CBE49F869A2}"/>
              </a:ext>
            </a:extLst>
          </p:cNvPr>
          <p:cNvSpPr>
            <a:spLocks noGrp="1"/>
          </p:cNvSpPr>
          <p:nvPr>
            <p:ph type="title"/>
          </p:nvPr>
        </p:nvSpPr>
        <p:spPr/>
        <p:txBody>
          <a:bodyPr/>
          <a:lstStyle/>
          <a:p>
            <a:r>
              <a:rPr lang="en-MY" dirty="0"/>
              <a:t>Corporate Governance</a:t>
            </a:r>
          </a:p>
        </p:txBody>
      </p:sp>
      <p:sp>
        <p:nvSpPr>
          <p:cNvPr id="3" name="Content Placeholder 2">
            <a:extLst>
              <a:ext uri="{FF2B5EF4-FFF2-40B4-BE49-F238E27FC236}">
                <a16:creationId xmlns:a16="http://schemas.microsoft.com/office/drawing/2014/main" id="{5DFB5FB5-FD93-44C2-B00B-C105E4D930C5}"/>
              </a:ext>
            </a:extLst>
          </p:cNvPr>
          <p:cNvSpPr>
            <a:spLocks noGrp="1"/>
          </p:cNvSpPr>
          <p:nvPr>
            <p:ph idx="1"/>
          </p:nvPr>
        </p:nvSpPr>
        <p:spPr/>
        <p:txBody>
          <a:bodyPr/>
          <a:lstStyle/>
          <a:p>
            <a:r>
              <a:rPr lang="en-MY" sz="2400" dirty="0"/>
              <a:t>Corporate governance is regarded as a means to ensure that companies are run properly and at the same time, minimising the risk of corporate failure</a:t>
            </a:r>
          </a:p>
          <a:p>
            <a:r>
              <a:rPr lang="en-MY" sz="2400" dirty="0"/>
              <a:t>The need for corporate governance arises because of the separation of management and ownership in modern Corporation</a:t>
            </a:r>
          </a:p>
          <a:p>
            <a:r>
              <a:rPr lang="en-MY" sz="2400" dirty="0"/>
              <a:t> There is an inherent conflict of interest between managers and shareholders. If managers are to act in the best interest of owners, the managers must be monitored and rewarded with appropriate incentives.</a:t>
            </a:r>
          </a:p>
          <a:p>
            <a:r>
              <a:rPr lang="en-MY" sz="2400" dirty="0"/>
              <a:t>Well governed companies are better contributors to the national economy and society</a:t>
            </a:r>
          </a:p>
        </p:txBody>
      </p:sp>
    </p:spTree>
    <p:extLst>
      <p:ext uri="{BB962C8B-B14F-4D97-AF65-F5344CB8AC3E}">
        <p14:creationId xmlns:p14="http://schemas.microsoft.com/office/powerpoint/2010/main" val="306648119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503398-3270-4D10-BE07-7784696AE348}"/>
              </a:ext>
            </a:extLst>
          </p:cNvPr>
          <p:cNvSpPr>
            <a:spLocks noGrp="1"/>
          </p:cNvSpPr>
          <p:nvPr>
            <p:ph type="title"/>
          </p:nvPr>
        </p:nvSpPr>
        <p:spPr/>
        <p:txBody>
          <a:bodyPr/>
          <a:lstStyle/>
          <a:p>
            <a:r>
              <a:rPr lang="en-MY" dirty="0"/>
              <a:t>Corporate Governance</a:t>
            </a:r>
          </a:p>
        </p:txBody>
      </p:sp>
      <p:sp>
        <p:nvSpPr>
          <p:cNvPr id="3" name="Content Placeholder 2">
            <a:extLst>
              <a:ext uri="{FF2B5EF4-FFF2-40B4-BE49-F238E27FC236}">
                <a16:creationId xmlns:a16="http://schemas.microsoft.com/office/drawing/2014/main" id="{52E9E81D-849F-43FB-81CD-22FB232C8BDA}"/>
              </a:ext>
            </a:extLst>
          </p:cNvPr>
          <p:cNvSpPr>
            <a:spLocks noGrp="1"/>
          </p:cNvSpPr>
          <p:nvPr>
            <p:ph idx="1"/>
          </p:nvPr>
        </p:nvSpPr>
        <p:spPr/>
        <p:txBody>
          <a:bodyPr/>
          <a:lstStyle/>
          <a:p>
            <a:r>
              <a:rPr lang="en-MY" dirty="0"/>
              <a:t>The efficiency of this stakeholder approach draws on Japan and Germany as examples of successful industrial societies in which stakeholders are given importance while setting corporate goals so as to maximise the interests of the various groups of stakeholders</a:t>
            </a:r>
          </a:p>
          <a:p>
            <a:r>
              <a:rPr lang="en-MY" dirty="0"/>
              <a:t>In 2001-2002 saw the collapse of two big corporations namely Enron and WorldCom and the ensuing scandals and collapses like Arthur Andersen, Global Crossing and Tyco.</a:t>
            </a:r>
          </a:p>
        </p:txBody>
      </p:sp>
    </p:spTree>
    <p:extLst>
      <p:ext uri="{BB962C8B-B14F-4D97-AF65-F5344CB8AC3E}">
        <p14:creationId xmlns:p14="http://schemas.microsoft.com/office/powerpoint/2010/main" val="3926684510"/>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796121-5A68-444C-AF43-70C716D0DAD7}"/>
              </a:ext>
            </a:extLst>
          </p:cNvPr>
          <p:cNvSpPr>
            <a:spLocks noGrp="1"/>
          </p:cNvSpPr>
          <p:nvPr>
            <p:ph type="title"/>
          </p:nvPr>
        </p:nvSpPr>
        <p:spPr/>
        <p:txBody>
          <a:bodyPr/>
          <a:lstStyle/>
          <a:p>
            <a:r>
              <a:rPr lang="en-MY" dirty="0"/>
              <a:t>Models of Corporate Governance</a:t>
            </a:r>
          </a:p>
        </p:txBody>
      </p:sp>
      <p:pic>
        <p:nvPicPr>
          <p:cNvPr id="5" name="Picture 4">
            <a:extLst>
              <a:ext uri="{FF2B5EF4-FFF2-40B4-BE49-F238E27FC236}">
                <a16:creationId xmlns:a16="http://schemas.microsoft.com/office/drawing/2014/main" id="{68966FCD-039A-4920-BA05-FAA1D6B16447}"/>
              </a:ext>
            </a:extLst>
          </p:cNvPr>
          <p:cNvPicPr>
            <a:picLocks noChangeAspect="1"/>
          </p:cNvPicPr>
          <p:nvPr/>
        </p:nvPicPr>
        <p:blipFill>
          <a:blip r:embed="rId2"/>
          <a:stretch>
            <a:fillRect/>
          </a:stretch>
        </p:blipFill>
        <p:spPr>
          <a:xfrm>
            <a:off x="1547664" y="1916832"/>
            <a:ext cx="4914900" cy="4181475"/>
          </a:xfrm>
          <a:prstGeom prst="rect">
            <a:avLst/>
          </a:prstGeom>
        </p:spPr>
      </p:pic>
    </p:spTree>
    <p:extLst>
      <p:ext uri="{BB962C8B-B14F-4D97-AF65-F5344CB8AC3E}">
        <p14:creationId xmlns:p14="http://schemas.microsoft.com/office/powerpoint/2010/main" val="151548887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1FC520-4539-4A64-AFB1-1C0C902D0F4F}"/>
              </a:ext>
            </a:extLst>
          </p:cNvPr>
          <p:cNvSpPr>
            <a:spLocks noGrp="1"/>
          </p:cNvSpPr>
          <p:nvPr>
            <p:ph type="title"/>
          </p:nvPr>
        </p:nvSpPr>
        <p:spPr/>
        <p:txBody>
          <a:bodyPr/>
          <a:lstStyle/>
          <a:p>
            <a:r>
              <a:rPr lang="en-MY" dirty="0"/>
              <a:t>Models of Corporate Governance</a:t>
            </a:r>
          </a:p>
        </p:txBody>
      </p:sp>
      <p:pic>
        <p:nvPicPr>
          <p:cNvPr id="5" name="Picture 4">
            <a:extLst>
              <a:ext uri="{FF2B5EF4-FFF2-40B4-BE49-F238E27FC236}">
                <a16:creationId xmlns:a16="http://schemas.microsoft.com/office/drawing/2014/main" id="{90EF6FE5-E0AA-4FDA-9280-E9030553D312}"/>
              </a:ext>
            </a:extLst>
          </p:cNvPr>
          <p:cNvPicPr>
            <a:picLocks noChangeAspect="1"/>
          </p:cNvPicPr>
          <p:nvPr/>
        </p:nvPicPr>
        <p:blipFill>
          <a:blip r:embed="rId2"/>
          <a:stretch>
            <a:fillRect/>
          </a:stretch>
        </p:blipFill>
        <p:spPr>
          <a:xfrm>
            <a:off x="728662" y="1844824"/>
            <a:ext cx="8143875" cy="4495800"/>
          </a:xfrm>
          <a:prstGeom prst="rect">
            <a:avLst/>
          </a:prstGeom>
        </p:spPr>
      </p:pic>
    </p:spTree>
    <p:extLst>
      <p:ext uri="{BB962C8B-B14F-4D97-AF65-F5344CB8AC3E}">
        <p14:creationId xmlns:p14="http://schemas.microsoft.com/office/powerpoint/2010/main" val="311346878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8FF9A34-3D8B-4C5D-9BB2-CE913FA4B888}"/>
              </a:ext>
            </a:extLst>
          </p:cNvPr>
          <p:cNvSpPr>
            <a:spLocks noGrp="1"/>
          </p:cNvSpPr>
          <p:nvPr>
            <p:ph idx="1"/>
          </p:nvPr>
        </p:nvSpPr>
        <p:spPr>
          <a:xfrm>
            <a:off x="1763688" y="2348880"/>
            <a:ext cx="3945632" cy="1324743"/>
          </a:xfrm>
        </p:spPr>
        <p:txBody>
          <a:bodyPr/>
          <a:lstStyle/>
          <a:p>
            <a:pPr marL="0" indent="0">
              <a:buNone/>
            </a:pPr>
            <a:r>
              <a:rPr lang="en-MY" sz="4000" dirty="0"/>
              <a:t>Questions</a:t>
            </a:r>
          </a:p>
        </p:txBody>
      </p:sp>
    </p:spTree>
    <p:extLst>
      <p:ext uri="{BB962C8B-B14F-4D97-AF65-F5344CB8AC3E}">
        <p14:creationId xmlns:p14="http://schemas.microsoft.com/office/powerpoint/2010/main" val="3111276768"/>
      </p:ext>
    </p:extLst>
  </p:cSld>
  <p:clrMapOvr>
    <a:masterClrMapping/>
  </p:clrMapOvr>
</p:sld>
</file>

<file path=ppt/theme/theme1.xml><?xml version="1.0" encoding="utf-8"?>
<a:theme xmlns:a="http://schemas.openxmlformats.org/drawingml/2006/main" name="Office Theme">
  <a:themeElements>
    <a:clrScheme name="Office Theme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fontScheme name="Office Theme">
      <a:majorFont>
        <a:latin typeface="Times New Roman"/>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Office Theme 1">
        <a:dk1>
          <a:srgbClr val="993300"/>
        </a:dk1>
        <a:lt1>
          <a:srgbClr val="CCCCCC"/>
        </a:lt1>
        <a:dk2>
          <a:srgbClr val="000000"/>
        </a:dk2>
        <a:lt2>
          <a:srgbClr val="FFFFFF"/>
        </a:lt2>
        <a:accent1>
          <a:srgbClr val="576F2B"/>
        </a:accent1>
        <a:accent2>
          <a:srgbClr val="666699"/>
        </a:accent2>
        <a:accent3>
          <a:srgbClr val="AAAAAA"/>
        </a:accent3>
        <a:accent4>
          <a:srgbClr val="AEAEAE"/>
        </a:accent4>
        <a:accent5>
          <a:srgbClr val="B4BBAC"/>
        </a:accent5>
        <a:accent6>
          <a:srgbClr val="5C5C8A"/>
        </a:accent6>
        <a:hlink>
          <a:srgbClr val="993300"/>
        </a:hlink>
        <a:folHlink>
          <a:srgbClr val="CC9900"/>
        </a:folHlink>
      </a:clrScheme>
      <a:clrMap bg1="dk2" tx1="lt1" bg2="dk1" tx2="lt2" accent1="accent1" accent2="accent2" accent3="accent3" accent4="accent4" accent5="accent5" accent6="accent6" hlink="hlink" folHlink="folHlink"/>
    </a:extraClrScheme>
    <a:extraClrScheme>
      <a:clrScheme name="Office Theme 2">
        <a:dk1>
          <a:srgbClr val="993300"/>
        </a:dk1>
        <a:lt1>
          <a:srgbClr val="CCCCCC"/>
        </a:lt1>
        <a:dk2>
          <a:srgbClr val="330000"/>
        </a:dk2>
        <a:lt2>
          <a:srgbClr val="FFFFFF"/>
        </a:lt2>
        <a:accent1>
          <a:srgbClr val="996633"/>
        </a:accent1>
        <a:accent2>
          <a:srgbClr val="FF0000"/>
        </a:accent2>
        <a:accent3>
          <a:srgbClr val="ADAAAA"/>
        </a:accent3>
        <a:accent4>
          <a:srgbClr val="AEAEAE"/>
        </a:accent4>
        <a:accent5>
          <a:srgbClr val="CAB8AD"/>
        </a:accent5>
        <a:accent6>
          <a:srgbClr val="E70000"/>
        </a:accent6>
        <a:hlink>
          <a:srgbClr val="FF3300"/>
        </a:hlink>
        <a:folHlink>
          <a:srgbClr val="CC9933"/>
        </a:folHlink>
      </a:clrScheme>
      <a:clrMap bg1="dk2" tx1="lt1" bg2="dk1" tx2="lt2" accent1="accent1" accent2="accent2" accent3="accent3" accent4="accent4" accent5="accent5" accent6="accent6" hlink="hlink" folHlink="folHlink"/>
    </a:extraClrScheme>
    <a:extraClrScheme>
      <a:clrScheme name="Office Theme 3">
        <a:dk1>
          <a:srgbClr val="79788A"/>
        </a:dk1>
        <a:lt1>
          <a:srgbClr val="FFFFFF"/>
        </a:lt1>
        <a:dk2>
          <a:srgbClr val="21203C"/>
        </a:dk2>
        <a:lt2>
          <a:srgbClr val="FFFFCC"/>
        </a:lt2>
        <a:accent1>
          <a:srgbClr val="476077"/>
        </a:accent1>
        <a:accent2>
          <a:srgbClr val="676C5A"/>
        </a:accent2>
        <a:accent3>
          <a:srgbClr val="ABABAF"/>
        </a:accent3>
        <a:accent4>
          <a:srgbClr val="DADADA"/>
        </a:accent4>
        <a:accent5>
          <a:srgbClr val="B1B6BD"/>
        </a:accent5>
        <a:accent6>
          <a:srgbClr val="5D6151"/>
        </a:accent6>
        <a:hlink>
          <a:srgbClr val="666699"/>
        </a:hlink>
        <a:folHlink>
          <a:srgbClr val="8CB0A2"/>
        </a:folHlink>
      </a:clrScheme>
      <a:clrMap bg1="dk2" tx1="lt1" bg2="dk1" tx2="lt2" accent1="accent1" accent2="accent2" accent3="accent3" accent4="accent4" accent5="accent5" accent6="accent6" hlink="hlink" folHlink="folHlink"/>
    </a:extraClrScheme>
    <a:extraClrScheme>
      <a:clrScheme name="Office Theme 4">
        <a:dk1>
          <a:srgbClr val="455B41"/>
        </a:dk1>
        <a:lt1>
          <a:srgbClr val="FFFFCC"/>
        </a:lt1>
        <a:dk2>
          <a:srgbClr val="79A994"/>
        </a:dk2>
        <a:lt2>
          <a:srgbClr val="FFFFCC"/>
        </a:lt2>
        <a:accent1>
          <a:srgbClr val="517087"/>
        </a:accent1>
        <a:accent2>
          <a:srgbClr val="666699"/>
        </a:accent2>
        <a:accent3>
          <a:srgbClr val="BED1C8"/>
        </a:accent3>
        <a:accent4>
          <a:srgbClr val="DADAAE"/>
        </a:accent4>
        <a:accent5>
          <a:srgbClr val="B3BBC3"/>
        </a:accent5>
        <a:accent6>
          <a:srgbClr val="5C5C8A"/>
        </a:accent6>
        <a:hlink>
          <a:srgbClr val="993300"/>
        </a:hlink>
        <a:folHlink>
          <a:srgbClr val="A4AF6B"/>
        </a:folHlink>
      </a:clrScheme>
      <a:clrMap bg1="dk2" tx1="lt1" bg2="dk1" tx2="lt2" accent1="accent1" accent2="accent2" accent3="accent3" accent4="accent4" accent5="accent5" accent6="accent6" hlink="hlink" folHlink="folHlink"/>
    </a:extraClrScheme>
    <a:extraClrScheme>
      <a:clrScheme name="Office Theme 5">
        <a:dk1>
          <a:srgbClr val="330000"/>
        </a:dk1>
        <a:lt1>
          <a:srgbClr val="FF9900"/>
        </a:lt1>
        <a:dk2>
          <a:srgbClr val="FFFFFF"/>
        </a:dk2>
        <a:lt2>
          <a:srgbClr val="8B3111"/>
        </a:lt2>
        <a:accent1>
          <a:srgbClr val="DD6D07"/>
        </a:accent1>
        <a:accent2>
          <a:srgbClr val="CC9900"/>
        </a:accent2>
        <a:accent3>
          <a:srgbClr val="FFCAAA"/>
        </a:accent3>
        <a:accent4>
          <a:srgbClr val="2A0000"/>
        </a:accent4>
        <a:accent5>
          <a:srgbClr val="EBBAAA"/>
        </a:accent5>
        <a:accent6>
          <a:srgbClr val="B98A00"/>
        </a:accent6>
        <a:hlink>
          <a:srgbClr val="CC3300"/>
        </a:hlink>
        <a:folHlink>
          <a:srgbClr val="CCCC66"/>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91411"/>
        </a:lt2>
        <a:accent1>
          <a:srgbClr val="4F917E"/>
        </a:accent1>
        <a:accent2>
          <a:srgbClr val="CC9900"/>
        </a:accent2>
        <a:accent3>
          <a:srgbClr val="FFFFFF"/>
        </a:accent3>
        <a:accent4>
          <a:srgbClr val="000000"/>
        </a:accent4>
        <a:accent5>
          <a:srgbClr val="B2C7C0"/>
        </a:accent5>
        <a:accent6>
          <a:srgbClr val="B98A00"/>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Office Theme 8">
        <a:dk1>
          <a:srgbClr val="000000"/>
        </a:dk1>
        <a:lt1>
          <a:srgbClr val="FFFFFF"/>
        </a:lt1>
        <a:dk2>
          <a:srgbClr val="CC0000"/>
        </a:dk2>
        <a:lt2>
          <a:srgbClr val="999966"/>
        </a:lt2>
        <a:accent1>
          <a:srgbClr val="CCCCCC"/>
        </a:accent1>
        <a:accent2>
          <a:srgbClr val="CCCC66"/>
        </a:accent2>
        <a:accent3>
          <a:srgbClr val="FFFFFF"/>
        </a:accent3>
        <a:accent4>
          <a:srgbClr val="000000"/>
        </a:accent4>
        <a:accent5>
          <a:srgbClr val="E2E2E2"/>
        </a:accent5>
        <a:accent6>
          <a:srgbClr val="B9B95C"/>
        </a:accent6>
        <a:hlink>
          <a:srgbClr val="666699"/>
        </a:hlink>
        <a:folHlink>
          <a:srgbClr val="CCCC99"/>
        </a:folHlink>
      </a:clrScheme>
      <a:clrMap bg1="lt1" tx1="dk1" bg2="lt2" tx2="dk2" accent1="accent1" accent2="accent2" accent3="accent3" accent4="accent4" accent5="accent5" accent6="accent6" hlink="hlink" folHlink="folHlink"/>
    </a:extraClrScheme>
    <a:extraClrScheme>
      <a:clrScheme name="Office Theme 9">
        <a:dk1>
          <a:srgbClr val="000000"/>
        </a:dk1>
        <a:lt1>
          <a:srgbClr val="FFFFFF"/>
        </a:lt1>
        <a:dk2>
          <a:srgbClr val="FF0000"/>
        </a:dk2>
        <a:lt2>
          <a:srgbClr val="009999"/>
        </a:lt2>
        <a:accent1>
          <a:srgbClr val="C7B505"/>
        </a:accent1>
        <a:accent2>
          <a:srgbClr val="FFFF66"/>
        </a:accent2>
        <a:accent3>
          <a:srgbClr val="FFFFFF"/>
        </a:accent3>
        <a:accent4>
          <a:srgbClr val="000000"/>
        </a:accent4>
        <a:accent5>
          <a:srgbClr val="E0D7AA"/>
        </a:accent5>
        <a:accent6>
          <a:srgbClr val="E7E75C"/>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Office Theme 10">
        <a:dk1>
          <a:srgbClr val="000000"/>
        </a:dk1>
        <a:lt1>
          <a:srgbClr val="FFFFFF"/>
        </a:lt1>
        <a:dk2>
          <a:srgbClr val="660033"/>
        </a:dk2>
        <a:lt2>
          <a:srgbClr val="666699"/>
        </a:lt2>
        <a:accent1>
          <a:srgbClr val="95A3D1"/>
        </a:accent1>
        <a:accent2>
          <a:srgbClr val="FFFF66"/>
        </a:accent2>
        <a:accent3>
          <a:srgbClr val="FFFFFF"/>
        </a:accent3>
        <a:accent4>
          <a:srgbClr val="000000"/>
        </a:accent4>
        <a:accent5>
          <a:srgbClr val="C8CEE5"/>
        </a:accent5>
        <a:accent6>
          <a:srgbClr val="E7E75C"/>
        </a:accent6>
        <a:hlink>
          <a:srgbClr val="5A84D8"/>
        </a:hlink>
        <a:folHlink>
          <a:srgbClr val="CCCC99"/>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tf10203777</Template>
  <TotalTime>1565</TotalTime>
  <Words>2918</Words>
  <Application>Microsoft Office PowerPoint</Application>
  <PresentationFormat>On-screen Show (4:3)</PresentationFormat>
  <Paragraphs>133</Paragraphs>
  <Slides>52</Slides>
  <Notes>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52</vt:i4>
      </vt:variant>
    </vt:vector>
  </HeadingPairs>
  <TitlesOfParts>
    <vt:vector size="57" baseType="lpstr">
      <vt:lpstr>Arial</vt:lpstr>
      <vt:lpstr>Roboto</vt:lpstr>
      <vt:lpstr>Times New Roman</vt:lpstr>
      <vt:lpstr>Wingdings</vt:lpstr>
      <vt:lpstr>Office Theme</vt:lpstr>
      <vt:lpstr>BUSINESS LEADERSHIP - II</vt:lpstr>
      <vt:lpstr>Globalisation</vt:lpstr>
      <vt:lpstr>Stages of Globalisation</vt:lpstr>
      <vt:lpstr>Stage 1: Domestic</vt:lpstr>
      <vt:lpstr>Stage 2: International</vt:lpstr>
      <vt:lpstr>Stage 3: Multinational</vt:lpstr>
      <vt:lpstr>Stage 4: Global</vt:lpstr>
      <vt:lpstr>Global Orientations</vt:lpstr>
      <vt:lpstr>Global Integration vs. Local Responsiveness</vt:lpstr>
      <vt:lpstr>Global Integration &amp; Local Responsiveness </vt:lpstr>
      <vt:lpstr>Bartlett and Ghoshal Matrix</vt:lpstr>
      <vt:lpstr>International Strategy</vt:lpstr>
      <vt:lpstr>Multi Domestic Strategy</vt:lpstr>
      <vt:lpstr>Global Strategy</vt:lpstr>
      <vt:lpstr>Transnational Strategy</vt:lpstr>
      <vt:lpstr>Culture</vt:lpstr>
      <vt:lpstr>Organisational Culture</vt:lpstr>
      <vt:lpstr>Edgar Schein’s Model</vt:lpstr>
      <vt:lpstr>Organisational Culture</vt:lpstr>
      <vt:lpstr>National Culture</vt:lpstr>
      <vt:lpstr>Hofstede Six Dimensions</vt:lpstr>
      <vt:lpstr>Hofstede’s Cultural Dimensions</vt:lpstr>
      <vt:lpstr>Individualism vs. Collectivism</vt:lpstr>
      <vt:lpstr>Masculinity vs. Femininity</vt:lpstr>
      <vt:lpstr>Uncertainty Avoidance</vt:lpstr>
      <vt:lpstr>Power distance</vt:lpstr>
      <vt:lpstr>Time Perspective</vt:lpstr>
      <vt:lpstr>Indulgence/Restraint</vt:lpstr>
      <vt:lpstr>Cultural Dimensions</vt:lpstr>
      <vt:lpstr>Trompenaars and Hampden-Turner's Seven Dimensions of Culture</vt:lpstr>
      <vt:lpstr>Universalism vs. Particularism (Rules Versus Relationships)</vt:lpstr>
      <vt:lpstr>Individualism vs. Communitarianism (The Individual Versus The Group)</vt:lpstr>
      <vt:lpstr>Neutral vs. Emotional (How People Express Emotions)</vt:lpstr>
      <vt:lpstr>Specific vs. Diffuse (How Far People Get Involved)</vt:lpstr>
      <vt:lpstr>Achievement vs. Ascription (How People View Status)</vt:lpstr>
      <vt:lpstr>Sequential Time vs. Synchronous Time (How People Manage Time)</vt:lpstr>
      <vt:lpstr>Inner-directed vs. Outer-directed (How People Relate to Their Environment)</vt:lpstr>
      <vt:lpstr>Diversity Cultures</vt:lpstr>
      <vt:lpstr>Family</vt:lpstr>
      <vt:lpstr>Eiffel Tower</vt:lpstr>
      <vt:lpstr>Incubator</vt:lpstr>
      <vt:lpstr>Guided Missile</vt:lpstr>
      <vt:lpstr>High vs Low Context Culture</vt:lpstr>
      <vt:lpstr>High context Culture</vt:lpstr>
      <vt:lpstr>Low context Culture</vt:lpstr>
      <vt:lpstr>Organisational Climate</vt:lpstr>
      <vt:lpstr>Climate vs Culture</vt:lpstr>
      <vt:lpstr>Corporate Governance</vt:lpstr>
      <vt:lpstr>Corporate Governance</vt:lpstr>
      <vt:lpstr>Models of Corporate Governance</vt:lpstr>
      <vt:lpstr>Models of Corporate Governance</vt:lpstr>
      <vt:lpstr>PowerPoint Presentation</vt:lpstr>
    </vt:vector>
  </TitlesOfParts>
  <Manager/>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Venkatesan Muraledharan</dc:creator>
  <cp:keywords/>
  <dc:description/>
  <cp:lastModifiedBy>Venkatesan Muraledharan</cp:lastModifiedBy>
  <cp:revision>78</cp:revision>
  <cp:lastPrinted>1601-01-01T00:00:00Z</cp:lastPrinted>
  <dcterms:created xsi:type="dcterms:W3CDTF">2020-07-09T15:12:46Z</dcterms:created>
  <dcterms:modified xsi:type="dcterms:W3CDTF">2021-01-22T19:35:13Z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TC102037771033</vt:lpwstr>
  </property>
</Properties>
</file>