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6"/>
  </p:notesMasterIdLst>
  <p:handoutMasterIdLst>
    <p:handoutMasterId r:id="rId37"/>
  </p:handoutMasterIdLst>
  <p:sldIdLst>
    <p:sldId id="256" r:id="rId2"/>
    <p:sldId id="351" r:id="rId3"/>
    <p:sldId id="292" r:id="rId4"/>
    <p:sldId id="300" r:id="rId5"/>
    <p:sldId id="358" r:id="rId6"/>
    <p:sldId id="359" r:id="rId7"/>
    <p:sldId id="368" r:id="rId8"/>
    <p:sldId id="360" r:id="rId9"/>
    <p:sldId id="361" r:id="rId10"/>
    <p:sldId id="362" r:id="rId11"/>
    <p:sldId id="369" r:id="rId12"/>
    <p:sldId id="272" r:id="rId13"/>
    <p:sldId id="363" r:id="rId14"/>
    <p:sldId id="364" r:id="rId15"/>
    <p:sldId id="365" r:id="rId16"/>
    <p:sldId id="366" r:id="rId17"/>
    <p:sldId id="367" r:id="rId18"/>
    <p:sldId id="370" r:id="rId19"/>
    <p:sldId id="257" r:id="rId20"/>
    <p:sldId id="273" r:id="rId21"/>
    <p:sldId id="302" r:id="rId22"/>
    <p:sldId id="303" r:id="rId23"/>
    <p:sldId id="305" r:id="rId24"/>
    <p:sldId id="307" r:id="rId25"/>
    <p:sldId id="371" r:id="rId26"/>
    <p:sldId id="310" r:id="rId27"/>
    <p:sldId id="319" r:id="rId28"/>
    <p:sldId id="274" r:id="rId29"/>
    <p:sldId id="320" r:id="rId30"/>
    <p:sldId id="343" r:id="rId31"/>
    <p:sldId id="344" r:id="rId32"/>
    <p:sldId id="345" r:id="rId33"/>
    <p:sldId id="346" r:id="rId34"/>
    <p:sldId id="276" r:id="rId3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14"/>
          <a:ext cx="7844408" cy="10108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4281"/>
          <a:ext cx="7844408" cy="799630"/>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a:xfrm>
          <a:off x="0" y="2441924"/>
          <a:ext cx="7844408" cy="799004"/>
        </a:xfrm>
        <a:prstGeom prst="roundRect">
          <a:avLst/>
        </a:prstGeom>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custLinFactNeighborY="7">
        <dgm:presLayoutVars>
          <dgm:chMax val="0"/>
          <dgm:bulletEnabled val="1"/>
        </dgm:presLayoutVars>
      </dgm:prSet>
      <dgm:spPr>
        <a:xfrm>
          <a:off x="0" y="2441925"/>
          <a:ext cx="7844408" cy="799004"/>
        </a:xfrm>
        <a:prstGeom prst="roundRect">
          <a:avLst/>
        </a:prstGeom>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317"/>
          <a:ext cx="7844408" cy="79963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Structure</a:t>
          </a:r>
        </a:p>
      </dsp:txBody>
      <dsp:txXfrm>
        <a:off x="39035" y="42352"/>
        <a:ext cx="7766338" cy="721560"/>
      </dsp:txXfrm>
    </dsp:sp>
    <dsp:sp modelId="{C8CBCA26-9D20-4838-B1F9-53234775E96B}">
      <dsp:nvSpPr>
        <dsp:cNvPr id="0" name=""/>
        <dsp:cNvSpPr/>
      </dsp:nvSpPr>
      <dsp:spPr>
        <a:xfrm>
          <a:off x="0" y="814281"/>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35" y="853316"/>
        <a:ext cx="7766338" cy="721560"/>
      </dsp:txXfrm>
    </dsp:sp>
    <dsp:sp modelId="{F209ACB3-3444-40CC-BCCA-513ABA9ADB86}">
      <dsp:nvSpPr>
        <dsp:cNvPr id="0" name=""/>
        <dsp:cNvSpPr/>
      </dsp:nvSpPr>
      <dsp:spPr>
        <a:xfrm>
          <a:off x="0" y="1627946"/>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35" y="1666981"/>
        <a:ext cx="7766338" cy="721560"/>
      </dsp:txXfrm>
    </dsp:sp>
    <dsp:sp modelId="{3E94F731-DC7C-4B58-9F66-6B7B57C178BE}">
      <dsp:nvSpPr>
        <dsp:cNvPr id="0" name=""/>
        <dsp:cNvSpPr/>
      </dsp:nvSpPr>
      <dsp:spPr>
        <a:xfrm>
          <a:off x="0" y="2441611"/>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35" y="2480646"/>
        <a:ext cx="7766338" cy="721560"/>
      </dsp:txXfrm>
    </dsp:sp>
    <dsp:sp modelId="{24D32922-BF99-4CE5-821E-A240C3092535}">
      <dsp:nvSpPr>
        <dsp:cNvPr id="0" name=""/>
        <dsp:cNvSpPr/>
      </dsp:nvSpPr>
      <dsp:spPr>
        <a:xfrm>
          <a:off x="0" y="3255276"/>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35" y="3294311"/>
        <a:ext cx="7766338" cy="721560"/>
      </dsp:txXfrm>
    </dsp:sp>
    <dsp:sp modelId="{401E888D-ADD7-4E04-8F4F-BE31B5B3ACF3}">
      <dsp:nvSpPr>
        <dsp:cNvPr id="0" name=""/>
        <dsp:cNvSpPr/>
      </dsp:nvSpPr>
      <dsp:spPr>
        <a:xfrm>
          <a:off x="0" y="4068940"/>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35" y="4107975"/>
        <a:ext cx="7766338" cy="721560"/>
      </dsp:txXfrm>
    </dsp:sp>
    <dsp:sp modelId="{BAF84493-57B1-45CA-968B-333D00BDD5BF}">
      <dsp:nvSpPr>
        <dsp:cNvPr id="0" name=""/>
        <dsp:cNvSpPr/>
      </dsp:nvSpPr>
      <dsp:spPr>
        <a:xfrm>
          <a:off x="0" y="4882605"/>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35" y="4921640"/>
        <a:ext cx="7766338" cy="7215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15817"/>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Group vs Team</a:t>
          </a:r>
        </a:p>
      </dsp:txBody>
      <dsp:txXfrm>
        <a:off x="39004" y="854821"/>
        <a:ext cx="7766400" cy="720996"/>
      </dsp:txXfrm>
    </dsp:sp>
    <dsp:sp modelId="{F209ACB3-3444-40CC-BCCA-513ABA9ADB86}">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1581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04" y="854821"/>
        <a:ext cx="7766400" cy="720996"/>
      </dsp:txXfrm>
    </dsp:sp>
    <dsp:sp modelId="{F209ACB3-3444-40CC-BCCA-513ABA9ADB86}">
      <dsp:nvSpPr>
        <dsp:cNvPr id="0" name=""/>
        <dsp:cNvSpPr/>
      </dsp:nvSpPr>
      <dsp:spPr>
        <a:xfrm>
          <a:off x="0" y="1628870"/>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04" y="864207"/>
        <a:ext cx="7766400" cy="720996"/>
      </dsp:txXfrm>
    </dsp:sp>
    <dsp:sp modelId="{F209ACB3-3444-40CC-BCCA-513ABA9ADB86}">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4"/>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Globalisation</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04" y="864207"/>
        <a:ext cx="7766400" cy="720996"/>
      </dsp:txXfrm>
    </dsp:sp>
    <dsp:sp modelId="{F209ACB3-3444-40CC-BCCA-513ABA9ADB86}">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5"/>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04" y="2480929"/>
        <a:ext cx="7766400" cy="720996"/>
      </dsp:txXfrm>
    </dsp:sp>
    <dsp:sp modelId="{24D32922-BF99-4CE5-821E-A240C3092535}">
      <dsp:nvSpPr>
        <dsp:cNvPr id="0" name=""/>
        <dsp:cNvSpPr/>
      </dsp:nvSpPr>
      <dsp:spPr>
        <a:xfrm>
          <a:off x="0" y="3254977"/>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790223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a:t>
            </a:fld>
            <a:endParaRPr lang="en-MY" altLang="en-US"/>
          </a:p>
        </p:txBody>
      </p:sp>
    </p:spTree>
    <p:extLst>
      <p:ext uri="{BB962C8B-B14F-4D97-AF65-F5344CB8AC3E}">
        <p14:creationId xmlns:p14="http://schemas.microsoft.com/office/powerpoint/2010/main" val="401678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11</a:t>
            </a:fld>
            <a:endParaRPr lang="en-MY" altLang="en-US"/>
          </a:p>
        </p:txBody>
      </p:sp>
    </p:spTree>
    <p:extLst>
      <p:ext uri="{BB962C8B-B14F-4D97-AF65-F5344CB8AC3E}">
        <p14:creationId xmlns:p14="http://schemas.microsoft.com/office/powerpoint/2010/main" val="207802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18</a:t>
            </a:fld>
            <a:endParaRPr lang="en-MY" altLang="en-US"/>
          </a:p>
        </p:txBody>
      </p:sp>
    </p:spTree>
    <p:extLst>
      <p:ext uri="{BB962C8B-B14F-4D97-AF65-F5344CB8AC3E}">
        <p14:creationId xmlns:p14="http://schemas.microsoft.com/office/powerpoint/2010/main" val="1407554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25</a:t>
            </a:fld>
            <a:endParaRPr lang="en-MY" altLang="en-US"/>
          </a:p>
        </p:txBody>
      </p:sp>
    </p:spTree>
    <p:extLst>
      <p:ext uri="{BB962C8B-B14F-4D97-AF65-F5344CB8AC3E}">
        <p14:creationId xmlns:p14="http://schemas.microsoft.com/office/powerpoint/2010/main" val="3505204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MY" b="0" i="0" dirty="0">
                <a:effectLst/>
                <a:latin typeface="Roboto"/>
              </a:rPr>
              <a:t>Bartlett &amp; Ghoshal</a:t>
            </a:r>
          </a:p>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28</a:t>
            </a:fld>
            <a:endParaRPr lang="en-MY" altLang="en-US"/>
          </a:p>
        </p:txBody>
      </p:sp>
    </p:spTree>
    <p:extLst>
      <p:ext uri="{BB962C8B-B14F-4D97-AF65-F5344CB8AC3E}">
        <p14:creationId xmlns:p14="http://schemas.microsoft.com/office/powerpoint/2010/main" val="4145457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88089866"/>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65970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7EC6B-6676-48F4-B871-1E4876610B9E}"/>
              </a:ext>
            </a:extLst>
          </p:cNvPr>
          <p:cNvSpPr>
            <a:spLocks noGrp="1"/>
          </p:cNvSpPr>
          <p:nvPr>
            <p:ph type="title"/>
          </p:nvPr>
        </p:nvSpPr>
        <p:spPr/>
        <p:txBody>
          <a:bodyPr/>
          <a:lstStyle/>
          <a:p>
            <a:r>
              <a:rPr lang="en-MY" dirty="0"/>
              <a:t>Type of Structures</a:t>
            </a:r>
          </a:p>
        </p:txBody>
      </p:sp>
      <p:sp>
        <p:nvSpPr>
          <p:cNvPr id="3" name="Content Placeholder 2">
            <a:extLst>
              <a:ext uri="{FF2B5EF4-FFF2-40B4-BE49-F238E27FC236}">
                <a16:creationId xmlns:a16="http://schemas.microsoft.com/office/drawing/2014/main" id="{EE39F777-C06F-4009-ADDE-783CA1F8B933}"/>
              </a:ext>
            </a:extLst>
          </p:cNvPr>
          <p:cNvSpPr>
            <a:spLocks noGrp="1"/>
          </p:cNvSpPr>
          <p:nvPr>
            <p:ph idx="1"/>
          </p:nvPr>
        </p:nvSpPr>
        <p:spPr>
          <a:xfrm>
            <a:off x="914400" y="1600200"/>
            <a:ext cx="7978080" cy="5069160"/>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marL="0" indent="0">
              <a:buNone/>
            </a:pPr>
            <a:endParaRPr lang="en-MY" sz="2400" dirty="0"/>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val="3131870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E1E8C-C926-4AEE-B1AB-FD725AF9435E}"/>
              </a:ext>
            </a:extLst>
          </p:cNvPr>
          <p:cNvSpPr>
            <a:spLocks noGrp="1"/>
          </p:cNvSpPr>
          <p:nvPr>
            <p:ph type="title"/>
          </p:nvPr>
        </p:nvSpPr>
        <p:spPr/>
        <p:txBody>
          <a:bodyPr/>
          <a:lstStyle/>
          <a:p>
            <a:r>
              <a:rPr lang="en-MY" dirty="0"/>
              <a:t>Structure affects how strategic decisions are made</a:t>
            </a:r>
          </a:p>
        </p:txBody>
      </p:sp>
      <p:sp>
        <p:nvSpPr>
          <p:cNvPr id="3" name="Content Placeholder 2">
            <a:extLst>
              <a:ext uri="{FF2B5EF4-FFF2-40B4-BE49-F238E27FC236}">
                <a16:creationId xmlns:a16="http://schemas.microsoft.com/office/drawing/2014/main" id="{7BBBE26B-701A-481E-962F-1C6F8E1BC2F8}"/>
              </a:ext>
            </a:extLst>
          </p:cNvPr>
          <p:cNvSpPr>
            <a:spLocks noGrp="1"/>
          </p:cNvSpPr>
          <p:nvPr>
            <p:ph idx="1"/>
          </p:nvPr>
        </p:nvSpPr>
        <p:spPr>
          <a:xfrm>
            <a:off x="581508" y="1700808"/>
            <a:ext cx="8238964" cy="4530725"/>
          </a:xfrm>
        </p:spPr>
        <p:txBody>
          <a:bodyPr/>
          <a:lstStyle/>
          <a:p>
            <a:pPr>
              <a:lnSpc>
                <a:spcPct val="80000"/>
              </a:lnSpc>
            </a:pPr>
            <a:r>
              <a:rPr lang="en-US" altLang="en-US" sz="2400" dirty="0">
                <a:latin typeface="Arial" panose="020B0604020202020204" pitchFamily="34" charset="0"/>
                <a:cs typeface="Arial" panose="020B0604020202020204" pitchFamily="34" charset="0"/>
              </a:rPr>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400" dirty="0">
              <a:latin typeface="Arial" panose="020B0604020202020204" pitchFamily="34" charset="0"/>
              <a:cs typeface="Arial" panose="020B0604020202020204" pitchFamily="34" charset="0"/>
            </a:endParaRPr>
          </a:p>
          <a:p>
            <a:pPr>
              <a:lnSpc>
                <a:spcPct val="80000"/>
              </a:lnSpc>
            </a:pPr>
            <a:r>
              <a:rPr lang="en-US" altLang="en-US" sz="2400" dirty="0">
                <a:latin typeface="Arial" panose="020B0604020202020204" pitchFamily="34" charset="0"/>
                <a:cs typeface="Arial" panose="020B0604020202020204" pitchFamily="34" charset="0"/>
              </a:rPr>
              <a:t>As the structure becomes more formalized the strategic decision making process is likely to become reactive rather than proactive</a:t>
            </a:r>
          </a:p>
          <a:p>
            <a:pPr>
              <a:lnSpc>
                <a:spcPct val="80000"/>
              </a:lnSpc>
            </a:pPr>
            <a:endParaRPr lang="en-US" altLang="en-US" sz="2400" dirty="0">
              <a:latin typeface="Arial" panose="020B0604020202020204" pitchFamily="34" charset="0"/>
              <a:cs typeface="Arial" panose="020B0604020202020204" pitchFamily="34" charset="0"/>
            </a:endParaRPr>
          </a:p>
          <a:p>
            <a:pPr>
              <a:lnSpc>
                <a:spcPct val="80000"/>
              </a:lnSpc>
            </a:pPr>
            <a:r>
              <a:rPr lang="en-US" altLang="en-US" sz="2400" dirty="0">
                <a:latin typeface="Arial" panose="020B0604020202020204" pitchFamily="34" charset="0"/>
                <a:cs typeface="Arial" panose="020B0604020202020204" pitchFamily="34" charset="0"/>
              </a:rPr>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7660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37CCA-8235-42A3-9512-7C8938CFC07F}"/>
              </a:ext>
            </a:extLst>
          </p:cNvPr>
          <p:cNvSpPr>
            <a:spLocks noGrp="1"/>
          </p:cNvSpPr>
          <p:nvPr>
            <p:ph type="title"/>
          </p:nvPr>
        </p:nvSpPr>
        <p:spPr/>
        <p:txBody>
          <a:bodyPr/>
          <a:lstStyle/>
          <a:p>
            <a:r>
              <a:rPr lang="en-MY" dirty="0"/>
              <a:t>Boundaryless Structure</a:t>
            </a:r>
          </a:p>
        </p:txBody>
      </p:sp>
      <p:sp>
        <p:nvSpPr>
          <p:cNvPr id="3" name="Content Placeholder 2">
            <a:extLst>
              <a:ext uri="{FF2B5EF4-FFF2-40B4-BE49-F238E27FC236}">
                <a16:creationId xmlns:a16="http://schemas.microsoft.com/office/drawing/2014/main" id="{EA6FC62D-A5F8-447E-9699-B24A022945ED}"/>
              </a:ext>
            </a:extLst>
          </p:cNvPr>
          <p:cNvSpPr>
            <a:spLocks noGrp="1"/>
          </p:cNvSpPr>
          <p:nvPr>
            <p:ph idx="1"/>
          </p:nvPr>
        </p:nvSpPr>
        <p:spPr>
          <a:xfrm>
            <a:off x="685800" y="1628800"/>
            <a:ext cx="8206680" cy="4951387"/>
          </a:xfrm>
        </p:spPr>
        <p:txBody>
          <a:bodyPr/>
          <a:lstStyle/>
          <a:p>
            <a:pPr marL="0" indent="0">
              <a:buNone/>
            </a:pPr>
            <a:r>
              <a:rPr lang="en-MY" dirty="0"/>
              <a:t>A boundaryless organization, coined by former GE CEO Jack Welch, is not defined or limited by boundaries or categories imposed by traditional </a:t>
            </a:r>
            <a:r>
              <a:rPr lang="en-MY" dirty="0" err="1"/>
              <a:t>structuresThere</a:t>
            </a:r>
            <a:r>
              <a:rPr lang="en-MY" dirty="0"/>
              <a:t> are two types of boundaries:</a:t>
            </a:r>
          </a:p>
          <a:p>
            <a:r>
              <a:rPr lang="en-MY" dirty="0"/>
              <a:t>Internal—the horizontal ones imposed by work specialization and departmentalization and the vertical ones that separate employees into organizational levels and hierarchies.</a:t>
            </a:r>
          </a:p>
          <a:p>
            <a:r>
              <a:rPr lang="en-MY" dirty="0"/>
              <a:t>External—the boundaries that separate the organization from its customers, suppliers, and other stakeholders.</a:t>
            </a:r>
          </a:p>
          <a:p>
            <a:pPr marL="0" indent="0">
              <a:buNone/>
            </a:pPr>
            <a:endParaRPr lang="en-MY" dirty="0"/>
          </a:p>
        </p:txBody>
      </p:sp>
    </p:spTree>
    <p:extLst>
      <p:ext uri="{BB962C8B-B14F-4D97-AF65-F5344CB8AC3E}">
        <p14:creationId xmlns:p14="http://schemas.microsoft.com/office/powerpoint/2010/main" val="1792327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4FC5F-0277-429C-98EA-DD04B8AC0401}"/>
              </a:ext>
            </a:extLst>
          </p:cNvPr>
          <p:cNvSpPr>
            <a:spLocks noGrp="1"/>
          </p:cNvSpPr>
          <p:nvPr>
            <p:ph type="title"/>
          </p:nvPr>
        </p:nvSpPr>
        <p:spPr/>
        <p:txBody>
          <a:bodyPr/>
          <a:lstStyle/>
          <a:p>
            <a:r>
              <a:rPr lang="en-MY" dirty="0"/>
              <a:t>Boundaryless Structure</a:t>
            </a:r>
          </a:p>
        </p:txBody>
      </p:sp>
      <p:sp>
        <p:nvSpPr>
          <p:cNvPr id="3" name="Content Placeholder 2">
            <a:extLst>
              <a:ext uri="{FF2B5EF4-FFF2-40B4-BE49-F238E27FC236}">
                <a16:creationId xmlns:a16="http://schemas.microsoft.com/office/drawing/2014/main" id="{8C7B7373-A972-4C2C-AE5B-33E7B1CFB930}"/>
              </a:ext>
            </a:extLst>
          </p:cNvPr>
          <p:cNvSpPr>
            <a:spLocks noGrp="1"/>
          </p:cNvSpPr>
          <p:nvPr>
            <p:ph idx="1"/>
          </p:nvPr>
        </p:nvSpPr>
        <p:spPr>
          <a:xfrm>
            <a:off x="685800" y="1556792"/>
            <a:ext cx="8190914" cy="4530725"/>
          </a:xfrm>
        </p:spPr>
        <p:txBody>
          <a:bodyPr/>
          <a:lstStyle/>
          <a:p>
            <a:r>
              <a:rPr lang="en-MY" sz="2400" dirty="0"/>
              <a:t>A virtual organization or company is one whose members are geographically apart, usually working by computer e-mail and groupware while appearing to others to be a single, unified organization with a real physical location.</a:t>
            </a:r>
          </a:p>
          <a:p>
            <a:endParaRPr lang="en-MY" sz="2400" dirty="0"/>
          </a:p>
          <a:p>
            <a:r>
              <a:rPr lang="en-MY" sz="2400" dirty="0"/>
              <a:t>A network organization is one that uses its own employees to do some work activities and networks of outside suppliers to provide other needed product components or work processes. Also called a modular organization by manufacturing firms.</a:t>
            </a:r>
          </a:p>
          <a:p>
            <a:endParaRPr lang="en-MY" sz="2400" dirty="0"/>
          </a:p>
        </p:txBody>
      </p:sp>
    </p:spTree>
    <p:extLst>
      <p:ext uri="{BB962C8B-B14F-4D97-AF65-F5344CB8AC3E}">
        <p14:creationId xmlns:p14="http://schemas.microsoft.com/office/powerpoint/2010/main" val="1342439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75469882"/>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0391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604AF-3BC0-4450-81CC-367AF3C4015F}"/>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803B1F3C-4758-4621-B6BC-084EAC089F83}"/>
              </a:ext>
            </a:extLst>
          </p:cNvPr>
          <p:cNvSpPr>
            <a:spLocks noGrp="1"/>
          </p:cNvSpPr>
          <p:nvPr>
            <p:ph idx="1"/>
          </p:nvPr>
        </p:nvSpPr>
        <p:spPr>
          <a:xfrm>
            <a:off x="683568" y="1600200"/>
            <a:ext cx="8136904" cy="4530725"/>
          </a:xfrm>
        </p:spPr>
        <p:txBody>
          <a:bodyPr/>
          <a:lstStyle/>
          <a:p>
            <a:pPr marL="0" indent="0">
              <a:buNone/>
            </a:pPr>
            <a:r>
              <a:rPr lang="en-MY" sz="2600" dirty="0"/>
              <a:t>Groups differ from teams in several ways:</a:t>
            </a:r>
          </a:p>
          <a:p>
            <a:pPr marL="514350" indent="-514350">
              <a:buAutoNum type="arabicPeriod"/>
            </a:pPr>
            <a:r>
              <a:rPr lang="en-MY" sz="2600" dirty="0"/>
              <a:t>Task orientation : Teams require coordination of tasks and activities to achieve a shared aim. Groups do not need to focus on specific outcomes or a common purpose.</a:t>
            </a:r>
          </a:p>
          <a:p>
            <a:pPr marL="514350" indent="-514350">
              <a:buAutoNum type="arabicPeriod"/>
            </a:pPr>
            <a:endParaRPr lang="en-MY" sz="2600" dirty="0"/>
          </a:p>
          <a:p>
            <a:pPr marL="514350" indent="-514350">
              <a:buAutoNum type="arabicPeriod"/>
            </a:pPr>
            <a:r>
              <a:rPr lang="en-MY" sz="2600" dirty="0"/>
              <a:t>Degree of interdependence : Team members are interdependent since they bring to bear a set of resources to produce a common outcome. Individuals in a group can be entirely disconnected from one another and not rely on fellow members at all.</a:t>
            </a:r>
          </a:p>
        </p:txBody>
      </p:sp>
    </p:spTree>
    <p:extLst>
      <p:ext uri="{BB962C8B-B14F-4D97-AF65-F5344CB8AC3E}">
        <p14:creationId xmlns:p14="http://schemas.microsoft.com/office/powerpoint/2010/main" val="1236971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E5FFA-948E-43E1-AFBE-00E79B7AD9DC}"/>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49D153BA-AA20-4511-A6B2-F069E54128EF}"/>
              </a:ext>
            </a:extLst>
          </p:cNvPr>
          <p:cNvSpPr>
            <a:spLocks noGrp="1"/>
          </p:cNvSpPr>
          <p:nvPr>
            <p:ph idx="1"/>
          </p:nvPr>
        </p:nvSpPr>
        <p:spPr>
          <a:xfrm>
            <a:off x="755576" y="1600200"/>
            <a:ext cx="8064896" cy="4530725"/>
          </a:xfrm>
        </p:spPr>
        <p:txBody>
          <a:bodyPr/>
          <a:lstStyle/>
          <a:p>
            <a:pPr marL="0" indent="0">
              <a:buNone/>
            </a:pPr>
            <a:r>
              <a:rPr lang="en-MY" dirty="0"/>
              <a:t>3. Purpose : Teams are formed for a particular reason and can be short- or long-lived. Groups can exist as a matter of fact; for example, a group can be comprised of people of the same race or ethnic background.</a:t>
            </a:r>
          </a:p>
          <a:p>
            <a:pPr marL="0" indent="0">
              <a:buNone/>
            </a:pPr>
            <a:endParaRPr lang="en-MY" dirty="0"/>
          </a:p>
          <a:p>
            <a:pPr marL="0" indent="0">
              <a:buNone/>
            </a:pPr>
            <a:r>
              <a:rPr lang="en-MY" dirty="0"/>
              <a:t>4. Degree of formal structure : Team members' individual roles and duties are specified and their ways of working together are defined. Groups are generally much more informal; roles do not need to be assigned and norms of </a:t>
            </a:r>
            <a:r>
              <a:rPr lang="en-MY" dirty="0" err="1"/>
              <a:t>behavior</a:t>
            </a:r>
            <a:r>
              <a:rPr lang="en-MY" dirty="0"/>
              <a:t> do not need to develop.</a:t>
            </a:r>
          </a:p>
        </p:txBody>
      </p:sp>
    </p:spTree>
    <p:extLst>
      <p:ext uri="{BB962C8B-B14F-4D97-AF65-F5344CB8AC3E}">
        <p14:creationId xmlns:p14="http://schemas.microsoft.com/office/powerpoint/2010/main" val="2239181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2E907-9225-4F88-93E2-0E9A7D3A86E5}"/>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E5688196-9BD4-4B98-A9A0-E5B486FB9784}"/>
              </a:ext>
            </a:extLst>
          </p:cNvPr>
          <p:cNvSpPr>
            <a:spLocks noGrp="1"/>
          </p:cNvSpPr>
          <p:nvPr>
            <p:ph idx="1"/>
          </p:nvPr>
        </p:nvSpPr>
        <p:spPr>
          <a:xfrm>
            <a:off x="914400" y="1600201"/>
            <a:ext cx="7772400" cy="3196952"/>
          </a:xfrm>
        </p:spPr>
        <p:txBody>
          <a:bodyPr/>
          <a:lstStyle/>
          <a:p>
            <a:pPr marL="0" indent="0">
              <a:buNone/>
            </a:pPr>
            <a:r>
              <a:rPr lang="en-MY" dirty="0"/>
              <a:t>5. Familiarity among members : Team members are aware of the set of people they collaborate with, since they interact to complete tasks and activities. Members of a group may have personal relationships or they may have little knowledge of each other and no interactions whatsoever.</a:t>
            </a:r>
          </a:p>
        </p:txBody>
      </p:sp>
    </p:spTree>
    <p:extLst>
      <p:ext uri="{BB962C8B-B14F-4D97-AF65-F5344CB8AC3E}">
        <p14:creationId xmlns:p14="http://schemas.microsoft.com/office/powerpoint/2010/main" val="3037308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95371676"/>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83601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11558-0D5A-4DF0-A536-ABB10033848D}"/>
              </a:ext>
            </a:extLst>
          </p:cNvPr>
          <p:cNvSpPr>
            <a:spLocks noGrp="1"/>
          </p:cNvSpPr>
          <p:nvPr>
            <p:ph type="title"/>
          </p:nvPr>
        </p:nvSpPr>
        <p:spPr/>
        <p:txBody>
          <a:bodyPr/>
          <a:lstStyle/>
          <a:p>
            <a:r>
              <a:rPr lang="en-MY" dirty="0"/>
              <a:t>Organisational Life Cycle</a:t>
            </a:r>
          </a:p>
        </p:txBody>
      </p:sp>
      <p:pic>
        <p:nvPicPr>
          <p:cNvPr id="5" name="Picture 4">
            <a:extLst>
              <a:ext uri="{FF2B5EF4-FFF2-40B4-BE49-F238E27FC236}">
                <a16:creationId xmlns:a16="http://schemas.microsoft.com/office/drawing/2014/main" id="{E3FC2D58-E1E3-4F2C-9995-BA38F08175F3}"/>
              </a:ext>
            </a:extLst>
          </p:cNvPr>
          <p:cNvPicPr>
            <a:picLocks noChangeAspect="1"/>
          </p:cNvPicPr>
          <p:nvPr/>
        </p:nvPicPr>
        <p:blipFill>
          <a:blip r:embed="rId2"/>
          <a:stretch>
            <a:fillRect/>
          </a:stretch>
        </p:blipFill>
        <p:spPr>
          <a:xfrm>
            <a:off x="3520802" y="2060848"/>
            <a:ext cx="5500762" cy="2880320"/>
          </a:xfrm>
          <a:prstGeom prst="rect">
            <a:avLst/>
          </a:prstGeom>
        </p:spPr>
      </p:pic>
      <p:sp>
        <p:nvSpPr>
          <p:cNvPr id="6" name="TextBox 5">
            <a:extLst>
              <a:ext uri="{FF2B5EF4-FFF2-40B4-BE49-F238E27FC236}">
                <a16:creationId xmlns:a16="http://schemas.microsoft.com/office/drawing/2014/main" id="{A53B63F7-7447-46CD-8B26-463C0A7ECB33}"/>
              </a:ext>
            </a:extLst>
          </p:cNvPr>
          <p:cNvSpPr txBox="1"/>
          <p:nvPr/>
        </p:nvSpPr>
        <p:spPr>
          <a:xfrm>
            <a:off x="1403648" y="1844824"/>
            <a:ext cx="4536504" cy="1938992"/>
          </a:xfrm>
          <a:prstGeom prst="rect">
            <a:avLst/>
          </a:prstGeom>
          <a:noFill/>
        </p:spPr>
        <p:txBody>
          <a:bodyPr wrap="square" rtlCol="0">
            <a:spAutoFit/>
          </a:bodyPr>
          <a:lstStyle/>
          <a:p>
            <a:pPr marL="457200" indent="-457200">
              <a:buFont typeface="+mj-lt"/>
              <a:buAutoNum type="arabicPeriod"/>
            </a:pPr>
            <a:r>
              <a:rPr lang="en-MY" sz="2400" dirty="0"/>
              <a:t>Start-up</a:t>
            </a:r>
          </a:p>
          <a:p>
            <a:pPr marL="457200" indent="-457200">
              <a:buFont typeface="+mj-lt"/>
              <a:buAutoNum type="arabicPeriod"/>
            </a:pPr>
            <a:r>
              <a:rPr lang="en-MY" sz="2400" dirty="0"/>
              <a:t>Growth</a:t>
            </a:r>
          </a:p>
          <a:p>
            <a:pPr marL="457200" indent="-457200">
              <a:buFont typeface="+mj-lt"/>
              <a:buAutoNum type="arabicPeriod"/>
            </a:pPr>
            <a:r>
              <a:rPr lang="en-MY" sz="2400" dirty="0"/>
              <a:t>Maturity</a:t>
            </a:r>
          </a:p>
          <a:p>
            <a:pPr marL="457200" indent="-457200">
              <a:buFont typeface="+mj-lt"/>
              <a:buAutoNum type="arabicPeriod"/>
            </a:pPr>
            <a:r>
              <a:rPr lang="en-MY" sz="2400" dirty="0"/>
              <a:t>Revival</a:t>
            </a:r>
          </a:p>
          <a:p>
            <a:pPr marL="457200" indent="-457200">
              <a:buFont typeface="+mj-lt"/>
              <a:buAutoNum type="arabicPeriod"/>
            </a:pPr>
            <a:r>
              <a:rPr lang="en-MY" sz="2400" dirty="0"/>
              <a:t>Decline</a:t>
            </a:r>
          </a:p>
        </p:txBody>
      </p:sp>
    </p:spTree>
    <p:extLst>
      <p:ext uri="{BB962C8B-B14F-4D97-AF65-F5344CB8AC3E}">
        <p14:creationId xmlns:p14="http://schemas.microsoft.com/office/powerpoint/2010/main" val="948037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3AE15-E056-4FC5-A3FC-92D22F8C9558}"/>
              </a:ext>
            </a:extLst>
          </p:cNvPr>
          <p:cNvSpPr>
            <a:spLocks noGrp="1"/>
          </p:cNvSpPr>
          <p:nvPr>
            <p:ph type="title"/>
          </p:nvPr>
        </p:nvSpPr>
        <p:spPr/>
        <p:txBody>
          <a:bodyPr/>
          <a:lstStyle/>
          <a:p>
            <a:r>
              <a:rPr lang="en-MY" dirty="0"/>
              <a:t>Start-Up Stage</a:t>
            </a:r>
          </a:p>
        </p:txBody>
      </p:sp>
      <p:sp>
        <p:nvSpPr>
          <p:cNvPr id="3" name="Content Placeholder 2">
            <a:extLst>
              <a:ext uri="{FF2B5EF4-FFF2-40B4-BE49-F238E27FC236}">
                <a16:creationId xmlns:a16="http://schemas.microsoft.com/office/drawing/2014/main" id="{4B1BFC98-52A0-4675-BCF6-2CC19DF658C6}"/>
              </a:ext>
            </a:extLst>
          </p:cNvPr>
          <p:cNvSpPr>
            <a:spLocks noGrp="1"/>
          </p:cNvSpPr>
          <p:nvPr>
            <p:ph idx="1"/>
          </p:nvPr>
        </p:nvSpPr>
        <p:spPr/>
        <p:txBody>
          <a:bodyPr/>
          <a:lstStyle/>
          <a:p>
            <a:r>
              <a:rPr lang="en-MY" dirty="0"/>
              <a:t>A </a:t>
            </a:r>
            <a:r>
              <a:rPr lang="en-MY" dirty="0" err="1"/>
              <a:t>startup</a:t>
            </a:r>
            <a:r>
              <a:rPr lang="en-MY" dirty="0"/>
              <a:t> is a company that's in the initial stages of business.</a:t>
            </a:r>
          </a:p>
          <a:p>
            <a:r>
              <a:rPr lang="en-MY" dirty="0"/>
              <a:t>Until the business gets off the ground, a </a:t>
            </a:r>
            <a:r>
              <a:rPr lang="en-MY" dirty="0" err="1"/>
              <a:t>startup</a:t>
            </a:r>
            <a:r>
              <a:rPr lang="en-MY" dirty="0"/>
              <a:t> is often financed by its founders and may attempt to attract outside investment.</a:t>
            </a:r>
          </a:p>
          <a:p>
            <a:r>
              <a:rPr lang="en-MY" dirty="0"/>
              <a:t>The many funding sources for </a:t>
            </a:r>
            <a:r>
              <a:rPr lang="en-MY" dirty="0" err="1"/>
              <a:t>startups</a:t>
            </a:r>
            <a:r>
              <a:rPr lang="en-MY" dirty="0"/>
              <a:t> include family and friends, venture capitalists, crowdfunding and loans</a:t>
            </a:r>
          </a:p>
        </p:txBody>
      </p:sp>
    </p:spTree>
    <p:extLst>
      <p:ext uri="{BB962C8B-B14F-4D97-AF65-F5344CB8AC3E}">
        <p14:creationId xmlns:p14="http://schemas.microsoft.com/office/powerpoint/2010/main" val="4202176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5AF3-D8F1-4234-B968-26F09402773D}"/>
              </a:ext>
            </a:extLst>
          </p:cNvPr>
          <p:cNvSpPr>
            <a:spLocks noGrp="1"/>
          </p:cNvSpPr>
          <p:nvPr>
            <p:ph type="title"/>
          </p:nvPr>
        </p:nvSpPr>
        <p:spPr/>
        <p:txBody>
          <a:bodyPr/>
          <a:lstStyle/>
          <a:p>
            <a:r>
              <a:rPr lang="en-MY" dirty="0"/>
              <a:t>Growth Stage</a:t>
            </a:r>
          </a:p>
        </p:txBody>
      </p:sp>
      <p:sp>
        <p:nvSpPr>
          <p:cNvPr id="3" name="Content Placeholder 2">
            <a:extLst>
              <a:ext uri="{FF2B5EF4-FFF2-40B4-BE49-F238E27FC236}">
                <a16:creationId xmlns:a16="http://schemas.microsoft.com/office/drawing/2014/main" id="{05149E47-A506-4061-8A99-DF34E1401488}"/>
              </a:ext>
            </a:extLst>
          </p:cNvPr>
          <p:cNvSpPr>
            <a:spLocks noGrp="1"/>
          </p:cNvSpPr>
          <p:nvPr>
            <p:ph idx="1"/>
          </p:nvPr>
        </p:nvSpPr>
        <p:spPr/>
        <p:txBody>
          <a:bodyPr/>
          <a:lstStyle/>
          <a:p>
            <a:pPr marL="0" indent="0">
              <a:buNone/>
            </a:pPr>
            <a:r>
              <a:rPr lang="en-MY" dirty="0"/>
              <a:t>In the growth phase, companies experience rapid sales growth. As sales increase rapidly, businesses start seeing profit once they pass the break-even point.</a:t>
            </a:r>
          </a:p>
        </p:txBody>
      </p:sp>
    </p:spTree>
    <p:extLst>
      <p:ext uri="{BB962C8B-B14F-4D97-AF65-F5344CB8AC3E}">
        <p14:creationId xmlns:p14="http://schemas.microsoft.com/office/powerpoint/2010/main" val="2117963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1B506-85BE-4DC8-B355-3BE33EDDDA61}"/>
              </a:ext>
            </a:extLst>
          </p:cNvPr>
          <p:cNvSpPr>
            <a:spLocks noGrp="1"/>
          </p:cNvSpPr>
          <p:nvPr>
            <p:ph type="title"/>
          </p:nvPr>
        </p:nvSpPr>
        <p:spPr/>
        <p:txBody>
          <a:bodyPr/>
          <a:lstStyle/>
          <a:p>
            <a:r>
              <a:rPr lang="en-MY" dirty="0"/>
              <a:t>Maturity Stage</a:t>
            </a:r>
          </a:p>
        </p:txBody>
      </p:sp>
      <p:sp>
        <p:nvSpPr>
          <p:cNvPr id="3" name="Content Placeholder 2">
            <a:extLst>
              <a:ext uri="{FF2B5EF4-FFF2-40B4-BE49-F238E27FC236}">
                <a16:creationId xmlns:a16="http://schemas.microsoft.com/office/drawing/2014/main" id="{00638CCA-3F8E-4097-86F5-78D2F4F610B0}"/>
              </a:ext>
            </a:extLst>
          </p:cNvPr>
          <p:cNvSpPr>
            <a:spLocks noGrp="1"/>
          </p:cNvSpPr>
          <p:nvPr>
            <p:ph idx="1"/>
          </p:nvPr>
        </p:nvSpPr>
        <p:spPr/>
        <p:txBody>
          <a:bodyPr/>
          <a:lstStyle/>
          <a:p>
            <a:r>
              <a:rPr lang="en-MY" dirty="0"/>
              <a:t> Sales continue to increase, but at a slower rate, usually due to either approaching market saturation or the entry of new competitors in the market</a:t>
            </a:r>
          </a:p>
        </p:txBody>
      </p:sp>
    </p:spTree>
    <p:extLst>
      <p:ext uri="{BB962C8B-B14F-4D97-AF65-F5344CB8AC3E}">
        <p14:creationId xmlns:p14="http://schemas.microsoft.com/office/powerpoint/2010/main" val="3522990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D654-A18E-4C19-9C74-AC60712A9DF8}"/>
              </a:ext>
            </a:extLst>
          </p:cNvPr>
          <p:cNvSpPr>
            <a:spLocks noGrp="1"/>
          </p:cNvSpPr>
          <p:nvPr>
            <p:ph type="title"/>
          </p:nvPr>
        </p:nvSpPr>
        <p:spPr/>
        <p:txBody>
          <a:bodyPr/>
          <a:lstStyle/>
          <a:p>
            <a:r>
              <a:rPr lang="en-MY" dirty="0"/>
              <a:t>Decline Stage</a:t>
            </a:r>
          </a:p>
        </p:txBody>
      </p:sp>
      <p:sp>
        <p:nvSpPr>
          <p:cNvPr id="3" name="Content Placeholder 2">
            <a:extLst>
              <a:ext uri="{FF2B5EF4-FFF2-40B4-BE49-F238E27FC236}">
                <a16:creationId xmlns:a16="http://schemas.microsoft.com/office/drawing/2014/main" id="{D7886100-2898-40B9-BB52-00AB584E2341}"/>
              </a:ext>
            </a:extLst>
          </p:cNvPr>
          <p:cNvSpPr>
            <a:spLocks noGrp="1"/>
          </p:cNvSpPr>
          <p:nvPr>
            <p:ph idx="1"/>
          </p:nvPr>
        </p:nvSpPr>
        <p:spPr/>
        <p:txBody>
          <a:bodyPr/>
          <a:lstStyle/>
          <a:p>
            <a:r>
              <a:rPr lang="en-MY" dirty="0"/>
              <a:t>In the final stage of the business life cycle, sales, profit, and cash flow all decline. During this phase, companies accept their failure to extend their business life cycle by adapting to the changing business environment. Firms lose their competitive advantage and finally exit the market.</a:t>
            </a:r>
          </a:p>
        </p:txBody>
      </p:sp>
    </p:spTree>
    <p:extLst>
      <p:ext uri="{BB962C8B-B14F-4D97-AF65-F5344CB8AC3E}">
        <p14:creationId xmlns:p14="http://schemas.microsoft.com/office/powerpoint/2010/main" val="21981931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ACD2A-62AB-4AA2-BE34-6850DA835155}"/>
              </a:ext>
            </a:extLst>
          </p:cNvPr>
          <p:cNvSpPr>
            <a:spLocks noGrp="1"/>
          </p:cNvSpPr>
          <p:nvPr>
            <p:ph type="title"/>
          </p:nvPr>
        </p:nvSpPr>
        <p:spPr/>
        <p:txBody>
          <a:bodyPr/>
          <a:lstStyle/>
          <a:p>
            <a:r>
              <a:rPr lang="en-MY" dirty="0"/>
              <a:t>Revival Stage</a:t>
            </a:r>
          </a:p>
        </p:txBody>
      </p:sp>
      <p:sp>
        <p:nvSpPr>
          <p:cNvPr id="3" name="Content Placeholder 2">
            <a:extLst>
              <a:ext uri="{FF2B5EF4-FFF2-40B4-BE49-F238E27FC236}">
                <a16:creationId xmlns:a16="http://schemas.microsoft.com/office/drawing/2014/main" id="{8C29A669-27C5-4D85-B22F-6A5962388DC0}"/>
              </a:ext>
            </a:extLst>
          </p:cNvPr>
          <p:cNvSpPr>
            <a:spLocks noGrp="1"/>
          </p:cNvSpPr>
          <p:nvPr>
            <p:ph idx="1"/>
          </p:nvPr>
        </p:nvSpPr>
        <p:spPr/>
        <p:txBody>
          <a:bodyPr/>
          <a:lstStyle/>
          <a:p>
            <a:pPr marL="0" indent="0">
              <a:buNone/>
            </a:pPr>
            <a:r>
              <a:rPr lang="en-MY" dirty="0"/>
              <a:t>Businesses extend their business life cycle during this phase by reinventing themselves and investing in new technologies and emerging markets. This allows for companies to reposition themselves in their dynamic industries, and hence refresh their growth in the marketplace</a:t>
            </a:r>
          </a:p>
        </p:txBody>
      </p:sp>
    </p:spTree>
    <p:extLst>
      <p:ext uri="{BB962C8B-B14F-4D97-AF65-F5344CB8AC3E}">
        <p14:creationId xmlns:p14="http://schemas.microsoft.com/office/powerpoint/2010/main" val="2009009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980676401"/>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173630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Globalisation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Globalization is the free movement of goods, services and people across the world in a seamless and integrated manner.</a:t>
            </a:r>
          </a:p>
          <a:p>
            <a:pPr marL="0" indent="0">
              <a:buNone/>
            </a:pPr>
            <a:endParaRPr lang="en-MY" dirty="0"/>
          </a:p>
          <a:p>
            <a:pPr marL="0" indent="0">
              <a:buNone/>
            </a:pPr>
            <a:r>
              <a:rPr lang="en-MY"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p14="http://schemas.microsoft.com/office/powerpoint/2010/main" val="19496757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EF087-0F87-4580-980F-8DAD7282AAAC}"/>
              </a:ext>
            </a:extLst>
          </p:cNvPr>
          <p:cNvSpPr>
            <a:spLocks noGrp="1"/>
          </p:cNvSpPr>
          <p:nvPr>
            <p:ph type="title"/>
          </p:nvPr>
        </p:nvSpPr>
        <p:spPr/>
        <p:txBody>
          <a:bodyPr/>
          <a:lstStyle/>
          <a:p>
            <a:r>
              <a:rPr lang="en-MY" dirty="0"/>
              <a:t>Stages of Globalisation</a:t>
            </a:r>
          </a:p>
        </p:txBody>
      </p:sp>
      <p:pic>
        <p:nvPicPr>
          <p:cNvPr id="5" name="Picture 4">
            <a:extLst>
              <a:ext uri="{FF2B5EF4-FFF2-40B4-BE49-F238E27FC236}">
                <a16:creationId xmlns:a16="http://schemas.microsoft.com/office/drawing/2014/main" id="{905CC6C9-4897-458D-A28B-AEC75020BDD0}"/>
              </a:ext>
            </a:extLst>
          </p:cNvPr>
          <p:cNvPicPr>
            <a:picLocks noChangeAspect="1"/>
          </p:cNvPicPr>
          <p:nvPr/>
        </p:nvPicPr>
        <p:blipFill>
          <a:blip r:embed="rId2"/>
          <a:stretch>
            <a:fillRect/>
          </a:stretch>
        </p:blipFill>
        <p:spPr>
          <a:xfrm>
            <a:off x="914400" y="1772815"/>
            <a:ext cx="6681936" cy="4593831"/>
          </a:xfrm>
          <a:prstGeom prst="rect">
            <a:avLst/>
          </a:prstGeom>
        </p:spPr>
      </p:pic>
    </p:spTree>
    <p:extLst>
      <p:ext uri="{BB962C8B-B14F-4D97-AF65-F5344CB8AC3E}">
        <p14:creationId xmlns:p14="http://schemas.microsoft.com/office/powerpoint/2010/main" val="1849049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FB43-FCAC-427D-8FA3-160CE7FE7FE5}"/>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4892A51D-119A-4647-AE84-EB4C21C41742}"/>
              </a:ext>
            </a:extLst>
          </p:cNvPr>
          <p:cNvSpPr>
            <a:spLocks noGrp="1"/>
          </p:cNvSpPr>
          <p:nvPr>
            <p:ph idx="1"/>
          </p:nvPr>
        </p:nvSpPr>
        <p:spPr>
          <a:xfrm>
            <a:off x="546956" y="1628801"/>
            <a:ext cx="8568909" cy="4490646"/>
          </a:xfrm>
        </p:spPr>
        <p:txBody>
          <a:bodyPr/>
          <a:lstStyle/>
          <a:p>
            <a:pPr>
              <a:buFont typeface="Wingdings" panose="05000000000000000000" pitchFamily="2" charset="2"/>
              <a:buChar char="§"/>
            </a:pPr>
            <a:endParaRPr lang="en-MY" dirty="0"/>
          </a:p>
          <a:p>
            <a:pPr marL="0" indent="0">
              <a:buNone/>
            </a:pPr>
            <a:r>
              <a:rPr lang="en-MY" dirty="0"/>
              <a:t>The product or service is developed in the home country and produced and sold there. The strategy focuses only on the home market; the organization is mono-cultural (as defined by the home country).</a:t>
            </a:r>
          </a:p>
          <a:p>
            <a:pPr>
              <a:buFont typeface="Wingdings" panose="05000000000000000000" pitchFamily="2" charset="2"/>
              <a:buChar char="§"/>
            </a:pPr>
            <a:endParaRPr lang="en-MY" dirty="0"/>
          </a:p>
        </p:txBody>
      </p:sp>
    </p:spTree>
    <p:extLst>
      <p:ext uri="{BB962C8B-B14F-4D97-AF65-F5344CB8AC3E}">
        <p14:creationId xmlns:p14="http://schemas.microsoft.com/office/powerpoint/2010/main" val="15666796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E69AF-E621-4016-88BD-F9B23307ED7D}"/>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FAA305A9-1AAE-48C9-8C61-051CFBD06660}"/>
              </a:ext>
            </a:extLst>
          </p:cNvPr>
          <p:cNvSpPr>
            <a:spLocks noGrp="1"/>
          </p:cNvSpPr>
          <p:nvPr>
            <p:ph idx="1"/>
          </p:nvPr>
        </p:nvSpPr>
        <p:spPr/>
        <p:txBody>
          <a:bodyPr/>
          <a:lstStyle/>
          <a:p>
            <a:pPr marL="0" indent="0">
              <a:buNone/>
            </a:pPr>
            <a:r>
              <a:rPr lang="en-MY"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p14="http://schemas.microsoft.com/office/powerpoint/2010/main" val="30493722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DF28-5490-4FDF-A1B1-E4BAF740C6C2}"/>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421C5802-C6A6-4072-AC14-08FD398B7152}"/>
              </a:ext>
            </a:extLst>
          </p:cNvPr>
          <p:cNvSpPr>
            <a:spLocks noGrp="1"/>
          </p:cNvSpPr>
          <p:nvPr>
            <p:ph idx="1"/>
          </p:nvPr>
        </p:nvSpPr>
        <p:spPr/>
        <p:txBody>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p14="http://schemas.microsoft.com/office/powerpoint/2010/main" val="3999039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AE8B-207E-42A0-B0AD-2D445EDAF61C}"/>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A666D9C5-365B-4554-B67B-632D3722070A}"/>
              </a:ext>
            </a:extLst>
          </p:cNvPr>
          <p:cNvSpPr>
            <a:spLocks noGrp="1"/>
          </p:cNvSpPr>
          <p:nvPr>
            <p:ph idx="1"/>
          </p:nvPr>
        </p:nvSpPr>
        <p:spPr>
          <a:xfrm>
            <a:off x="914400" y="1600201"/>
            <a:ext cx="7772400" cy="3052936"/>
          </a:xfrm>
        </p:spPr>
        <p:txBody>
          <a:bodyPr/>
          <a:lstStyle/>
          <a:p>
            <a:pPr marL="0" indent="0">
              <a:buNone/>
            </a:pPr>
            <a:r>
              <a:rPr lang="en-MY"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p14="http://schemas.microsoft.com/office/powerpoint/2010/main" val="34916902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921277625"/>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171904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093C0-FD6B-403C-A278-4714EBD32A36}"/>
              </a:ext>
            </a:extLst>
          </p:cNvPr>
          <p:cNvSpPr>
            <a:spLocks noGrp="1"/>
          </p:cNvSpPr>
          <p:nvPr>
            <p:ph type="title"/>
          </p:nvPr>
        </p:nvSpPr>
        <p:spPr/>
        <p:txBody>
          <a:bodyPr/>
          <a:lstStyle/>
          <a:p>
            <a:r>
              <a:rPr lang="en-MY" dirty="0"/>
              <a:t>Global Orientations</a:t>
            </a:r>
          </a:p>
        </p:txBody>
      </p:sp>
      <p:sp>
        <p:nvSpPr>
          <p:cNvPr id="3" name="Content Placeholder 2">
            <a:extLst>
              <a:ext uri="{FF2B5EF4-FFF2-40B4-BE49-F238E27FC236}">
                <a16:creationId xmlns:a16="http://schemas.microsoft.com/office/drawing/2014/main" id="{D4C28998-69B6-44BB-B28A-6187538BA510}"/>
              </a:ext>
            </a:extLst>
          </p:cNvPr>
          <p:cNvSpPr>
            <a:spLocks noGrp="1"/>
          </p:cNvSpPr>
          <p:nvPr>
            <p:ph idx="1"/>
          </p:nvPr>
        </p:nvSpPr>
        <p:spPr/>
        <p:txBody>
          <a:bodyPr/>
          <a:lstStyle/>
          <a:p>
            <a:pPr marL="0" indent="0">
              <a:buNone/>
            </a:pPr>
            <a:r>
              <a:rPr lang="en-MY" dirty="0"/>
              <a:t>Global integration refers to the coordination of the firm’s value-chain activities across</a:t>
            </a:r>
          </a:p>
          <a:p>
            <a:pPr marL="0" indent="0">
              <a:buNone/>
            </a:pPr>
            <a:r>
              <a:rPr lang="en-MY" dirty="0"/>
              <a:t>countries to achieve worldwide efficiency, synergy, and cross-fertilization in order to take</a:t>
            </a:r>
          </a:p>
          <a:p>
            <a:pPr marL="0" indent="0">
              <a:buNone/>
            </a:pPr>
            <a:r>
              <a:rPr lang="en-MY" dirty="0"/>
              <a:t>maximum advantage of similarities between countries. The flexibility objective is also</a:t>
            </a:r>
          </a:p>
          <a:p>
            <a:pPr marL="0" indent="0">
              <a:buNone/>
            </a:pPr>
            <a:r>
              <a:rPr lang="en-MY" dirty="0"/>
              <a:t>called local responsiveness. Local responsiveness refers to meeting the specific needs of buyers in individual countries.</a:t>
            </a:r>
          </a:p>
        </p:txBody>
      </p:sp>
    </p:spTree>
    <p:extLst>
      <p:ext uri="{BB962C8B-B14F-4D97-AF65-F5344CB8AC3E}">
        <p14:creationId xmlns:p14="http://schemas.microsoft.com/office/powerpoint/2010/main" val="21820774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EEE8-8669-4658-84BF-CDCF9BC28C9A}"/>
              </a:ext>
            </a:extLst>
          </p:cNvPr>
          <p:cNvSpPr>
            <a:spLocks noGrp="1"/>
          </p:cNvSpPr>
          <p:nvPr>
            <p:ph type="title"/>
          </p:nvPr>
        </p:nvSpPr>
        <p:spPr/>
        <p:txBody>
          <a:bodyPr/>
          <a:lstStyle/>
          <a:p>
            <a:r>
              <a:rPr lang="en-MY" dirty="0"/>
              <a:t>Global Integration vs. Local Responsiveness</a:t>
            </a:r>
          </a:p>
        </p:txBody>
      </p:sp>
      <p:sp>
        <p:nvSpPr>
          <p:cNvPr id="3" name="Content Placeholder 2">
            <a:extLst>
              <a:ext uri="{FF2B5EF4-FFF2-40B4-BE49-F238E27FC236}">
                <a16:creationId xmlns:a16="http://schemas.microsoft.com/office/drawing/2014/main" id="{CCA55580-F2BD-47A3-8305-F09A3CF34345}"/>
              </a:ext>
            </a:extLst>
          </p:cNvPr>
          <p:cNvSpPr>
            <a:spLocks noGrp="1"/>
          </p:cNvSpPr>
          <p:nvPr>
            <p:ph idx="1"/>
          </p:nvPr>
        </p:nvSpPr>
        <p:spPr/>
        <p:txBody>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p14="http://schemas.microsoft.com/office/powerpoint/2010/main" val="13555009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514D0-4C86-4A7E-8EF7-39AFEC1760AD}"/>
              </a:ext>
            </a:extLst>
          </p:cNvPr>
          <p:cNvSpPr>
            <a:spLocks noGrp="1"/>
          </p:cNvSpPr>
          <p:nvPr>
            <p:ph type="title"/>
          </p:nvPr>
        </p:nvSpPr>
        <p:spPr/>
        <p:txBody>
          <a:bodyPr/>
          <a:lstStyle/>
          <a:p>
            <a:r>
              <a:rPr lang="en-MY" dirty="0"/>
              <a:t>Global Integration &amp; Local Responsiveness </a:t>
            </a:r>
          </a:p>
        </p:txBody>
      </p:sp>
      <p:pic>
        <p:nvPicPr>
          <p:cNvPr id="5" name="Picture 4">
            <a:extLst>
              <a:ext uri="{FF2B5EF4-FFF2-40B4-BE49-F238E27FC236}">
                <a16:creationId xmlns:a16="http://schemas.microsoft.com/office/drawing/2014/main" id="{C8785B15-5DE4-4911-B132-1C81AB53C9B3}"/>
              </a:ext>
            </a:extLst>
          </p:cNvPr>
          <p:cNvPicPr>
            <a:picLocks noChangeAspect="1"/>
          </p:cNvPicPr>
          <p:nvPr/>
        </p:nvPicPr>
        <p:blipFill>
          <a:blip r:embed="rId3"/>
          <a:stretch>
            <a:fillRect/>
          </a:stretch>
        </p:blipFill>
        <p:spPr>
          <a:xfrm>
            <a:off x="1187624" y="2132856"/>
            <a:ext cx="5524500" cy="4162425"/>
          </a:xfrm>
          <a:prstGeom prst="rect">
            <a:avLst/>
          </a:prstGeom>
        </p:spPr>
      </p:pic>
    </p:spTree>
    <p:extLst>
      <p:ext uri="{BB962C8B-B14F-4D97-AF65-F5344CB8AC3E}">
        <p14:creationId xmlns:p14="http://schemas.microsoft.com/office/powerpoint/2010/main" val="25350499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5A6C1-4B39-4CE9-8637-182D6617E788}"/>
              </a:ext>
            </a:extLst>
          </p:cNvPr>
          <p:cNvSpPr>
            <a:spLocks noGrp="1"/>
          </p:cNvSpPr>
          <p:nvPr>
            <p:ph type="title"/>
          </p:nvPr>
        </p:nvSpPr>
        <p:spPr/>
        <p:txBody>
          <a:bodyPr/>
          <a:lstStyle/>
          <a:p>
            <a:r>
              <a:rPr lang="en-MY" dirty="0"/>
              <a:t>Bartlett and Ghoshal Matrix</a:t>
            </a:r>
          </a:p>
        </p:txBody>
      </p:sp>
      <p:pic>
        <p:nvPicPr>
          <p:cNvPr id="5" name="Picture 4">
            <a:extLst>
              <a:ext uri="{FF2B5EF4-FFF2-40B4-BE49-F238E27FC236}">
                <a16:creationId xmlns:a16="http://schemas.microsoft.com/office/drawing/2014/main" id="{9A27286F-0416-4D28-9919-FC85A49F2F4D}"/>
              </a:ext>
            </a:extLst>
          </p:cNvPr>
          <p:cNvPicPr>
            <a:picLocks noChangeAspect="1"/>
          </p:cNvPicPr>
          <p:nvPr/>
        </p:nvPicPr>
        <p:blipFill>
          <a:blip r:embed="rId2"/>
          <a:stretch>
            <a:fillRect/>
          </a:stretch>
        </p:blipFill>
        <p:spPr>
          <a:xfrm>
            <a:off x="930384" y="1916832"/>
            <a:ext cx="7341148" cy="4267349"/>
          </a:xfrm>
          <a:prstGeom prst="rect">
            <a:avLst/>
          </a:prstGeom>
        </p:spPr>
      </p:pic>
    </p:spTree>
    <p:extLst>
      <p:ext uri="{BB962C8B-B14F-4D97-AF65-F5344CB8AC3E}">
        <p14:creationId xmlns:p14="http://schemas.microsoft.com/office/powerpoint/2010/main" val="4877301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378FF-C9B8-49BB-9472-7F4D57AA19FD}"/>
              </a:ext>
            </a:extLst>
          </p:cNvPr>
          <p:cNvSpPr>
            <a:spLocks noGrp="1"/>
          </p:cNvSpPr>
          <p:nvPr>
            <p:ph type="title"/>
          </p:nvPr>
        </p:nvSpPr>
        <p:spPr/>
        <p:txBody>
          <a:bodyPr/>
          <a:lstStyle/>
          <a:p>
            <a:r>
              <a:rPr lang="en-MY" dirty="0"/>
              <a:t>International Strategy</a:t>
            </a:r>
          </a:p>
        </p:txBody>
      </p:sp>
      <p:pic>
        <p:nvPicPr>
          <p:cNvPr id="5" name="Picture 4">
            <a:extLst>
              <a:ext uri="{FF2B5EF4-FFF2-40B4-BE49-F238E27FC236}">
                <a16:creationId xmlns:a16="http://schemas.microsoft.com/office/drawing/2014/main" id="{1BBE5A55-27B6-46AD-A8DC-5697B89A59AE}"/>
              </a:ext>
            </a:extLst>
          </p:cNvPr>
          <p:cNvPicPr>
            <a:picLocks noChangeAspect="1"/>
          </p:cNvPicPr>
          <p:nvPr/>
        </p:nvPicPr>
        <p:blipFill>
          <a:blip r:embed="rId2"/>
          <a:stretch>
            <a:fillRect/>
          </a:stretch>
        </p:blipFill>
        <p:spPr>
          <a:xfrm>
            <a:off x="1452587" y="2132856"/>
            <a:ext cx="6238825" cy="4155463"/>
          </a:xfrm>
          <a:prstGeom prst="rect">
            <a:avLst/>
          </a:prstGeom>
        </p:spPr>
      </p:pic>
    </p:spTree>
    <p:extLst>
      <p:ext uri="{BB962C8B-B14F-4D97-AF65-F5344CB8AC3E}">
        <p14:creationId xmlns:p14="http://schemas.microsoft.com/office/powerpoint/2010/main" val="42720577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450E2-B538-48FA-890C-301EC6F98B41}"/>
              </a:ext>
            </a:extLst>
          </p:cNvPr>
          <p:cNvSpPr>
            <a:spLocks noGrp="1"/>
          </p:cNvSpPr>
          <p:nvPr>
            <p:ph type="title"/>
          </p:nvPr>
        </p:nvSpPr>
        <p:spPr/>
        <p:txBody>
          <a:bodyPr/>
          <a:lstStyle/>
          <a:p>
            <a:r>
              <a:rPr lang="en-MY" dirty="0"/>
              <a:t>Multi Domestic Strategy</a:t>
            </a:r>
          </a:p>
        </p:txBody>
      </p:sp>
      <p:pic>
        <p:nvPicPr>
          <p:cNvPr id="5" name="Picture 4">
            <a:extLst>
              <a:ext uri="{FF2B5EF4-FFF2-40B4-BE49-F238E27FC236}">
                <a16:creationId xmlns:a16="http://schemas.microsoft.com/office/drawing/2014/main" id="{206A6E56-A4B9-4386-9442-302BDD40B027}"/>
              </a:ext>
            </a:extLst>
          </p:cNvPr>
          <p:cNvPicPr>
            <a:picLocks noChangeAspect="1"/>
          </p:cNvPicPr>
          <p:nvPr/>
        </p:nvPicPr>
        <p:blipFill>
          <a:blip r:embed="rId2"/>
          <a:stretch>
            <a:fillRect/>
          </a:stretch>
        </p:blipFill>
        <p:spPr>
          <a:xfrm>
            <a:off x="1404392" y="1772816"/>
            <a:ext cx="6335216" cy="4308879"/>
          </a:xfrm>
          <a:prstGeom prst="rect">
            <a:avLst/>
          </a:prstGeom>
        </p:spPr>
      </p:pic>
    </p:spTree>
    <p:extLst>
      <p:ext uri="{BB962C8B-B14F-4D97-AF65-F5344CB8AC3E}">
        <p14:creationId xmlns:p14="http://schemas.microsoft.com/office/powerpoint/2010/main" val="7777193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EFEBD-E634-4AF2-831D-CD277E5BE53B}"/>
              </a:ext>
            </a:extLst>
          </p:cNvPr>
          <p:cNvSpPr>
            <a:spLocks noGrp="1"/>
          </p:cNvSpPr>
          <p:nvPr>
            <p:ph type="title"/>
          </p:nvPr>
        </p:nvSpPr>
        <p:spPr/>
        <p:txBody>
          <a:bodyPr/>
          <a:lstStyle/>
          <a:p>
            <a:r>
              <a:rPr lang="en-MY" dirty="0"/>
              <a:t>Global Strategy</a:t>
            </a:r>
          </a:p>
        </p:txBody>
      </p:sp>
      <p:pic>
        <p:nvPicPr>
          <p:cNvPr id="5" name="Picture 4">
            <a:extLst>
              <a:ext uri="{FF2B5EF4-FFF2-40B4-BE49-F238E27FC236}">
                <a16:creationId xmlns:a16="http://schemas.microsoft.com/office/drawing/2014/main" id="{8D1DDADE-052E-41DF-A980-876D423734AE}"/>
              </a:ext>
            </a:extLst>
          </p:cNvPr>
          <p:cNvPicPr>
            <a:picLocks noChangeAspect="1"/>
          </p:cNvPicPr>
          <p:nvPr/>
        </p:nvPicPr>
        <p:blipFill>
          <a:blip r:embed="rId2"/>
          <a:stretch>
            <a:fillRect/>
          </a:stretch>
        </p:blipFill>
        <p:spPr>
          <a:xfrm>
            <a:off x="1330288" y="1916832"/>
            <a:ext cx="6483424" cy="4364734"/>
          </a:xfrm>
          <a:prstGeom prst="rect">
            <a:avLst/>
          </a:prstGeom>
        </p:spPr>
      </p:pic>
    </p:spTree>
    <p:extLst>
      <p:ext uri="{BB962C8B-B14F-4D97-AF65-F5344CB8AC3E}">
        <p14:creationId xmlns:p14="http://schemas.microsoft.com/office/powerpoint/2010/main" val="40695309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B93DB-EBAA-474E-ABD1-68EEEA076F03}"/>
              </a:ext>
            </a:extLst>
          </p:cNvPr>
          <p:cNvSpPr>
            <a:spLocks noGrp="1"/>
          </p:cNvSpPr>
          <p:nvPr>
            <p:ph type="title"/>
          </p:nvPr>
        </p:nvSpPr>
        <p:spPr/>
        <p:txBody>
          <a:bodyPr/>
          <a:lstStyle/>
          <a:p>
            <a:r>
              <a:rPr lang="en-MY" dirty="0"/>
              <a:t>Transnational Strategy</a:t>
            </a:r>
          </a:p>
        </p:txBody>
      </p:sp>
      <p:pic>
        <p:nvPicPr>
          <p:cNvPr id="5" name="Picture 4">
            <a:extLst>
              <a:ext uri="{FF2B5EF4-FFF2-40B4-BE49-F238E27FC236}">
                <a16:creationId xmlns:a16="http://schemas.microsoft.com/office/drawing/2014/main" id="{CB699C34-4D40-4F88-AB0E-B84C20B19232}"/>
              </a:ext>
            </a:extLst>
          </p:cNvPr>
          <p:cNvPicPr>
            <a:picLocks noChangeAspect="1"/>
          </p:cNvPicPr>
          <p:nvPr/>
        </p:nvPicPr>
        <p:blipFill>
          <a:blip r:embed="rId2"/>
          <a:stretch>
            <a:fillRect/>
          </a:stretch>
        </p:blipFill>
        <p:spPr>
          <a:xfrm>
            <a:off x="1507641" y="2060848"/>
            <a:ext cx="6128717" cy="4130710"/>
          </a:xfrm>
          <a:prstGeom prst="rect">
            <a:avLst/>
          </a:prstGeom>
        </p:spPr>
      </p:pic>
    </p:spTree>
    <p:extLst>
      <p:ext uri="{BB962C8B-B14F-4D97-AF65-F5344CB8AC3E}">
        <p14:creationId xmlns:p14="http://schemas.microsoft.com/office/powerpoint/2010/main" val="5806334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2006</TotalTime>
  <Words>1364</Words>
  <Application>Microsoft Office PowerPoint</Application>
  <PresentationFormat>On-screen Show (4:3)</PresentationFormat>
  <Paragraphs>122</Paragraphs>
  <Slides>34</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Roboto</vt:lpstr>
      <vt:lpstr>Times New Roman</vt:lpstr>
      <vt:lpstr>Wingdings</vt:lpstr>
      <vt:lpstr>Office Theme</vt:lpstr>
      <vt:lpstr>BUSINESS LEADERSHIP - II</vt:lpstr>
      <vt:lpstr>PowerPoint Presentation</vt:lpstr>
      <vt:lpstr>Type of Structures</vt:lpstr>
      <vt:lpstr>Structure affects how strategic decisions are made</vt:lpstr>
      <vt:lpstr>Boundaryless Structure</vt:lpstr>
      <vt:lpstr>Boundaryless Structure</vt:lpstr>
      <vt:lpstr>PowerPoint Presentation</vt:lpstr>
      <vt:lpstr>Group vs. Team</vt:lpstr>
      <vt:lpstr>Group vs. Team</vt:lpstr>
      <vt:lpstr>Group vs. Team</vt:lpstr>
      <vt:lpstr>PowerPoint Presentation</vt:lpstr>
      <vt:lpstr>Organisational Life Cycle</vt:lpstr>
      <vt:lpstr>Start-Up Stage</vt:lpstr>
      <vt:lpstr>Growth Stage</vt:lpstr>
      <vt:lpstr>Maturity Stage</vt:lpstr>
      <vt:lpstr>Decline Stage</vt:lpstr>
      <vt:lpstr>Revival Stage</vt:lpstr>
      <vt:lpstr>PowerPoint Presentation</vt:lpstr>
      <vt:lpstr>Globalisation</vt:lpstr>
      <vt:lpstr>Stages of Globalisation</vt:lpstr>
      <vt:lpstr>Stage 1: Domestic</vt:lpstr>
      <vt:lpstr>Stage 2: International</vt:lpstr>
      <vt:lpstr>Stage 3: Multinational</vt:lpstr>
      <vt:lpstr>Stage 4: Global</vt:lpstr>
      <vt:lpstr>PowerPoint Presentation</vt:lpstr>
      <vt:lpstr>Global Orientations</vt:lpstr>
      <vt:lpstr>Global Integration vs. Local Responsiveness</vt:lpstr>
      <vt:lpstr>Global Integration &amp; Local Responsiveness </vt:lpstr>
      <vt:lpstr>Bartlett and Ghoshal Matrix</vt:lpstr>
      <vt:lpstr>International Strategy</vt:lpstr>
      <vt:lpstr>Multi Domestic Strategy</vt:lpstr>
      <vt:lpstr>Global Strategy</vt:lpstr>
      <vt:lpstr>Transnational Strategy</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73</cp:revision>
  <cp:lastPrinted>1601-01-01T00:00:00Z</cp:lastPrinted>
  <dcterms:created xsi:type="dcterms:W3CDTF">2020-07-09T15:12:46Z</dcterms:created>
  <dcterms:modified xsi:type="dcterms:W3CDTF">2021-03-20T10:44:32Z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