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3"/>
  </p:notesMasterIdLst>
  <p:handoutMasterIdLst>
    <p:handoutMasterId r:id="rId64"/>
  </p:handoutMasterIdLst>
  <p:sldIdLst>
    <p:sldId id="256" r:id="rId2"/>
    <p:sldId id="369" r:id="rId3"/>
    <p:sldId id="272" r:id="rId4"/>
    <p:sldId id="363" r:id="rId5"/>
    <p:sldId id="364" r:id="rId6"/>
    <p:sldId id="365" r:id="rId7"/>
    <p:sldId id="366" r:id="rId8"/>
    <p:sldId id="367" r:id="rId9"/>
    <p:sldId id="393" r:id="rId10"/>
    <p:sldId id="394" r:id="rId11"/>
    <p:sldId id="370" r:id="rId12"/>
    <p:sldId id="257" r:id="rId13"/>
    <p:sldId id="400" r:id="rId14"/>
    <p:sldId id="301" r:id="rId15"/>
    <p:sldId id="302" r:id="rId16"/>
    <p:sldId id="303" r:id="rId17"/>
    <p:sldId id="304" r:id="rId18"/>
    <p:sldId id="305" r:id="rId19"/>
    <p:sldId id="306" r:id="rId20"/>
    <p:sldId id="307" r:id="rId21"/>
    <p:sldId id="308" r:id="rId22"/>
    <p:sldId id="309" r:id="rId23"/>
    <p:sldId id="523" r:id="rId24"/>
    <p:sldId id="524" r:id="rId25"/>
    <p:sldId id="371" r:id="rId26"/>
    <p:sldId id="310" r:id="rId27"/>
    <p:sldId id="525" r:id="rId28"/>
    <p:sldId id="526" r:id="rId29"/>
    <p:sldId id="527" r:id="rId30"/>
    <p:sldId id="528" r:id="rId31"/>
    <p:sldId id="529" r:id="rId32"/>
    <p:sldId id="530" r:id="rId33"/>
    <p:sldId id="531" r:id="rId34"/>
    <p:sldId id="532" r:id="rId35"/>
    <p:sldId id="319" r:id="rId36"/>
    <p:sldId id="320" r:id="rId37"/>
    <p:sldId id="489" r:id="rId38"/>
    <p:sldId id="533" r:id="rId39"/>
    <p:sldId id="534" r:id="rId40"/>
    <p:sldId id="372" r:id="rId41"/>
    <p:sldId id="329" r:id="rId42"/>
    <p:sldId id="327" r:id="rId43"/>
    <p:sldId id="538" r:id="rId44"/>
    <p:sldId id="427" r:id="rId45"/>
    <p:sldId id="428" r:id="rId46"/>
    <p:sldId id="429" r:id="rId47"/>
    <p:sldId id="430" r:id="rId48"/>
    <p:sldId id="431" r:id="rId49"/>
    <p:sldId id="380" r:id="rId50"/>
    <p:sldId id="375" r:id="rId51"/>
    <p:sldId id="376" r:id="rId52"/>
    <p:sldId id="377" r:id="rId53"/>
    <p:sldId id="378" r:id="rId54"/>
    <p:sldId id="379" r:id="rId55"/>
    <p:sldId id="328" r:id="rId56"/>
    <p:sldId id="271" r:id="rId57"/>
    <p:sldId id="263" r:id="rId58"/>
    <p:sldId id="264" r:id="rId59"/>
    <p:sldId id="539" r:id="rId60"/>
    <p:sldId id="540" r:id="rId61"/>
    <p:sldId id="276" r:id="rId6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5EB47411-6601-4364-BFC1-2FA7C43EE555}" type="presOf" srcId="{7D110BA3-39A2-40F1-8F52-9B98BD57EE45}" destId="{88E3B239-EFBF-4B6F-9750-90B0B71EA79C}"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E5A29382-276D-4082-AEFF-0B6B8F540E60}" type="presParOf" srcId="{CC8763B3-4621-4666-B669-3C5BA2A30DBE}" destId="{ED9376BC-750F-478A-87C9-1D21DCFEB9AD}" srcOrd="13" destOrd="0" presId="urn:microsoft.com/office/officeart/2005/8/layout/vList2"/>
    <dgm:cxn modelId="{E4E4C348-C70E-4CC6-91E4-F668B4B5E76C}" type="presParOf" srcId="{CC8763B3-4621-4666-B669-3C5BA2A30DBE}" destId="{88E3B239-EFBF-4B6F-9750-90B0B71EA79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139A0237-A13A-466B-92EF-BE9F7CF66ECA}" type="presOf" srcId="{1192201F-4FB3-4705-BFA2-AAC023B6B824}" destId="{760C3E4C-2BC8-4424-A029-C033B55839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7DB0891-F89B-4D34-A748-01EA31448C2B}" type="presParOf" srcId="{CC8763B3-4621-4666-B669-3C5BA2A30DBE}" destId="{14C2093E-741A-4BB7-A523-9B503FAE4D01}" srcOrd="13" destOrd="0" presId="urn:microsoft.com/office/officeart/2005/8/layout/vList2"/>
    <dgm:cxn modelId="{F3158617-5464-48E5-9E6C-716F8D41E99B}" type="presParOf" srcId="{CC8763B3-4621-4666-B669-3C5BA2A30DBE}" destId="{760C3E4C-2BC8-4424-A029-C033B558398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915"/>
          <a:ext cx="7844408" cy="69947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4146" y="37061"/>
        <a:ext cx="7776116" cy="631184"/>
      </dsp:txXfrm>
    </dsp:sp>
    <dsp:sp modelId="{C8CBCA26-9D20-4838-B1F9-53234775E96B}">
      <dsp:nvSpPr>
        <dsp:cNvPr id="0" name=""/>
        <dsp:cNvSpPr/>
      </dsp:nvSpPr>
      <dsp:spPr>
        <a:xfrm>
          <a:off x="0" y="72050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4146" y="754654"/>
        <a:ext cx="7776116" cy="631184"/>
      </dsp:txXfrm>
    </dsp:sp>
    <dsp:sp modelId="{C30047F0-DB09-4604-AC54-FC0221E4A689}">
      <dsp:nvSpPr>
        <dsp:cNvPr id="0" name=""/>
        <dsp:cNvSpPr/>
      </dsp:nvSpPr>
      <dsp:spPr>
        <a:xfrm>
          <a:off x="0" y="142405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46" y="1458204"/>
        <a:ext cx="7776116" cy="631184"/>
      </dsp:txXfrm>
    </dsp:sp>
    <dsp:sp modelId="{F209ACB3-3444-40CC-BCCA-513ABA9ADB86}">
      <dsp:nvSpPr>
        <dsp:cNvPr id="0" name=""/>
        <dsp:cNvSpPr/>
      </dsp:nvSpPr>
      <dsp:spPr>
        <a:xfrm>
          <a:off x="0" y="2135811"/>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46" y="2169957"/>
        <a:ext cx="7776116" cy="631184"/>
      </dsp:txXfrm>
    </dsp:sp>
    <dsp:sp modelId="{24D32922-BF99-4CE5-821E-A240C3092535}">
      <dsp:nvSpPr>
        <dsp:cNvPr id="0" name=""/>
        <dsp:cNvSpPr/>
      </dsp:nvSpPr>
      <dsp:spPr>
        <a:xfrm>
          <a:off x="0" y="2847564"/>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46" y="2881710"/>
        <a:ext cx="7776116" cy="631184"/>
      </dsp:txXfrm>
    </dsp:sp>
    <dsp:sp modelId="{401E888D-ADD7-4E04-8F4F-BE31B5B3ACF3}">
      <dsp:nvSpPr>
        <dsp:cNvPr id="0" name=""/>
        <dsp:cNvSpPr/>
      </dsp:nvSpPr>
      <dsp:spPr>
        <a:xfrm>
          <a:off x="0" y="3559317"/>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46" y="3593463"/>
        <a:ext cx="7776116" cy="631184"/>
      </dsp:txXfrm>
    </dsp:sp>
    <dsp:sp modelId="{BAF84493-57B1-45CA-968B-333D00BDD5BF}">
      <dsp:nvSpPr>
        <dsp:cNvPr id="0" name=""/>
        <dsp:cNvSpPr/>
      </dsp:nvSpPr>
      <dsp:spPr>
        <a:xfrm>
          <a:off x="0" y="4271070"/>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46" y="4305216"/>
        <a:ext cx="7776116" cy="631184"/>
      </dsp:txXfrm>
    </dsp:sp>
    <dsp:sp modelId="{88E3B239-EFBF-4B6F-9750-90B0B71EA79C}">
      <dsp:nvSpPr>
        <dsp:cNvPr id="0" name=""/>
        <dsp:cNvSpPr/>
      </dsp:nvSpPr>
      <dsp:spPr>
        <a:xfrm>
          <a:off x="0" y="4982823"/>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46" y="5016969"/>
        <a:ext cx="7776116" cy="6311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760C3E4C-2BC8-4424-A029-C033B5583986}">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49</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EC819DC-0010-405F-922A-29295A6A4ADF}"/>
              </a:ext>
            </a:extLst>
          </p:cNvPr>
          <p:cNvSpPr/>
          <p:nvPr userDrawn="1"/>
        </p:nvSpPr>
        <p:spPr>
          <a:xfrm>
            <a:off x="8172400"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7D30-07B5-4207-A3A4-D669773471F6}"/>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3AB96FC-78F6-4504-AC95-11865104F60F}"/>
              </a:ext>
            </a:extLst>
          </p:cNvPr>
          <p:cNvSpPr>
            <a:spLocks noGrp="1"/>
          </p:cNvSpPr>
          <p:nvPr>
            <p:ph idx="1"/>
          </p:nvPr>
        </p:nvSpPr>
        <p:spPr/>
        <p:txBody>
          <a:bodyPr/>
          <a:lstStyle/>
          <a:p>
            <a:pPr marL="0" indent="0">
              <a:buNone/>
            </a:pPr>
            <a:r>
              <a:rPr lang="en-MY" dirty="0"/>
              <a:t>A company that increases recruitment efforts to hire new employees is in which phase of organizational development?	   </a:t>
            </a:r>
          </a:p>
          <a:p>
            <a:pPr marL="0" indent="0">
              <a:buNone/>
            </a:pPr>
            <a:r>
              <a:rPr lang="en-MY" dirty="0"/>
              <a:t>a) Introduction.	    </a:t>
            </a:r>
          </a:p>
          <a:p>
            <a:pPr marL="0" indent="0">
              <a:buNone/>
            </a:pPr>
            <a:r>
              <a:rPr lang="en-MY" dirty="0"/>
              <a:t>b) Growth.	    </a:t>
            </a:r>
          </a:p>
          <a:p>
            <a:pPr marL="0" indent="0">
              <a:buNone/>
            </a:pPr>
            <a:r>
              <a:rPr lang="en-MY" dirty="0"/>
              <a:t>c) Maturity.	    </a:t>
            </a:r>
          </a:p>
          <a:p>
            <a:pPr marL="0" indent="0">
              <a:buNone/>
            </a:pPr>
            <a:r>
              <a:rPr lang="en-MY" dirty="0"/>
              <a:t>d) Decline.</a:t>
            </a:r>
          </a:p>
          <a:p>
            <a:pPr marL="0" indent="0">
              <a:buNone/>
            </a:pPr>
            <a:endParaRPr lang="en-MY" dirty="0"/>
          </a:p>
        </p:txBody>
      </p:sp>
    </p:spTree>
    <p:extLst>
      <p:ext uri="{BB962C8B-B14F-4D97-AF65-F5344CB8AC3E}">
        <p14:creationId xmlns:p14="http://schemas.microsoft.com/office/powerpoint/2010/main" val="40382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058-6DD1-4C66-B382-B75D6745B50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0F284FB-CDC2-4022-86C7-4A5764E743B7}"/>
              </a:ext>
            </a:extLst>
          </p:cNvPr>
          <p:cNvSpPr>
            <a:spLocks noGrp="1"/>
          </p:cNvSpPr>
          <p:nvPr>
            <p:ph idx="1"/>
          </p:nvPr>
        </p:nvSpPr>
        <p:spPr/>
        <p:txBody>
          <a:bodyPr/>
          <a:lstStyle/>
          <a:p>
            <a:r>
              <a:rPr lang="en-MY" dirty="0"/>
              <a:t>Option B</a:t>
            </a:r>
          </a:p>
          <a:p>
            <a:endParaRPr lang="en-MY" dirty="0"/>
          </a:p>
          <a:p>
            <a:pPr marL="0" indent="0">
              <a:buNone/>
            </a:pPr>
            <a:r>
              <a:rPr lang="en-MY" dirty="0"/>
              <a:t>A Company that is expanding market share and focusing on staffing and training is on growth phase.</a:t>
            </a:r>
          </a:p>
        </p:txBody>
      </p:sp>
    </p:spTree>
    <p:extLst>
      <p:ext uri="{BB962C8B-B14F-4D97-AF65-F5344CB8AC3E}">
        <p14:creationId xmlns:p14="http://schemas.microsoft.com/office/powerpoint/2010/main" val="364144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a:xfrm>
            <a:off x="683568" y="1600200"/>
            <a:ext cx="8003232" cy="4530725"/>
          </a:xfrm>
        </p:spPr>
        <p:txBody>
          <a:bodyPr/>
          <a:lstStyle/>
          <a:p>
            <a:pPr marL="0" indent="0">
              <a:buNone/>
            </a:pPr>
            <a:r>
              <a:rPr lang="en-MY" dirty="0"/>
              <a:t>An organization operates internationally. Which of the following is the most important strategy for HR to implement?</a:t>
            </a:r>
          </a:p>
          <a:p>
            <a:pPr marL="0" indent="0">
              <a:buNone/>
            </a:pPr>
            <a:endParaRPr lang="en-MY" dirty="0"/>
          </a:p>
          <a:p>
            <a:pPr marL="514350" indent="-514350">
              <a:buFont typeface="+mj-lt"/>
              <a:buAutoNum type="alphaUcPeriod"/>
            </a:pPr>
            <a:r>
              <a:rPr lang="en-MY" dirty="0"/>
              <a:t>Global integration and local responsiveness</a:t>
            </a:r>
          </a:p>
          <a:p>
            <a:pPr marL="514350" indent="-514350">
              <a:buFont typeface="+mj-lt"/>
              <a:buAutoNum type="alphaUcPeriod"/>
            </a:pPr>
            <a:r>
              <a:rPr lang="en-MY" dirty="0"/>
              <a:t>Local integration and global responsiveness</a:t>
            </a:r>
          </a:p>
          <a:p>
            <a:pPr marL="514350" indent="-514350">
              <a:buFont typeface="+mj-lt"/>
              <a:buAutoNum type="alphaUcPeriod"/>
            </a:pPr>
            <a:r>
              <a:rPr lang="en-MY" dirty="0"/>
              <a:t>Local integration and global responsiveness</a:t>
            </a:r>
          </a:p>
          <a:p>
            <a:pPr marL="514350" indent="-514350">
              <a:buFont typeface="+mj-lt"/>
              <a:buAutoNum type="alphaUcPeriod"/>
            </a:pPr>
            <a:r>
              <a:rPr lang="en-MY" dirty="0"/>
              <a:t>Global systems and processes </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4788861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The layer of culture that includes values, religion and philosophies is:</a:t>
            </a:r>
          </a:p>
          <a:p>
            <a:pPr marL="0" indent="0">
              <a:buNone/>
            </a:pPr>
            <a:r>
              <a:rPr lang="en-MY" sz="2600" dirty="0"/>
              <a:t>a) Surface</a:t>
            </a:r>
          </a:p>
          <a:p>
            <a:pPr marL="0" indent="0">
              <a:buNone/>
            </a:pPr>
            <a:r>
              <a:rPr lang="en-MY" sz="2600" dirty="0"/>
              <a:t>b) Hidden</a:t>
            </a:r>
          </a:p>
          <a:p>
            <a:pPr marL="0" indent="0">
              <a:buNone/>
            </a:pPr>
            <a:r>
              <a:rPr lang="en-MY" sz="2600" dirty="0"/>
              <a:t>c) Invisible</a:t>
            </a:r>
          </a:p>
          <a:p>
            <a:pPr marL="0" indent="0">
              <a:buNone/>
            </a:pPr>
            <a:r>
              <a:rPr lang="en-MY" sz="2600" dirty="0"/>
              <a:t>d) Visible</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val="23754440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FC4B-7BA3-49B7-A1A2-97A82E73E42D}"/>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0815D700-4E0C-4E68-9C05-F81219D5A549}"/>
              </a:ext>
            </a:extLst>
          </p:cNvPr>
          <p:cNvSpPr>
            <a:spLocks noGrp="1"/>
          </p:cNvSpPr>
          <p:nvPr>
            <p:ph idx="1"/>
          </p:nvPr>
        </p:nvSpPr>
        <p:spPr/>
        <p:txBody>
          <a:bodyPr/>
          <a:lstStyle/>
          <a:p>
            <a:pPr marL="0" indent="0">
              <a:buNone/>
            </a:pPr>
            <a:r>
              <a:rPr lang="en-MY" dirty="0"/>
              <a:t>Which of the following statements about culture is true?</a:t>
            </a:r>
          </a:p>
          <a:p>
            <a:pPr marL="0" indent="0">
              <a:buNone/>
            </a:pPr>
            <a:r>
              <a:rPr lang="en-MY" dirty="0"/>
              <a:t>a) It is a shared system of assumptions, values, artifacts, and symbols.</a:t>
            </a:r>
          </a:p>
          <a:p>
            <a:pPr marL="0" indent="0">
              <a:buNone/>
            </a:pPr>
            <a:r>
              <a:rPr lang="en-MY" dirty="0"/>
              <a:t>b) It usually changes significantly with each new generation.</a:t>
            </a:r>
          </a:p>
          <a:p>
            <a:pPr marL="0" indent="0">
              <a:buNone/>
            </a:pPr>
            <a:r>
              <a:rPr lang="en-MY" dirty="0"/>
              <a:t>c) It does not have a great impact on the way global business is conducted.</a:t>
            </a:r>
          </a:p>
          <a:p>
            <a:pPr marL="0" indent="0">
              <a:buNone/>
            </a:pPr>
            <a:r>
              <a:rPr lang="en-MY" dirty="0"/>
              <a:t>d) Successful organizations have the same culture throughout.</a:t>
            </a:r>
          </a:p>
        </p:txBody>
      </p:sp>
    </p:spTree>
    <p:extLst>
      <p:ext uri="{BB962C8B-B14F-4D97-AF65-F5344CB8AC3E}">
        <p14:creationId xmlns:p14="http://schemas.microsoft.com/office/powerpoint/2010/main" val="13042022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20DB-D914-4FD9-907F-DE905C54FA9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BE25334-B5EA-4B89-A616-5838C076C9C2}"/>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1023382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1964</TotalTime>
  <Words>3161</Words>
  <Application>Microsoft Office PowerPoint</Application>
  <PresentationFormat>On-screen Show (4:3)</PresentationFormat>
  <Paragraphs>241</Paragraphs>
  <Slides>61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Times New Roman</vt:lpstr>
      <vt:lpstr>Wingdings</vt:lpstr>
      <vt:lpstr>Office Theme</vt:lpstr>
      <vt:lpstr>BUSINESS LEADERSHIP - II</vt:lpstr>
      <vt:lpstr>PowerPoint Presentation</vt:lpstr>
      <vt:lpstr>Organisational Life Cycle</vt:lpstr>
      <vt:lpstr>Start-Up Stage</vt:lpstr>
      <vt:lpstr>Growth Stage</vt:lpstr>
      <vt:lpstr>Maturity Stage</vt:lpstr>
      <vt:lpstr>Decline Stage</vt:lpstr>
      <vt:lpstr>Revival Stage</vt:lpstr>
      <vt:lpstr>Question # 3</vt:lpstr>
      <vt:lpstr>Answer # 3</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84</cp:revision>
  <cp:lastPrinted>1601-01-01T00:00:00Z</cp:lastPrinted>
  <dcterms:created xsi:type="dcterms:W3CDTF">2020-07-09T15:12:46Z</dcterms:created>
  <dcterms:modified xsi:type="dcterms:W3CDTF">2022-02-14T16:51:02Z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