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2"/>
  </p:notesMasterIdLst>
  <p:handoutMasterIdLst>
    <p:handoutMasterId r:id="rId83"/>
  </p:handoutMasterIdLst>
  <p:sldIdLst>
    <p:sldId id="256" r:id="rId2"/>
    <p:sldId id="450" r:id="rId3"/>
    <p:sldId id="451" r:id="rId4"/>
    <p:sldId id="452" r:id="rId5"/>
    <p:sldId id="453" r:id="rId6"/>
    <p:sldId id="454" r:id="rId7"/>
    <p:sldId id="455" r:id="rId8"/>
    <p:sldId id="456" r:id="rId9"/>
    <p:sldId id="457" r:id="rId10"/>
    <p:sldId id="458" r:id="rId11"/>
    <p:sldId id="459" r:id="rId12"/>
    <p:sldId id="460" r:id="rId13"/>
    <p:sldId id="461" r:id="rId14"/>
    <p:sldId id="462" r:id="rId15"/>
    <p:sldId id="463" r:id="rId16"/>
    <p:sldId id="464" r:id="rId17"/>
    <p:sldId id="465" r:id="rId18"/>
    <p:sldId id="466" r:id="rId19"/>
    <p:sldId id="467" r:id="rId20"/>
    <p:sldId id="468" r:id="rId21"/>
    <p:sldId id="469" r:id="rId22"/>
    <p:sldId id="470" r:id="rId23"/>
    <p:sldId id="471" r:id="rId24"/>
    <p:sldId id="472" r:id="rId25"/>
    <p:sldId id="473" r:id="rId26"/>
    <p:sldId id="474" r:id="rId27"/>
    <p:sldId id="475" r:id="rId28"/>
    <p:sldId id="476" r:id="rId29"/>
    <p:sldId id="477" r:id="rId30"/>
    <p:sldId id="478" r:id="rId31"/>
    <p:sldId id="479" r:id="rId32"/>
    <p:sldId id="480" r:id="rId33"/>
    <p:sldId id="481" r:id="rId34"/>
    <p:sldId id="482" r:id="rId35"/>
    <p:sldId id="483" r:id="rId36"/>
    <p:sldId id="484" r:id="rId37"/>
    <p:sldId id="485" r:id="rId38"/>
    <p:sldId id="486" r:id="rId39"/>
    <p:sldId id="487" r:id="rId40"/>
    <p:sldId id="488" r:id="rId41"/>
    <p:sldId id="489" r:id="rId42"/>
    <p:sldId id="490" r:id="rId43"/>
    <p:sldId id="491" r:id="rId44"/>
    <p:sldId id="492" r:id="rId45"/>
    <p:sldId id="493" r:id="rId46"/>
    <p:sldId id="494" r:id="rId47"/>
    <p:sldId id="495" r:id="rId48"/>
    <p:sldId id="496" r:id="rId49"/>
    <p:sldId id="497" r:id="rId50"/>
    <p:sldId id="498" r:id="rId51"/>
    <p:sldId id="499" r:id="rId52"/>
    <p:sldId id="500" r:id="rId53"/>
    <p:sldId id="501" r:id="rId54"/>
    <p:sldId id="502" r:id="rId55"/>
    <p:sldId id="503" r:id="rId56"/>
    <p:sldId id="504" r:id="rId57"/>
    <p:sldId id="505" r:id="rId58"/>
    <p:sldId id="506" r:id="rId59"/>
    <p:sldId id="507" r:id="rId60"/>
    <p:sldId id="508" r:id="rId61"/>
    <p:sldId id="509" r:id="rId62"/>
    <p:sldId id="510" r:id="rId63"/>
    <p:sldId id="511" r:id="rId64"/>
    <p:sldId id="512" r:id="rId65"/>
    <p:sldId id="513" r:id="rId66"/>
    <p:sldId id="514" r:id="rId67"/>
    <p:sldId id="515" r:id="rId68"/>
    <p:sldId id="516" r:id="rId69"/>
    <p:sldId id="517" r:id="rId70"/>
    <p:sldId id="518" r:id="rId71"/>
    <p:sldId id="519" r:id="rId72"/>
    <p:sldId id="520" r:id="rId73"/>
    <p:sldId id="521" r:id="rId74"/>
    <p:sldId id="522" r:id="rId75"/>
    <p:sldId id="523" r:id="rId76"/>
    <p:sldId id="524" r:id="rId77"/>
    <p:sldId id="525" r:id="rId78"/>
    <p:sldId id="526" r:id="rId79"/>
    <p:sldId id="527" r:id="rId80"/>
    <p:sldId id="276"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a:xfrm>
          <a:off x="0" y="2441924"/>
          <a:ext cx="7844408" cy="799004"/>
        </a:xfrm>
        <a:prstGeom prst="roundRect">
          <a:avLst/>
        </a:prstGeom>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63BAC694-3AE0-4EDE-A5A9-6EC2A1495A38}" type="presOf" srcId="{62CB3C78-1DA1-4746-BD0D-6B96A3CEA09A}" destId="{C8CBCA26-9D20-4838-B1F9-53234775E96B}" srcOrd="0" destOrd="0" presId="urn:microsoft.com/office/officeart/2005/8/layout/vList2"/>
    <dgm:cxn modelId="{6CE8CA28-0E2C-4AA9-B08B-40A781197D5A}" type="presOf" srcId="{0665DC02-B792-4630-A897-0DA290FA588A}" destId="{24D32922-BF99-4CE5-821E-A240C3092535}" srcOrd="0" destOrd="0" presId="urn:microsoft.com/office/officeart/2005/8/layout/vList2"/>
    <dgm:cxn modelId="{FC9B86FF-CA73-41D5-9C22-D96F7AAFE201}" type="presOf" srcId="{69BD61AE-1E10-401F-9595-1097457E33C7}" destId="{401E888D-ADD7-4E04-8F4F-BE31B5B3ACF3}"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D12D5FA4-A871-469F-AF0E-7E77A25AB2EA}" type="presOf" srcId="{D27CD70E-DFBB-4221-9DFB-1B5A6662F39F}" destId="{BAF84493-57B1-45CA-968B-333D00BDD5BF}" srcOrd="0" destOrd="0" presId="urn:microsoft.com/office/officeart/2005/8/layout/vList2"/>
    <dgm:cxn modelId="{95B813A4-58FD-4410-B869-EE879A382D28}" type="presOf" srcId="{BB93F34F-510E-44BF-8A3F-F74B9A7B938C}" destId="{3E94F731-DC7C-4B58-9F66-6B7B57C178BE}" srcOrd="0" destOrd="0" presId="urn:microsoft.com/office/officeart/2005/8/layout/vList2"/>
    <dgm:cxn modelId="{61B038C5-A9CB-4769-B5E2-3AC2C4263D36}"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7588AC93-57CA-4DFF-92BA-9C9BA104AE39}" srcId="{703D4D02-5513-427D-B6E9-B2E187EE0C3A}" destId="{BB93F34F-510E-44BF-8A3F-F74B9A7B938C}" srcOrd="3" destOrd="0" parTransId="{4F2D9433-19E2-4B8D-8716-C08BA99B6B2D}" sibTransId="{7A727706-68D6-463E-8BE6-D9292E28FAED}"/>
    <dgm:cxn modelId="{4A399239-DB7A-4177-943C-DD62CCE63EF6}" type="presOf" srcId="{0ED06F71-722D-4D98-8A78-76B9D17B094B}" destId="{F209ACB3-3444-40CC-BCCA-513ABA9ADB86}" srcOrd="0" destOrd="0" presId="urn:microsoft.com/office/officeart/2005/8/layout/vList2"/>
    <dgm:cxn modelId="{EF4EC1B3-2383-4AA1-A07D-DC4AC24C207C}" type="presOf" srcId="{9FF9C588-5AC7-4213-AC10-D7BF2859CFD7}" destId="{02733F7B-8381-46B4-A62D-60C94EF49351}" srcOrd="0" destOrd="0" presId="urn:microsoft.com/office/officeart/2005/8/layout/vList2"/>
    <dgm:cxn modelId="{63A9B5BB-C6EE-4403-AB7D-0BC0F0FB4E84}" type="presParOf" srcId="{CC8763B3-4621-4666-B669-3C5BA2A30DBE}" destId="{02733F7B-8381-46B4-A62D-60C94EF49351}" srcOrd="0" destOrd="0" presId="urn:microsoft.com/office/officeart/2005/8/layout/vList2"/>
    <dgm:cxn modelId="{CE526543-CCAB-414A-9CB6-5FFF3FADE049}" type="presParOf" srcId="{CC8763B3-4621-4666-B669-3C5BA2A30DBE}" destId="{D11942FF-04E3-49E6-B922-9EFB2DC49F41}" srcOrd="1" destOrd="0" presId="urn:microsoft.com/office/officeart/2005/8/layout/vList2"/>
    <dgm:cxn modelId="{4929CBA8-805E-44E8-BD41-1CDB8AF8200B}" type="presParOf" srcId="{CC8763B3-4621-4666-B669-3C5BA2A30DBE}" destId="{C8CBCA26-9D20-4838-B1F9-53234775E96B}" srcOrd="2" destOrd="0" presId="urn:microsoft.com/office/officeart/2005/8/layout/vList2"/>
    <dgm:cxn modelId="{1FB37BDE-0F61-4295-AFF2-1CFB916BA095}" type="presParOf" srcId="{CC8763B3-4621-4666-B669-3C5BA2A30DBE}" destId="{671B3283-BB64-487F-AB90-C94002C94229}" srcOrd="3" destOrd="0" presId="urn:microsoft.com/office/officeart/2005/8/layout/vList2"/>
    <dgm:cxn modelId="{7630105F-4A28-4A6C-823B-8B7140B98FB8}" type="presParOf" srcId="{CC8763B3-4621-4666-B669-3C5BA2A30DBE}" destId="{F209ACB3-3444-40CC-BCCA-513ABA9ADB86}" srcOrd="4" destOrd="0" presId="urn:microsoft.com/office/officeart/2005/8/layout/vList2"/>
    <dgm:cxn modelId="{39E1D80E-3A94-4DEF-97C7-6841D7ADD97C}" type="presParOf" srcId="{CC8763B3-4621-4666-B669-3C5BA2A30DBE}" destId="{3021E19B-D6F7-4D3A-9633-E49336FDC5DD}" srcOrd="5" destOrd="0" presId="urn:microsoft.com/office/officeart/2005/8/layout/vList2"/>
    <dgm:cxn modelId="{C9DA5444-C297-48EA-9509-8B24BDAC2DD6}" type="presParOf" srcId="{CC8763B3-4621-4666-B669-3C5BA2A30DBE}" destId="{3E94F731-DC7C-4B58-9F66-6B7B57C178BE}" srcOrd="6" destOrd="0" presId="urn:microsoft.com/office/officeart/2005/8/layout/vList2"/>
    <dgm:cxn modelId="{F24FC829-12EB-400C-83C4-CC86ECFC6EC1}" type="presParOf" srcId="{CC8763B3-4621-4666-B669-3C5BA2A30DBE}" destId="{82217B51-E09E-470A-AD24-9AC3CBD09AF8}" srcOrd="7" destOrd="0" presId="urn:microsoft.com/office/officeart/2005/8/layout/vList2"/>
    <dgm:cxn modelId="{3EF05C24-0388-41C4-8BA3-0E40DECB9DD1}" type="presParOf" srcId="{CC8763B3-4621-4666-B669-3C5BA2A30DBE}" destId="{24D32922-BF99-4CE5-821E-A240C3092535}" srcOrd="8" destOrd="0" presId="urn:microsoft.com/office/officeart/2005/8/layout/vList2"/>
    <dgm:cxn modelId="{7DC44A8A-A465-43FD-8A86-9EA9B49B97B5}" type="presParOf" srcId="{CC8763B3-4621-4666-B669-3C5BA2A30DBE}" destId="{1547C88C-0553-48E2-9A0E-2FE58FDCEF25}" srcOrd="9" destOrd="0" presId="urn:microsoft.com/office/officeart/2005/8/layout/vList2"/>
    <dgm:cxn modelId="{5611CB29-46AE-4124-A417-5071D652D4DD}" type="presParOf" srcId="{CC8763B3-4621-4666-B669-3C5BA2A30DBE}" destId="{401E888D-ADD7-4E04-8F4F-BE31B5B3ACF3}" srcOrd="10" destOrd="0" presId="urn:microsoft.com/office/officeart/2005/8/layout/vList2"/>
    <dgm:cxn modelId="{D7EA4198-11EF-4D75-A2E2-D9CBC2CA8D16}" type="presParOf" srcId="{CC8763B3-4621-4666-B669-3C5BA2A30DBE}" destId="{3D98E15D-9BAC-402C-AD03-780F149FDDBD}" srcOrd="11" destOrd="0" presId="urn:microsoft.com/office/officeart/2005/8/layout/vList2"/>
    <dgm:cxn modelId="{BD468005-6127-4E24-A6BC-09F8599AA7B0}" type="presParOf" srcId="{CC8763B3-4621-4666-B669-3C5BA2A30DBE}" destId="{BAF84493-57B1-45CA-968B-333D00BDD5BF}"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17C00D36-44C5-48EA-A292-85588082EC38}" srcId="{703D4D02-5513-427D-B6E9-B2E187EE0C3A}" destId="{0665DC02-B792-4630-A897-0DA290FA588A}" srcOrd="4" destOrd="0" parTransId="{7EE42A0E-6BF4-4765-93EF-F1D2F7C35AF4}" sibTransId="{60484752-0D8A-40CE-9AB1-ED97EF463E69}"/>
    <dgm:cxn modelId="{FAB4F6BC-11C2-4CDA-BCF9-D5676CC5B356}" type="presOf" srcId="{0665DC02-B792-4630-A897-0DA290FA588A}" destId="{24D32922-BF99-4CE5-821E-A240C3092535}" srcOrd="0" destOrd="0" presId="urn:microsoft.com/office/officeart/2005/8/layout/vList2"/>
    <dgm:cxn modelId="{2DF3AC5A-1EA6-4C5F-896A-4F92C44EACF4}" type="presOf" srcId="{0ED06F71-722D-4D98-8A78-76B9D17B094B}" destId="{F209ACB3-3444-40CC-BCCA-513ABA9ADB86}" srcOrd="0" destOrd="0" presId="urn:microsoft.com/office/officeart/2005/8/layout/vList2"/>
    <dgm:cxn modelId="{05B3A69A-C4F9-4106-9D52-23572605913F}" type="presOf" srcId="{D27CD70E-DFBB-4221-9DFB-1B5A6662F39F}" destId="{BAF84493-57B1-45CA-968B-333D00BDD5BF}" srcOrd="0" destOrd="0" presId="urn:microsoft.com/office/officeart/2005/8/layout/vList2"/>
    <dgm:cxn modelId="{D9917803-728B-4A60-BFA8-569B9CD3BC09}" srcId="{703D4D02-5513-427D-B6E9-B2E187EE0C3A}" destId="{0ED06F71-722D-4D98-8A78-76B9D17B094B}" srcOrd="2" destOrd="0" parTransId="{64A37167-2FEF-412B-977A-6C319213DCF5}" sibTransId="{95E5FBCD-B8E9-4948-B577-4614DE77EA4F}"/>
    <dgm:cxn modelId="{61541A32-888F-4077-8CA0-C01C5CE2FD31}" srcId="{703D4D02-5513-427D-B6E9-B2E187EE0C3A}" destId="{69BD61AE-1E10-401F-9595-1097457E33C7}" srcOrd="5" destOrd="0" parTransId="{98B399C3-5F77-4CA8-B599-B56E37F0BECD}" sibTransId="{71EC67D1-ECF5-4EF6-B097-704AE310B9FB}"/>
    <dgm:cxn modelId="{7588AC93-57CA-4DFF-92BA-9C9BA104AE39}" srcId="{703D4D02-5513-427D-B6E9-B2E187EE0C3A}" destId="{BB93F34F-510E-44BF-8A3F-F74B9A7B938C}" srcOrd="3" destOrd="0" parTransId="{4F2D9433-19E2-4B8D-8716-C08BA99B6B2D}" sibTransId="{7A727706-68D6-463E-8BE6-D9292E28FAED}"/>
    <dgm:cxn modelId="{4FA55C5F-DEDE-44D8-9E57-AE7D52299E2C}" type="presOf" srcId="{69BD61AE-1E10-401F-9595-1097457E33C7}" destId="{401E888D-ADD7-4E04-8F4F-BE31B5B3ACF3}" srcOrd="0" destOrd="0" presId="urn:microsoft.com/office/officeart/2005/8/layout/vList2"/>
    <dgm:cxn modelId="{9C622618-4275-4284-9876-FFCB583DA60C}" type="presOf" srcId="{703D4D02-5513-427D-B6E9-B2E187EE0C3A}" destId="{CC8763B3-4621-4666-B669-3C5BA2A30DBE}" srcOrd="0" destOrd="0" presId="urn:microsoft.com/office/officeart/2005/8/layout/vList2"/>
    <dgm:cxn modelId="{A669E45A-1CF6-40AF-B279-06F056898F17}"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B13A0CC7-B9E5-4078-B890-2A58BDFADD69}"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EFE20CD-1494-483E-933D-E44653831096}" type="presOf" srcId="{9FF9C588-5AC7-4213-AC10-D7BF2859CFD7}" destId="{02733F7B-8381-46B4-A62D-60C94EF49351}"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F006323A-6E46-4249-858D-C8F22C3A7B9C}" type="presParOf" srcId="{CC8763B3-4621-4666-B669-3C5BA2A30DBE}" destId="{02733F7B-8381-46B4-A62D-60C94EF49351}" srcOrd="0" destOrd="0" presId="urn:microsoft.com/office/officeart/2005/8/layout/vList2"/>
    <dgm:cxn modelId="{EDD160BA-B4A7-4B81-99E0-2E082D292969}" type="presParOf" srcId="{CC8763B3-4621-4666-B669-3C5BA2A30DBE}" destId="{D11942FF-04E3-49E6-B922-9EFB2DC49F41}" srcOrd="1" destOrd="0" presId="urn:microsoft.com/office/officeart/2005/8/layout/vList2"/>
    <dgm:cxn modelId="{70810256-81C9-4A13-9F10-70A4CB8264BF}" type="presParOf" srcId="{CC8763B3-4621-4666-B669-3C5BA2A30DBE}" destId="{C8CBCA26-9D20-4838-B1F9-53234775E96B}" srcOrd="2" destOrd="0" presId="urn:microsoft.com/office/officeart/2005/8/layout/vList2"/>
    <dgm:cxn modelId="{E8F79D33-8466-476B-9BD9-EFCF24949599}" type="presParOf" srcId="{CC8763B3-4621-4666-B669-3C5BA2A30DBE}" destId="{671B3283-BB64-487F-AB90-C94002C94229}" srcOrd="3" destOrd="0" presId="urn:microsoft.com/office/officeart/2005/8/layout/vList2"/>
    <dgm:cxn modelId="{9B6AEAAD-98A4-4998-A5B8-24A99202ADC7}" type="presParOf" srcId="{CC8763B3-4621-4666-B669-3C5BA2A30DBE}" destId="{F209ACB3-3444-40CC-BCCA-513ABA9ADB86}" srcOrd="4" destOrd="0" presId="urn:microsoft.com/office/officeart/2005/8/layout/vList2"/>
    <dgm:cxn modelId="{F2F26C18-A63A-4CAD-9458-916209542813}" type="presParOf" srcId="{CC8763B3-4621-4666-B669-3C5BA2A30DBE}" destId="{3021E19B-D6F7-4D3A-9633-E49336FDC5DD}" srcOrd="5" destOrd="0" presId="urn:microsoft.com/office/officeart/2005/8/layout/vList2"/>
    <dgm:cxn modelId="{8CBB858D-F81F-4A5F-AD4E-CDC735588950}" type="presParOf" srcId="{CC8763B3-4621-4666-B669-3C5BA2A30DBE}" destId="{3E94F731-DC7C-4B58-9F66-6B7B57C178BE}" srcOrd="6" destOrd="0" presId="urn:microsoft.com/office/officeart/2005/8/layout/vList2"/>
    <dgm:cxn modelId="{456E9487-2BC1-4505-9C2B-94F2C0485522}" type="presParOf" srcId="{CC8763B3-4621-4666-B669-3C5BA2A30DBE}" destId="{82217B51-E09E-470A-AD24-9AC3CBD09AF8}" srcOrd="7" destOrd="0" presId="urn:microsoft.com/office/officeart/2005/8/layout/vList2"/>
    <dgm:cxn modelId="{E612FCB7-9F1D-4A97-B823-4A29AA857E86}" type="presParOf" srcId="{CC8763B3-4621-4666-B669-3C5BA2A30DBE}" destId="{24D32922-BF99-4CE5-821E-A240C3092535}" srcOrd="8" destOrd="0" presId="urn:microsoft.com/office/officeart/2005/8/layout/vList2"/>
    <dgm:cxn modelId="{A5689F1B-4F70-4825-B9D5-DACB02EDB410}" type="presParOf" srcId="{CC8763B3-4621-4666-B669-3C5BA2A30DBE}" destId="{1547C88C-0553-48E2-9A0E-2FE58FDCEF25}" srcOrd="9" destOrd="0" presId="urn:microsoft.com/office/officeart/2005/8/layout/vList2"/>
    <dgm:cxn modelId="{0B858B1D-2EFD-4199-8855-87E63ECA00F4}" type="presParOf" srcId="{CC8763B3-4621-4666-B669-3C5BA2A30DBE}" destId="{401E888D-ADD7-4E04-8F4F-BE31B5B3ACF3}" srcOrd="10" destOrd="0" presId="urn:microsoft.com/office/officeart/2005/8/layout/vList2"/>
    <dgm:cxn modelId="{7142AD70-B82F-4552-90FF-040B3BD59D2F}" type="presParOf" srcId="{CC8763B3-4621-4666-B669-3C5BA2A30DBE}" destId="{3D98E15D-9BAC-402C-AD03-780F149FDDBD}" srcOrd="11" destOrd="0" presId="urn:microsoft.com/office/officeart/2005/8/layout/vList2"/>
    <dgm:cxn modelId="{12904B46-C687-4F83-B4D7-41B1EA4AA255}" type="presParOf" srcId="{CC8763B3-4621-4666-B669-3C5BA2A30DBE}" destId="{BAF84493-57B1-45CA-968B-333D00BDD5BF}"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pt>
    <dgm:pt modelId="{B4C2AAE5-D99A-459F-BDEC-4FFC3545C099}" type="sibTrans" cxnId="{5E5EAFC4-44B3-4549-AC9A-997C897F1B4D}">
      <dgm:prSet/>
      <dgm:spPr/>
    </dgm:pt>
    <dgm:pt modelId="{7D110BA3-39A2-40F1-8F52-9B98BD57EE4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CA0A1A0D-A87B-4030-8E5D-9433219580E9}" type="parTrans" cxnId="{4F584D89-8E76-42BA-B9CB-6315EAD11DDB}">
      <dgm:prSet/>
      <dgm:spPr/>
    </dgm:pt>
    <dgm:pt modelId="{6E6134F6-6A6F-4060-9A95-A561249CCB02}" type="sibTrans" cxnId="{4F584D89-8E76-42BA-B9CB-6315EAD11DDB}">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5467"/>
          <a:ext cx="7844408" cy="799004"/>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D9376BC-750F-478A-87C9-1D21DCFEB9AD}" type="pres">
      <dgm:prSet presAssocID="{C23BDBEE-399D-4121-9374-3755477B8443}" presName="spacer" presStyleCnt="0"/>
      <dgm:spPr/>
    </dgm:pt>
    <dgm:pt modelId="{88E3B239-EFBF-4B6F-9750-90B0B71EA79C}" type="pres">
      <dgm:prSet presAssocID="{7D110BA3-39A2-40F1-8F52-9B98BD57EE45}" presName="parentText" presStyleLbl="node1" presStyleIdx="7" presStyleCnt="8">
        <dgm:presLayoutVars>
          <dgm:chMax val="0"/>
          <dgm:bulletEnabled val="1"/>
        </dgm:presLayoutVars>
      </dgm:prSet>
      <dgm:spPr/>
      <dgm:t>
        <a:bodyPr/>
        <a:lstStyle/>
        <a:p>
          <a:endParaRPr lang="en-US"/>
        </a:p>
      </dgm:t>
    </dgm:pt>
  </dgm:ptLst>
  <dgm:cxnLst>
    <dgm:cxn modelId="{6964E655-5022-478D-A4C8-55DABE03F65C}" type="presOf" srcId="{9FF9C588-5AC7-4213-AC10-D7BF2859CFD7}" destId="{02733F7B-8381-46B4-A62D-60C94EF49351}" srcOrd="0" destOrd="0" presId="urn:microsoft.com/office/officeart/2005/8/layout/vList2"/>
    <dgm:cxn modelId="{191CB310-5D62-4E7D-8D79-0AD83E9A2BA1}" type="presOf" srcId="{7D110BA3-39A2-40F1-8F52-9B98BD57EE45}" destId="{88E3B239-EFBF-4B6F-9750-90B0B71EA79C}"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E9DCB1C0-2B77-4FCF-9779-EF20706A80FC}" type="presOf" srcId="{0ED06F71-722D-4D98-8A78-76B9D17B094B}" destId="{F209ACB3-3444-40CC-BCCA-513ABA9ADB86}"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375867AC-A20A-41F2-B530-15FBB8AA4438}" type="presOf" srcId="{0665DC02-B792-4630-A897-0DA290FA588A}" destId="{24D32922-BF99-4CE5-821E-A240C3092535}" srcOrd="0" destOrd="0" presId="urn:microsoft.com/office/officeart/2005/8/layout/vList2"/>
    <dgm:cxn modelId="{422E9907-0D69-46D5-B813-900CC4DF8182}" type="presOf" srcId="{6045ACAC-5E4F-4F21-A66B-AB5CDA262068}" destId="{C30047F0-DB09-4604-AC54-FC0221E4A689}" srcOrd="0" destOrd="0" presId="urn:microsoft.com/office/officeart/2005/8/layout/vList2"/>
    <dgm:cxn modelId="{E748C212-7198-4528-80C3-C20F51F3859D}" type="presOf" srcId="{D27CD70E-DFBB-4221-9DFB-1B5A6662F39F}" destId="{BAF84493-57B1-45CA-968B-333D00BDD5BF}" srcOrd="0" destOrd="0" presId="urn:microsoft.com/office/officeart/2005/8/layout/vList2"/>
    <dgm:cxn modelId="{4F584D89-8E76-42BA-B9CB-6315EAD11DDB}" srcId="{703D4D02-5513-427D-B6E9-B2E187EE0C3A}" destId="{7D110BA3-39A2-40F1-8F52-9B98BD57EE45}" srcOrd="7" destOrd="0" parTransId="{CA0A1A0D-A87B-4030-8E5D-9433219580E9}" sibTransId="{6E6134F6-6A6F-4060-9A95-A561249CCB0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D3DF8390-8B84-4C19-BBF6-678A59038C87}" type="presOf" srcId="{703D4D02-5513-427D-B6E9-B2E187EE0C3A}" destId="{CC8763B3-4621-4666-B669-3C5BA2A30DBE}"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2E93E3A1-51E8-4DA6-923C-3F7C70EF56C2}" type="presOf" srcId="{62CB3C78-1DA1-4746-BD0D-6B96A3CEA09A}" destId="{C8CBCA26-9D20-4838-B1F9-53234775E96B}" srcOrd="0" destOrd="0" presId="urn:microsoft.com/office/officeart/2005/8/layout/vList2"/>
    <dgm:cxn modelId="{2B143493-33C7-4FBD-9A5C-D8D1955A5633}" type="presOf" srcId="{69BD61AE-1E10-401F-9595-1097457E33C7}" destId="{401E888D-ADD7-4E04-8F4F-BE31B5B3ACF3}" srcOrd="0" destOrd="0" presId="urn:microsoft.com/office/officeart/2005/8/layout/vList2"/>
    <dgm:cxn modelId="{70E69A41-B100-452E-926A-5098285AD954}" type="presParOf" srcId="{CC8763B3-4621-4666-B669-3C5BA2A30DBE}" destId="{02733F7B-8381-46B4-A62D-60C94EF49351}" srcOrd="0" destOrd="0" presId="urn:microsoft.com/office/officeart/2005/8/layout/vList2"/>
    <dgm:cxn modelId="{013C133A-4B2D-4289-B406-118F97A4D64D}" type="presParOf" srcId="{CC8763B3-4621-4666-B669-3C5BA2A30DBE}" destId="{D11942FF-04E3-49E6-B922-9EFB2DC49F41}" srcOrd="1" destOrd="0" presId="urn:microsoft.com/office/officeart/2005/8/layout/vList2"/>
    <dgm:cxn modelId="{D5F4380E-94B2-43A8-B3DF-E33CD146FAE1}" type="presParOf" srcId="{CC8763B3-4621-4666-B669-3C5BA2A30DBE}" destId="{C8CBCA26-9D20-4838-B1F9-53234775E96B}" srcOrd="2" destOrd="0" presId="urn:microsoft.com/office/officeart/2005/8/layout/vList2"/>
    <dgm:cxn modelId="{7CE45AE1-5ACF-445E-898A-FF561282E580}" type="presParOf" srcId="{CC8763B3-4621-4666-B669-3C5BA2A30DBE}" destId="{671B3283-BB64-487F-AB90-C94002C94229}" srcOrd="3" destOrd="0" presId="urn:microsoft.com/office/officeart/2005/8/layout/vList2"/>
    <dgm:cxn modelId="{A9C3A3AB-D656-4B22-8957-26FB59142B7C}" type="presParOf" srcId="{CC8763B3-4621-4666-B669-3C5BA2A30DBE}" destId="{C30047F0-DB09-4604-AC54-FC0221E4A689}" srcOrd="4" destOrd="0" presId="urn:microsoft.com/office/officeart/2005/8/layout/vList2"/>
    <dgm:cxn modelId="{4E72C1E3-5501-425E-97E4-9A0FFBBEAAD2}" type="presParOf" srcId="{CC8763B3-4621-4666-B669-3C5BA2A30DBE}" destId="{130EF046-02F9-4526-B16D-075FE651A93E}" srcOrd="5" destOrd="0" presId="urn:microsoft.com/office/officeart/2005/8/layout/vList2"/>
    <dgm:cxn modelId="{0D5DCF50-1F25-4ECC-9CA1-FCE729E7704A}" type="presParOf" srcId="{CC8763B3-4621-4666-B669-3C5BA2A30DBE}" destId="{F209ACB3-3444-40CC-BCCA-513ABA9ADB86}" srcOrd="6" destOrd="0" presId="urn:microsoft.com/office/officeart/2005/8/layout/vList2"/>
    <dgm:cxn modelId="{72AC1173-D332-4DE2-80B0-74F86683C0CB}" type="presParOf" srcId="{CC8763B3-4621-4666-B669-3C5BA2A30DBE}" destId="{3021E19B-D6F7-4D3A-9633-E49336FDC5DD}" srcOrd="7" destOrd="0" presId="urn:microsoft.com/office/officeart/2005/8/layout/vList2"/>
    <dgm:cxn modelId="{9736CF9D-AC22-4F69-B39D-FB8B90EABDA2}" type="presParOf" srcId="{CC8763B3-4621-4666-B669-3C5BA2A30DBE}" destId="{24D32922-BF99-4CE5-821E-A240C3092535}" srcOrd="8" destOrd="0" presId="urn:microsoft.com/office/officeart/2005/8/layout/vList2"/>
    <dgm:cxn modelId="{C6D1A0C9-955B-437B-A12A-9F07778C77C6}" type="presParOf" srcId="{CC8763B3-4621-4666-B669-3C5BA2A30DBE}" destId="{1547C88C-0553-48E2-9A0E-2FE58FDCEF25}" srcOrd="9" destOrd="0" presId="urn:microsoft.com/office/officeart/2005/8/layout/vList2"/>
    <dgm:cxn modelId="{962557A1-0E9D-453F-A60B-C8D1B6131AB0}" type="presParOf" srcId="{CC8763B3-4621-4666-B669-3C5BA2A30DBE}" destId="{401E888D-ADD7-4E04-8F4F-BE31B5B3ACF3}" srcOrd="10" destOrd="0" presId="urn:microsoft.com/office/officeart/2005/8/layout/vList2"/>
    <dgm:cxn modelId="{33927912-9134-4A6E-B047-70B75A3C7BD9}" type="presParOf" srcId="{CC8763B3-4621-4666-B669-3C5BA2A30DBE}" destId="{3D98E15D-9BAC-402C-AD03-780F149FDDBD}" srcOrd="11" destOrd="0" presId="urn:microsoft.com/office/officeart/2005/8/layout/vList2"/>
    <dgm:cxn modelId="{EDF6982A-2329-4A2B-8BF8-4B9DDBE8CF1D}" type="presParOf" srcId="{CC8763B3-4621-4666-B669-3C5BA2A30DBE}" destId="{BAF84493-57B1-45CA-968B-333D00BDD5BF}" srcOrd="12" destOrd="0" presId="urn:microsoft.com/office/officeart/2005/8/layout/vList2"/>
    <dgm:cxn modelId="{DDA2F405-2136-48B4-911D-103B963C53A7}" type="presParOf" srcId="{CC8763B3-4621-4666-B669-3C5BA2A30DBE}" destId="{ED9376BC-750F-478A-87C9-1D21DCFEB9AD}" srcOrd="13" destOrd="0" presId="urn:microsoft.com/office/officeart/2005/8/layout/vList2"/>
    <dgm:cxn modelId="{56DD1D92-972A-494C-AAB6-8831302A1759}" type="presParOf" srcId="{CC8763B3-4621-4666-B669-3C5BA2A30DBE}" destId="{88E3B239-EFBF-4B6F-9750-90B0B71EA79C}"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1192201F-4FB3-4705-BFA2-AAC023B6B82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403DB55D-489E-444D-AB9C-099D34278FB7}" type="parTrans" cxnId="{7D487592-EC2B-4567-A2A6-498EE1443EF3}">
      <dgm:prSet/>
      <dgm:spPr/>
    </dgm:pt>
    <dgm:pt modelId="{08B034F6-B1D2-41B9-90DB-F776C3FD0E13}" type="sibTrans" cxnId="{7D487592-EC2B-4567-A2A6-498EE1443EF3}">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3658"/>
          <a:ext cx="7844408" cy="79963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14C2093E-741A-4BB7-A523-9B503FAE4D01}" type="pres">
      <dgm:prSet presAssocID="{C23BDBEE-399D-4121-9374-3755477B8443}" presName="spacer" presStyleCnt="0"/>
      <dgm:spPr/>
    </dgm:pt>
    <dgm:pt modelId="{760C3E4C-2BC8-4424-A029-C033B5583986}" type="pres">
      <dgm:prSet presAssocID="{1192201F-4FB3-4705-BFA2-AAC023B6B824}" presName="parentText" presStyleLbl="node1" presStyleIdx="7" presStyleCnt="8">
        <dgm:presLayoutVars>
          <dgm:chMax val="0"/>
          <dgm:bulletEnabled val="1"/>
        </dgm:presLayoutVars>
      </dgm:prSet>
      <dgm:spPr/>
      <dgm:t>
        <a:bodyPr/>
        <a:lstStyle/>
        <a:p>
          <a:endParaRPr lang="en-US"/>
        </a:p>
      </dgm:t>
    </dgm:pt>
  </dgm:ptLst>
  <dgm:cxnLst>
    <dgm:cxn modelId="{6D91ED08-0957-4E7B-BFFE-D326E65913B7}" type="presOf" srcId="{0ED06F71-722D-4D98-8A78-76B9D17B094B}" destId="{F209ACB3-3444-40CC-BCCA-513ABA9ADB86}" srcOrd="0" destOrd="0" presId="urn:microsoft.com/office/officeart/2005/8/layout/vList2"/>
    <dgm:cxn modelId="{E744907F-A42A-4F55-9829-88D2160FDEBD}" type="presOf" srcId="{703D4D02-5513-427D-B6E9-B2E187EE0C3A}" destId="{CC8763B3-4621-4666-B669-3C5BA2A30DBE}" srcOrd="0" destOrd="0" presId="urn:microsoft.com/office/officeart/2005/8/layout/vList2"/>
    <dgm:cxn modelId="{B312A090-1FDD-43F2-A116-0997101C5859}" type="presOf" srcId="{9FF9C588-5AC7-4213-AC10-D7BF2859CFD7}" destId="{02733F7B-8381-46B4-A62D-60C94EF49351}"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9208D806-A7A5-4A7A-AA1D-9063031E99D7}" type="presOf" srcId="{62CB3C78-1DA1-4746-BD0D-6B96A3CEA09A}" destId="{C8CBCA26-9D20-4838-B1F9-53234775E96B}"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A993E97F-2389-4EB9-962F-661D7D757332}" type="presOf" srcId="{0665DC02-B792-4630-A897-0DA290FA588A}" destId="{24D32922-BF99-4CE5-821E-A240C3092535}" srcOrd="0" destOrd="0" presId="urn:microsoft.com/office/officeart/2005/8/layout/vList2"/>
    <dgm:cxn modelId="{7D487592-EC2B-4567-A2A6-498EE1443EF3}" srcId="{703D4D02-5513-427D-B6E9-B2E187EE0C3A}" destId="{1192201F-4FB3-4705-BFA2-AAC023B6B824}" srcOrd="7" destOrd="0" parTransId="{403DB55D-489E-444D-AB9C-099D34278FB7}" sibTransId="{08B034F6-B1D2-41B9-90DB-F776C3FD0E13}"/>
    <dgm:cxn modelId="{C5624003-5247-47FB-BE23-980D38DD558F}"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CBD05565-1728-42EF-B925-090BAD301895}" type="presOf" srcId="{69BD61AE-1E10-401F-9595-1097457E33C7}" destId="{401E888D-ADD7-4E04-8F4F-BE31B5B3ACF3}"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B864EE06-BAA8-474B-B668-A3683D00E688}" type="presOf" srcId="{D27CD70E-DFBB-4221-9DFB-1B5A6662F39F}" destId="{BAF84493-57B1-45CA-968B-333D00BDD5BF}" srcOrd="0" destOrd="0" presId="urn:microsoft.com/office/officeart/2005/8/layout/vList2"/>
    <dgm:cxn modelId="{960EA4AD-04DE-47F1-8CE3-F0B85DCC906C}" type="presOf" srcId="{1192201F-4FB3-4705-BFA2-AAC023B6B824}" destId="{760C3E4C-2BC8-4424-A029-C033B5583986}" srcOrd="0" destOrd="0" presId="urn:microsoft.com/office/officeart/2005/8/layout/vList2"/>
    <dgm:cxn modelId="{6C24259D-9BAA-4731-9FBF-9B7AA75C6139}" type="presParOf" srcId="{CC8763B3-4621-4666-B669-3C5BA2A30DBE}" destId="{02733F7B-8381-46B4-A62D-60C94EF49351}" srcOrd="0" destOrd="0" presId="urn:microsoft.com/office/officeart/2005/8/layout/vList2"/>
    <dgm:cxn modelId="{AFD3FE14-F91E-4A51-B12F-186271E5F761}" type="presParOf" srcId="{CC8763B3-4621-4666-B669-3C5BA2A30DBE}" destId="{D11942FF-04E3-49E6-B922-9EFB2DC49F41}" srcOrd="1" destOrd="0" presId="urn:microsoft.com/office/officeart/2005/8/layout/vList2"/>
    <dgm:cxn modelId="{C94345F7-FB6D-442A-80D7-7896F36DD0C3}" type="presParOf" srcId="{CC8763B3-4621-4666-B669-3C5BA2A30DBE}" destId="{C8CBCA26-9D20-4838-B1F9-53234775E96B}" srcOrd="2" destOrd="0" presId="urn:microsoft.com/office/officeart/2005/8/layout/vList2"/>
    <dgm:cxn modelId="{BAC19413-7C52-4F0B-942A-1CB9AEC084A2}" type="presParOf" srcId="{CC8763B3-4621-4666-B669-3C5BA2A30DBE}" destId="{671B3283-BB64-487F-AB90-C94002C94229}" srcOrd="3" destOrd="0" presId="urn:microsoft.com/office/officeart/2005/8/layout/vList2"/>
    <dgm:cxn modelId="{FA00D84E-DB03-4789-AE58-BAFF54B3FED0}" type="presParOf" srcId="{CC8763B3-4621-4666-B669-3C5BA2A30DBE}" destId="{C30047F0-DB09-4604-AC54-FC0221E4A689}" srcOrd="4" destOrd="0" presId="urn:microsoft.com/office/officeart/2005/8/layout/vList2"/>
    <dgm:cxn modelId="{20855C0F-21CB-469D-A0E8-D12DCA7E9C24}" type="presParOf" srcId="{CC8763B3-4621-4666-B669-3C5BA2A30DBE}" destId="{130EF046-02F9-4526-B16D-075FE651A93E}" srcOrd="5" destOrd="0" presId="urn:microsoft.com/office/officeart/2005/8/layout/vList2"/>
    <dgm:cxn modelId="{3969B33F-9486-4E27-9286-5AE6CAD1BEEE}" type="presParOf" srcId="{CC8763B3-4621-4666-B669-3C5BA2A30DBE}" destId="{F209ACB3-3444-40CC-BCCA-513ABA9ADB86}" srcOrd="6" destOrd="0" presId="urn:microsoft.com/office/officeart/2005/8/layout/vList2"/>
    <dgm:cxn modelId="{3453FB88-4D37-4BBB-B41E-345681B80644}" type="presParOf" srcId="{CC8763B3-4621-4666-B669-3C5BA2A30DBE}" destId="{3021E19B-D6F7-4D3A-9633-E49336FDC5DD}" srcOrd="7" destOrd="0" presId="urn:microsoft.com/office/officeart/2005/8/layout/vList2"/>
    <dgm:cxn modelId="{69909AD3-7E2C-434F-B67A-6D1C2E98BE32}" type="presParOf" srcId="{CC8763B3-4621-4666-B669-3C5BA2A30DBE}" destId="{24D32922-BF99-4CE5-821E-A240C3092535}" srcOrd="8" destOrd="0" presId="urn:microsoft.com/office/officeart/2005/8/layout/vList2"/>
    <dgm:cxn modelId="{E23FA0C5-C70F-46A5-9A6E-D58C19E98636}" type="presParOf" srcId="{CC8763B3-4621-4666-B669-3C5BA2A30DBE}" destId="{1547C88C-0553-48E2-9A0E-2FE58FDCEF25}" srcOrd="9" destOrd="0" presId="urn:microsoft.com/office/officeart/2005/8/layout/vList2"/>
    <dgm:cxn modelId="{DD0E9B0D-43BF-4EAE-A342-F2CB2E7EA4D1}" type="presParOf" srcId="{CC8763B3-4621-4666-B669-3C5BA2A30DBE}" destId="{401E888D-ADD7-4E04-8F4F-BE31B5B3ACF3}" srcOrd="10" destOrd="0" presId="urn:microsoft.com/office/officeart/2005/8/layout/vList2"/>
    <dgm:cxn modelId="{C752D25D-27B3-40FB-91AC-7FAE81CF9BFA}" type="presParOf" srcId="{CC8763B3-4621-4666-B669-3C5BA2A30DBE}" destId="{3D98E15D-9BAC-402C-AD03-780F149FDDBD}" srcOrd="11" destOrd="0" presId="urn:microsoft.com/office/officeart/2005/8/layout/vList2"/>
    <dgm:cxn modelId="{51965D5A-DDCF-4CB6-B331-CCBDDBCDAFEE}" type="presParOf" srcId="{CC8763B3-4621-4666-B669-3C5BA2A30DBE}" destId="{BAF84493-57B1-45CA-968B-333D00BDD5BF}" srcOrd="12" destOrd="0" presId="urn:microsoft.com/office/officeart/2005/8/layout/vList2"/>
    <dgm:cxn modelId="{9A8C63D6-728D-401D-A9EA-DDD0356E8961}" type="presParOf" srcId="{CC8763B3-4621-4666-B669-3C5BA2A30DBE}" destId="{14C2093E-741A-4BB7-A523-9B503FAE4D01}" srcOrd="13" destOrd="0" presId="urn:microsoft.com/office/officeart/2005/8/layout/vList2"/>
    <dgm:cxn modelId="{B0602BC7-CEBF-4B10-97AF-8510858B3090}" type="presParOf" srcId="{CC8763B3-4621-4666-B669-3C5BA2A30DBE}" destId="{760C3E4C-2BC8-4424-A029-C033B5583986}"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D57E704-7665-42D8-AD93-0C9C973FAC7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D4D1BAE-A9B5-48B3-8999-30335F380365}" type="parTrans" cxnId="{AC844D68-914A-4F6B-8D73-33DFCDB6E08A}">
      <dgm:prSet/>
      <dgm:spPr/>
    </dgm:pt>
    <dgm:pt modelId="{20BB87E1-AD54-48AA-BC34-072D63AEEF30}" type="sibTrans" cxnId="{AC844D68-914A-4F6B-8D73-33DFCDB6E08A}">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B74753C0-DCA6-40CD-B09C-0E8007E75825}" type="pres">
      <dgm:prSet presAssocID="{C23BDBEE-399D-4121-9374-3755477B8443}" presName="spacer" presStyleCnt="0"/>
      <dgm:spPr/>
    </dgm:pt>
    <dgm:pt modelId="{91273270-5B9F-46EB-B273-0E7E6ADF960F}" type="pres">
      <dgm:prSet presAssocID="{4D57E704-7665-42D8-AD93-0C9C973FAC76}" presName="parentText" presStyleLbl="node1" presStyleIdx="7" presStyleCnt="8">
        <dgm:presLayoutVars>
          <dgm:chMax val="0"/>
          <dgm:bulletEnabled val="1"/>
        </dgm:presLayoutVars>
      </dgm:prSet>
      <dgm:spPr/>
      <dgm:t>
        <a:bodyPr/>
        <a:lstStyle/>
        <a:p>
          <a:endParaRPr lang="en-US"/>
        </a:p>
      </dgm:t>
    </dgm:pt>
  </dgm:ptLst>
  <dgm:cxnLst>
    <dgm:cxn modelId="{0CE4CAD3-FC94-4CA5-BB4A-F4D129482FB0}" type="presOf" srcId="{9FF9C588-5AC7-4213-AC10-D7BF2859CFD7}" destId="{02733F7B-8381-46B4-A62D-60C94EF49351}" srcOrd="0" destOrd="0" presId="urn:microsoft.com/office/officeart/2005/8/layout/vList2"/>
    <dgm:cxn modelId="{D3D1ACD6-E3F7-4AE2-811A-943CB4A36C6B}"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45A66B8D-DDA0-45E8-AA31-1B4DF08ECAEC}" type="presOf" srcId="{D27CD70E-DFBB-4221-9DFB-1B5A6662F39F}" destId="{BAF84493-57B1-45CA-968B-333D00BDD5BF}" srcOrd="0" destOrd="0" presId="urn:microsoft.com/office/officeart/2005/8/layout/vList2"/>
    <dgm:cxn modelId="{AC844D68-914A-4F6B-8D73-33DFCDB6E08A}" srcId="{703D4D02-5513-427D-B6E9-B2E187EE0C3A}" destId="{4D57E704-7665-42D8-AD93-0C9C973FAC76}" srcOrd="7" destOrd="0" parTransId="{6D4D1BAE-A9B5-48B3-8999-30335F380365}" sibTransId="{20BB87E1-AD54-48AA-BC34-072D63AEEF30}"/>
    <dgm:cxn modelId="{5E5EAFC4-44B3-4549-AC9A-997C897F1B4D}" srcId="{703D4D02-5513-427D-B6E9-B2E187EE0C3A}" destId="{6045ACAC-5E4F-4F21-A66B-AB5CDA262068}" srcOrd="2" destOrd="0" parTransId="{11DAFEE1-F611-4BD6-B139-CD15394BFBA6}" sibTransId="{B4C2AAE5-D99A-459F-BDEC-4FFC3545C099}"/>
    <dgm:cxn modelId="{3F044E7E-BCE8-4995-AE21-4C9C1A5367A6}" type="presOf" srcId="{0ED06F71-722D-4D98-8A78-76B9D17B094B}" destId="{F209ACB3-3444-40CC-BCCA-513ABA9ADB86}" srcOrd="0" destOrd="0" presId="urn:microsoft.com/office/officeart/2005/8/layout/vList2"/>
    <dgm:cxn modelId="{1A7F874A-E30A-4FEC-87BD-22A3FDC943D3}" type="presOf" srcId="{4D57E704-7665-42D8-AD93-0C9C973FAC76}" destId="{91273270-5B9F-46EB-B273-0E7E6ADF960F}"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9BB0BBDC-7DC1-4A35-AB68-074E1F2D3B51}" type="presOf" srcId="{0665DC02-B792-4630-A897-0DA290FA588A}" destId="{24D32922-BF99-4CE5-821E-A240C3092535}"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0C5794C6-57F1-41DC-9FED-3B94C04C35AA}" type="presOf" srcId="{62CB3C78-1DA1-4746-BD0D-6B96A3CEA09A}" destId="{C8CBCA26-9D20-4838-B1F9-53234775E96B}" srcOrd="0" destOrd="0" presId="urn:microsoft.com/office/officeart/2005/8/layout/vList2"/>
    <dgm:cxn modelId="{D1395BCF-403D-45A9-A38A-36322FD8BB16}" type="presOf" srcId="{6045ACAC-5E4F-4F21-A66B-AB5CDA262068}" destId="{C30047F0-DB09-4604-AC54-FC0221E4A689}" srcOrd="0" destOrd="0" presId="urn:microsoft.com/office/officeart/2005/8/layout/vList2"/>
    <dgm:cxn modelId="{02BCA843-D30C-4BF3-8A1E-460E0B13AFA0}" type="presOf" srcId="{69BD61AE-1E10-401F-9595-1097457E33C7}" destId="{401E888D-ADD7-4E04-8F4F-BE31B5B3ACF3}" srcOrd="0" destOrd="0" presId="urn:microsoft.com/office/officeart/2005/8/layout/vList2"/>
    <dgm:cxn modelId="{01597C30-E8E0-45D2-818A-8E9103BF5E78}" type="presParOf" srcId="{CC8763B3-4621-4666-B669-3C5BA2A30DBE}" destId="{02733F7B-8381-46B4-A62D-60C94EF49351}" srcOrd="0" destOrd="0" presId="urn:microsoft.com/office/officeart/2005/8/layout/vList2"/>
    <dgm:cxn modelId="{DE85807E-64DF-4279-B15F-6DEC8DE5EDB3}" type="presParOf" srcId="{CC8763B3-4621-4666-B669-3C5BA2A30DBE}" destId="{D11942FF-04E3-49E6-B922-9EFB2DC49F41}" srcOrd="1" destOrd="0" presId="urn:microsoft.com/office/officeart/2005/8/layout/vList2"/>
    <dgm:cxn modelId="{1646685E-4A2B-4623-A5AD-2665E3F5596E}" type="presParOf" srcId="{CC8763B3-4621-4666-B669-3C5BA2A30DBE}" destId="{C8CBCA26-9D20-4838-B1F9-53234775E96B}" srcOrd="2" destOrd="0" presId="urn:microsoft.com/office/officeart/2005/8/layout/vList2"/>
    <dgm:cxn modelId="{6C31F378-997C-46B6-B4DA-61123A07157C}" type="presParOf" srcId="{CC8763B3-4621-4666-B669-3C5BA2A30DBE}" destId="{671B3283-BB64-487F-AB90-C94002C94229}" srcOrd="3" destOrd="0" presId="urn:microsoft.com/office/officeart/2005/8/layout/vList2"/>
    <dgm:cxn modelId="{E30CD5E5-59CF-4343-8870-342D8A49ACF6}" type="presParOf" srcId="{CC8763B3-4621-4666-B669-3C5BA2A30DBE}" destId="{C30047F0-DB09-4604-AC54-FC0221E4A689}" srcOrd="4" destOrd="0" presId="urn:microsoft.com/office/officeart/2005/8/layout/vList2"/>
    <dgm:cxn modelId="{62B62DFF-416F-475C-99DE-1A82922F7BA8}" type="presParOf" srcId="{CC8763B3-4621-4666-B669-3C5BA2A30DBE}" destId="{130EF046-02F9-4526-B16D-075FE651A93E}" srcOrd="5" destOrd="0" presId="urn:microsoft.com/office/officeart/2005/8/layout/vList2"/>
    <dgm:cxn modelId="{8B2548AD-EBD1-4E6F-A90A-06B98E734FE7}" type="presParOf" srcId="{CC8763B3-4621-4666-B669-3C5BA2A30DBE}" destId="{F209ACB3-3444-40CC-BCCA-513ABA9ADB86}" srcOrd="6" destOrd="0" presId="urn:microsoft.com/office/officeart/2005/8/layout/vList2"/>
    <dgm:cxn modelId="{E18AD411-B8E6-4847-86A8-85587640BAF2}" type="presParOf" srcId="{CC8763B3-4621-4666-B669-3C5BA2A30DBE}" destId="{3021E19B-D6F7-4D3A-9633-E49336FDC5DD}" srcOrd="7" destOrd="0" presId="urn:microsoft.com/office/officeart/2005/8/layout/vList2"/>
    <dgm:cxn modelId="{B4D26B66-8A8B-45F4-9515-4C259A6D2696}" type="presParOf" srcId="{CC8763B3-4621-4666-B669-3C5BA2A30DBE}" destId="{24D32922-BF99-4CE5-821E-A240C3092535}" srcOrd="8" destOrd="0" presId="urn:microsoft.com/office/officeart/2005/8/layout/vList2"/>
    <dgm:cxn modelId="{C5DBF6EF-AF15-4E01-BD4D-1784ECD9D284}" type="presParOf" srcId="{CC8763B3-4621-4666-B669-3C5BA2A30DBE}" destId="{1547C88C-0553-48E2-9A0E-2FE58FDCEF25}" srcOrd="9" destOrd="0" presId="urn:microsoft.com/office/officeart/2005/8/layout/vList2"/>
    <dgm:cxn modelId="{947A73B2-91A8-4E06-A00B-4590AF02527D}" type="presParOf" srcId="{CC8763B3-4621-4666-B669-3C5BA2A30DBE}" destId="{401E888D-ADD7-4E04-8F4F-BE31B5B3ACF3}" srcOrd="10" destOrd="0" presId="urn:microsoft.com/office/officeart/2005/8/layout/vList2"/>
    <dgm:cxn modelId="{24363007-56E8-42A5-8A3A-F41BBD7BE185}" type="presParOf" srcId="{CC8763B3-4621-4666-B669-3C5BA2A30DBE}" destId="{3D98E15D-9BAC-402C-AD03-780F149FDDBD}" srcOrd="11" destOrd="0" presId="urn:microsoft.com/office/officeart/2005/8/layout/vList2"/>
    <dgm:cxn modelId="{2AABD2E4-81D7-4C34-A0D8-D54488F5DA39}" type="presParOf" srcId="{CC8763B3-4621-4666-B669-3C5BA2A30DBE}" destId="{BAF84493-57B1-45CA-968B-333D00BDD5BF}" srcOrd="12" destOrd="0" presId="urn:microsoft.com/office/officeart/2005/8/layout/vList2"/>
    <dgm:cxn modelId="{D38E1469-D976-41A4-B00B-57B14B743F84}" type="presParOf" srcId="{CC8763B3-4621-4666-B669-3C5BA2A30DBE}" destId="{B74753C0-DCA6-40CD-B09C-0E8007E75825}" srcOrd="13" destOrd="0" presId="urn:microsoft.com/office/officeart/2005/8/layout/vList2"/>
    <dgm:cxn modelId="{FB40A323-9513-472A-B125-831B7D577377}" type="presParOf" srcId="{CC8763B3-4621-4666-B669-3C5BA2A30DBE}" destId="{91273270-5B9F-46EB-B273-0E7E6ADF960F}"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A6A4226F-7203-479D-87E7-3AEF0884BCE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B4C9140C-CB70-46C5-B750-CD1899E49423}" type="parTrans" cxnId="{96B31D5D-2018-41E4-B503-6AC87FBC46F7}">
      <dgm:prSet/>
      <dgm:spPr/>
    </dgm:pt>
    <dgm:pt modelId="{9E38F048-786D-43A4-A14B-F8F78B2076B1}" type="sibTrans" cxnId="{96B31D5D-2018-41E4-B503-6AC87FBC46F7}">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F048607-CA23-4F3A-B4EF-9BCA05DE008D}" type="pres">
      <dgm:prSet presAssocID="{C23BDBEE-399D-4121-9374-3755477B8443}" presName="spacer" presStyleCnt="0"/>
      <dgm:spPr/>
    </dgm:pt>
    <dgm:pt modelId="{A4803EFC-AA53-4B8C-AEAE-35C92315BC9B}" type="pres">
      <dgm:prSet presAssocID="{A6A4226F-7203-479D-87E7-3AEF0884BCE5}" presName="parentText" presStyleLbl="node1" presStyleIdx="7" presStyleCnt="8">
        <dgm:presLayoutVars>
          <dgm:chMax val="0"/>
          <dgm:bulletEnabled val="1"/>
        </dgm:presLayoutVars>
      </dgm:prSet>
      <dgm:spPr/>
      <dgm:t>
        <a:bodyPr/>
        <a:lstStyle/>
        <a:p>
          <a:endParaRPr lang="en-US"/>
        </a:p>
      </dgm:t>
    </dgm:pt>
  </dgm:ptLst>
  <dgm:cxnLst>
    <dgm:cxn modelId="{5EF938E2-AFEB-4DC2-8548-D6BAA7B53290}" type="presOf" srcId="{0ED06F71-722D-4D98-8A78-76B9D17B094B}" destId="{F209ACB3-3444-40CC-BCCA-513ABA9ADB86}" srcOrd="0" destOrd="0" presId="urn:microsoft.com/office/officeart/2005/8/layout/vList2"/>
    <dgm:cxn modelId="{83C4A78A-EE14-4AFB-B664-8486836E733C}" type="presOf" srcId="{D27CD70E-DFBB-4221-9DFB-1B5A6662F39F}" destId="{BAF84493-57B1-45CA-968B-333D00BDD5BF}" srcOrd="0" destOrd="0" presId="urn:microsoft.com/office/officeart/2005/8/layout/vList2"/>
    <dgm:cxn modelId="{04F52C12-0F30-452C-AEF8-8A919AD88A70}"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B14A695A-E91D-4C52-B976-1BBD384473BF}" type="presOf" srcId="{9FF9C588-5AC7-4213-AC10-D7BF2859CFD7}" destId="{02733F7B-8381-46B4-A62D-60C94EF4935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96B31D5D-2018-41E4-B503-6AC87FBC46F7}" srcId="{703D4D02-5513-427D-B6E9-B2E187EE0C3A}" destId="{A6A4226F-7203-479D-87E7-3AEF0884BCE5}" srcOrd="7" destOrd="0" parTransId="{B4C9140C-CB70-46C5-B750-CD1899E49423}" sibTransId="{9E38F048-786D-43A4-A14B-F8F78B2076B1}"/>
    <dgm:cxn modelId="{3376A703-29E3-4E38-9F38-656AC3FC19A2}" type="presOf" srcId="{A6A4226F-7203-479D-87E7-3AEF0884BCE5}" destId="{A4803EFC-AA53-4B8C-AEAE-35C92315BC9B}" srcOrd="0" destOrd="0" presId="urn:microsoft.com/office/officeart/2005/8/layout/vList2"/>
    <dgm:cxn modelId="{BC52B152-98FE-49C8-873C-4992A8EF311F}"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0C984AD6-4710-45E6-9025-81F3FC7457D8}"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4BF81517-AF5A-4380-AFAA-E176E1F23EDB}" type="presOf" srcId="{0665DC02-B792-4630-A897-0DA290FA588A}" destId="{24D32922-BF99-4CE5-821E-A240C3092535}" srcOrd="0" destOrd="0" presId="urn:microsoft.com/office/officeart/2005/8/layout/vList2"/>
    <dgm:cxn modelId="{189277E1-BD6F-4AED-8672-1EB86022C957}" type="presOf" srcId="{69BD61AE-1E10-401F-9595-1097457E33C7}" destId="{401E888D-ADD7-4E04-8F4F-BE31B5B3ACF3}" srcOrd="0" destOrd="0" presId="urn:microsoft.com/office/officeart/2005/8/layout/vList2"/>
    <dgm:cxn modelId="{0E62226D-A299-41DF-BABC-DD9E72355EA2}" type="presParOf" srcId="{CC8763B3-4621-4666-B669-3C5BA2A30DBE}" destId="{02733F7B-8381-46B4-A62D-60C94EF49351}" srcOrd="0" destOrd="0" presId="urn:microsoft.com/office/officeart/2005/8/layout/vList2"/>
    <dgm:cxn modelId="{00473A7B-8406-4717-AEB0-18C1A08C52AA}" type="presParOf" srcId="{CC8763B3-4621-4666-B669-3C5BA2A30DBE}" destId="{D11942FF-04E3-49E6-B922-9EFB2DC49F41}" srcOrd="1" destOrd="0" presId="urn:microsoft.com/office/officeart/2005/8/layout/vList2"/>
    <dgm:cxn modelId="{35D4615F-7426-4BA9-A404-639F851850D8}" type="presParOf" srcId="{CC8763B3-4621-4666-B669-3C5BA2A30DBE}" destId="{C8CBCA26-9D20-4838-B1F9-53234775E96B}" srcOrd="2" destOrd="0" presId="urn:microsoft.com/office/officeart/2005/8/layout/vList2"/>
    <dgm:cxn modelId="{DE29F287-FCB1-45CB-827F-776B62382156}" type="presParOf" srcId="{CC8763B3-4621-4666-B669-3C5BA2A30DBE}" destId="{671B3283-BB64-487F-AB90-C94002C94229}" srcOrd="3" destOrd="0" presId="urn:microsoft.com/office/officeart/2005/8/layout/vList2"/>
    <dgm:cxn modelId="{4BB52DF9-13E0-4979-B00E-48E44EF22375}" type="presParOf" srcId="{CC8763B3-4621-4666-B669-3C5BA2A30DBE}" destId="{C30047F0-DB09-4604-AC54-FC0221E4A689}" srcOrd="4" destOrd="0" presId="urn:microsoft.com/office/officeart/2005/8/layout/vList2"/>
    <dgm:cxn modelId="{793EAB66-7EB7-4E66-B311-6CB7F9402A51}" type="presParOf" srcId="{CC8763B3-4621-4666-B669-3C5BA2A30DBE}" destId="{130EF046-02F9-4526-B16D-075FE651A93E}" srcOrd="5" destOrd="0" presId="urn:microsoft.com/office/officeart/2005/8/layout/vList2"/>
    <dgm:cxn modelId="{A4734C20-1D78-42B7-BD52-5CAC98F516A1}" type="presParOf" srcId="{CC8763B3-4621-4666-B669-3C5BA2A30DBE}" destId="{F209ACB3-3444-40CC-BCCA-513ABA9ADB86}" srcOrd="6" destOrd="0" presId="urn:microsoft.com/office/officeart/2005/8/layout/vList2"/>
    <dgm:cxn modelId="{55C05AFD-FDE4-4DF1-8A59-206D7019F2D3}" type="presParOf" srcId="{CC8763B3-4621-4666-B669-3C5BA2A30DBE}" destId="{3021E19B-D6F7-4D3A-9633-E49336FDC5DD}" srcOrd="7" destOrd="0" presId="urn:microsoft.com/office/officeart/2005/8/layout/vList2"/>
    <dgm:cxn modelId="{F3E607B7-0026-4447-8B77-713D0271B2B4}" type="presParOf" srcId="{CC8763B3-4621-4666-B669-3C5BA2A30DBE}" destId="{24D32922-BF99-4CE5-821E-A240C3092535}" srcOrd="8" destOrd="0" presId="urn:microsoft.com/office/officeart/2005/8/layout/vList2"/>
    <dgm:cxn modelId="{44190C38-7ACA-4D4C-8048-1ED53DF9A388}" type="presParOf" srcId="{CC8763B3-4621-4666-B669-3C5BA2A30DBE}" destId="{1547C88C-0553-48E2-9A0E-2FE58FDCEF25}" srcOrd="9" destOrd="0" presId="urn:microsoft.com/office/officeart/2005/8/layout/vList2"/>
    <dgm:cxn modelId="{79AC1C0E-2894-4437-B7DF-826412FA938F}" type="presParOf" srcId="{CC8763B3-4621-4666-B669-3C5BA2A30DBE}" destId="{401E888D-ADD7-4E04-8F4F-BE31B5B3ACF3}" srcOrd="10" destOrd="0" presId="urn:microsoft.com/office/officeart/2005/8/layout/vList2"/>
    <dgm:cxn modelId="{8968E756-8AC1-4C2D-9D88-94D1779A7189}" type="presParOf" srcId="{CC8763B3-4621-4666-B669-3C5BA2A30DBE}" destId="{3D98E15D-9BAC-402C-AD03-780F149FDDBD}" srcOrd="11" destOrd="0" presId="urn:microsoft.com/office/officeart/2005/8/layout/vList2"/>
    <dgm:cxn modelId="{F3471DFC-BCC4-4C68-8BC1-4C2C02C9E0BB}" type="presParOf" srcId="{CC8763B3-4621-4666-B669-3C5BA2A30DBE}" destId="{BAF84493-57B1-45CA-968B-333D00BDD5BF}" srcOrd="12" destOrd="0" presId="urn:microsoft.com/office/officeart/2005/8/layout/vList2"/>
    <dgm:cxn modelId="{ECCE881F-AE6C-46E0-A928-FB28D0C26625}" type="presParOf" srcId="{CC8763B3-4621-4666-B669-3C5BA2A30DBE}" destId="{EF048607-CA23-4F3A-B4EF-9BCA05DE008D}" srcOrd="13" destOrd="0" presId="urn:microsoft.com/office/officeart/2005/8/layout/vList2"/>
    <dgm:cxn modelId="{C827AA7A-3561-4649-A26C-3B01A8A23834}" type="presParOf" srcId="{CC8763B3-4621-4666-B669-3C5BA2A30DBE}" destId="{A4803EFC-AA53-4B8C-AEAE-35C92315BC9B}" srcOrd="1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1407554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16</a:t>
            </a:fld>
            <a:endParaRPr lang="en-MY" altLang="en-US"/>
          </a:p>
        </p:txBody>
      </p:sp>
    </p:spTree>
    <p:extLst>
      <p:ext uri="{BB962C8B-B14F-4D97-AF65-F5344CB8AC3E}">
        <p14:creationId xmlns="" xmlns:p14="http://schemas.microsoft.com/office/powerpoint/2010/main" val="3505204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31</a:t>
            </a:fld>
            <a:endParaRPr lang="en-MY" altLang="en-US"/>
          </a:p>
        </p:txBody>
      </p:sp>
    </p:spTree>
    <p:extLst>
      <p:ext uri="{BB962C8B-B14F-4D97-AF65-F5344CB8AC3E}">
        <p14:creationId xmlns="" xmlns:p14="http://schemas.microsoft.com/office/powerpoint/2010/main" val="2982570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40</a:t>
            </a:fld>
            <a:endParaRPr lang="en-MY" altLang="en-US"/>
          </a:p>
        </p:txBody>
      </p:sp>
    </p:spTree>
    <p:extLst>
      <p:ext uri="{BB962C8B-B14F-4D97-AF65-F5344CB8AC3E}">
        <p14:creationId xmlns="" xmlns:p14="http://schemas.microsoft.com/office/powerpoint/2010/main" val="2198435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52</a:t>
            </a:fld>
            <a:endParaRPr lang="en-MY" altLang="en-US"/>
          </a:p>
        </p:txBody>
      </p:sp>
    </p:spTree>
    <p:extLst>
      <p:ext uri="{BB962C8B-B14F-4D97-AF65-F5344CB8AC3E}">
        <p14:creationId xmlns="" xmlns:p14="http://schemas.microsoft.com/office/powerpoint/2010/main" val="350909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61</a:t>
            </a:fld>
            <a:endParaRPr lang="en-MY" altLang="en-US"/>
          </a:p>
        </p:txBody>
      </p:sp>
    </p:spTree>
    <p:extLst>
      <p:ext uri="{BB962C8B-B14F-4D97-AF65-F5344CB8AC3E}">
        <p14:creationId xmlns="" xmlns:p14="http://schemas.microsoft.com/office/powerpoint/2010/main" val="26509251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73E8E5E8-B888-82D8-6E91-80291A290250}"/>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xmlns="" val="3527517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37C6489D-B032-69A4-967E-D9F109B376A3}"/>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xmlns="" val="3575781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9675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5684389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025608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4402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23372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66858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632578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1751451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1143000"/>
            <a:ext cx="7203233" cy="3383280"/>
          </a:xfrm>
        </p:spPr>
        <p:txBody>
          <a:bodyPr/>
          <a:lstStyle/>
          <a:p>
            <a:r>
              <a:rPr lang="en-MY" dirty="0"/>
              <a:t>BUSINESS LEADERSHIP - </a:t>
            </a:r>
            <a:r>
              <a:rPr lang="en-MY" dirty="0" smtClean="0"/>
              <a:t>II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3173630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normAutofit/>
          </a:bodyPr>
          <a:lstStyle/>
          <a:p>
            <a:r>
              <a:rPr lang="en-MY" sz="2800" dirty="0"/>
              <a:t>Globalisation</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pPr marL="0" indent="0">
              <a:buNone/>
            </a:pPr>
            <a:r>
              <a:rPr lang="en-MY" sz="2400" dirty="0"/>
              <a:t>Globalization is the free movement of goods, services and people across the world in a seamless and integrated manner.</a:t>
            </a:r>
          </a:p>
          <a:p>
            <a:pPr marL="0" indent="0">
              <a:buNone/>
            </a:pPr>
            <a:endParaRPr lang="en-MY" sz="2400" dirty="0"/>
          </a:p>
          <a:p>
            <a:pPr marL="0" indent="0">
              <a:buNone/>
            </a:pPr>
            <a:r>
              <a:rPr lang="en-MY" sz="2400"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 xmlns:p14="http://schemas.microsoft.com/office/powerpoint/2010/main" val="1949675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 xmlns:p14="http://schemas.microsoft.com/office/powerpoint/2010/main" val="15175955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 xmlns:a16="http://schemas.microsoft.com/office/drawing/2014/main" id="{4892A51D-119A-4647-AE84-EB4C21C41742}"/>
              </a:ext>
            </a:extLst>
          </p:cNvPr>
          <p:cNvSpPr>
            <a:spLocks noGrp="1"/>
          </p:cNvSpPr>
          <p:nvPr>
            <p:ph idx="1"/>
          </p:nvPr>
        </p:nvSpPr>
        <p:spPr>
          <a:xfrm>
            <a:off x="683567" y="1628801"/>
            <a:ext cx="8003233" cy="4490646"/>
          </a:xfrm>
        </p:spPr>
        <p:txBody>
          <a:bodyPr>
            <a:normAutofit/>
          </a:bodyPr>
          <a:lstStyle/>
          <a:p>
            <a:r>
              <a:rPr lang="en-MY" sz="2400"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sz="2400" dirty="0"/>
          </a:p>
          <a:p>
            <a:r>
              <a:rPr lang="en-MY" sz="2400" dirty="0"/>
              <a:t>The details of freight forwarding, customs problems, and foreign exchange are handled by outsiders.</a:t>
            </a:r>
          </a:p>
          <a:p>
            <a:pPr>
              <a:buFont typeface="Wingdings" panose="05000000000000000000" pitchFamily="2" charset="2"/>
              <a:buChar char="§"/>
            </a:pPr>
            <a:endParaRPr lang="en-MY" sz="2400" dirty="0"/>
          </a:p>
        </p:txBody>
      </p:sp>
    </p:spTree>
    <p:extLst>
      <p:ext uri="{BB962C8B-B14F-4D97-AF65-F5344CB8AC3E}">
        <p14:creationId xmlns="" xmlns:p14="http://schemas.microsoft.com/office/powerpoint/2010/main" val="15666796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03D450-245F-445D-A88A-0C8E0B185CBF}"/>
              </a:ext>
            </a:extLst>
          </p:cNvPr>
          <p:cNvSpPr>
            <a:spLocks noGrp="1"/>
          </p:cNvSpPr>
          <p:nvPr>
            <p:ph type="title"/>
          </p:nvPr>
        </p:nvSpPr>
        <p:spPr>
          <a:xfrm>
            <a:off x="903178" y="155882"/>
            <a:ext cx="7200900" cy="1142385"/>
          </a:xfrm>
        </p:spPr>
        <p:txBody>
          <a:bodyPr>
            <a:normAutofit/>
          </a:bodyPr>
          <a:lstStyle/>
          <a:p>
            <a:r>
              <a:rPr lang="en-MY" sz="2800" dirty="0"/>
              <a:t>Stage 1: Domestic</a:t>
            </a:r>
          </a:p>
        </p:txBody>
      </p:sp>
      <p:sp>
        <p:nvSpPr>
          <p:cNvPr id="3" name="Content Placeholder 2">
            <a:extLst>
              <a:ext uri="{FF2B5EF4-FFF2-40B4-BE49-F238E27FC236}">
                <a16:creationId xmlns=""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 xmlns:p14="http://schemas.microsoft.com/office/powerpoint/2010/main" val="22781108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9E69AF-E621-4016-88BD-F9B23307ED7D}"/>
              </a:ext>
            </a:extLst>
          </p:cNvPr>
          <p:cNvSpPr>
            <a:spLocks noGrp="1"/>
          </p:cNvSpPr>
          <p:nvPr>
            <p:ph type="title"/>
          </p:nvPr>
        </p:nvSpPr>
        <p:spPr/>
        <p:txBody>
          <a:bodyPr>
            <a:normAutofit/>
          </a:bodyPr>
          <a:lstStyle/>
          <a:p>
            <a:r>
              <a:rPr lang="en-MY" sz="2800" dirty="0"/>
              <a:t>Stage 2: International</a:t>
            </a:r>
          </a:p>
        </p:txBody>
      </p:sp>
      <p:sp>
        <p:nvSpPr>
          <p:cNvPr id="3" name="Content Placeholder 2">
            <a:extLst>
              <a:ext uri="{FF2B5EF4-FFF2-40B4-BE49-F238E27FC236}">
                <a16:creationId xmlns="" xmlns:a16="http://schemas.microsoft.com/office/drawing/2014/main" id="{FAA305A9-1AAE-48C9-8C61-051CFBD06660}"/>
              </a:ext>
            </a:extLst>
          </p:cNvPr>
          <p:cNvSpPr>
            <a:spLocks noGrp="1"/>
          </p:cNvSpPr>
          <p:nvPr>
            <p:ph idx="1"/>
          </p:nvPr>
        </p:nvSpPr>
        <p:spPr/>
        <p:txBody>
          <a:bodyPr>
            <a:normAutofit/>
          </a:bodyPr>
          <a:lstStyle/>
          <a:p>
            <a:pPr marL="0" indent="0">
              <a:buNone/>
            </a:pPr>
            <a:r>
              <a:rPr lang="en-MY" sz="2400"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 xmlns:p14="http://schemas.microsoft.com/office/powerpoint/2010/main" val="30493722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0A8743-9EFA-474A-9A75-EEE183867EE0}"/>
              </a:ext>
            </a:extLst>
          </p:cNvPr>
          <p:cNvSpPr>
            <a:spLocks noGrp="1"/>
          </p:cNvSpPr>
          <p:nvPr>
            <p:ph type="title"/>
          </p:nvPr>
        </p:nvSpPr>
        <p:spPr>
          <a:xfrm>
            <a:off x="759133" y="0"/>
            <a:ext cx="7200900" cy="1142385"/>
          </a:xfrm>
        </p:spPr>
        <p:txBody>
          <a:bodyPr>
            <a:normAutofit/>
          </a:bodyPr>
          <a:lstStyle/>
          <a:p>
            <a:r>
              <a:rPr lang="en-MY" sz="2800" dirty="0"/>
              <a:t>Stage 2: International</a:t>
            </a:r>
          </a:p>
        </p:txBody>
      </p:sp>
      <p:sp>
        <p:nvSpPr>
          <p:cNvPr id="3" name="Content Placeholder 2">
            <a:extLst>
              <a:ext uri="{FF2B5EF4-FFF2-40B4-BE49-F238E27FC236}">
                <a16:creationId xmlns=""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 xmlns:p14="http://schemas.microsoft.com/office/powerpoint/2010/main" val="19877519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 xmlns:a16="http://schemas.microsoft.com/office/drawing/2014/main" id="{421C5802-C6A6-4072-AC14-08FD398B7152}"/>
              </a:ext>
            </a:extLst>
          </p:cNvPr>
          <p:cNvSpPr>
            <a:spLocks noGrp="1"/>
          </p:cNvSpPr>
          <p:nvPr>
            <p:ph idx="1"/>
          </p:nvPr>
        </p:nvSpPr>
        <p:spPr/>
        <p:txBody>
          <a:bodyPr>
            <a:normAutofit fontScale="92500"/>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 xmlns:p14="http://schemas.microsoft.com/office/powerpoint/2010/main" val="39990396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D9B82B-151E-4B19-A4EA-EB9B418152D6}"/>
              </a:ext>
            </a:extLst>
          </p:cNvPr>
          <p:cNvSpPr>
            <a:spLocks noGrp="1"/>
          </p:cNvSpPr>
          <p:nvPr>
            <p:ph type="title"/>
          </p:nvPr>
        </p:nvSpPr>
        <p:spPr>
          <a:xfrm>
            <a:off x="914400" y="12438"/>
            <a:ext cx="7200900" cy="1142385"/>
          </a:xfrm>
        </p:spPr>
        <p:txBody>
          <a:bodyPr>
            <a:normAutofit/>
          </a:bodyPr>
          <a:lstStyle/>
          <a:p>
            <a:r>
              <a:rPr lang="en-MY" sz="2800" dirty="0"/>
              <a:t>Stage 3: Multinational</a:t>
            </a:r>
          </a:p>
        </p:txBody>
      </p:sp>
      <p:sp>
        <p:nvSpPr>
          <p:cNvPr id="3" name="Content Placeholder 2">
            <a:extLst>
              <a:ext uri="{FF2B5EF4-FFF2-40B4-BE49-F238E27FC236}">
                <a16:creationId xmlns="" xmlns:a16="http://schemas.microsoft.com/office/drawing/2014/main" id="{6C669F8D-D644-41D4-80BE-5A2AB7B1F571}"/>
              </a:ext>
            </a:extLst>
          </p:cNvPr>
          <p:cNvSpPr>
            <a:spLocks noGrp="1"/>
          </p:cNvSpPr>
          <p:nvPr>
            <p:ph idx="1"/>
          </p:nvPr>
        </p:nvSpPr>
        <p:spPr>
          <a:xfrm>
            <a:off x="914400" y="1600200"/>
            <a:ext cx="7906072" cy="4530725"/>
          </a:xfrm>
        </p:spPr>
        <p:txBody>
          <a:bodyPr>
            <a:normAutofit/>
          </a:bodyPr>
          <a:lstStyle/>
          <a:p>
            <a:pPr marL="0" indent="0">
              <a:buNone/>
            </a:pPr>
            <a:r>
              <a:rPr lang="en-MY" sz="2400"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 xmlns:p14="http://schemas.microsoft.com/office/powerpoint/2010/main" val="4284752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4DAE8B-207E-42A0-B0AD-2D445EDAF61C}"/>
              </a:ext>
            </a:extLst>
          </p:cNvPr>
          <p:cNvSpPr>
            <a:spLocks noGrp="1"/>
          </p:cNvSpPr>
          <p:nvPr>
            <p:ph type="title"/>
          </p:nvPr>
        </p:nvSpPr>
        <p:spPr>
          <a:xfrm>
            <a:off x="914400" y="0"/>
            <a:ext cx="7200900" cy="1142385"/>
          </a:xfrm>
        </p:spPr>
        <p:txBody>
          <a:bodyPr>
            <a:normAutofit/>
          </a:bodyPr>
          <a:lstStyle/>
          <a:p>
            <a:r>
              <a:rPr lang="en-MY" sz="2800" dirty="0"/>
              <a:t>Stage 4: Global</a:t>
            </a:r>
          </a:p>
        </p:txBody>
      </p:sp>
      <p:sp>
        <p:nvSpPr>
          <p:cNvPr id="3" name="Content Placeholder 2">
            <a:extLst>
              <a:ext uri="{FF2B5EF4-FFF2-40B4-BE49-F238E27FC236}">
                <a16:creationId xmlns="" xmlns:a16="http://schemas.microsoft.com/office/drawing/2014/main" id="{A666D9C5-365B-4554-B67B-632D3722070A}"/>
              </a:ext>
            </a:extLst>
          </p:cNvPr>
          <p:cNvSpPr>
            <a:spLocks noGrp="1"/>
          </p:cNvSpPr>
          <p:nvPr>
            <p:ph idx="1"/>
          </p:nvPr>
        </p:nvSpPr>
        <p:spPr>
          <a:xfrm>
            <a:off x="914400" y="1600201"/>
            <a:ext cx="7772400" cy="3052936"/>
          </a:xfrm>
        </p:spPr>
        <p:txBody>
          <a:bodyPr>
            <a:normAutofit/>
          </a:bodyPr>
          <a:lstStyle/>
          <a:p>
            <a:pPr marL="0" indent="0">
              <a:buNone/>
            </a:pPr>
            <a:r>
              <a:rPr lang="en-MY" sz="2400"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 xmlns:p14="http://schemas.microsoft.com/office/powerpoint/2010/main" val="34916902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47C62F-D99F-4784-A5E5-F8614444CC8B}"/>
              </a:ext>
            </a:extLst>
          </p:cNvPr>
          <p:cNvSpPr>
            <a:spLocks noGrp="1"/>
          </p:cNvSpPr>
          <p:nvPr>
            <p:ph type="title"/>
          </p:nvPr>
        </p:nvSpPr>
        <p:spPr>
          <a:xfrm>
            <a:off x="827584" y="-1630"/>
            <a:ext cx="7200900" cy="1142385"/>
          </a:xfrm>
        </p:spPr>
        <p:txBody>
          <a:bodyPr>
            <a:normAutofit/>
          </a:bodyPr>
          <a:lstStyle/>
          <a:p>
            <a:r>
              <a:rPr lang="en-MY" sz="2800" dirty="0"/>
              <a:t>Stage 4: Global</a:t>
            </a:r>
          </a:p>
        </p:txBody>
      </p:sp>
      <p:sp>
        <p:nvSpPr>
          <p:cNvPr id="3" name="Content Placeholder 2">
            <a:extLst>
              <a:ext uri="{FF2B5EF4-FFF2-40B4-BE49-F238E27FC236}">
                <a16:creationId xmlns="" xmlns:a16="http://schemas.microsoft.com/office/drawing/2014/main" id="{0DC401BF-18A7-416A-A04F-AEE8B7F8E424}"/>
              </a:ext>
            </a:extLst>
          </p:cNvPr>
          <p:cNvSpPr>
            <a:spLocks noGrp="1"/>
          </p:cNvSpPr>
          <p:nvPr>
            <p:ph idx="1"/>
          </p:nvPr>
        </p:nvSpPr>
        <p:spPr>
          <a:xfrm>
            <a:off x="816362" y="1340768"/>
            <a:ext cx="7572062" cy="4536504"/>
          </a:xfrm>
        </p:spPr>
        <p:txBody>
          <a:bodyPr>
            <a:normAutofit fontScale="92500" lnSpcReduction="10000"/>
          </a:bodyPr>
          <a:lstStyle/>
          <a:p>
            <a:pPr marL="0" indent="0">
              <a:buNone/>
            </a:pPr>
            <a:r>
              <a:rPr lang="en-MY" sz="24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 xmlns:p14="http://schemas.microsoft.com/office/powerpoint/2010/main" val="19209929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 xmlns:a16="http://schemas.microsoft.com/office/drawing/2014/main" id="{69B69C69-7C97-4013-BCDA-F62C3BCC256C}"/>
              </a:ext>
            </a:extLst>
          </p:cNvPr>
          <p:cNvSpPr>
            <a:spLocks noGrp="1"/>
          </p:cNvSpPr>
          <p:nvPr>
            <p:ph idx="1"/>
          </p:nvPr>
        </p:nvSpPr>
        <p:spPr/>
        <p:txBody>
          <a:bodyPr>
            <a:normAutofit fontScale="92500" lnSpcReduction="10000"/>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 xmlns:p14="http://schemas.microsoft.com/office/powerpoint/2010/main" val="32467457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C0D68F-7A23-483B-9DCC-C8A7F28CD474}"/>
              </a:ext>
            </a:extLst>
          </p:cNvPr>
          <p:cNvSpPr>
            <a:spLocks noGrp="1"/>
          </p:cNvSpPr>
          <p:nvPr>
            <p:ph type="title"/>
          </p:nvPr>
        </p:nvSpPr>
        <p:spPr/>
        <p:txBody>
          <a:bodyPr>
            <a:normAutofit/>
          </a:bodyPr>
          <a:lstStyle/>
          <a:p>
            <a:r>
              <a:rPr lang="en-MY" sz="2800" dirty="0"/>
              <a:t>Question # 4</a:t>
            </a:r>
          </a:p>
        </p:txBody>
      </p:sp>
      <p:sp>
        <p:nvSpPr>
          <p:cNvPr id="3" name="Content Placeholder 2">
            <a:extLst>
              <a:ext uri="{FF2B5EF4-FFF2-40B4-BE49-F238E27FC236}">
                <a16:creationId xmlns="" xmlns:a16="http://schemas.microsoft.com/office/drawing/2014/main" id="{956DE6C0-FA12-48D1-9899-9AC5DA078CF3}"/>
              </a:ext>
            </a:extLst>
          </p:cNvPr>
          <p:cNvSpPr>
            <a:spLocks noGrp="1"/>
          </p:cNvSpPr>
          <p:nvPr>
            <p:ph idx="1"/>
          </p:nvPr>
        </p:nvSpPr>
        <p:spPr/>
        <p:txBody>
          <a:bodyPr>
            <a:normAutofit/>
          </a:bodyPr>
          <a:lstStyle/>
          <a:p>
            <a:pPr marL="0" indent="0">
              <a:buNone/>
            </a:pPr>
            <a:r>
              <a:rPr lang="en-MY" sz="2400"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sz="2400" dirty="0"/>
              <a:t>Transnational	</a:t>
            </a:r>
          </a:p>
          <a:p>
            <a:pPr marL="514350" indent="-514350">
              <a:buFont typeface="+mj-lt"/>
              <a:buAutoNum type="alphaUcPeriod"/>
            </a:pPr>
            <a:r>
              <a:rPr lang="en-MY" sz="2400" dirty="0"/>
              <a:t>Multinational	</a:t>
            </a:r>
          </a:p>
          <a:p>
            <a:pPr marL="514350" indent="-514350">
              <a:buFont typeface="+mj-lt"/>
              <a:buAutoNum type="alphaUcPeriod"/>
            </a:pPr>
            <a:r>
              <a:rPr lang="en-MY" sz="2400" dirty="0"/>
              <a:t>Global	</a:t>
            </a:r>
          </a:p>
          <a:p>
            <a:pPr marL="514350" indent="-514350">
              <a:buFont typeface="+mj-lt"/>
              <a:buAutoNum type="alphaUcPeriod"/>
            </a:pPr>
            <a:r>
              <a:rPr lang="en-MY" sz="2400" dirty="0"/>
              <a:t>International</a:t>
            </a:r>
          </a:p>
          <a:p>
            <a:pPr marL="0" indent="0">
              <a:buNone/>
            </a:pPr>
            <a:endParaRPr lang="en-MY" sz="2400" dirty="0"/>
          </a:p>
        </p:txBody>
      </p:sp>
    </p:spTree>
    <p:extLst>
      <p:ext uri="{BB962C8B-B14F-4D97-AF65-F5344CB8AC3E}">
        <p14:creationId xmlns="" xmlns:p14="http://schemas.microsoft.com/office/powerpoint/2010/main" val="6153094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21D285-9F3E-457D-A261-FA8E133BD343}"/>
              </a:ext>
            </a:extLst>
          </p:cNvPr>
          <p:cNvSpPr>
            <a:spLocks noGrp="1"/>
          </p:cNvSpPr>
          <p:nvPr>
            <p:ph type="title"/>
          </p:nvPr>
        </p:nvSpPr>
        <p:spPr/>
        <p:txBody>
          <a:bodyPr>
            <a:normAutofit/>
          </a:bodyPr>
          <a:lstStyle/>
          <a:p>
            <a:r>
              <a:rPr lang="en-MY" sz="2800" dirty="0"/>
              <a:t>Answer # 4</a:t>
            </a:r>
          </a:p>
        </p:txBody>
      </p:sp>
      <p:sp>
        <p:nvSpPr>
          <p:cNvPr id="3" name="Content Placeholder 2">
            <a:extLst>
              <a:ext uri="{FF2B5EF4-FFF2-40B4-BE49-F238E27FC236}">
                <a16:creationId xmlns="" xmlns:a16="http://schemas.microsoft.com/office/drawing/2014/main" id="{238E6C5A-D42E-4BF5-8ED1-7CA294C8212E}"/>
              </a:ext>
            </a:extLst>
          </p:cNvPr>
          <p:cNvSpPr>
            <a:spLocks noGrp="1"/>
          </p:cNvSpPr>
          <p:nvPr>
            <p:ph idx="1"/>
          </p:nvPr>
        </p:nvSpPr>
        <p:spPr/>
        <p:txBody>
          <a:bodyPr>
            <a:normAutofit/>
          </a:bodyPr>
          <a:lstStyle/>
          <a:p>
            <a:r>
              <a:rPr lang="en-MY" sz="2800" dirty="0"/>
              <a:t>Option B</a:t>
            </a:r>
          </a:p>
        </p:txBody>
      </p:sp>
    </p:spTree>
    <p:extLst>
      <p:ext uri="{BB962C8B-B14F-4D97-AF65-F5344CB8AC3E}">
        <p14:creationId xmlns="" xmlns:p14="http://schemas.microsoft.com/office/powerpoint/2010/main" val="3062019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7171904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0093C0-FD6B-403C-A278-4714EBD32A36}"/>
              </a:ext>
            </a:extLst>
          </p:cNvPr>
          <p:cNvSpPr>
            <a:spLocks noGrp="1"/>
          </p:cNvSpPr>
          <p:nvPr>
            <p:ph type="title"/>
          </p:nvPr>
        </p:nvSpPr>
        <p:spPr>
          <a:xfrm>
            <a:off x="958658" y="116632"/>
            <a:ext cx="7200900" cy="1142385"/>
          </a:xfrm>
        </p:spPr>
        <p:txBody>
          <a:bodyPr>
            <a:normAutofit/>
          </a:bodyPr>
          <a:lstStyle/>
          <a:p>
            <a:r>
              <a:rPr lang="en-MY" sz="2800" dirty="0"/>
              <a:t>Global Orientations</a:t>
            </a:r>
          </a:p>
        </p:txBody>
      </p:sp>
      <p:sp>
        <p:nvSpPr>
          <p:cNvPr id="3" name="Content Placeholder 2">
            <a:extLst>
              <a:ext uri="{FF2B5EF4-FFF2-40B4-BE49-F238E27FC236}">
                <a16:creationId xmlns="" xmlns:a16="http://schemas.microsoft.com/office/drawing/2014/main" id="{D4C28998-69B6-44BB-B28A-6187538BA510}"/>
              </a:ext>
            </a:extLst>
          </p:cNvPr>
          <p:cNvSpPr>
            <a:spLocks noGrp="1"/>
          </p:cNvSpPr>
          <p:nvPr>
            <p:ph idx="1"/>
          </p:nvPr>
        </p:nvSpPr>
        <p:spPr>
          <a:xfrm>
            <a:off x="539552" y="1628800"/>
            <a:ext cx="7848872" cy="4425280"/>
          </a:xfrm>
        </p:spPr>
        <p:txBody>
          <a:bodyPr>
            <a:normAutofit/>
          </a:bodyPr>
          <a:lstStyle/>
          <a:p>
            <a:pPr marL="0" indent="0">
              <a:buNone/>
            </a:pPr>
            <a:r>
              <a:rPr lang="en-MY" sz="2400" dirty="0"/>
              <a:t>Global integration refers to the coordination of the firm’s value-chain activities across countries to achieve worldwide efficiency, synergy, and cross-fertilization in order to take maximum advantage of similarities between countries. The flexibility objective is also called local responsiveness. Local responsiveness refers to meeting the specific needs of buyers in individual countries.</a:t>
            </a:r>
          </a:p>
        </p:txBody>
      </p:sp>
    </p:spTree>
    <p:extLst>
      <p:ext uri="{BB962C8B-B14F-4D97-AF65-F5344CB8AC3E}">
        <p14:creationId xmlns="" xmlns:p14="http://schemas.microsoft.com/office/powerpoint/2010/main" val="21820774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D62B5E-29F6-4FF5-A8C9-773CAFED94BF}"/>
              </a:ext>
            </a:extLst>
          </p:cNvPr>
          <p:cNvSpPr>
            <a:spLocks noGrp="1"/>
          </p:cNvSpPr>
          <p:nvPr>
            <p:ph type="title"/>
          </p:nvPr>
        </p:nvSpPr>
        <p:spPr>
          <a:xfrm>
            <a:off x="467544" y="-171400"/>
            <a:ext cx="7200900" cy="1142385"/>
          </a:xfrm>
        </p:spPr>
        <p:txBody>
          <a:bodyPr>
            <a:normAutofit/>
          </a:bodyPr>
          <a:lstStyle/>
          <a:p>
            <a:r>
              <a:rPr lang="en-MY" sz="2800" dirty="0"/>
              <a:t>Global Integration Strategy</a:t>
            </a:r>
          </a:p>
        </p:txBody>
      </p:sp>
      <p:sp>
        <p:nvSpPr>
          <p:cNvPr id="3" name="Content Placeholder 2">
            <a:extLst>
              <a:ext uri="{FF2B5EF4-FFF2-40B4-BE49-F238E27FC236}">
                <a16:creationId xmlns="" xmlns:a16="http://schemas.microsoft.com/office/drawing/2014/main" id="{2D1DA5EF-E388-4A6D-B888-6C95EAFCF431}"/>
              </a:ext>
            </a:extLst>
          </p:cNvPr>
          <p:cNvSpPr>
            <a:spLocks noGrp="1"/>
          </p:cNvSpPr>
          <p:nvPr>
            <p:ph idx="1"/>
          </p:nvPr>
        </p:nvSpPr>
        <p:spPr>
          <a:xfrm>
            <a:off x="504664" y="1163637"/>
            <a:ext cx="8099784" cy="4641627"/>
          </a:xfrm>
        </p:spPr>
        <p:txBody>
          <a:bodyPr>
            <a:normAutofit fontScale="77500" lnSpcReduction="20000"/>
          </a:bodyPr>
          <a:lstStyle/>
          <a:p>
            <a:pPr marL="0" indent="0">
              <a:buNone/>
            </a:pPr>
            <a:r>
              <a:rPr lang="en-MY" sz="23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2300" dirty="0"/>
          </a:p>
          <a:p>
            <a:pPr marL="0" indent="0">
              <a:buNone/>
            </a:pPr>
            <a:r>
              <a:rPr lang="en-MY" sz="2300" b="1" dirty="0"/>
              <a:t>1. Aligning decision making </a:t>
            </a:r>
            <a:r>
              <a:rPr lang="en-MY" sz="23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2300" dirty="0"/>
          </a:p>
          <a:p>
            <a:pPr marL="0" indent="0">
              <a:buNone/>
            </a:pPr>
            <a:r>
              <a:rPr lang="en-MY" sz="2300" b="1" dirty="0"/>
              <a:t>2. Standardizing processes </a:t>
            </a:r>
            <a:r>
              <a:rPr lang="en-MY" sz="2300" dirty="0"/>
              <a:t>:Standardized processes are designed to achieve efficiencies, economies of scale, consistent expectations, and control over strategic parts of the value chain.</a:t>
            </a:r>
          </a:p>
          <a:p>
            <a:pPr marL="0" indent="0">
              <a:buNone/>
            </a:pPr>
            <a:endParaRPr lang="en-MY" sz="2300" dirty="0"/>
          </a:p>
          <a:p>
            <a:pPr marL="0" indent="0">
              <a:buNone/>
            </a:pPr>
            <a:r>
              <a:rPr lang="en-MY" sz="2300" b="1" dirty="0"/>
              <a:t>3. Socializing key individuals </a:t>
            </a:r>
            <a:r>
              <a:rPr lang="en-MY" sz="23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 xmlns:p14="http://schemas.microsoft.com/office/powerpoint/2010/main" val="8637982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0B8036-56DA-4770-83CA-234AE0047630}"/>
              </a:ext>
            </a:extLst>
          </p:cNvPr>
          <p:cNvSpPr>
            <a:spLocks noGrp="1"/>
          </p:cNvSpPr>
          <p:nvPr>
            <p:ph type="title"/>
          </p:nvPr>
        </p:nvSpPr>
        <p:spPr>
          <a:xfrm>
            <a:off x="683568" y="-315416"/>
            <a:ext cx="7200900" cy="1142385"/>
          </a:xfrm>
        </p:spPr>
        <p:txBody>
          <a:bodyPr/>
          <a:lstStyle/>
          <a:p>
            <a:r>
              <a:rPr lang="en-MY" dirty="0"/>
              <a:t>Pressures for Global Integration</a:t>
            </a:r>
          </a:p>
        </p:txBody>
      </p:sp>
      <p:sp>
        <p:nvSpPr>
          <p:cNvPr id="3" name="Content Placeholder 2">
            <a:extLst>
              <a:ext uri="{FF2B5EF4-FFF2-40B4-BE49-F238E27FC236}">
                <a16:creationId xmlns="" xmlns:a16="http://schemas.microsoft.com/office/drawing/2014/main" id="{2A87ECA9-AC08-465C-8F54-5CF6AD31E606}"/>
              </a:ext>
            </a:extLst>
          </p:cNvPr>
          <p:cNvSpPr>
            <a:spLocks noGrp="1"/>
          </p:cNvSpPr>
          <p:nvPr>
            <p:ph idx="1"/>
          </p:nvPr>
        </p:nvSpPr>
        <p:spPr>
          <a:xfrm>
            <a:off x="687124" y="1052736"/>
            <a:ext cx="7989331" cy="4896544"/>
          </a:xfrm>
        </p:spPr>
        <p:txBody>
          <a:bodyPr>
            <a:normAutofit/>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 xmlns:p14="http://schemas.microsoft.com/office/powerpoint/2010/main" val="31252239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79B1E4-FD70-49B6-A34F-EE1E262D744A}"/>
              </a:ext>
            </a:extLst>
          </p:cNvPr>
          <p:cNvSpPr>
            <a:spLocks noGrp="1"/>
          </p:cNvSpPr>
          <p:nvPr>
            <p:ph type="title"/>
          </p:nvPr>
        </p:nvSpPr>
        <p:spPr>
          <a:xfrm>
            <a:off x="625252" y="-171400"/>
            <a:ext cx="7200900" cy="1142385"/>
          </a:xfrm>
        </p:spPr>
        <p:txBody>
          <a:bodyPr>
            <a:normAutofit/>
          </a:bodyPr>
          <a:lstStyle/>
          <a:p>
            <a:r>
              <a:rPr lang="en-MY" sz="2800" dirty="0"/>
              <a:t>Pressures for Global Integration</a:t>
            </a:r>
          </a:p>
        </p:txBody>
      </p:sp>
      <p:sp>
        <p:nvSpPr>
          <p:cNvPr id="3" name="Content Placeholder 2">
            <a:extLst>
              <a:ext uri="{FF2B5EF4-FFF2-40B4-BE49-F238E27FC236}">
                <a16:creationId xmlns="" xmlns:a16="http://schemas.microsoft.com/office/drawing/2014/main" id="{A98C45E7-E26E-4B6A-850D-41690AD319E1}"/>
              </a:ext>
            </a:extLst>
          </p:cNvPr>
          <p:cNvSpPr>
            <a:spLocks noGrp="1"/>
          </p:cNvSpPr>
          <p:nvPr>
            <p:ph idx="1"/>
          </p:nvPr>
        </p:nvSpPr>
        <p:spPr>
          <a:xfrm>
            <a:off x="625252" y="1163637"/>
            <a:ext cx="7979196" cy="4713635"/>
          </a:xfrm>
        </p:spPr>
        <p:txBody>
          <a:bodyPr>
            <a:normAutofit fontScale="92500" lnSpcReduction="10000"/>
          </a:bodyPr>
          <a:lstStyle/>
          <a:p>
            <a:pPr marL="0" indent="0">
              <a:buNone/>
            </a:pPr>
            <a:endParaRPr lang="en-MY" sz="2400" b="1" dirty="0"/>
          </a:p>
          <a:p>
            <a:pPr marL="0" indent="0">
              <a:buNone/>
            </a:pPr>
            <a:r>
              <a:rPr lang="en-MY" sz="2400" b="1" dirty="0"/>
              <a:t>3. Uniform service to global customers </a:t>
            </a:r>
            <a:r>
              <a:rPr lang="en-MY" sz="24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400" dirty="0"/>
              <a:t> </a:t>
            </a:r>
          </a:p>
          <a:p>
            <a:pPr marL="0" indent="0">
              <a:buNone/>
            </a:pPr>
            <a:r>
              <a:rPr lang="en-MY" sz="2400" b="1" dirty="0"/>
              <a:t>4. Global sourcing of raw materials, components, energy, and </a:t>
            </a:r>
            <a:r>
              <a:rPr lang="en-MY" sz="2400" b="1" dirty="0" err="1"/>
              <a:t>labor</a:t>
            </a:r>
            <a:r>
              <a:rPr lang="en-MY" sz="2400" b="1" dirty="0"/>
              <a:t> </a:t>
            </a:r>
            <a:r>
              <a:rPr lang="en-MY" sz="24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400" dirty="0"/>
          </a:p>
        </p:txBody>
      </p:sp>
    </p:spTree>
    <p:extLst>
      <p:ext uri="{BB962C8B-B14F-4D97-AF65-F5344CB8AC3E}">
        <p14:creationId xmlns="" xmlns:p14="http://schemas.microsoft.com/office/powerpoint/2010/main" val="4091951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FBCCB4-491E-49DE-AE09-BC781358BF4D}"/>
              </a:ext>
            </a:extLst>
          </p:cNvPr>
          <p:cNvSpPr>
            <a:spLocks noGrp="1"/>
          </p:cNvSpPr>
          <p:nvPr>
            <p:ph type="title"/>
          </p:nvPr>
        </p:nvSpPr>
        <p:spPr>
          <a:xfrm>
            <a:off x="683568" y="-243408"/>
            <a:ext cx="7200900" cy="1142385"/>
          </a:xfrm>
        </p:spPr>
        <p:txBody>
          <a:bodyPr>
            <a:normAutofit/>
          </a:bodyPr>
          <a:lstStyle/>
          <a:p>
            <a:r>
              <a:rPr lang="en-MY" sz="2800" dirty="0"/>
              <a:t>Pressures for Global Integration</a:t>
            </a:r>
          </a:p>
        </p:txBody>
      </p:sp>
      <p:sp>
        <p:nvSpPr>
          <p:cNvPr id="3" name="Content Placeholder 2">
            <a:extLst>
              <a:ext uri="{FF2B5EF4-FFF2-40B4-BE49-F238E27FC236}">
                <a16:creationId xmlns="" xmlns:a16="http://schemas.microsoft.com/office/drawing/2014/main" id="{E9741E1A-5A2D-47CB-8B1D-3B869D2AC040}"/>
              </a:ext>
            </a:extLst>
          </p:cNvPr>
          <p:cNvSpPr>
            <a:spLocks noGrp="1"/>
          </p:cNvSpPr>
          <p:nvPr>
            <p:ph idx="1"/>
          </p:nvPr>
        </p:nvSpPr>
        <p:spPr>
          <a:xfrm>
            <a:off x="510952" y="1163637"/>
            <a:ext cx="8021488" cy="4785643"/>
          </a:xfrm>
        </p:spPr>
        <p:txBody>
          <a:bodyPr>
            <a:normAutofit lnSpcReduction="10000"/>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 xmlns:p14="http://schemas.microsoft.com/office/powerpoint/2010/main" val="38760502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2AC929-5EAB-452B-A9A3-BF0AC6842FDB}"/>
              </a:ext>
            </a:extLst>
          </p:cNvPr>
          <p:cNvSpPr>
            <a:spLocks noGrp="1"/>
          </p:cNvSpPr>
          <p:nvPr>
            <p:ph type="title"/>
          </p:nvPr>
        </p:nvSpPr>
        <p:spPr>
          <a:xfrm>
            <a:off x="755576" y="-171400"/>
            <a:ext cx="7200900" cy="1142385"/>
          </a:xfrm>
        </p:spPr>
        <p:txBody>
          <a:bodyPr>
            <a:normAutofit/>
          </a:bodyPr>
          <a:lstStyle/>
          <a:p>
            <a:r>
              <a:rPr lang="en-MY" sz="2800" dirty="0"/>
              <a:t>Local Responsiveness Strategy</a:t>
            </a:r>
          </a:p>
        </p:txBody>
      </p:sp>
      <p:sp>
        <p:nvSpPr>
          <p:cNvPr id="3" name="Content Placeholder 2">
            <a:extLst>
              <a:ext uri="{FF2B5EF4-FFF2-40B4-BE49-F238E27FC236}">
                <a16:creationId xmlns="" xmlns:a16="http://schemas.microsoft.com/office/drawing/2014/main" id="{02546375-0897-420B-A7A0-F4674464B54E}"/>
              </a:ext>
            </a:extLst>
          </p:cNvPr>
          <p:cNvSpPr>
            <a:spLocks noGrp="1"/>
          </p:cNvSpPr>
          <p:nvPr>
            <p:ph idx="1"/>
          </p:nvPr>
        </p:nvSpPr>
        <p:spPr>
          <a:xfrm>
            <a:off x="755576" y="1268760"/>
            <a:ext cx="7776864" cy="4608512"/>
          </a:xfrm>
        </p:spPr>
        <p:txBody>
          <a:bodyPr>
            <a:normAutofit/>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 xmlns:p14="http://schemas.microsoft.com/office/powerpoint/2010/main" val="31584014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44C5EB-C1D2-414B-A657-5766D1B2533C}"/>
              </a:ext>
            </a:extLst>
          </p:cNvPr>
          <p:cNvSpPr>
            <a:spLocks noGrp="1"/>
          </p:cNvSpPr>
          <p:nvPr>
            <p:ph type="title"/>
          </p:nvPr>
        </p:nvSpPr>
        <p:spPr>
          <a:xfrm>
            <a:off x="683568" y="-315416"/>
            <a:ext cx="7200900" cy="1142385"/>
          </a:xfrm>
        </p:spPr>
        <p:txBody>
          <a:bodyPr>
            <a:normAutofit/>
          </a:bodyPr>
          <a:lstStyle/>
          <a:p>
            <a:r>
              <a:rPr lang="en-MY" sz="2800" dirty="0"/>
              <a:t>Local Responsiveness Strategy</a:t>
            </a:r>
          </a:p>
        </p:txBody>
      </p:sp>
      <p:sp>
        <p:nvSpPr>
          <p:cNvPr id="3" name="Content Placeholder 2">
            <a:extLst>
              <a:ext uri="{FF2B5EF4-FFF2-40B4-BE49-F238E27FC236}">
                <a16:creationId xmlns="" xmlns:a16="http://schemas.microsoft.com/office/drawing/2014/main" id="{78389F9C-22B7-4C65-8EC4-BA892190C78C}"/>
              </a:ext>
            </a:extLst>
          </p:cNvPr>
          <p:cNvSpPr>
            <a:spLocks noGrp="1"/>
          </p:cNvSpPr>
          <p:nvPr>
            <p:ph idx="1"/>
          </p:nvPr>
        </p:nvSpPr>
        <p:spPr>
          <a:xfrm>
            <a:off x="683568" y="1124744"/>
            <a:ext cx="7920880" cy="4824536"/>
          </a:xfrm>
        </p:spPr>
        <p:txBody>
          <a:bodyPr>
            <a:normAutofit/>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1158327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9A93C-33D5-439E-8BEA-8782E78EEF9D}"/>
              </a:ext>
            </a:extLst>
          </p:cNvPr>
          <p:cNvSpPr>
            <a:spLocks noGrp="1"/>
          </p:cNvSpPr>
          <p:nvPr>
            <p:ph type="title"/>
          </p:nvPr>
        </p:nvSpPr>
        <p:spPr>
          <a:xfrm>
            <a:off x="598531" y="-171400"/>
            <a:ext cx="7200900" cy="1142385"/>
          </a:xfrm>
        </p:spPr>
        <p:txBody>
          <a:bodyPr>
            <a:normAutofit/>
          </a:bodyPr>
          <a:lstStyle/>
          <a:p>
            <a:r>
              <a:rPr lang="en-MY" sz="2800" dirty="0"/>
              <a:t>Pressures for Local Responsiveness</a:t>
            </a:r>
          </a:p>
        </p:txBody>
      </p:sp>
      <p:sp>
        <p:nvSpPr>
          <p:cNvPr id="3" name="Content Placeholder 2">
            <a:extLst>
              <a:ext uri="{FF2B5EF4-FFF2-40B4-BE49-F238E27FC236}">
                <a16:creationId xmlns="" xmlns:a16="http://schemas.microsoft.com/office/drawing/2014/main" id="{17DD0FDC-5DA5-4680-9117-841FBAD0B604}"/>
              </a:ext>
            </a:extLst>
          </p:cNvPr>
          <p:cNvSpPr>
            <a:spLocks noGrp="1"/>
          </p:cNvSpPr>
          <p:nvPr>
            <p:ph idx="1"/>
          </p:nvPr>
        </p:nvSpPr>
        <p:spPr>
          <a:xfrm>
            <a:off x="567274" y="1163637"/>
            <a:ext cx="8037174" cy="4425603"/>
          </a:xfrm>
        </p:spPr>
        <p:txBody>
          <a:bodyPr>
            <a:normAutofit lnSpcReduction="10000"/>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 xmlns:p14="http://schemas.microsoft.com/office/powerpoint/2010/main" val="9594715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4B6C02-0F01-4584-B524-F08E2A421BD1}"/>
              </a:ext>
            </a:extLst>
          </p:cNvPr>
          <p:cNvSpPr>
            <a:spLocks noGrp="1"/>
          </p:cNvSpPr>
          <p:nvPr>
            <p:ph type="title"/>
          </p:nvPr>
        </p:nvSpPr>
        <p:spPr>
          <a:xfrm>
            <a:off x="618812" y="0"/>
            <a:ext cx="7200900" cy="1142385"/>
          </a:xfrm>
        </p:spPr>
        <p:txBody>
          <a:bodyPr>
            <a:normAutofit/>
          </a:bodyPr>
          <a:lstStyle/>
          <a:p>
            <a:r>
              <a:rPr lang="en-MY" sz="2800" dirty="0"/>
              <a:t>Pressures for Local Responsiveness</a:t>
            </a:r>
          </a:p>
        </p:txBody>
      </p:sp>
      <p:sp>
        <p:nvSpPr>
          <p:cNvPr id="3" name="Content Placeholder 2">
            <a:extLst>
              <a:ext uri="{FF2B5EF4-FFF2-40B4-BE49-F238E27FC236}">
                <a16:creationId xmlns="" xmlns:a16="http://schemas.microsoft.com/office/drawing/2014/main" id="{D553CCB1-B048-4C7B-90E9-A78EE3B85EA9}"/>
              </a:ext>
            </a:extLst>
          </p:cNvPr>
          <p:cNvSpPr>
            <a:spLocks noGrp="1"/>
          </p:cNvSpPr>
          <p:nvPr>
            <p:ph idx="1"/>
          </p:nvPr>
        </p:nvSpPr>
        <p:spPr>
          <a:xfrm>
            <a:off x="539552" y="1340768"/>
            <a:ext cx="8136904" cy="4530725"/>
          </a:xfrm>
        </p:spPr>
        <p:txBody>
          <a:bodyPr>
            <a:normAutofit fontScale="92500" lnSpcReduction="10000"/>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 xmlns:p14="http://schemas.microsoft.com/office/powerpoint/2010/main" val="35935952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59EEE8-8669-4658-84BF-CDCF9BC28C9A}"/>
              </a:ext>
            </a:extLst>
          </p:cNvPr>
          <p:cNvSpPr>
            <a:spLocks noGrp="1"/>
          </p:cNvSpPr>
          <p:nvPr>
            <p:ph type="title"/>
          </p:nvPr>
        </p:nvSpPr>
        <p:spPr>
          <a:xfrm>
            <a:off x="683568" y="260649"/>
            <a:ext cx="7848872" cy="1080120"/>
          </a:xfrm>
        </p:spPr>
        <p:txBody>
          <a:bodyPr>
            <a:normAutofit/>
          </a:bodyPr>
          <a:lstStyle/>
          <a:p>
            <a:r>
              <a:rPr lang="en-MY" sz="2800" dirty="0"/>
              <a:t>Global Integration vs. Local Responsiveness</a:t>
            </a:r>
          </a:p>
        </p:txBody>
      </p:sp>
      <p:sp>
        <p:nvSpPr>
          <p:cNvPr id="3" name="Content Placeholder 2">
            <a:extLst>
              <a:ext uri="{FF2B5EF4-FFF2-40B4-BE49-F238E27FC236}">
                <a16:creationId xmlns="" xmlns:a16="http://schemas.microsoft.com/office/drawing/2014/main" id="{CCA55580-F2BD-47A3-8305-F09A3CF34345}"/>
              </a:ext>
            </a:extLst>
          </p:cNvPr>
          <p:cNvSpPr>
            <a:spLocks noGrp="1"/>
          </p:cNvSpPr>
          <p:nvPr>
            <p:ph idx="1"/>
          </p:nvPr>
        </p:nvSpPr>
        <p:spPr>
          <a:xfrm>
            <a:off x="683568" y="1524000"/>
            <a:ext cx="7848872" cy="4425280"/>
          </a:xfrm>
        </p:spPr>
        <p:txBody>
          <a:bodyPr>
            <a:normAutofit/>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 xmlns:p14="http://schemas.microsoft.com/office/powerpoint/2010/main" val="13555009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 xmlns:p14="http://schemas.microsoft.com/office/powerpoint/2010/main" val="15846414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 xmlns:p14="http://schemas.microsoft.com/office/powerpoint/2010/main" val="487730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A5CB2E-223B-440E-A585-B16A1838194F}"/>
              </a:ext>
            </a:extLst>
          </p:cNvPr>
          <p:cNvSpPr>
            <a:spLocks noGrp="1"/>
          </p:cNvSpPr>
          <p:nvPr>
            <p:ph type="title"/>
          </p:nvPr>
        </p:nvSpPr>
        <p:spPr>
          <a:xfrm>
            <a:off x="683568" y="-171400"/>
            <a:ext cx="7200900" cy="1142385"/>
          </a:xfrm>
        </p:spPr>
        <p:txBody>
          <a:bodyPr>
            <a:normAutofit/>
          </a:bodyPr>
          <a:lstStyle/>
          <a:p>
            <a:r>
              <a:rPr lang="en-MY" sz="2800" dirty="0"/>
              <a:t>Question # 5</a:t>
            </a:r>
          </a:p>
        </p:txBody>
      </p:sp>
      <p:sp>
        <p:nvSpPr>
          <p:cNvPr id="3" name="Content Placeholder 2">
            <a:extLst>
              <a:ext uri="{FF2B5EF4-FFF2-40B4-BE49-F238E27FC236}">
                <a16:creationId xmlns="" xmlns:a16="http://schemas.microsoft.com/office/drawing/2014/main" id="{BBD03534-E247-428D-BA1D-A6313DCB4BE2}"/>
              </a:ext>
            </a:extLst>
          </p:cNvPr>
          <p:cNvSpPr>
            <a:spLocks noGrp="1"/>
          </p:cNvSpPr>
          <p:nvPr>
            <p:ph idx="1"/>
          </p:nvPr>
        </p:nvSpPr>
        <p:spPr>
          <a:xfrm>
            <a:off x="683568" y="1600200"/>
            <a:ext cx="8003232" cy="4530725"/>
          </a:xfrm>
        </p:spPr>
        <p:txBody>
          <a:bodyPr>
            <a:normAutofit/>
          </a:bodyPr>
          <a:lstStyle/>
          <a:p>
            <a:pPr marL="0" indent="0">
              <a:buNone/>
            </a:pPr>
            <a:r>
              <a:rPr lang="en-MY" sz="2400" dirty="0"/>
              <a:t>An organization operates internationally. Which of the following is the most important strategy for HR to implement?</a:t>
            </a:r>
          </a:p>
          <a:p>
            <a:pPr marL="0" indent="0">
              <a:buNone/>
            </a:pPr>
            <a:endParaRPr lang="en-MY" sz="2400" dirty="0"/>
          </a:p>
          <a:p>
            <a:pPr marL="514350" indent="-514350">
              <a:buFont typeface="+mj-lt"/>
              <a:buAutoNum type="alphaUcPeriod"/>
            </a:pPr>
            <a:r>
              <a:rPr lang="en-MY" sz="2400" dirty="0"/>
              <a:t>Global integration and local responsiveness</a:t>
            </a:r>
          </a:p>
          <a:p>
            <a:pPr marL="514350" indent="-514350">
              <a:buFont typeface="+mj-lt"/>
              <a:buAutoNum type="alphaUcPeriod"/>
            </a:pPr>
            <a:r>
              <a:rPr lang="en-MY" sz="2400" dirty="0"/>
              <a:t>Local integration and global responsiveness</a:t>
            </a:r>
          </a:p>
          <a:p>
            <a:pPr marL="514350" indent="-514350">
              <a:buFont typeface="+mj-lt"/>
              <a:buAutoNum type="alphaUcPeriod"/>
            </a:pPr>
            <a:r>
              <a:rPr lang="en-MY" sz="2400" dirty="0"/>
              <a:t>Local integration and </a:t>
            </a:r>
            <a:r>
              <a:rPr lang="en-MY" sz="2400"/>
              <a:t>global </a:t>
            </a:r>
            <a:r>
              <a:rPr lang="en-MY" sz="2400" smtClean="0"/>
              <a:t>system</a:t>
            </a:r>
            <a:endParaRPr lang="en-MY" sz="2400" dirty="0"/>
          </a:p>
          <a:p>
            <a:pPr marL="514350" indent="-514350">
              <a:buFont typeface="+mj-lt"/>
              <a:buAutoNum type="alphaUcPeriod"/>
            </a:pPr>
            <a:r>
              <a:rPr lang="en-MY" sz="2400" dirty="0"/>
              <a:t>Global systems and processes </a:t>
            </a:r>
          </a:p>
          <a:p>
            <a:pPr marL="0" indent="0">
              <a:buNone/>
            </a:pPr>
            <a:endParaRPr lang="en-MY" sz="2400" dirty="0"/>
          </a:p>
        </p:txBody>
      </p:sp>
    </p:spTree>
    <p:extLst>
      <p:ext uri="{BB962C8B-B14F-4D97-AF65-F5344CB8AC3E}">
        <p14:creationId xmlns="" xmlns:p14="http://schemas.microsoft.com/office/powerpoint/2010/main" val="30524709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9B4991-A9DF-42E3-855E-63B8E8E39831}"/>
              </a:ext>
            </a:extLst>
          </p:cNvPr>
          <p:cNvSpPr>
            <a:spLocks noGrp="1"/>
          </p:cNvSpPr>
          <p:nvPr>
            <p:ph type="title"/>
          </p:nvPr>
        </p:nvSpPr>
        <p:spPr/>
        <p:txBody>
          <a:bodyPr>
            <a:normAutofit/>
          </a:bodyPr>
          <a:lstStyle/>
          <a:p>
            <a:r>
              <a:rPr lang="en-MY" sz="2800" dirty="0"/>
              <a:t>Answer # 5</a:t>
            </a:r>
          </a:p>
        </p:txBody>
      </p:sp>
      <p:sp>
        <p:nvSpPr>
          <p:cNvPr id="3" name="Content Placeholder 2">
            <a:extLst>
              <a:ext uri="{FF2B5EF4-FFF2-40B4-BE49-F238E27FC236}">
                <a16:creationId xmlns="" xmlns:a16="http://schemas.microsoft.com/office/drawing/2014/main" id="{B15EDF45-931C-4D9D-B541-0286395BA317}"/>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24788861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2911323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17C11E-1BFD-4FA7-9AC7-56BCFC57F958}"/>
              </a:ext>
            </a:extLst>
          </p:cNvPr>
          <p:cNvSpPr>
            <a:spLocks noGrp="1"/>
          </p:cNvSpPr>
          <p:nvPr>
            <p:ph type="title"/>
          </p:nvPr>
        </p:nvSpPr>
        <p:spPr>
          <a:xfrm>
            <a:off x="827584" y="-91283"/>
            <a:ext cx="7200900" cy="1142385"/>
          </a:xfrm>
        </p:spPr>
        <p:txBody>
          <a:bodyPr>
            <a:normAutofit/>
          </a:bodyPr>
          <a:lstStyle/>
          <a:p>
            <a:r>
              <a:rPr lang="en-MY" sz="2800" dirty="0"/>
              <a:t>Culture</a:t>
            </a:r>
          </a:p>
        </p:txBody>
      </p:sp>
      <p:sp>
        <p:nvSpPr>
          <p:cNvPr id="3" name="Content Placeholder 2">
            <a:extLst>
              <a:ext uri="{FF2B5EF4-FFF2-40B4-BE49-F238E27FC236}">
                <a16:creationId xmlns="" xmlns:a16="http://schemas.microsoft.com/office/drawing/2014/main" id="{40AD7BFA-B980-487A-84B9-C0A8793765EF}"/>
              </a:ext>
            </a:extLst>
          </p:cNvPr>
          <p:cNvSpPr>
            <a:spLocks noGrp="1"/>
          </p:cNvSpPr>
          <p:nvPr>
            <p:ph idx="1"/>
          </p:nvPr>
        </p:nvSpPr>
        <p:spPr>
          <a:xfrm>
            <a:off x="827584" y="1524000"/>
            <a:ext cx="7776864" cy="4281264"/>
          </a:xfrm>
        </p:spPr>
        <p:txBody>
          <a:bodyPr>
            <a:normAutofit/>
          </a:bodyPr>
          <a:lstStyle/>
          <a:p>
            <a:pPr marL="0" indent="0">
              <a:buNone/>
            </a:pPr>
            <a:r>
              <a:rPr lang="en-MY" sz="2400" dirty="0"/>
              <a:t>Culture may be defined as a shared system of values, beliefs, and attitudes. It affects our own actions and the way we perceive the actions of others.</a:t>
            </a:r>
          </a:p>
          <a:p>
            <a:pPr marL="0" indent="0">
              <a:buNone/>
            </a:pPr>
            <a:endParaRPr lang="en-MY" sz="2400" dirty="0"/>
          </a:p>
          <a:p>
            <a:r>
              <a:rPr lang="en-MY" sz="2400" dirty="0"/>
              <a:t>National Culture</a:t>
            </a:r>
          </a:p>
          <a:p>
            <a:r>
              <a:rPr lang="en-MY" sz="2400" dirty="0"/>
              <a:t>Subculture</a:t>
            </a:r>
          </a:p>
          <a:p>
            <a:r>
              <a:rPr lang="en-MY" sz="2400" dirty="0"/>
              <a:t>Organisational/Corporate Culture</a:t>
            </a:r>
          </a:p>
          <a:p>
            <a:pPr marL="0" indent="0">
              <a:buNone/>
            </a:pPr>
            <a:endParaRPr lang="en-MY" sz="2400" dirty="0"/>
          </a:p>
        </p:txBody>
      </p:sp>
    </p:spTree>
    <p:extLst>
      <p:ext uri="{BB962C8B-B14F-4D97-AF65-F5344CB8AC3E}">
        <p14:creationId xmlns="" xmlns:p14="http://schemas.microsoft.com/office/powerpoint/2010/main" val="3327089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785460-87AA-4515-AB9B-64B8ACECD9EB}"/>
              </a:ext>
            </a:extLst>
          </p:cNvPr>
          <p:cNvSpPr>
            <a:spLocks noGrp="1"/>
          </p:cNvSpPr>
          <p:nvPr>
            <p:ph type="title"/>
          </p:nvPr>
        </p:nvSpPr>
        <p:spPr>
          <a:xfrm>
            <a:off x="827584" y="-161657"/>
            <a:ext cx="7200900" cy="1142385"/>
          </a:xfrm>
        </p:spPr>
        <p:txBody>
          <a:bodyPr>
            <a:normAutofit/>
          </a:bodyPr>
          <a:lstStyle/>
          <a:p>
            <a:r>
              <a:rPr lang="en-MY" sz="2800" dirty="0"/>
              <a:t>Organisational Culture</a:t>
            </a:r>
          </a:p>
        </p:txBody>
      </p:sp>
      <p:sp>
        <p:nvSpPr>
          <p:cNvPr id="3" name="Content Placeholder 2">
            <a:extLst>
              <a:ext uri="{FF2B5EF4-FFF2-40B4-BE49-F238E27FC236}">
                <a16:creationId xmlns="" xmlns:a16="http://schemas.microsoft.com/office/drawing/2014/main" id="{BA1CAF82-AC81-42F9-B231-B4FDB5AF368C}"/>
              </a:ext>
            </a:extLst>
          </p:cNvPr>
          <p:cNvSpPr>
            <a:spLocks noGrp="1"/>
          </p:cNvSpPr>
          <p:nvPr>
            <p:ph idx="1"/>
          </p:nvPr>
        </p:nvSpPr>
        <p:spPr>
          <a:xfrm>
            <a:off x="575568" y="1412776"/>
            <a:ext cx="7992863" cy="4752528"/>
          </a:xfrm>
        </p:spPr>
        <p:txBody>
          <a:bodyPr>
            <a:normAutofit/>
          </a:bodyPr>
          <a:lstStyle/>
          <a:p>
            <a:r>
              <a:rPr lang="en-MY" sz="2400" dirty="0"/>
              <a:t>Organizational Culture is a system of shared meaning. Just as tribal cultures have rules and taboos that dictate how members will act toward each other and outsiders, organizations have cultures that govern how its members should behave. </a:t>
            </a:r>
          </a:p>
          <a:p>
            <a:endParaRPr lang="en-MY" sz="2400" dirty="0"/>
          </a:p>
          <a:p>
            <a:r>
              <a:rPr lang="en-MY" sz="2400" dirty="0"/>
              <a:t>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 xmlns:p14="http://schemas.microsoft.com/office/powerpoint/2010/main" val="12920264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49E96B-F4D5-4595-9761-5CF6EE5F50FF}"/>
              </a:ext>
            </a:extLst>
          </p:cNvPr>
          <p:cNvSpPr>
            <a:spLocks noGrp="1"/>
          </p:cNvSpPr>
          <p:nvPr>
            <p:ph type="title"/>
          </p:nvPr>
        </p:nvSpPr>
        <p:spPr>
          <a:xfrm>
            <a:off x="755576" y="0"/>
            <a:ext cx="7200900" cy="1142385"/>
          </a:xfrm>
        </p:spPr>
        <p:txBody>
          <a:bodyPr>
            <a:normAutofit/>
          </a:bodyPr>
          <a:lstStyle/>
          <a:p>
            <a:r>
              <a:rPr lang="en-MY" sz="2800" dirty="0"/>
              <a:t>Organisational Culture</a:t>
            </a:r>
          </a:p>
        </p:txBody>
      </p:sp>
      <p:sp>
        <p:nvSpPr>
          <p:cNvPr id="3" name="Content Placeholder 2">
            <a:extLst>
              <a:ext uri="{FF2B5EF4-FFF2-40B4-BE49-F238E27FC236}">
                <a16:creationId xmlns="" xmlns:a16="http://schemas.microsoft.com/office/drawing/2014/main" id="{1214BAAA-5022-47F9-B7E0-82EB76559748}"/>
              </a:ext>
            </a:extLst>
          </p:cNvPr>
          <p:cNvSpPr>
            <a:spLocks noGrp="1"/>
          </p:cNvSpPr>
          <p:nvPr>
            <p:ph idx="1"/>
          </p:nvPr>
        </p:nvSpPr>
        <p:spPr>
          <a:xfrm>
            <a:off x="755576" y="1340768"/>
            <a:ext cx="7776864" cy="4536504"/>
          </a:xfrm>
        </p:spPr>
        <p:txBody>
          <a:bodyPr>
            <a:normAutofit/>
          </a:bodyPr>
          <a:lstStyle/>
          <a:p>
            <a:r>
              <a:rPr lang="en-MY" sz="2400" dirty="0"/>
              <a:t>Founders establish an organization’s culture.</a:t>
            </a:r>
          </a:p>
          <a:p>
            <a:endParaRPr lang="en-MY" sz="2400" dirty="0"/>
          </a:p>
          <a:p>
            <a:r>
              <a:rPr lang="en-MY" sz="2400" dirty="0"/>
              <a:t>They develop the systems and structures that support their personal values.</a:t>
            </a:r>
          </a:p>
          <a:p>
            <a:endParaRPr lang="en-MY" sz="2400" dirty="0"/>
          </a:p>
          <a:p>
            <a:r>
              <a:rPr lang="en-MY" sz="2400" dirty="0"/>
              <a:t>Founders are often visionaries whose energetic style provides a powerful role model for others to follow.</a:t>
            </a:r>
          </a:p>
        </p:txBody>
      </p:sp>
    </p:spTree>
    <p:extLst>
      <p:ext uri="{BB962C8B-B14F-4D97-AF65-F5344CB8AC3E}">
        <p14:creationId xmlns="" xmlns:p14="http://schemas.microsoft.com/office/powerpoint/2010/main" val="5184294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B4AE9F-6421-4566-85B2-1D4BC2354044}"/>
              </a:ext>
            </a:extLst>
          </p:cNvPr>
          <p:cNvSpPr>
            <a:spLocks noGrp="1"/>
          </p:cNvSpPr>
          <p:nvPr>
            <p:ph type="title"/>
          </p:nvPr>
        </p:nvSpPr>
        <p:spPr/>
        <p:txBody>
          <a:bodyPr>
            <a:normAutofit/>
          </a:bodyPr>
          <a:lstStyle/>
          <a:p>
            <a:r>
              <a:rPr lang="en-MY" sz="2800" dirty="0"/>
              <a:t>Culture and Reward System</a:t>
            </a:r>
          </a:p>
        </p:txBody>
      </p:sp>
      <p:sp>
        <p:nvSpPr>
          <p:cNvPr id="3" name="Content Placeholder 2">
            <a:extLst>
              <a:ext uri="{FF2B5EF4-FFF2-40B4-BE49-F238E27FC236}">
                <a16:creationId xmlns="" xmlns:a16="http://schemas.microsoft.com/office/drawing/2014/main" id="{FE219A01-287B-4417-8B62-DD25FF4297D0}"/>
              </a:ext>
            </a:extLst>
          </p:cNvPr>
          <p:cNvSpPr>
            <a:spLocks noGrp="1"/>
          </p:cNvSpPr>
          <p:nvPr>
            <p:ph idx="1"/>
          </p:nvPr>
        </p:nvSpPr>
        <p:spPr/>
        <p:txBody>
          <a:bodyPr>
            <a:normAutofit lnSpcReduction="10000"/>
          </a:bodyPr>
          <a:lstStyle/>
          <a:p>
            <a:pPr marL="0" indent="0">
              <a:buNone/>
            </a:pPr>
            <a:r>
              <a:rPr lang="en-MY" sz="2400" dirty="0"/>
              <a:t>Reward systems strengthen corporate culture when they are consistent with cultural values. </a:t>
            </a:r>
          </a:p>
          <a:p>
            <a:pPr marL="0" indent="0">
              <a:buNone/>
            </a:pPr>
            <a:endParaRPr lang="en-MY" sz="2400" dirty="0"/>
          </a:p>
          <a:p>
            <a:r>
              <a:rPr lang="en-MY" sz="2400" dirty="0"/>
              <a:t>Aggressive cultures might offer more performance-based individual incentives </a:t>
            </a:r>
          </a:p>
          <a:p>
            <a:endParaRPr lang="en-MY" sz="2400" dirty="0"/>
          </a:p>
          <a:p>
            <a:r>
              <a:rPr lang="en-MY" sz="2400" dirty="0"/>
              <a:t>Paternalistic cultures would more likely offer employee assistance, programs, medical insurance, and other benefits that support employee wellbeing.</a:t>
            </a:r>
          </a:p>
          <a:p>
            <a:pPr marL="0" indent="0">
              <a:buNone/>
            </a:pPr>
            <a:endParaRPr lang="en-MY" sz="2400" dirty="0"/>
          </a:p>
        </p:txBody>
      </p:sp>
    </p:spTree>
    <p:extLst>
      <p:ext uri="{BB962C8B-B14F-4D97-AF65-F5344CB8AC3E}">
        <p14:creationId xmlns="" xmlns:p14="http://schemas.microsoft.com/office/powerpoint/2010/main" val="12962769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94E59C-00A6-4113-A93C-C63A570DC28C}"/>
              </a:ext>
            </a:extLst>
          </p:cNvPr>
          <p:cNvSpPr>
            <a:spLocks noGrp="1"/>
          </p:cNvSpPr>
          <p:nvPr>
            <p:ph type="title"/>
          </p:nvPr>
        </p:nvSpPr>
        <p:spPr/>
        <p:txBody>
          <a:bodyPr>
            <a:normAutofit/>
          </a:bodyPr>
          <a:lstStyle/>
          <a:p>
            <a:r>
              <a:rPr lang="en-MY" sz="2800" dirty="0"/>
              <a:t>Ethnocentrism</a:t>
            </a:r>
          </a:p>
        </p:txBody>
      </p:sp>
      <p:sp>
        <p:nvSpPr>
          <p:cNvPr id="3" name="Content Placeholder 2">
            <a:extLst>
              <a:ext uri="{FF2B5EF4-FFF2-40B4-BE49-F238E27FC236}">
                <a16:creationId xmlns="" xmlns:a16="http://schemas.microsoft.com/office/drawing/2014/main" id="{A9FCF24E-C2D3-46EC-90A6-60C7C742ED50}"/>
              </a:ext>
            </a:extLst>
          </p:cNvPr>
          <p:cNvSpPr>
            <a:spLocks noGrp="1"/>
          </p:cNvSpPr>
          <p:nvPr>
            <p:ph idx="1"/>
          </p:nvPr>
        </p:nvSpPr>
        <p:spPr/>
        <p:txBody>
          <a:bodyPr>
            <a:normAutofit/>
          </a:bodyPr>
          <a:lstStyle/>
          <a:p>
            <a:pPr marL="0" indent="0">
              <a:buNone/>
            </a:pPr>
            <a:r>
              <a:rPr lang="en-MY" sz="2400" dirty="0"/>
              <a:t>Literally, ‘</a:t>
            </a:r>
            <a:r>
              <a:rPr lang="en-MY" sz="2400" dirty="0" err="1"/>
              <a:t>ethno</a:t>
            </a:r>
            <a:r>
              <a:rPr lang="en-MY" sz="2400" dirty="0"/>
              <a:t>’ mean people. Hence, sticking or centring of people to certain attitude or thing is called ethnocentrism. It used to describe preju­dicial attitudes between in-groups and out-groups. </a:t>
            </a:r>
          </a:p>
          <a:p>
            <a:pPr marL="0" indent="0">
              <a:buNone/>
            </a:pPr>
            <a:r>
              <a:rPr lang="en-MY" sz="2400"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 xmlns:p14="http://schemas.microsoft.com/office/powerpoint/2010/main" val="27445859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BD4B35-8286-46D7-9006-FDC1D1F4708F}"/>
              </a:ext>
            </a:extLst>
          </p:cNvPr>
          <p:cNvSpPr>
            <a:spLocks noGrp="1"/>
          </p:cNvSpPr>
          <p:nvPr>
            <p:ph type="title"/>
          </p:nvPr>
        </p:nvSpPr>
        <p:spPr/>
        <p:txBody>
          <a:bodyPr>
            <a:normAutofit/>
          </a:bodyPr>
          <a:lstStyle/>
          <a:p>
            <a:r>
              <a:rPr lang="en-MY" sz="2800" dirty="0"/>
              <a:t>Cultural Stereotypes</a:t>
            </a:r>
          </a:p>
        </p:txBody>
      </p:sp>
      <p:sp>
        <p:nvSpPr>
          <p:cNvPr id="3" name="Content Placeholder 2">
            <a:extLst>
              <a:ext uri="{FF2B5EF4-FFF2-40B4-BE49-F238E27FC236}">
                <a16:creationId xmlns="" xmlns:a16="http://schemas.microsoft.com/office/drawing/2014/main" id="{4E8ED915-EC40-400B-AA62-E09241A3F26F}"/>
              </a:ext>
            </a:extLst>
          </p:cNvPr>
          <p:cNvSpPr>
            <a:spLocks noGrp="1"/>
          </p:cNvSpPr>
          <p:nvPr>
            <p:ph idx="1"/>
          </p:nvPr>
        </p:nvSpPr>
        <p:spPr/>
        <p:txBody>
          <a:bodyPr>
            <a:normAutofit/>
          </a:bodyPr>
          <a:lstStyle/>
          <a:p>
            <a:pPr marL="0" indent="0">
              <a:buNone/>
            </a:pPr>
            <a:r>
              <a:rPr lang="en-MY" sz="2400"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 xmlns:p14="http://schemas.microsoft.com/office/powerpoint/2010/main" val="6573419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6363AF-56AC-4020-84AB-75A21CE5A327}"/>
              </a:ext>
            </a:extLst>
          </p:cNvPr>
          <p:cNvSpPr>
            <a:spLocks noGrp="1"/>
          </p:cNvSpPr>
          <p:nvPr>
            <p:ph type="title"/>
          </p:nvPr>
        </p:nvSpPr>
        <p:spPr/>
        <p:txBody>
          <a:bodyPr>
            <a:normAutofit/>
          </a:bodyPr>
          <a:lstStyle/>
          <a:p>
            <a:r>
              <a:rPr lang="en-MY" sz="2800" dirty="0"/>
              <a:t>Cultural Determinism</a:t>
            </a:r>
          </a:p>
        </p:txBody>
      </p:sp>
      <p:sp>
        <p:nvSpPr>
          <p:cNvPr id="3" name="Content Placeholder 2">
            <a:extLst>
              <a:ext uri="{FF2B5EF4-FFF2-40B4-BE49-F238E27FC236}">
                <a16:creationId xmlns="" xmlns:a16="http://schemas.microsoft.com/office/drawing/2014/main" id="{5BFC124D-C49C-4BCD-8427-2391289DB41D}"/>
              </a:ext>
            </a:extLst>
          </p:cNvPr>
          <p:cNvSpPr>
            <a:spLocks noGrp="1"/>
          </p:cNvSpPr>
          <p:nvPr>
            <p:ph idx="1"/>
          </p:nvPr>
        </p:nvSpPr>
        <p:spPr/>
        <p:txBody>
          <a:bodyPr>
            <a:normAutofit/>
          </a:bodyPr>
          <a:lstStyle/>
          <a:p>
            <a:pPr marL="0" indent="0">
              <a:buNone/>
            </a:pPr>
            <a:r>
              <a:rPr lang="en-MY" sz="2400" i="1" dirty="0"/>
              <a:t>“something cannot be done because of the local culture”</a:t>
            </a:r>
          </a:p>
          <a:p>
            <a:pPr marL="0" indent="0">
              <a:buNone/>
            </a:pPr>
            <a:endParaRPr lang="en-MY" sz="2400" dirty="0"/>
          </a:p>
          <a:p>
            <a:pPr marL="0" indent="0">
              <a:buNone/>
            </a:pPr>
            <a:r>
              <a:rPr lang="en-MY" sz="2400" dirty="0"/>
              <a:t>Cultural determinism supports the idea that our emotional and </a:t>
            </a:r>
            <a:r>
              <a:rPr lang="en-MY" sz="2400" dirty="0" err="1"/>
              <a:t>behavioral</a:t>
            </a:r>
            <a:r>
              <a:rPr lang="en-MY" sz="2400" dirty="0"/>
              <a:t> patterns are formed and </a:t>
            </a:r>
            <a:r>
              <a:rPr lang="en-MY" sz="2400" dirty="0" err="1"/>
              <a:t>molded</a:t>
            </a:r>
            <a:r>
              <a:rPr lang="en-MY" sz="2400" dirty="0"/>
              <a:t> by the culture we are raised in. </a:t>
            </a:r>
          </a:p>
        </p:txBody>
      </p:sp>
    </p:spTree>
    <p:extLst>
      <p:ext uri="{BB962C8B-B14F-4D97-AF65-F5344CB8AC3E}">
        <p14:creationId xmlns="" xmlns:p14="http://schemas.microsoft.com/office/powerpoint/2010/main" val="28095189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6888D34-07F2-40D0-8247-584929F6A1AE}"/>
              </a:ext>
            </a:extLst>
          </p:cNvPr>
          <p:cNvSpPr>
            <a:spLocks noGrp="1"/>
          </p:cNvSpPr>
          <p:nvPr>
            <p:ph type="title"/>
          </p:nvPr>
        </p:nvSpPr>
        <p:spPr/>
        <p:txBody>
          <a:bodyPr>
            <a:normAutofit/>
          </a:bodyPr>
          <a:lstStyle/>
          <a:p>
            <a:r>
              <a:rPr lang="en-MY" sz="2800" dirty="0"/>
              <a:t>Cultural Relativism</a:t>
            </a:r>
          </a:p>
        </p:txBody>
      </p:sp>
      <p:sp>
        <p:nvSpPr>
          <p:cNvPr id="3" name="Content Placeholder 2">
            <a:extLst>
              <a:ext uri="{FF2B5EF4-FFF2-40B4-BE49-F238E27FC236}">
                <a16:creationId xmlns="" xmlns:a16="http://schemas.microsoft.com/office/drawing/2014/main" id="{CF1A5315-FE4C-4156-8701-028A71CF996E}"/>
              </a:ext>
            </a:extLst>
          </p:cNvPr>
          <p:cNvSpPr>
            <a:spLocks noGrp="1"/>
          </p:cNvSpPr>
          <p:nvPr>
            <p:ph idx="1"/>
          </p:nvPr>
        </p:nvSpPr>
        <p:spPr/>
        <p:txBody>
          <a:bodyPr>
            <a:normAutofit/>
          </a:bodyPr>
          <a:lstStyle/>
          <a:p>
            <a:pPr marL="0" indent="0">
              <a:buNone/>
            </a:pPr>
            <a:r>
              <a:rPr lang="en-MY" sz="2400" dirty="0"/>
              <a:t>Cultural relativism is the idea that a person's beliefs, values, and practices should be understood based on that person's own culture, and not be judged against the criteria of another</a:t>
            </a:r>
          </a:p>
          <a:p>
            <a:pPr marL="0" indent="0">
              <a:buNone/>
            </a:pPr>
            <a:endParaRPr lang="en-MY" sz="2400" dirty="0"/>
          </a:p>
          <a:p>
            <a:pPr marL="0" indent="0">
              <a:buNone/>
            </a:pPr>
            <a:r>
              <a:rPr lang="en-MY" sz="2400"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 xmlns:p14="http://schemas.microsoft.com/office/powerpoint/2010/main" val="16937216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75277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F3F144-6DDF-4046-B75A-D88851ED7295}"/>
              </a:ext>
            </a:extLst>
          </p:cNvPr>
          <p:cNvSpPr>
            <a:spLocks noGrp="1"/>
          </p:cNvSpPr>
          <p:nvPr>
            <p:ph type="title"/>
          </p:nvPr>
        </p:nvSpPr>
        <p:spPr>
          <a:xfrm>
            <a:off x="755576" y="-107020"/>
            <a:ext cx="7200900" cy="1142385"/>
          </a:xfrm>
        </p:spPr>
        <p:txBody>
          <a:bodyPr>
            <a:normAutofit/>
          </a:bodyPr>
          <a:lstStyle/>
          <a:p>
            <a:r>
              <a:rPr lang="en-MY" sz="2800" dirty="0"/>
              <a:t>Edgar Schein Theory of Culture</a:t>
            </a:r>
          </a:p>
        </p:txBody>
      </p:sp>
      <p:sp>
        <p:nvSpPr>
          <p:cNvPr id="3" name="Content Placeholder 2">
            <a:extLst>
              <a:ext uri="{FF2B5EF4-FFF2-40B4-BE49-F238E27FC236}">
                <a16:creationId xmlns="" xmlns:a16="http://schemas.microsoft.com/office/drawing/2014/main" id="{46DEC3AF-C0BF-4487-B17C-9194D318E1F8}"/>
              </a:ext>
            </a:extLst>
          </p:cNvPr>
          <p:cNvSpPr>
            <a:spLocks noGrp="1"/>
          </p:cNvSpPr>
          <p:nvPr>
            <p:ph idx="1"/>
          </p:nvPr>
        </p:nvSpPr>
        <p:spPr/>
        <p:txBody>
          <a:bodyPr>
            <a:normAutofit/>
          </a:bodyPr>
          <a:lstStyle/>
          <a:p>
            <a:pPr marL="0" indent="0">
              <a:buNone/>
            </a:pPr>
            <a:r>
              <a:rPr lang="en-MY" sz="2400" dirty="0"/>
              <a:t>According to Edgar Schein, organizational culture mainly consists of three domains: </a:t>
            </a:r>
          </a:p>
          <a:p>
            <a:pPr marL="514350" indent="-514350">
              <a:buAutoNum type="alphaLcParenBoth"/>
            </a:pPr>
            <a:r>
              <a:rPr lang="en-MY" sz="2400" dirty="0"/>
              <a:t>basic underlying assumptions (unconscious taken for granted beliefs and values: these are not visible)</a:t>
            </a:r>
          </a:p>
          <a:p>
            <a:pPr marL="514350" indent="-514350">
              <a:buAutoNum type="alphaLcParenBoth"/>
            </a:pPr>
            <a:r>
              <a:rPr lang="en-MY" sz="2400" dirty="0"/>
              <a:t>Espoused values (may appear through surveys), and</a:t>
            </a:r>
          </a:p>
          <a:p>
            <a:pPr marL="514350" indent="-514350">
              <a:buAutoNum type="alphaLcParenBoth"/>
            </a:pPr>
            <a:r>
              <a:rPr lang="en-MY" sz="2400" dirty="0"/>
              <a:t> Artifacts (visible </a:t>
            </a:r>
            <a:r>
              <a:rPr lang="en-MY" sz="2400" dirty="0" err="1"/>
              <a:t>behavior</a:t>
            </a:r>
            <a:r>
              <a:rPr lang="en-MY" sz="2400" dirty="0"/>
              <a:t>).</a:t>
            </a:r>
          </a:p>
        </p:txBody>
      </p:sp>
    </p:spTree>
    <p:extLst>
      <p:ext uri="{BB962C8B-B14F-4D97-AF65-F5344CB8AC3E}">
        <p14:creationId xmlns="" xmlns:p14="http://schemas.microsoft.com/office/powerpoint/2010/main" val="38363206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6845B6-ECA5-4648-AC4D-39F0BB866B51}"/>
              </a:ext>
            </a:extLst>
          </p:cNvPr>
          <p:cNvSpPr>
            <a:spLocks noGrp="1"/>
          </p:cNvSpPr>
          <p:nvPr>
            <p:ph type="title"/>
          </p:nvPr>
        </p:nvSpPr>
        <p:spPr>
          <a:xfrm>
            <a:off x="755576" y="-29765"/>
            <a:ext cx="7200900" cy="1142385"/>
          </a:xfrm>
        </p:spPr>
        <p:txBody>
          <a:bodyPr>
            <a:normAutofit/>
          </a:bodyPr>
          <a:lstStyle/>
          <a:p>
            <a:r>
              <a:rPr lang="en-MY" sz="2800" dirty="0"/>
              <a:t>Artifacts</a:t>
            </a:r>
          </a:p>
        </p:txBody>
      </p:sp>
      <p:sp>
        <p:nvSpPr>
          <p:cNvPr id="3" name="Content Placeholder 2">
            <a:extLst>
              <a:ext uri="{FF2B5EF4-FFF2-40B4-BE49-F238E27FC236}">
                <a16:creationId xmlns="" xmlns:a16="http://schemas.microsoft.com/office/drawing/2014/main" id="{1904A7B7-7A92-4969-9E5F-3ED8D95FC90E}"/>
              </a:ext>
            </a:extLst>
          </p:cNvPr>
          <p:cNvSpPr>
            <a:spLocks noGrp="1"/>
          </p:cNvSpPr>
          <p:nvPr>
            <p:ph idx="1"/>
          </p:nvPr>
        </p:nvSpPr>
        <p:spPr>
          <a:xfrm>
            <a:off x="745065" y="1412776"/>
            <a:ext cx="7200900" cy="3809999"/>
          </a:xfrm>
        </p:spPr>
        <p:txBody>
          <a:bodyPr>
            <a:normAutofit/>
          </a:bodyPr>
          <a:lstStyle/>
          <a:p>
            <a:r>
              <a:rPr lang="en-MY" sz="2400" dirty="0"/>
              <a:t>Artifacts are the overt and obvious elements of an organization. They’re typically the things even an outsider can see, such as furniture and office layout, dress norms, inside jokes.</a:t>
            </a:r>
          </a:p>
          <a:p>
            <a:endParaRPr lang="en-MY" sz="2400" dirty="0"/>
          </a:p>
          <a:p>
            <a:r>
              <a:rPr lang="en-MY" sz="2400" dirty="0"/>
              <a:t>Artifacts can be easy to observe but sometimes difficult to understand, especially if your analysis of a culture never goes any deeper.</a:t>
            </a:r>
          </a:p>
        </p:txBody>
      </p:sp>
    </p:spTree>
    <p:extLst>
      <p:ext uri="{BB962C8B-B14F-4D97-AF65-F5344CB8AC3E}">
        <p14:creationId xmlns="" xmlns:p14="http://schemas.microsoft.com/office/powerpoint/2010/main" val="16056216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CCD723-A746-4A67-B14F-239B5F7BCD65}"/>
              </a:ext>
            </a:extLst>
          </p:cNvPr>
          <p:cNvSpPr>
            <a:spLocks noGrp="1"/>
          </p:cNvSpPr>
          <p:nvPr>
            <p:ph type="title"/>
          </p:nvPr>
        </p:nvSpPr>
        <p:spPr>
          <a:xfrm>
            <a:off x="827584" y="-77216"/>
            <a:ext cx="7200900" cy="1142385"/>
          </a:xfrm>
        </p:spPr>
        <p:txBody>
          <a:bodyPr>
            <a:normAutofit/>
          </a:bodyPr>
          <a:lstStyle/>
          <a:p>
            <a:r>
              <a:rPr lang="en-MY" sz="2800" dirty="0"/>
              <a:t>Values</a:t>
            </a:r>
          </a:p>
        </p:txBody>
      </p:sp>
      <p:sp>
        <p:nvSpPr>
          <p:cNvPr id="3" name="Content Placeholder 2">
            <a:extLst>
              <a:ext uri="{FF2B5EF4-FFF2-40B4-BE49-F238E27FC236}">
                <a16:creationId xmlns="" xmlns:a16="http://schemas.microsoft.com/office/drawing/2014/main" id="{7269BE96-A997-481F-8D83-776ADDE6F43B}"/>
              </a:ext>
            </a:extLst>
          </p:cNvPr>
          <p:cNvSpPr>
            <a:spLocks noGrp="1"/>
          </p:cNvSpPr>
          <p:nvPr>
            <p:ph idx="1"/>
          </p:nvPr>
        </p:nvSpPr>
        <p:spPr>
          <a:xfrm>
            <a:off x="827584" y="1268760"/>
            <a:ext cx="7704856" cy="4680520"/>
          </a:xfrm>
        </p:spPr>
        <p:txBody>
          <a:bodyPr>
            <a:normAutofit/>
          </a:bodyPr>
          <a:lstStyle/>
          <a:p>
            <a:pPr marL="0" indent="0">
              <a:buNone/>
            </a:pPr>
            <a:r>
              <a:rPr lang="en-MY" sz="2400"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 xmlns:p14="http://schemas.microsoft.com/office/powerpoint/2010/main" val="24145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A77F55-35FA-4018-828B-BD144391749E}"/>
              </a:ext>
            </a:extLst>
          </p:cNvPr>
          <p:cNvSpPr>
            <a:spLocks noGrp="1"/>
          </p:cNvSpPr>
          <p:nvPr>
            <p:ph type="title"/>
          </p:nvPr>
        </p:nvSpPr>
        <p:spPr/>
        <p:txBody>
          <a:bodyPr>
            <a:normAutofit/>
          </a:bodyPr>
          <a:lstStyle/>
          <a:p>
            <a:r>
              <a:rPr lang="en-MY" sz="2800" dirty="0"/>
              <a:t>Basic Assumptions</a:t>
            </a:r>
          </a:p>
        </p:txBody>
      </p:sp>
      <p:sp>
        <p:nvSpPr>
          <p:cNvPr id="3" name="Content Placeholder 2">
            <a:extLst>
              <a:ext uri="{FF2B5EF4-FFF2-40B4-BE49-F238E27FC236}">
                <a16:creationId xmlns="" xmlns:a16="http://schemas.microsoft.com/office/drawing/2014/main" id="{2B5AE935-EAF7-4EA4-AD3A-0B66B83A107C}"/>
              </a:ext>
            </a:extLst>
          </p:cNvPr>
          <p:cNvSpPr>
            <a:spLocks noGrp="1"/>
          </p:cNvSpPr>
          <p:nvPr>
            <p:ph idx="1"/>
          </p:nvPr>
        </p:nvSpPr>
        <p:spPr/>
        <p:txBody>
          <a:bodyPr>
            <a:normAutofit/>
          </a:bodyPr>
          <a:lstStyle/>
          <a:p>
            <a:r>
              <a:rPr lang="en-MY" sz="2400" dirty="0"/>
              <a:t>An assumption is a kind of belief that is taken for granted as a fact and so it is never challenged. </a:t>
            </a:r>
          </a:p>
          <a:p>
            <a:r>
              <a:rPr lang="en-MY" sz="2400" dirty="0"/>
              <a:t>A pattern of basic assumptions evolve among the members of a social group and makes the core of the culture in any organization</a:t>
            </a:r>
          </a:p>
        </p:txBody>
      </p:sp>
    </p:spTree>
    <p:extLst>
      <p:ext uri="{BB962C8B-B14F-4D97-AF65-F5344CB8AC3E}">
        <p14:creationId xmlns="" xmlns:p14="http://schemas.microsoft.com/office/powerpoint/2010/main" val="470205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B4219F-E519-499D-B00B-D16E1894BD20}"/>
              </a:ext>
            </a:extLst>
          </p:cNvPr>
          <p:cNvSpPr>
            <a:spLocks noGrp="1"/>
          </p:cNvSpPr>
          <p:nvPr>
            <p:ph type="title"/>
          </p:nvPr>
        </p:nvSpPr>
        <p:spPr/>
        <p:txBody>
          <a:bodyPr/>
          <a:lstStyle/>
          <a:p>
            <a:r>
              <a:rPr lang="en-MY" dirty="0"/>
              <a:t>Model of Organisational Culture</a:t>
            </a:r>
          </a:p>
        </p:txBody>
      </p:sp>
      <p:pic>
        <p:nvPicPr>
          <p:cNvPr id="5" name="Picture 4">
            <a:extLst>
              <a:ext uri="{FF2B5EF4-FFF2-40B4-BE49-F238E27FC236}">
                <a16:creationId xmlns="" xmlns:a16="http://schemas.microsoft.com/office/drawing/2014/main" id="{3E5A1E9C-9A62-499D-8182-C3912EDB628F}"/>
              </a:ext>
            </a:extLst>
          </p:cNvPr>
          <p:cNvPicPr>
            <a:picLocks noChangeAspect="1"/>
          </p:cNvPicPr>
          <p:nvPr/>
        </p:nvPicPr>
        <p:blipFill>
          <a:blip r:embed="rId2"/>
          <a:stretch>
            <a:fillRect/>
          </a:stretch>
        </p:blipFill>
        <p:spPr>
          <a:xfrm>
            <a:off x="755576" y="2132856"/>
            <a:ext cx="8096181" cy="3241328"/>
          </a:xfrm>
          <a:prstGeom prst="rect">
            <a:avLst/>
          </a:prstGeom>
        </p:spPr>
      </p:pic>
    </p:spTree>
    <p:extLst>
      <p:ext uri="{BB962C8B-B14F-4D97-AF65-F5344CB8AC3E}">
        <p14:creationId xmlns="" xmlns:p14="http://schemas.microsoft.com/office/powerpoint/2010/main" val="14904427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 xmlns:p14="http://schemas.microsoft.com/office/powerpoint/2010/main" val="22267633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 xmlns:p14="http://schemas.microsoft.com/office/powerpoint/2010/main" val="11923940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587CF1-B2EE-45DE-94FB-B915D6FC7C9E}"/>
              </a:ext>
            </a:extLst>
          </p:cNvPr>
          <p:cNvSpPr>
            <a:spLocks noGrp="1"/>
          </p:cNvSpPr>
          <p:nvPr>
            <p:ph type="title"/>
          </p:nvPr>
        </p:nvSpPr>
        <p:spPr/>
        <p:txBody>
          <a:bodyPr>
            <a:normAutofit/>
          </a:bodyPr>
          <a:lstStyle/>
          <a:p>
            <a:r>
              <a:rPr lang="en-MY" sz="2800" dirty="0"/>
              <a:t>Question # 1</a:t>
            </a:r>
          </a:p>
        </p:txBody>
      </p:sp>
      <p:sp>
        <p:nvSpPr>
          <p:cNvPr id="3" name="Content Placeholder 2">
            <a:extLst>
              <a:ext uri="{FF2B5EF4-FFF2-40B4-BE49-F238E27FC236}">
                <a16:creationId xmlns="" xmlns:a16="http://schemas.microsoft.com/office/drawing/2014/main" id="{A92480D9-AAD2-4F40-A3CA-3CA3C20FEC85}"/>
              </a:ext>
            </a:extLst>
          </p:cNvPr>
          <p:cNvSpPr>
            <a:spLocks noGrp="1"/>
          </p:cNvSpPr>
          <p:nvPr>
            <p:ph idx="1"/>
          </p:nvPr>
        </p:nvSpPr>
        <p:spPr/>
        <p:txBody>
          <a:bodyPr>
            <a:normAutofit/>
          </a:bodyPr>
          <a:lstStyle/>
          <a:p>
            <a:pPr marL="0" indent="0">
              <a:buNone/>
            </a:pPr>
            <a:r>
              <a:rPr lang="en-MY" sz="2400" dirty="0"/>
              <a:t>The layer of culture that includes values, religion and philosophies is:</a:t>
            </a:r>
          </a:p>
          <a:p>
            <a:pPr marL="0" indent="0">
              <a:buNone/>
            </a:pPr>
            <a:r>
              <a:rPr lang="en-MY" sz="2400" dirty="0"/>
              <a:t>a) Surface</a:t>
            </a:r>
          </a:p>
          <a:p>
            <a:pPr marL="0" indent="0">
              <a:buNone/>
            </a:pPr>
            <a:r>
              <a:rPr lang="en-MY" sz="2400" dirty="0"/>
              <a:t>b) Hidden</a:t>
            </a:r>
          </a:p>
          <a:p>
            <a:pPr marL="0" indent="0">
              <a:buNone/>
            </a:pPr>
            <a:r>
              <a:rPr lang="en-MY" sz="2400" dirty="0"/>
              <a:t>c) Invisible</a:t>
            </a:r>
          </a:p>
          <a:p>
            <a:pPr marL="0" indent="0">
              <a:buNone/>
            </a:pPr>
            <a:r>
              <a:rPr lang="en-MY" sz="2400" dirty="0"/>
              <a:t>d) Visible</a:t>
            </a:r>
          </a:p>
          <a:p>
            <a:pPr marL="0" indent="0">
              <a:buNone/>
            </a:pPr>
            <a:endParaRPr lang="en-MY" sz="2400" dirty="0"/>
          </a:p>
        </p:txBody>
      </p:sp>
    </p:spTree>
    <p:extLst>
      <p:ext uri="{BB962C8B-B14F-4D97-AF65-F5344CB8AC3E}">
        <p14:creationId xmlns="" xmlns:p14="http://schemas.microsoft.com/office/powerpoint/2010/main" val="29327905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2C7FF5-7EB2-4E24-965B-92081D322CA7}"/>
              </a:ext>
            </a:extLst>
          </p:cNvPr>
          <p:cNvSpPr>
            <a:spLocks noGrp="1"/>
          </p:cNvSpPr>
          <p:nvPr>
            <p:ph type="title"/>
          </p:nvPr>
        </p:nvSpPr>
        <p:spPr/>
        <p:txBody>
          <a:bodyPr>
            <a:normAutofit/>
          </a:bodyPr>
          <a:lstStyle/>
          <a:p>
            <a:r>
              <a:rPr lang="en-MY" sz="2800" dirty="0"/>
              <a:t>Answer # 1</a:t>
            </a:r>
          </a:p>
        </p:txBody>
      </p:sp>
      <p:sp>
        <p:nvSpPr>
          <p:cNvPr id="3" name="Content Placeholder 2">
            <a:extLst>
              <a:ext uri="{FF2B5EF4-FFF2-40B4-BE49-F238E27FC236}">
                <a16:creationId xmlns="" xmlns:a16="http://schemas.microsoft.com/office/drawing/2014/main" id="{0DB8CE6D-132D-4D11-837A-5EEE24DCE823}"/>
              </a:ext>
            </a:extLst>
          </p:cNvPr>
          <p:cNvSpPr>
            <a:spLocks noGrp="1"/>
          </p:cNvSpPr>
          <p:nvPr>
            <p:ph idx="1"/>
          </p:nvPr>
        </p:nvSpPr>
        <p:spPr/>
        <p:txBody>
          <a:bodyPr>
            <a:normAutofit/>
          </a:bodyPr>
          <a:lstStyle/>
          <a:p>
            <a:r>
              <a:rPr lang="en-MY" sz="2400" dirty="0"/>
              <a:t>Option B</a:t>
            </a:r>
          </a:p>
          <a:p>
            <a:endParaRPr lang="en-MY" sz="2400" dirty="0"/>
          </a:p>
          <a:p>
            <a:endParaRPr lang="en-MY" sz="2400" dirty="0"/>
          </a:p>
          <a:p>
            <a:pPr marL="0" indent="0">
              <a:buNone/>
            </a:pPr>
            <a:r>
              <a:rPr lang="en-MY" sz="2400" dirty="0"/>
              <a:t>Surface" culture includes dress, food and language;</a:t>
            </a:r>
          </a:p>
          <a:p>
            <a:pPr marL="0" indent="0">
              <a:buNone/>
            </a:pPr>
            <a:r>
              <a:rPr lang="en-MY" sz="2400" dirty="0"/>
              <a:t> "hidden" culture includes values, religion and philosophies; and </a:t>
            </a:r>
          </a:p>
          <a:p>
            <a:pPr marL="0" indent="0">
              <a:buNone/>
            </a:pPr>
            <a:r>
              <a:rPr lang="en-MY" sz="2400" dirty="0"/>
              <a:t>“invisible" culture is the universal truths that define the culture</a:t>
            </a:r>
          </a:p>
        </p:txBody>
      </p:sp>
    </p:spTree>
    <p:extLst>
      <p:ext uri="{BB962C8B-B14F-4D97-AF65-F5344CB8AC3E}">
        <p14:creationId xmlns="" xmlns:p14="http://schemas.microsoft.com/office/powerpoint/2010/main" val="23754440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5CFC4B-7BA3-49B7-A1A2-97A82E73E42D}"/>
              </a:ext>
            </a:extLst>
          </p:cNvPr>
          <p:cNvSpPr>
            <a:spLocks noGrp="1"/>
          </p:cNvSpPr>
          <p:nvPr>
            <p:ph type="title"/>
          </p:nvPr>
        </p:nvSpPr>
        <p:spPr/>
        <p:txBody>
          <a:bodyPr>
            <a:normAutofit/>
          </a:bodyPr>
          <a:lstStyle/>
          <a:p>
            <a:r>
              <a:rPr lang="en-MY" sz="2800" dirty="0"/>
              <a:t>Question # 2 </a:t>
            </a:r>
          </a:p>
        </p:txBody>
      </p:sp>
      <p:sp>
        <p:nvSpPr>
          <p:cNvPr id="3" name="Content Placeholder 2">
            <a:extLst>
              <a:ext uri="{FF2B5EF4-FFF2-40B4-BE49-F238E27FC236}">
                <a16:creationId xmlns="" xmlns:a16="http://schemas.microsoft.com/office/drawing/2014/main" id="{0815D700-4E0C-4E68-9C05-F81219D5A549}"/>
              </a:ext>
            </a:extLst>
          </p:cNvPr>
          <p:cNvSpPr>
            <a:spLocks noGrp="1"/>
          </p:cNvSpPr>
          <p:nvPr>
            <p:ph idx="1"/>
          </p:nvPr>
        </p:nvSpPr>
        <p:spPr/>
        <p:txBody>
          <a:bodyPr>
            <a:normAutofit lnSpcReduction="10000"/>
          </a:bodyPr>
          <a:lstStyle/>
          <a:p>
            <a:pPr marL="0" indent="0">
              <a:buNone/>
            </a:pPr>
            <a:r>
              <a:rPr lang="en-MY" sz="2400" dirty="0"/>
              <a:t>Which of the following statements about culture is true?</a:t>
            </a:r>
          </a:p>
          <a:p>
            <a:pPr marL="0" indent="0">
              <a:buNone/>
            </a:pPr>
            <a:r>
              <a:rPr lang="en-MY" sz="2400" dirty="0"/>
              <a:t>a) It is a shared system of assumptions, values, artifacts, and symbols.</a:t>
            </a:r>
          </a:p>
          <a:p>
            <a:pPr marL="0" indent="0">
              <a:buNone/>
            </a:pPr>
            <a:r>
              <a:rPr lang="en-MY" sz="2400" dirty="0"/>
              <a:t>b) It usually changes significantly with each new generation.</a:t>
            </a:r>
          </a:p>
          <a:p>
            <a:pPr marL="0" indent="0">
              <a:buNone/>
            </a:pPr>
            <a:r>
              <a:rPr lang="en-MY" sz="2400" dirty="0"/>
              <a:t>c) It does not have a great impact on the way global business is conducted.</a:t>
            </a:r>
          </a:p>
          <a:p>
            <a:pPr marL="0" indent="0">
              <a:buNone/>
            </a:pPr>
            <a:r>
              <a:rPr lang="en-MY" sz="2400" dirty="0"/>
              <a:t>d) Successful organizations have the same culture throughout.</a:t>
            </a:r>
          </a:p>
        </p:txBody>
      </p:sp>
    </p:spTree>
    <p:extLst>
      <p:ext uri="{BB962C8B-B14F-4D97-AF65-F5344CB8AC3E}">
        <p14:creationId xmlns="" xmlns:p14="http://schemas.microsoft.com/office/powerpoint/2010/main" val="13042022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0C420DB-D914-4FD9-907F-DE905C54FA99}"/>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 xmlns:a16="http://schemas.microsoft.com/office/drawing/2014/main" id="{CBE25334-B5EA-4B89-A616-5838C076C9C2}"/>
              </a:ext>
            </a:extLst>
          </p:cNvPr>
          <p:cNvSpPr>
            <a:spLocks noGrp="1"/>
          </p:cNvSpPr>
          <p:nvPr>
            <p:ph idx="1"/>
          </p:nvPr>
        </p:nvSpPr>
        <p:spPr/>
        <p:txBody>
          <a:bodyPr>
            <a:normAutofit/>
          </a:bodyPr>
          <a:lstStyle/>
          <a:p>
            <a:r>
              <a:rPr lang="en-MY" sz="2800" dirty="0"/>
              <a:t>Option A</a:t>
            </a:r>
          </a:p>
        </p:txBody>
      </p:sp>
    </p:spTree>
    <p:extLst>
      <p:ext uri="{BB962C8B-B14F-4D97-AF65-F5344CB8AC3E}">
        <p14:creationId xmlns="" xmlns:p14="http://schemas.microsoft.com/office/powerpoint/2010/main" val="41023382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1724313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8528F9-FB11-47E0-BB0E-BD184E4E7A1F}"/>
              </a:ext>
            </a:extLst>
          </p:cNvPr>
          <p:cNvSpPr>
            <a:spLocks noGrp="1"/>
          </p:cNvSpPr>
          <p:nvPr>
            <p:ph type="title"/>
          </p:nvPr>
        </p:nvSpPr>
        <p:spPr>
          <a:xfrm>
            <a:off x="810245" y="-125283"/>
            <a:ext cx="7200900" cy="1142385"/>
          </a:xfrm>
        </p:spPr>
        <p:txBody>
          <a:bodyPr>
            <a:normAutofit/>
          </a:bodyPr>
          <a:lstStyle/>
          <a:p>
            <a:r>
              <a:rPr lang="en-MY" sz="2800" dirty="0"/>
              <a:t>Organisational Climate</a:t>
            </a:r>
          </a:p>
        </p:txBody>
      </p:sp>
      <p:pic>
        <p:nvPicPr>
          <p:cNvPr id="5" name="Content Placeholder 4">
            <a:extLst>
              <a:ext uri="{FF2B5EF4-FFF2-40B4-BE49-F238E27FC236}">
                <a16:creationId xmlns="" xmlns:a16="http://schemas.microsoft.com/office/drawing/2014/main" id="{466429E8-8AA3-47DC-A649-9F9658066C45}"/>
              </a:ext>
            </a:extLst>
          </p:cNvPr>
          <p:cNvPicPr>
            <a:picLocks noGrp="1" noChangeAspect="1"/>
          </p:cNvPicPr>
          <p:nvPr>
            <p:ph idx="1"/>
          </p:nvPr>
        </p:nvPicPr>
        <p:blipFill>
          <a:blip r:embed="rId2"/>
          <a:stretch>
            <a:fillRect/>
          </a:stretch>
        </p:blipFill>
        <p:spPr>
          <a:xfrm>
            <a:off x="2339752" y="2576729"/>
            <a:ext cx="4680520" cy="3244778"/>
          </a:xfrm>
        </p:spPr>
      </p:pic>
      <p:sp>
        <p:nvSpPr>
          <p:cNvPr id="6" name="TextBox 5">
            <a:extLst>
              <a:ext uri="{FF2B5EF4-FFF2-40B4-BE49-F238E27FC236}">
                <a16:creationId xmlns="" xmlns:a16="http://schemas.microsoft.com/office/drawing/2014/main" id="{D3C5DF8D-5D54-4870-998F-0D3EC1543FF9}"/>
              </a:ext>
            </a:extLst>
          </p:cNvPr>
          <p:cNvSpPr txBox="1"/>
          <p:nvPr/>
        </p:nvSpPr>
        <p:spPr>
          <a:xfrm>
            <a:off x="811420" y="1196751"/>
            <a:ext cx="7504995" cy="1200329"/>
          </a:xfrm>
          <a:prstGeom prst="rect">
            <a:avLst/>
          </a:prstGeom>
          <a:noFill/>
        </p:spPr>
        <p:txBody>
          <a:bodyPr wrap="square" rtlCol="0">
            <a:spAutoFit/>
          </a:bodyPr>
          <a:lstStyle/>
          <a:p>
            <a:r>
              <a:rPr lang="en-MY" sz="2400" dirty="0"/>
              <a:t>Organizational climate is often defined as the recurring patterns of </a:t>
            </a:r>
            <a:r>
              <a:rPr lang="en-MY" sz="2400" dirty="0" err="1"/>
              <a:t>behavior</a:t>
            </a:r>
            <a:r>
              <a:rPr lang="en-MY" sz="2400" dirty="0"/>
              <a:t>, attitudes and feelings that characterize life in the organization</a:t>
            </a:r>
          </a:p>
        </p:txBody>
      </p:sp>
    </p:spTree>
    <p:extLst>
      <p:ext uri="{BB962C8B-B14F-4D97-AF65-F5344CB8AC3E}">
        <p14:creationId xmlns="" xmlns:p14="http://schemas.microsoft.com/office/powerpoint/2010/main" val="25261170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CE6B9D-392F-48D8-824A-52B51439A1D2}"/>
              </a:ext>
            </a:extLst>
          </p:cNvPr>
          <p:cNvSpPr>
            <a:spLocks noGrp="1"/>
          </p:cNvSpPr>
          <p:nvPr>
            <p:ph type="title"/>
          </p:nvPr>
        </p:nvSpPr>
        <p:spPr>
          <a:xfrm>
            <a:off x="827584" y="-88742"/>
            <a:ext cx="7200900" cy="1142385"/>
          </a:xfrm>
        </p:spPr>
        <p:txBody>
          <a:bodyPr>
            <a:normAutofit/>
          </a:bodyPr>
          <a:lstStyle/>
          <a:p>
            <a:r>
              <a:rPr lang="en-MY" sz="2800" dirty="0"/>
              <a:t>Culture vs Climate</a:t>
            </a:r>
          </a:p>
        </p:txBody>
      </p:sp>
      <p:sp>
        <p:nvSpPr>
          <p:cNvPr id="3" name="Content Placeholder 2">
            <a:extLst>
              <a:ext uri="{FF2B5EF4-FFF2-40B4-BE49-F238E27FC236}">
                <a16:creationId xmlns="" xmlns:a16="http://schemas.microsoft.com/office/drawing/2014/main" id="{CA6EC4AE-9EDC-4315-BDBF-6E52124D12D5}"/>
              </a:ext>
            </a:extLst>
          </p:cNvPr>
          <p:cNvSpPr>
            <a:spLocks noGrp="1"/>
          </p:cNvSpPr>
          <p:nvPr>
            <p:ph idx="1"/>
          </p:nvPr>
        </p:nvSpPr>
        <p:spPr>
          <a:xfrm>
            <a:off x="571500" y="1163637"/>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 xmlns:p14="http://schemas.microsoft.com/office/powerpoint/2010/main" val="24993187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339082-D4AA-438F-91EC-BE8302FD8479}"/>
              </a:ext>
            </a:extLst>
          </p:cNvPr>
          <p:cNvSpPr>
            <a:spLocks noGrp="1"/>
          </p:cNvSpPr>
          <p:nvPr>
            <p:ph type="title"/>
          </p:nvPr>
        </p:nvSpPr>
        <p:spPr>
          <a:xfrm>
            <a:off x="661222" y="-1630"/>
            <a:ext cx="7200900" cy="1142385"/>
          </a:xfrm>
        </p:spPr>
        <p:txBody>
          <a:bodyPr>
            <a:normAutofit/>
          </a:bodyPr>
          <a:lstStyle/>
          <a:p>
            <a:r>
              <a:rPr lang="en-MY" sz="2800" dirty="0"/>
              <a:t>Climate vs Culture</a:t>
            </a:r>
          </a:p>
        </p:txBody>
      </p:sp>
      <p:sp>
        <p:nvSpPr>
          <p:cNvPr id="3" name="Content Placeholder 2">
            <a:extLst>
              <a:ext uri="{FF2B5EF4-FFF2-40B4-BE49-F238E27FC236}">
                <a16:creationId xmlns="" xmlns:a16="http://schemas.microsoft.com/office/drawing/2014/main" id="{37CE0C94-9A15-46B1-853C-8AC913B3558D}"/>
              </a:ext>
            </a:extLst>
          </p:cNvPr>
          <p:cNvSpPr>
            <a:spLocks noGrp="1"/>
          </p:cNvSpPr>
          <p:nvPr>
            <p:ph idx="1"/>
          </p:nvPr>
        </p:nvSpPr>
        <p:spPr>
          <a:xfrm>
            <a:off x="685800" y="1628801"/>
            <a:ext cx="7846640" cy="3960440"/>
          </a:xfrm>
        </p:spPr>
        <p:txBody>
          <a:bodyPr>
            <a:normAutofit lnSpcReduction="10000"/>
          </a:bodyPr>
          <a:lstStyle/>
          <a:p>
            <a:r>
              <a:rPr lang="en-MY" sz="2400" dirty="0"/>
              <a:t>Climate describes the shared perceptions of the people in a group or organization, while culture includes how people feel about the organization and the beliefs, values, and assumptions that provide the identity and set the standards of behaviour</a:t>
            </a:r>
          </a:p>
          <a:p>
            <a:endParaRPr lang="en-MY" sz="2400" dirty="0"/>
          </a:p>
          <a:p>
            <a:r>
              <a:rPr lang="en-MY" sz="2400" dirty="0"/>
              <a:t>A company’s organizational culture and climate are not always static. As a company evolves, so does its culture. The organizational climate must adjust as necessary to ensure the company measures the correct factors.</a:t>
            </a:r>
          </a:p>
        </p:txBody>
      </p:sp>
    </p:spTree>
    <p:extLst>
      <p:ext uri="{BB962C8B-B14F-4D97-AF65-F5344CB8AC3E}">
        <p14:creationId xmlns="" xmlns:p14="http://schemas.microsoft.com/office/powerpoint/2010/main" val="34297451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316E29-F8F4-44AD-871E-B147369DEDC5}"/>
              </a:ext>
            </a:extLst>
          </p:cNvPr>
          <p:cNvSpPr>
            <a:spLocks noGrp="1"/>
          </p:cNvSpPr>
          <p:nvPr>
            <p:ph type="title"/>
          </p:nvPr>
        </p:nvSpPr>
        <p:spPr>
          <a:xfrm>
            <a:off x="827584" y="-75586"/>
            <a:ext cx="7200900" cy="1142385"/>
          </a:xfrm>
        </p:spPr>
        <p:txBody>
          <a:bodyPr>
            <a:normAutofit/>
          </a:bodyPr>
          <a:lstStyle/>
          <a:p>
            <a:r>
              <a:rPr lang="en-MY" sz="2800" dirty="0"/>
              <a:t>Organisational Strategy</a:t>
            </a:r>
          </a:p>
        </p:txBody>
      </p:sp>
      <p:sp>
        <p:nvSpPr>
          <p:cNvPr id="3" name="Content Placeholder 2">
            <a:extLst>
              <a:ext uri="{FF2B5EF4-FFF2-40B4-BE49-F238E27FC236}">
                <a16:creationId xmlns="" xmlns:a16="http://schemas.microsoft.com/office/drawing/2014/main" id="{A7C02FFE-FB9D-4ABA-A09A-6E4F73A219F6}"/>
              </a:ext>
            </a:extLst>
          </p:cNvPr>
          <p:cNvSpPr>
            <a:spLocks noGrp="1"/>
          </p:cNvSpPr>
          <p:nvPr>
            <p:ph idx="1"/>
          </p:nvPr>
        </p:nvSpPr>
        <p:spPr>
          <a:xfrm>
            <a:off x="611560" y="1412776"/>
            <a:ext cx="7848872" cy="4392488"/>
          </a:xfrm>
        </p:spPr>
        <p:txBody>
          <a:bodyPr>
            <a:normAutofit/>
          </a:bodyPr>
          <a:lstStyle/>
          <a:p>
            <a:r>
              <a:rPr lang="en-MY" sz="2400" dirty="0"/>
              <a:t>Strategies are commonly defined as the overall orientation of an organization for reaching </a:t>
            </a:r>
            <a:r>
              <a:rPr lang="en-MY" sz="2400" dirty="0" err="1"/>
              <a:t>preset</a:t>
            </a:r>
            <a:r>
              <a:rPr lang="en-MY" sz="2400" dirty="0"/>
              <a:t> goals and objectives, that is, a long-term plan for maximizing profits or covering costs, in case of </a:t>
            </a:r>
            <a:r>
              <a:rPr lang="en-MY" sz="2400" dirty="0" err="1"/>
              <a:t>nonprofit</a:t>
            </a:r>
            <a:r>
              <a:rPr lang="en-MY" sz="2400" dirty="0"/>
              <a:t> organizations. </a:t>
            </a:r>
          </a:p>
          <a:p>
            <a:endParaRPr lang="en-MY" sz="2400" dirty="0"/>
          </a:p>
          <a:p>
            <a:r>
              <a:rPr lang="en-MY" sz="2400" dirty="0"/>
              <a:t>“Organizational strategy “is an organization process, in many ways inseparable from the structure, </a:t>
            </a:r>
            <a:r>
              <a:rPr lang="en-MY" sz="2400" dirty="0" err="1"/>
              <a:t>behavior</a:t>
            </a:r>
            <a:r>
              <a:rPr lang="en-MY" sz="2400" dirty="0"/>
              <a:t> and culture of the company in which it takes place”. </a:t>
            </a:r>
          </a:p>
        </p:txBody>
      </p:sp>
    </p:spTree>
    <p:extLst>
      <p:ext uri="{BB962C8B-B14F-4D97-AF65-F5344CB8AC3E}">
        <p14:creationId xmlns="" xmlns:p14="http://schemas.microsoft.com/office/powerpoint/2010/main" val="3642151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67D082-C89E-4E47-BFF0-45167746440A}"/>
              </a:ext>
            </a:extLst>
          </p:cNvPr>
          <p:cNvSpPr>
            <a:spLocks noGrp="1"/>
          </p:cNvSpPr>
          <p:nvPr>
            <p:ph type="title"/>
          </p:nvPr>
        </p:nvSpPr>
        <p:spPr>
          <a:xfrm>
            <a:off x="683568" y="-92953"/>
            <a:ext cx="7200900" cy="1142385"/>
          </a:xfrm>
        </p:spPr>
        <p:txBody>
          <a:bodyPr>
            <a:normAutofit/>
          </a:bodyPr>
          <a:lstStyle/>
          <a:p>
            <a:r>
              <a:rPr lang="en-MY" sz="2800" dirty="0"/>
              <a:t>Organisational Strategy</a:t>
            </a:r>
          </a:p>
        </p:txBody>
      </p:sp>
      <p:sp>
        <p:nvSpPr>
          <p:cNvPr id="3" name="Content Placeholder 2">
            <a:extLst>
              <a:ext uri="{FF2B5EF4-FFF2-40B4-BE49-F238E27FC236}">
                <a16:creationId xmlns="" xmlns:a16="http://schemas.microsoft.com/office/drawing/2014/main" id="{BFBBDAF5-D34D-4061-A37A-A0962300A161}"/>
              </a:ext>
            </a:extLst>
          </p:cNvPr>
          <p:cNvSpPr>
            <a:spLocks noGrp="1"/>
          </p:cNvSpPr>
          <p:nvPr>
            <p:ph idx="1"/>
          </p:nvPr>
        </p:nvSpPr>
        <p:spPr>
          <a:xfrm>
            <a:off x="680694" y="1340768"/>
            <a:ext cx="7851746" cy="4392488"/>
          </a:xfrm>
        </p:spPr>
        <p:txBody>
          <a:bodyPr>
            <a:normAutofit/>
          </a:bodyPr>
          <a:lstStyle/>
          <a:p>
            <a:r>
              <a:rPr lang="en-MY" sz="2400" dirty="0"/>
              <a:t>Strategies influence the interaction between structures and </a:t>
            </a:r>
            <a:r>
              <a:rPr lang="en-MY" sz="2400" dirty="0" err="1"/>
              <a:t>behavior</a:t>
            </a:r>
            <a:endParaRPr lang="en-MY" sz="2400" dirty="0"/>
          </a:p>
          <a:p>
            <a:endParaRPr lang="en-MY" sz="2400" dirty="0"/>
          </a:p>
          <a:p>
            <a:r>
              <a:rPr lang="en-MY" sz="2400" dirty="0"/>
              <a:t>“Organizational strategy” provides rules, norms, and regulations, which are set into effect through organizational structures.</a:t>
            </a:r>
          </a:p>
          <a:p>
            <a:endParaRPr lang="en-MY" sz="2400" dirty="0"/>
          </a:p>
          <a:p>
            <a:r>
              <a:rPr lang="en-MY" sz="2400" dirty="0"/>
              <a:t>Strategy belongs to an unobservable domain and can be allocated to “espoused values.”</a:t>
            </a:r>
          </a:p>
          <a:p>
            <a:endParaRPr lang="en-MY" sz="2400" dirty="0"/>
          </a:p>
        </p:txBody>
      </p:sp>
    </p:spTree>
    <p:extLst>
      <p:ext uri="{BB962C8B-B14F-4D97-AF65-F5344CB8AC3E}">
        <p14:creationId xmlns="" xmlns:p14="http://schemas.microsoft.com/office/powerpoint/2010/main" val="15858742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1DEE06-F11E-4388-BD32-EB6E6CC9BF84}"/>
              </a:ext>
            </a:extLst>
          </p:cNvPr>
          <p:cNvSpPr>
            <a:spLocks noGrp="1"/>
          </p:cNvSpPr>
          <p:nvPr>
            <p:ph type="title"/>
          </p:nvPr>
        </p:nvSpPr>
        <p:spPr>
          <a:xfrm>
            <a:off x="611560" y="-171400"/>
            <a:ext cx="7200900" cy="1142385"/>
          </a:xfrm>
        </p:spPr>
        <p:txBody>
          <a:bodyPr>
            <a:normAutofit/>
          </a:bodyPr>
          <a:lstStyle/>
          <a:p>
            <a:r>
              <a:rPr lang="en-MY" sz="2800" dirty="0"/>
              <a:t>Organisational Structure</a:t>
            </a:r>
          </a:p>
        </p:txBody>
      </p:sp>
      <p:sp>
        <p:nvSpPr>
          <p:cNvPr id="3" name="Content Placeholder 2">
            <a:extLst>
              <a:ext uri="{FF2B5EF4-FFF2-40B4-BE49-F238E27FC236}">
                <a16:creationId xmlns="" xmlns:a16="http://schemas.microsoft.com/office/drawing/2014/main" id="{5603DDF9-E210-4999-9838-A64C4ED923C7}"/>
              </a:ext>
            </a:extLst>
          </p:cNvPr>
          <p:cNvSpPr>
            <a:spLocks noGrp="1"/>
          </p:cNvSpPr>
          <p:nvPr>
            <p:ph idx="1"/>
          </p:nvPr>
        </p:nvSpPr>
        <p:spPr>
          <a:xfrm>
            <a:off x="611560" y="1268760"/>
            <a:ext cx="7920880" cy="4248472"/>
          </a:xfrm>
        </p:spPr>
        <p:txBody>
          <a:bodyPr>
            <a:normAutofit/>
          </a:bodyPr>
          <a:lstStyle/>
          <a:p>
            <a:endParaRPr lang="en-MY" sz="2400" dirty="0"/>
          </a:p>
          <a:p>
            <a:r>
              <a:rPr lang="en-MY" sz="2400" dirty="0"/>
              <a:t>Processes that turn organizational strategies into action, commonly known as “operationalization,” “implementation of strategies,” or “strategy doing,” unfold through organizational structures and organizational activities.</a:t>
            </a:r>
          </a:p>
          <a:p>
            <a:endParaRPr lang="en-MY" sz="2400" dirty="0"/>
          </a:p>
          <a:p>
            <a:r>
              <a:rPr lang="en-MY" sz="2400" dirty="0"/>
              <a:t> Strategies are put into effect through organizational structures and </a:t>
            </a:r>
            <a:r>
              <a:rPr lang="en-MY" sz="2400" dirty="0" err="1"/>
              <a:t>behavior</a:t>
            </a:r>
            <a:endParaRPr lang="en-MY" sz="2400" dirty="0"/>
          </a:p>
        </p:txBody>
      </p:sp>
    </p:spTree>
    <p:extLst>
      <p:ext uri="{BB962C8B-B14F-4D97-AF65-F5344CB8AC3E}">
        <p14:creationId xmlns="" xmlns:p14="http://schemas.microsoft.com/office/powerpoint/2010/main" val="3077893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7D0B2A-A664-4449-84F6-D9CE21D041B1}"/>
              </a:ext>
            </a:extLst>
          </p:cNvPr>
          <p:cNvSpPr>
            <a:spLocks noGrp="1"/>
          </p:cNvSpPr>
          <p:nvPr>
            <p:ph type="title"/>
          </p:nvPr>
        </p:nvSpPr>
        <p:spPr>
          <a:xfrm>
            <a:off x="683568" y="-75586"/>
            <a:ext cx="7200900" cy="1142385"/>
          </a:xfrm>
        </p:spPr>
        <p:txBody>
          <a:bodyPr>
            <a:normAutofit/>
          </a:bodyPr>
          <a:lstStyle/>
          <a:p>
            <a:r>
              <a:rPr lang="en-MY" sz="2800" dirty="0"/>
              <a:t>Organisational Structure</a:t>
            </a:r>
          </a:p>
        </p:txBody>
      </p:sp>
      <p:sp>
        <p:nvSpPr>
          <p:cNvPr id="3" name="Content Placeholder 2">
            <a:extLst>
              <a:ext uri="{FF2B5EF4-FFF2-40B4-BE49-F238E27FC236}">
                <a16:creationId xmlns="" xmlns:a16="http://schemas.microsoft.com/office/drawing/2014/main" id="{D661F85E-3C80-45AC-AF6A-17790A0F58E7}"/>
              </a:ext>
            </a:extLst>
          </p:cNvPr>
          <p:cNvSpPr>
            <a:spLocks noGrp="1"/>
          </p:cNvSpPr>
          <p:nvPr>
            <p:ph idx="1"/>
          </p:nvPr>
        </p:nvSpPr>
        <p:spPr>
          <a:xfrm>
            <a:off x="467544" y="1524000"/>
            <a:ext cx="8064896" cy="4425280"/>
          </a:xfrm>
        </p:spPr>
        <p:txBody>
          <a:bodyPr>
            <a:normAutofit/>
          </a:bodyPr>
          <a:lstStyle/>
          <a:p>
            <a:r>
              <a:rPr lang="en-MY" sz="2400" dirty="0"/>
              <a:t>Understanding organizational processes = understanding organizational (culture) change = understanding organizational (culture) dynamics</a:t>
            </a:r>
          </a:p>
          <a:p>
            <a:r>
              <a:rPr lang="en-MY" sz="2400" dirty="0"/>
              <a:t>(a) Operationalization has to stand in line with corporate values. </a:t>
            </a:r>
          </a:p>
          <a:p>
            <a:r>
              <a:rPr lang="en-MY" sz="2400" dirty="0"/>
              <a:t>(b) All domains—strategy, structure, and operations—are indirectly affected by culture.</a:t>
            </a:r>
          </a:p>
          <a:p>
            <a:r>
              <a:rPr lang="en-MY" sz="2400" dirty="0"/>
              <a:t>(c) Organizational values constitute the shared “ethics” of doing business.</a:t>
            </a:r>
          </a:p>
          <a:p>
            <a:endParaRPr lang="en-MY" sz="2400" dirty="0"/>
          </a:p>
        </p:txBody>
      </p:sp>
    </p:spTree>
    <p:extLst>
      <p:ext uri="{BB962C8B-B14F-4D97-AF65-F5344CB8AC3E}">
        <p14:creationId xmlns="" xmlns:p14="http://schemas.microsoft.com/office/powerpoint/2010/main" val="35562205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461E42-16E0-47B9-8ECE-5B61DD5D3DAD}"/>
              </a:ext>
            </a:extLst>
          </p:cNvPr>
          <p:cNvSpPr>
            <a:spLocks noGrp="1"/>
          </p:cNvSpPr>
          <p:nvPr>
            <p:ph type="title"/>
          </p:nvPr>
        </p:nvSpPr>
        <p:spPr/>
        <p:txBody>
          <a:bodyPr/>
          <a:lstStyle/>
          <a:p>
            <a:r>
              <a:rPr lang="en-MY" dirty="0"/>
              <a:t>Relationship between culture, strategy, structure, and operations</a:t>
            </a:r>
          </a:p>
        </p:txBody>
      </p:sp>
      <p:pic>
        <p:nvPicPr>
          <p:cNvPr id="5" name="Picture 4">
            <a:extLst>
              <a:ext uri="{FF2B5EF4-FFF2-40B4-BE49-F238E27FC236}">
                <a16:creationId xmlns="" xmlns:a16="http://schemas.microsoft.com/office/drawing/2014/main" id="{72CAD0ED-E5D9-42AF-8E2C-ED4AA0DB3A5A}"/>
              </a:ext>
            </a:extLst>
          </p:cNvPr>
          <p:cNvPicPr>
            <a:picLocks noChangeAspect="1"/>
          </p:cNvPicPr>
          <p:nvPr/>
        </p:nvPicPr>
        <p:blipFill>
          <a:blip r:embed="rId2"/>
          <a:stretch>
            <a:fillRect/>
          </a:stretch>
        </p:blipFill>
        <p:spPr>
          <a:xfrm>
            <a:off x="902249" y="1772816"/>
            <a:ext cx="7700980" cy="4807371"/>
          </a:xfrm>
          <a:prstGeom prst="rect">
            <a:avLst/>
          </a:prstGeom>
        </p:spPr>
      </p:pic>
    </p:spTree>
    <p:extLst>
      <p:ext uri="{BB962C8B-B14F-4D97-AF65-F5344CB8AC3E}">
        <p14:creationId xmlns="" xmlns:p14="http://schemas.microsoft.com/office/powerpoint/2010/main" val="11700051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45050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 xmlns:a16="http://schemas.microsoft.com/office/drawing/2014/main"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 xmlns:p14="http://schemas.microsoft.com/office/powerpoint/2010/main" val="42372212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251C24-3518-43F0-ACB8-1EB987A8B59E}"/>
              </a:ext>
            </a:extLst>
          </p:cNvPr>
          <p:cNvSpPr>
            <a:spLocks noGrp="1"/>
          </p:cNvSpPr>
          <p:nvPr>
            <p:ph type="title"/>
          </p:nvPr>
        </p:nvSpPr>
        <p:spPr/>
        <p:txBody>
          <a:bodyPr>
            <a:normAutofit fontScale="90000"/>
          </a:bodyPr>
          <a:lstStyle/>
          <a:p>
            <a:r>
              <a:rPr lang="en-MY" sz="3600" dirty="0"/>
              <a:t>Trompenaars and Hampden-Turner's Seven Dimensions of Culture</a:t>
            </a:r>
          </a:p>
        </p:txBody>
      </p:sp>
      <p:pic>
        <p:nvPicPr>
          <p:cNvPr id="5" name="Picture 4">
            <a:extLst>
              <a:ext uri="{FF2B5EF4-FFF2-40B4-BE49-F238E27FC236}">
                <a16:creationId xmlns=""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 xmlns:p14="http://schemas.microsoft.com/office/powerpoint/2010/main" val="3096412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6D98A2-9FFB-4130-AA79-3344E5B747F5}"/>
              </a:ext>
            </a:extLst>
          </p:cNvPr>
          <p:cNvSpPr>
            <a:spLocks noGrp="1"/>
          </p:cNvSpPr>
          <p:nvPr>
            <p:ph type="title"/>
          </p:nvPr>
        </p:nvSpPr>
        <p:spPr>
          <a:xfrm>
            <a:off x="692696" y="-88742"/>
            <a:ext cx="7200900" cy="1142385"/>
          </a:xfrm>
        </p:spPr>
        <p:txBody>
          <a:bodyPr>
            <a:normAutofit/>
          </a:bodyPr>
          <a:lstStyle/>
          <a:p>
            <a:r>
              <a:rPr lang="en-MY" sz="2800" dirty="0"/>
              <a:t>Universalism vs. Particularism (Rules Versus Relationships)</a:t>
            </a:r>
          </a:p>
        </p:txBody>
      </p:sp>
      <p:sp>
        <p:nvSpPr>
          <p:cNvPr id="3" name="Content Placeholder 2">
            <a:extLst>
              <a:ext uri="{FF2B5EF4-FFF2-40B4-BE49-F238E27FC236}">
                <a16:creationId xmlns="" xmlns:a16="http://schemas.microsoft.com/office/drawing/2014/main" id="{5BF07974-ADD2-4298-A917-601316CB43E0}"/>
              </a:ext>
            </a:extLst>
          </p:cNvPr>
          <p:cNvSpPr>
            <a:spLocks noGrp="1"/>
          </p:cNvSpPr>
          <p:nvPr>
            <p:ph idx="1"/>
          </p:nvPr>
        </p:nvSpPr>
        <p:spPr>
          <a:xfrm>
            <a:off x="539552" y="1163637"/>
            <a:ext cx="7992888" cy="4785643"/>
          </a:xfrm>
        </p:spPr>
        <p:txBody>
          <a:bodyPr>
            <a:normAutofit lnSpcReduction="10000"/>
          </a:bodyPr>
          <a:lstStyle/>
          <a:p>
            <a:r>
              <a:rPr lang="en-MY" sz="2400" dirty="0"/>
              <a:t>Universalism implies that correct behaviour can be defined and always applies, while particularism suggests that relationships are more important than abstract social codes. </a:t>
            </a:r>
          </a:p>
          <a:p>
            <a:r>
              <a:rPr lang="en-MY" sz="2400" dirty="0"/>
              <a:t>In universalistic cultures, people place a high importance on laws, rules, values, and obligations. On the contrary, in a particularistic culture, People believe that each circumstance, and each relationship, dictates the rules that they live by. </a:t>
            </a:r>
          </a:p>
          <a:p>
            <a:r>
              <a:rPr lang="en-MY" sz="24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 xmlns:p14="http://schemas.microsoft.com/office/powerpoint/2010/main" val="17916486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891B38-B683-40E9-B9A5-F35AFAB65D02}"/>
              </a:ext>
            </a:extLst>
          </p:cNvPr>
          <p:cNvSpPr>
            <a:spLocks noGrp="1"/>
          </p:cNvSpPr>
          <p:nvPr>
            <p:ph type="title"/>
          </p:nvPr>
        </p:nvSpPr>
        <p:spPr>
          <a:xfrm>
            <a:off x="971550" y="116632"/>
            <a:ext cx="7200900" cy="1142385"/>
          </a:xfrm>
        </p:spPr>
        <p:txBody>
          <a:bodyPr>
            <a:noAutofit/>
          </a:bodyPr>
          <a:lstStyle/>
          <a:p>
            <a:r>
              <a:rPr lang="en-MY" sz="2800" dirty="0"/>
              <a:t>Individualism vs. Communitarianism (The Individual Versus The Group)</a:t>
            </a:r>
          </a:p>
        </p:txBody>
      </p:sp>
      <p:sp>
        <p:nvSpPr>
          <p:cNvPr id="3" name="Content Placeholder 2">
            <a:extLst>
              <a:ext uri="{FF2B5EF4-FFF2-40B4-BE49-F238E27FC236}">
                <a16:creationId xmlns="" xmlns:a16="http://schemas.microsoft.com/office/drawing/2014/main" id="{278DE62A-D0EF-47AD-BB8A-FEE8514A9CAA}"/>
              </a:ext>
            </a:extLst>
          </p:cNvPr>
          <p:cNvSpPr>
            <a:spLocks noGrp="1"/>
          </p:cNvSpPr>
          <p:nvPr>
            <p:ph idx="1"/>
          </p:nvPr>
        </p:nvSpPr>
        <p:spPr>
          <a:xfrm>
            <a:off x="611560" y="1376772"/>
            <a:ext cx="7920880" cy="4428492"/>
          </a:xfrm>
        </p:spPr>
        <p:txBody>
          <a:bodyPr>
            <a:normAutofit lnSpcReduction="10000"/>
          </a:bodyPr>
          <a:lstStyle/>
          <a:p>
            <a:r>
              <a:rPr lang="en-MY" sz="24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r>
              <a:rPr lang="en-MY" sz="2400" dirty="0"/>
              <a:t>Typical individualist cultures include the U.S., Canada, the U.K, Scandinavia, New Zealand, Australia, and Switzerland. Typical communitarian cultures include countries in Latin-America, Africa, and Japan.</a:t>
            </a:r>
          </a:p>
          <a:p>
            <a:endParaRPr lang="en-MY" sz="2400" dirty="0"/>
          </a:p>
        </p:txBody>
      </p:sp>
    </p:spTree>
    <p:extLst>
      <p:ext uri="{BB962C8B-B14F-4D97-AF65-F5344CB8AC3E}">
        <p14:creationId xmlns="" xmlns:p14="http://schemas.microsoft.com/office/powerpoint/2010/main" val="2574703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4ADDD9-0CDC-4E4C-8C1F-CD2D5D864769}"/>
              </a:ext>
            </a:extLst>
          </p:cNvPr>
          <p:cNvSpPr>
            <a:spLocks noGrp="1"/>
          </p:cNvSpPr>
          <p:nvPr>
            <p:ph type="title"/>
          </p:nvPr>
        </p:nvSpPr>
        <p:spPr>
          <a:xfrm>
            <a:off x="755576" y="-105351"/>
            <a:ext cx="7200900" cy="1142385"/>
          </a:xfrm>
        </p:spPr>
        <p:txBody>
          <a:bodyPr>
            <a:normAutofit/>
          </a:bodyPr>
          <a:lstStyle/>
          <a:p>
            <a:r>
              <a:rPr lang="en-MY" sz="2800" dirty="0"/>
              <a:t>Neutral vs. Emotional (How People Express Emotions)</a:t>
            </a:r>
          </a:p>
        </p:txBody>
      </p:sp>
      <p:sp>
        <p:nvSpPr>
          <p:cNvPr id="3" name="Content Placeholder 2">
            <a:extLst>
              <a:ext uri="{FF2B5EF4-FFF2-40B4-BE49-F238E27FC236}">
                <a16:creationId xmlns="" xmlns:a16="http://schemas.microsoft.com/office/drawing/2014/main" id="{396DEB64-9C11-42CE-AEBE-36DD4209A411}"/>
              </a:ext>
            </a:extLst>
          </p:cNvPr>
          <p:cNvSpPr>
            <a:spLocks noGrp="1"/>
          </p:cNvSpPr>
          <p:nvPr>
            <p:ph idx="1"/>
          </p:nvPr>
        </p:nvSpPr>
        <p:spPr>
          <a:xfrm>
            <a:off x="741014" y="1268760"/>
            <a:ext cx="7719417" cy="4752528"/>
          </a:xfrm>
        </p:spPr>
        <p:txBody>
          <a:bodyPr>
            <a:normAutofit lnSpcReduction="10000"/>
          </a:bodyPr>
          <a:lstStyle/>
          <a:p>
            <a:r>
              <a:rPr lang="en-MY" sz="24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r>
              <a:rPr lang="en-MY" sz="2400" dirty="0"/>
              <a:t>Typical neutral cultures include the U.K., Sweden, the Netherlands, Finland, and Germany. Typical emotional cultures include Italy, France, Spain, and countries in Latin-America.</a:t>
            </a:r>
          </a:p>
          <a:p>
            <a:endParaRPr lang="en-MY" sz="2400" dirty="0"/>
          </a:p>
        </p:txBody>
      </p:sp>
    </p:spTree>
    <p:extLst>
      <p:ext uri="{BB962C8B-B14F-4D97-AF65-F5344CB8AC3E}">
        <p14:creationId xmlns="" xmlns:p14="http://schemas.microsoft.com/office/powerpoint/2010/main" val="38650775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91DCC1-A7DC-4D35-8232-A89E9E3DDBCB}"/>
              </a:ext>
            </a:extLst>
          </p:cNvPr>
          <p:cNvSpPr>
            <a:spLocks noGrp="1"/>
          </p:cNvSpPr>
          <p:nvPr>
            <p:ph type="title"/>
          </p:nvPr>
        </p:nvSpPr>
        <p:spPr>
          <a:xfrm>
            <a:off x="827584" y="-91283"/>
            <a:ext cx="7200900" cy="1142385"/>
          </a:xfrm>
        </p:spPr>
        <p:txBody>
          <a:bodyPr>
            <a:normAutofit/>
          </a:bodyPr>
          <a:lstStyle/>
          <a:p>
            <a:r>
              <a:rPr lang="en-MY" sz="2800" dirty="0"/>
              <a:t>Specific vs. Diffuse (How Far People Get Involved)</a:t>
            </a:r>
          </a:p>
        </p:txBody>
      </p:sp>
      <p:sp>
        <p:nvSpPr>
          <p:cNvPr id="3" name="Content Placeholder 2">
            <a:extLst>
              <a:ext uri="{FF2B5EF4-FFF2-40B4-BE49-F238E27FC236}">
                <a16:creationId xmlns="" xmlns:a16="http://schemas.microsoft.com/office/drawing/2014/main" id="{9BC28D1B-5EED-4BD7-A654-5D628B99317F}"/>
              </a:ext>
            </a:extLst>
          </p:cNvPr>
          <p:cNvSpPr>
            <a:spLocks noGrp="1"/>
          </p:cNvSpPr>
          <p:nvPr>
            <p:ph idx="1"/>
          </p:nvPr>
        </p:nvSpPr>
        <p:spPr>
          <a:xfrm>
            <a:off x="683568" y="1340768"/>
            <a:ext cx="7992888" cy="4752528"/>
          </a:xfrm>
        </p:spPr>
        <p:txBody>
          <a:bodyPr>
            <a:normAutofit lnSpcReduction="10000"/>
          </a:bodyPr>
          <a:lstStyle/>
          <a:p>
            <a:r>
              <a:rPr lang="en-MY" sz="24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400" dirty="0"/>
          </a:p>
          <a:p>
            <a:r>
              <a:rPr lang="en-MY" sz="2400" dirty="0"/>
              <a:t>Typical specific cultures include the U.S., the U.K., Switzerland, Germany, Scandinavia, and the Netherlands. Typical diffuse cultures include Argentina, Spain, Russia, India, and China.</a:t>
            </a:r>
          </a:p>
          <a:p>
            <a:endParaRPr lang="en-MY" sz="2400" dirty="0"/>
          </a:p>
        </p:txBody>
      </p:sp>
    </p:spTree>
    <p:extLst>
      <p:ext uri="{BB962C8B-B14F-4D97-AF65-F5344CB8AC3E}">
        <p14:creationId xmlns="" xmlns:p14="http://schemas.microsoft.com/office/powerpoint/2010/main" val="3558579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53FCB8-F0FD-4AF9-853F-97A7637914FB}"/>
              </a:ext>
            </a:extLst>
          </p:cNvPr>
          <p:cNvSpPr>
            <a:spLocks noGrp="1"/>
          </p:cNvSpPr>
          <p:nvPr>
            <p:ph type="title"/>
          </p:nvPr>
        </p:nvSpPr>
        <p:spPr>
          <a:xfrm>
            <a:off x="962709" y="-75586"/>
            <a:ext cx="7200900" cy="1142385"/>
          </a:xfrm>
        </p:spPr>
        <p:txBody>
          <a:bodyPr/>
          <a:lstStyle/>
          <a:p>
            <a:r>
              <a:rPr lang="en-MY" dirty="0"/>
              <a:t>Achievement vs. Ascription (How People View Status)</a:t>
            </a:r>
          </a:p>
        </p:txBody>
      </p:sp>
      <p:sp>
        <p:nvSpPr>
          <p:cNvPr id="3" name="Content Placeholder 2">
            <a:extLst>
              <a:ext uri="{FF2B5EF4-FFF2-40B4-BE49-F238E27FC236}">
                <a16:creationId xmlns="" xmlns:a16="http://schemas.microsoft.com/office/drawing/2014/main" id="{9C32BE96-72C8-4741-8689-B139F37FD4B0}"/>
              </a:ext>
            </a:extLst>
          </p:cNvPr>
          <p:cNvSpPr>
            <a:spLocks noGrp="1"/>
          </p:cNvSpPr>
          <p:nvPr>
            <p:ph idx="1"/>
          </p:nvPr>
        </p:nvSpPr>
        <p:spPr>
          <a:xfrm>
            <a:off x="683568" y="1340768"/>
            <a:ext cx="7920880" cy="4752528"/>
          </a:xfrm>
        </p:spPr>
        <p:txBody>
          <a:bodyPr>
            <a:normAutofit lnSpcReduction="10000"/>
          </a:bodyPr>
          <a:lstStyle/>
          <a:p>
            <a:r>
              <a:rPr lang="en-MY" sz="24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400" dirty="0" err="1"/>
              <a:t>behavior</a:t>
            </a:r>
            <a:r>
              <a:rPr lang="en-MY" sz="2400" dirty="0"/>
              <a:t>.</a:t>
            </a:r>
          </a:p>
          <a:p>
            <a:endParaRPr lang="en-MY" sz="2400" dirty="0"/>
          </a:p>
          <a:p>
            <a:r>
              <a:rPr lang="en-MY" sz="2400" dirty="0"/>
              <a:t>Typical achievement cultures include the U.S., Canada, Australia, and Scandinavia. Typical ascription cultures include France, Italy, Japan, and Saudi Arabia.</a:t>
            </a:r>
          </a:p>
          <a:p>
            <a:endParaRPr lang="en-MY" sz="2400" dirty="0"/>
          </a:p>
        </p:txBody>
      </p:sp>
    </p:spTree>
    <p:extLst>
      <p:ext uri="{BB962C8B-B14F-4D97-AF65-F5344CB8AC3E}">
        <p14:creationId xmlns="" xmlns:p14="http://schemas.microsoft.com/office/powerpoint/2010/main" val="58516007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075986-FFD7-4109-96AF-875094951910}"/>
              </a:ext>
            </a:extLst>
          </p:cNvPr>
          <p:cNvSpPr>
            <a:spLocks noGrp="1"/>
          </p:cNvSpPr>
          <p:nvPr>
            <p:ph type="title"/>
          </p:nvPr>
        </p:nvSpPr>
        <p:spPr>
          <a:xfrm>
            <a:off x="692696" y="0"/>
            <a:ext cx="7200900" cy="1142385"/>
          </a:xfrm>
        </p:spPr>
        <p:txBody>
          <a:bodyPr>
            <a:normAutofit/>
          </a:bodyPr>
          <a:lstStyle/>
          <a:p>
            <a:r>
              <a:rPr lang="en-MY" sz="2800" dirty="0"/>
              <a:t>Sequential Time vs. Synchronous Time (How People Manage Time)</a:t>
            </a:r>
          </a:p>
        </p:txBody>
      </p:sp>
      <p:sp>
        <p:nvSpPr>
          <p:cNvPr id="3" name="Content Placeholder 2">
            <a:extLst>
              <a:ext uri="{FF2B5EF4-FFF2-40B4-BE49-F238E27FC236}">
                <a16:creationId xmlns="" xmlns:a16="http://schemas.microsoft.com/office/drawing/2014/main"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 xmlns:p14="http://schemas.microsoft.com/office/powerpoint/2010/main" val="38086200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25B626-1B38-49E7-886A-501AEF29EC42}"/>
              </a:ext>
            </a:extLst>
          </p:cNvPr>
          <p:cNvSpPr>
            <a:spLocks noGrp="1"/>
          </p:cNvSpPr>
          <p:nvPr>
            <p:ph type="title"/>
          </p:nvPr>
        </p:nvSpPr>
        <p:spPr>
          <a:xfrm>
            <a:off x="971550" y="-1630"/>
            <a:ext cx="7200900" cy="1142385"/>
          </a:xfrm>
        </p:spPr>
        <p:txBody>
          <a:bodyPr>
            <a:noAutofit/>
          </a:bodyPr>
          <a:lstStyle/>
          <a:p>
            <a:r>
              <a:rPr lang="en-MY" sz="2800" dirty="0"/>
              <a:t>Inner-directed vs. Outer-directed (How People Relate to Their Environment)</a:t>
            </a:r>
          </a:p>
        </p:txBody>
      </p:sp>
      <p:sp>
        <p:nvSpPr>
          <p:cNvPr id="3" name="Content Placeholder 2">
            <a:extLst>
              <a:ext uri="{FF2B5EF4-FFF2-40B4-BE49-F238E27FC236}">
                <a16:creationId xmlns="" xmlns:a16="http://schemas.microsoft.com/office/drawing/2014/main" id="{B57929DD-0AAF-4D4B-978A-39DA946D20AD}"/>
              </a:ext>
            </a:extLst>
          </p:cNvPr>
          <p:cNvSpPr>
            <a:spLocks noGrp="1"/>
          </p:cNvSpPr>
          <p:nvPr>
            <p:ph idx="1"/>
          </p:nvPr>
        </p:nvSpPr>
        <p:spPr>
          <a:xfrm>
            <a:off x="683568" y="1524000"/>
            <a:ext cx="7776864" cy="4425280"/>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 xmlns:p14="http://schemas.microsoft.com/office/powerpoint/2010/main" val="14504815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3DDD1C-6D53-4211-A416-9CB588B15728}"/>
              </a:ext>
            </a:extLst>
          </p:cNvPr>
          <p:cNvSpPr>
            <a:spLocks noGrp="1"/>
          </p:cNvSpPr>
          <p:nvPr>
            <p:ph type="title"/>
          </p:nvPr>
        </p:nvSpPr>
        <p:spPr>
          <a:xfrm>
            <a:off x="827584" y="-77216"/>
            <a:ext cx="7200900" cy="1142385"/>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C23B4431-8FAB-4002-A8C9-D8C7141A0855}"/>
              </a:ext>
            </a:extLst>
          </p:cNvPr>
          <p:cNvSpPr>
            <a:spLocks noGrp="1"/>
          </p:cNvSpPr>
          <p:nvPr>
            <p:ph idx="1"/>
          </p:nvPr>
        </p:nvSpPr>
        <p:spPr>
          <a:xfrm>
            <a:off x="611560" y="1524000"/>
            <a:ext cx="7848872" cy="4353272"/>
          </a:xfrm>
        </p:spPr>
        <p:txBody>
          <a:bodyPr>
            <a:normAutofit/>
          </a:bodyPr>
          <a:lstStyle/>
          <a:p>
            <a:pPr marL="0" indent="0">
              <a:buNone/>
            </a:pPr>
            <a:r>
              <a:rPr lang="en-MY" sz="2400" dirty="0"/>
              <a:t>Which of the following is representative of a universalist culture?</a:t>
            </a:r>
          </a:p>
          <a:p>
            <a:pPr marL="0" indent="0">
              <a:buNone/>
            </a:pPr>
            <a:endParaRPr lang="en-MY" sz="2400" dirty="0"/>
          </a:p>
          <a:p>
            <a:pPr marL="0" indent="0">
              <a:buNone/>
            </a:pPr>
            <a:r>
              <a:rPr lang="en-MY" sz="2400" dirty="0"/>
              <a:t>a) Multitasking is valued more than sequential completion of tasks.</a:t>
            </a:r>
          </a:p>
          <a:p>
            <a:pPr marL="0" indent="0">
              <a:buNone/>
            </a:pPr>
            <a:r>
              <a:rPr lang="en-MY" sz="2400" dirty="0"/>
              <a:t>b) There is intense competition among project teams.</a:t>
            </a:r>
          </a:p>
          <a:p>
            <a:pPr marL="0" indent="0">
              <a:buNone/>
            </a:pPr>
            <a:r>
              <a:rPr lang="en-MY" sz="2400" dirty="0"/>
              <a:t>c) Managers believe that rules and consistency lead to fairness.</a:t>
            </a:r>
          </a:p>
          <a:p>
            <a:pPr marL="0" indent="0">
              <a:buNone/>
            </a:pPr>
            <a:r>
              <a:rPr lang="en-MY" sz="2400" dirty="0"/>
              <a:t>d) Personal freedom is less important than taking care of each other.</a:t>
            </a:r>
          </a:p>
        </p:txBody>
      </p:sp>
    </p:spTree>
    <p:extLst>
      <p:ext uri="{BB962C8B-B14F-4D97-AF65-F5344CB8AC3E}">
        <p14:creationId xmlns="" xmlns:p14="http://schemas.microsoft.com/office/powerpoint/2010/main" val="1981705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8FC71F-0B13-4B06-9AED-4CBBA161E716}"/>
              </a:ext>
            </a:extLst>
          </p:cNvPr>
          <p:cNvSpPr>
            <a:spLocks noGrp="1"/>
          </p:cNvSpPr>
          <p:nvPr>
            <p:ph type="title"/>
          </p:nvPr>
        </p:nvSpPr>
        <p:spPr>
          <a:xfrm>
            <a:off x="611560" y="-75586"/>
            <a:ext cx="7200900" cy="1142385"/>
          </a:xfrm>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3981E17F-EBC0-4453-83C2-D6742BD63798}"/>
              </a:ext>
            </a:extLst>
          </p:cNvPr>
          <p:cNvSpPr>
            <a:spLocks noGrp="1"/>
          </p:cNvSpPr>
          <p:nvPr>
            <p:ph idx="1"/>
          </p:nvPr>
        </p:nvSpPr>
        <p:spPr>
          <a:xfrm>
            <a:off x="604388" y="1340768"/>
            <a:ext cx="7200900" cy="3809999"/>
          </a:xfrm>
        </p:spPr>
        <p:txBody>
          <a:bodyPr>
            <a:normAutofit/>
          </a:bodyPr>
          <a:lstStyle/>
          <a:p>
            <a:r>
              <a:rPr lang="en-MY" sz="2400" dirty="0"/>
              <a:t>Option C</a:t>
            </a:r>
          </a:p>
        </p:txBody>
      </p:sp>
    </p:spTree>
    <p:extLst>
      <p:ext uri="{BB962C8B-B14F-4D97-AF65-F5344CB8AC3E}">
        <p14:creationId xmlns="" xmlns:p14="http://schemas.microsoft.com/office/powerpoint/2010/main" val="3934072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147FC9-AF6E-4D89-AB40-FF6420381062}"/>
              </a:ext>
            </a:extLst>
          </p:cNvPr>
          <p:cNvSpPr>
            <a:spLocks noGrp="1"/>
          </p:cNvSpPr>
          <p:nvPr>
            <p:ph type="title"/>
          </p:nvPr>
        </p:nvSpPr>
        <p:spPr>
          <a:xfrm>
            <a:off x="683568" y="-29765"/>
            <a:ext cx="7200900" cy="1142385"/>
          </a:xfrm>
        </p:spPr>
        <p:txBody>
          <a:bodyPr>
            <a:normAutofit/>
          </a:bodyPr>
          <a:lstStyle/>
          <a:p>
            <a:r>
              <a:rPr lang="en-MY" sz="2800" dirty="0"/>
              <a:t>Diversity Cultures</a:t>
            </a:r>
          </a:p>
        </p:txBody>
      </p:sp>
      <p:pic>
        <p:nvPicPr>
          <p:cNvPr id="5" name="Picture 4">
            <a:extLst>
              <a:ext uri="{FF2B5EF4-FFF2-40B4-BE49-F238E27FC236}">
                <a16:creationId xmlns="" xmlns:a16="http://schemas.microsoft.com/office/drawing/2014/main" id="{C92FE66C-0393-4ADA-94AC-1AE75EA1D62A}"/>
              </a:ext>
            </a:extLst>
          </p:cNvPr>
          <p:cNvPicPr>
            <a:picLocks noChangeAspect="1"/>
          </p:cNvPicPr>
          <p:nvPr/>
        </p:nvPicPr>
        <p:blipFill>
          <a:blip r:embed="rId2"/>
          <a:stretch>
            <a:fillRect/>
          </a:stretch>
        </p:blipFill>
        <p:spPr>
          <a:xfrm>
            <a:off x="1259632" y="1484784"/>
            <a:ext cx="5524551" cy="4277072"/>
          </a:xfrm>
          <a:prstGeom prst="rect">
            <a:avLst/>
          </a:prstGeom>
          <a:ln w="15875">
            <a:solidFill>
              <a:schemeClr val="tx1"/>
            </a:solidFill>
          </a:ln>
        </p:spPr>
      </p:pic>
    </p:spTree>
    <p:extLst>
      <p:ext uri="{BB962C8B-B14F-4D97-AF65-F5344CB8AC3E}">
        <p14:creationId xmlns="" xmlns:p14="http://schemas.microsoft.com/office/powerpoint/2010/main" val="14328572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329E86-3EEB-4279-A592-050FEC18F223}"/>
              </a:ext>
            </a:extLst>
          </p:cNvPr>
          <p:cNvSpPr>
            <a:spLocks noGrp="1"/>
          </p:cNvSpPr>
          <p:nvPr>
            <p:ph type="title"/>
          </p:nvPr>
        </p:nvSpPr>
        <p:spPr>
          <a:xfrm>
            <a:off x="683568" y="-105351"/>
            <a:ext cx="7200900" cy="1142385"/>
          </a:xfrm>
        </p:spPr>
        <p:txBody>
          <a:bodyPr>
            <a:normAutofit/>
          </a:bodyPr>
          <a:lstStyle/>
          <a:p>
            <a:r>
              <a:rPr lang="en-MY" sz="2800" dirty="0"/>
              <a:t>Family</a:t>
            </a:r>
          </a:p>
        </p:txBody>
      </p:sp>
      <p:sp>
        <p:nvSpPr>
          <p:cNvPr id="3" name="Content Placeholder 2">
            <a:extLst>
              <a:ext uri="{FF2B5EF4-FFF2-40B4-BE49-F238E27FC236}">
                <a16:creationId xmlns="" xmlns:a16="http://schemas.microsoft.com/office/drawing/2014/main" id="{4B9C2F7D-84DF-4EE8-8B5D-EE9716BD1A43}"/>
              </a:ext>
            </a:extLst>
          </p:cNvPr>
          <p:cNvSpPr>
            <a:spLocks noGrp="1"/>
          </p:cNvSpPr>
          <p:nvPr>
            <p:ph idx="1"/>
          </p:nvPr>
        </p:nvSpPr>
        <p:spPr>
          <a:xfrm>
            <a:off x="683568" y="1340768"/>
            <a:ext cx="7704856" cy="3816424"/>
          </a:xfrm>
        </p:spPr>
        <p:txBody>
          <a:bodyPr>
            <a:normAutofit/>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 xmlns:p14="http://schemas.microsoft.com/office/powerpoint/2010/main" val="15374000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477574-8DB0-4AFE-8809-E5DFD89B72DB}"/>
              </a:ext>
            </a:extLst>
          </p:cNvPr>
          <p:cNvSpPr>
            <a:spLocks noGrp="1"/>
          </p:cNvSpPr>
          <p:nvPr>
            <p:ph type="title"/>
          </p:nvPr>
        </p:nvSpPr>
        <p:spPr>
          <a:xfrm>
            <a:off x="611560" y="-75586"/>
            <a:ext cx="7200900" cy="1142385"/>
          </a:xfrm>
        </p:spPr>
        <p:txBody>
          <a:bodyPr>
            <a:normAutofit/>
          </a:bodyPr>
          <a:lstStyle/>
          <a:p>
            <a:r>
              <a:rPr lang="en-MY" sz="2800" dirty="0"/>
              <a:t>Eiffel Tower</a:t>
            </a:r>
          </a:p>
        </p:txBody>
      </p:sp>
      <p:sp>
        <p:nvSpPr>
          <p:cNvPr id="3" name="Content Placeholder 2">
            <a:extLst>
              <a:ext uri="{FF2B5EF4-FFF2-40B4-BE49-F238E27FC236}">
                <a16:creationId xmlns="" xmlns:a16="http://schemas.microsoft.com/office/drawing/2014/main" id="{C6C41889-2603-461E-B814-5D0B313AA49F}"/>
              </a:ext>
            </a:extLst>
          </p:cNvPr>
          <p:cNvSpPr>
            <a:spLocks noGrp="1"/>
          </p:cNvSpPr>
          <p:nvPr>
            <p:ph idx="1"/>
          </p:nvPr>
        </p:nvSpPr>
        <p:spPr>
          <a:xfrm>
            <a:off x="683568" y="1524000"/>
            <a:ext cx="7920880" cy="3993232"/>
          </a:xfrm>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 xmlns:p14="http://schemas.microsoft.com/office/powerpoint/2010/main" val="24175519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586E26-B669-4094-9605-F1CACB074B16}"/>
              </a:ext>
            </a:extLst>
          </p:cNvPr>
          <p:cNvSpPr>
            <a:spLocks noGrp="1"/>
          </p:cNvSpPr>
          <p:nvPr>
            <p:ph type="title"/>
          </p:nvPr>
        </p:nvSpPr>
        <p:spPr>
          <a:xfrm>
            <a:off x="755576" y="-15697"/>
            <a:ext cx="7200900" cy="1142385"/>
          </a:xfrm>
        </p:spPr>
        <p:txBody>
          <a:bodyPr>
            <a:normAutofit/>
          </a:bodyPr>
          <a:lstStyle/>
          <a:p>
            <a:r>
              <a:rPr lang="en-MY" sz="2800" dirty="0"/>
              <a:t>Incubator</a:t>
            </a:r>
          </a:p>
        </p:txBody>
      </p:sp>
      <p:sp>
        <p:nvSpPr>
          <p:cNvPr id="3" name="Content Placeholder 2">
            <a:extLst>
              <a:ext uri="{FF2B5EF4-FFF2-40B4-BE49-F238E27FC236}">
                <a16:creationId xmlns="" xmlns:a16="http://schemas.microsoft.com/office/drawing/2014/main" id="{6FFF9C84-76CF-4FA1-B650-084A9C62846F}"/>
              </a:ext>
            </a:extLst>
          </p:cNvPr>
          <p:cNvSpPr>
            <a:spLocks noGrp="1"/>
          </p:cNvSpPr>
          <p:nvPr>
            <p:ph idx="1"/>
          </p:nvPr>
        </p:nvSpPr>
        <p:spPr>
          <a:xfrm>
            <a:off x="755576" y="1268760"/>
            <a:ext cx="7560840" cy="3960440"/>
          </a:xfrm>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 xmlns:p14="http://schemas.microsoft.com/office/powerpoint/2010/main" val="4969183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3D0BA9-7FA6-4457-81BF-BBA3145253E5}"/>
              </a:ext>
            </a:extLst>
          </p:cNvPr>
          <p:cNvSpPr>
            <a:spLocks noGrp="1"/>
          </p:cNvSpPr>
          <p:nvPr>
            <p:ph type="title"/>
          </p:nvPr>
        </p:nvSpPr>
        <p:spPr/>
        <p:txBody>
          <a:bodyPr>
            <a:normAutofit/>
          </a:bodyPr>
          <a:lstStyle/>
          <a:p>
            <a:r>
              <a:rPr lang="en-MY" sz="2800" dirty="0"/>
              <a:t>Guided Missile</a:t>
            </a:r>
          </a:p>
        </p:txBody>
      </p:sp>
      <p:sp>
        <p:nvSpPr>
          <p:cNvPr id="3" name="Content Placeholder 2">
            <a:extLst>
              <a:ext uri="{FF2B5EF4-FFF2-40B4-BE49-F238E27FC236}">
                <a16:creationId xmlns="" xmlns:a16="http://schemas.microsoft.com/office/drawing/2014/main"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 xmlns:p14="http://schemas.microsoft.com/office/powerpoint/2010/main" val="22636401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F54148-6CAB-4135-8ABA-3142E77CC055}"/>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E27D6185-E311-460F-9439-B8FA8E4B7AB5}"/>
              </a:ext>
            </a:extLst>
          </p:cNvPr>
          <p:cNvSpPr>
            <a:spLocks noGrp="1"/>
          </p:cNvSpPr>
          <p:nvPr>
            <p:ph idx="1"/>
          </p:nvPr>
        </p:nvSpPr>
        <p:spPr>
          <a:xfrm>
            <a:off x="467544" y="2060848"/>
            <a:ext cx="8208912" cy="3888432"/>
          </a:xfrm>
        </p:spPr>
        <p:txBody>
          <a:bodyPr>
            <a:normAutofit/>
          </a:bodyPr>
          <a:lstStyle/>
          <a:p>
            <a:pPr marL="0" indent="0">
              <a:buNone/>
            </a:pPr>
            <a:r>
              <a:rPr lang="en-MY" sz="2400" dirty="0"/>
              <a:t>Which of the following organizational cultures is highly focused on the achievement of objectives and provides rewards based on expertise?</a:t>
            </a:r>
          </a:p>
          <a:p>
            <a:pPr marL="0" indent="0">
              <a:buNone/>
            </a:pPr>
            <a:r>
              <a:rPr lang="en-MY" sz="2400" dirty="0"/>
              <a:t>a) Guided Missile</a:t>
            </a:r>
          </a:p>
          <a:p>
            <a:pPr marL="0" indent="0">
              <a:buNone/>
            </a:pPr>
            <a:r>
              <a:rPr lang="en-MY" sz="2400" dirty="0"/>
              <a:t>b) Incubator</a:t>
            </a:r>
          </a:p>
          <a:p>
            <a:pPr marL="0" indent="0">
              <a:buNone/>
            </a:pPr>
            <a:r>
              <a:rPr lang="en-MY" sz="2400" dirty="0"/>
              <a:t>c) Eiffel Tower</a:t>
            </a:r>
          </a:p>
          <a:p>
            <a:pPr marL="0" indent="0">
              <a:buNone/>
            </a:pPr>
            <a:r>
              <a:rPr lang="en-MY" sz="2400" dirty="0"/>
              <a:t>d) Family</a:t>
            </a:r>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4571513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4D98FE-7337-4C32-B9CD-C3A1C0B74D61}"/>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5E573244-543E-48F0-9C8E-1595005606C3}"/>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39805750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3150</TotalTime>
  <Words>4471</Words>
  <Application>Microsoft Office PowerPoint</Application>
  <PresentationFormat>On-screen Show (4:3)</PresentationFormat>
  <Paragraphs>305</Paragraphs>
  <Slides>80</Slides>
  <Notes>6</Notes>
  <HiddenSlides>0</HiddenSlides>
  <MMClips>0</MMClip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Diamond Grid 16x9</vt:lpstr>
      <vt:lpstr>BUSINESS LEADERSHIP - II</vt:lpstr>
      <vt:lpstr>Slide 2</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4</vt:lpstr>
      <vt:lpstr>Answer # 4</vt:lpstr>
      <vt:lpstr>Slide 16</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Slide 31</vt:lpstr>
      <vt:lpstr>Culture</vt:lpstr>
      <vt:lpstr>Organisational Culture</vt:lpstr>
      <vt:lpstr>Organisational Culture</vt:lpstr>
      <vt:lpstr>Culture and Reward System</vt:lpstr>
      <vt:lpstr>Ethnocentrism</vt:lpstr>
      <vt:lpstr>Cultural Stereotypes</vt:lpstr>
      <vt:lpstr>Cultural Determinism</vt:lpstr>
      <vt:lpstr>Cultural Relativism</vt:lpstr>
      <vt:lpstr>Slide 40</vt:lpstr>
      <vt:lpstr>Edgar Schein Theory of Culture</vt:lpstr>
      <vt:lpstr>Artifacts</vt:lpstr>
      <vt:lpstr>Values</vt:lpstr>
      <vt:lpstr>Basic Assumptions</vt:lpstr>
      <vt:lpstr>Model of Organisational Culture</vt:lpstr>
      <vt:lpstr>Edgar Schein’s Model</vt:lpstr>
      <vt:lpstr>Organisational Culture</vt:lpstr>
      <vt:lpstr>Question # 1</vt:lpstr>
      <vt:lpstr>Answer # 1</vt:lpstr>
      <vt:lpstr>Question # 2 </vt:lpstr>
      <vt:lpstr>Answer # 2</vt:lpstr>
      <vt:lpstr>Slide 52</vt:lpstr>
      <vt:lpstr>Organisational Climate</vt:lpstr>
      <vt:lpstr>Culture vs Climate</vt:lpstr>
      <vt:lpstr>Climate vs Culture</vt:lpstr>
      <vt:lpstr>Organisational Strategy</vt:lpstr>
      <vt:lpstr>Organisational Strategy</vt:lpstr>
      <vt:lpstr>Organisational Structure</vt:lpstr>
      <vt:lpstr>Organisational Structure</vt:lpstr>
      <vt:lpstr>Relationship between culture, strategy, structure, and operations</vt:lpstr>
      <vt:lpstr>Slide 61</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Question # </vt:lpstr>
      <vt:lpstr>Answer # </vt:lpstr>
      <vt:lpstr>Diversity Cultures</vt:lpstr>
      <vt:lpstr>Family</vt:lpstr>
      <vt:lpstr>Eiffel Tower</vt:lpstr>
      <vt:lpstr>Incubator</vt:lpstr>
      <vt:lpstr>Guided Missile</vt:lpstr>
      <vt:lpstr>Question # </vt:lpstr>
      <vt:lpstr>Answer # </vt:lpstr>
      <vt:lpstr>Slide 80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107</cp:revision>
  <cp:lastPrinted>1601-01-01T00:00:00Z</cp:lastPrinted>
  <dcterms:created xsi:type="dcterms:W3CDTF">2020-07-09T15:12:46Z</dcterms:created>
  <dcterms:modified xsi:type="dcterms:W3CDTF">2022-08-20T06:26:09Z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