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6"/>
  </p:notesMasterIdLst>
  <p:handoutMasterIdLst>
    <p:handoutMasterId r:id="rId37"/>
  </p:handoutMasterIdLst>
  <p:sldIdLst>
    <p:sldId id="256" r:id="rId2"/>
    <p:sldId id="257" r:id="rId3"/>
    <p:sldId id="273" r:id="rId4"/>
    <p:sldId id="302" r:id="rId5"/>
    <p:sldId id="303" r:id="rId6"/>
    <p:sldId id="305" r:id="rId7"/>
    <p:sldId id="307" r:id="rId8"/>
    <p:sldId id="310" r:id="rId9"/>
    <p:sldId id="319" r:id="rId10"/>
    <p:sldId id="274" r:id="rId11"/>
    <p:sldId id="320" r:id="rId12"/>
    <p:sldId id="292" r:id="rId13"/>
    <p:sldId id="293" r:id="rId14"/>
    <p:sldId id="294" r:id="rId15"/>
    <p:sldId id="299" r:id="rId16"/>
    <p:sldId id="295" r:id="rId17"/>
    <p:sldId id="296" r:id="rId18"/>
    <p:sldId id="298" r:id="rId19"/>
    <p:sldId id="297" r:id="rId20"/>
    <p:sldId id="300" r:id="rId21"/>
    <p:sldId id="301" r:id="rId22"/>
    <p:sldId id="269" r:id="rId23"/>
    <p:sldId id="321" r:id="rId24"/>
    <p:sldId id="322" r:id="rId25"/>
    <p:sldId id="323" r:id="rId26"/>
    <p:sldId id="324" r:id="rId27"/>
    <p:sldId id="325" r:id="rId28"/>
    <p:sldId id="329" r:id="rId29"/>
    <p:sldId id="327" r:id="rId30"/>
    <p:sldId id="328" r:id="rId31"/>
    <p:sldId id="271" r:id="rId32"/>
    <p:sldId id="270" r:id="rId33"/>
    <p:sldId id="326" r:id="rId34"/>
    <p:sldId id="276" r:id="rId3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MY" b="0" i="0" dirty="0">
                <a:effectLst/>
                <a:latin typeface="Roboto"/>
              </a:rPr>
              <a:t>Bartlett &amp; Ghoshal</a:t>
            </a:r>
          </a:p>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10</a:t>
            </a:fld>
            <a:endParaRPr lang="en-MY" altLang="en-US"/>
          </a:p>
        </p:txBody>
      </p:sp>
    </p:spTree>
    <p:extLst>
      <p:ext uri="{BB962C8B-B14F-4D97-AF65-F5344CB8AC3E}">
        <p14:creationId xmlns:p14="http://schemas.microsoft.com/office/powerpoint/2010/main" val="4145457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Globalisation</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Globalization is the free movement of goods, services and people across the world in a seamless and integrated manner.</a:t>
            </a:r>
          </a:p>
          <a:p>
            <a:pPr marL="0" indent="0">
              <a:buNone/>
            </a:pPr>
            <a:endParaRPr lang="en-MY" dirty="0"/>
          </a:p>
          <a:p>
            <a:pPr marL="0" indent="0">
              <a:buNone/>
            </a:pPr>
            <a:r>
              <a:rPr lang="en-MY" dirty="0"/>
              <a:t>Globalization is grounded in the theory of comparative advantage which states that countries that are good at producing a particular good are better off exporting it to countries that are less efficient at producing that good</a:t>
            </a:r>
          </a:p>
        </p:txBody>
      </p:sp>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EF087-0F87-4580-980F-8DAD7282AAAC}"/>
              </a:ext>
            </a:extLst>
          </p:cNvPr>
          <p:cNvSpPr>
            <a:spLocks noGrp="1"/>
          </p:cNvSpPr>
          <p:nvPr>
            <p:ph type="title"/>
          </p:nvPr>
        </p:nvSpPr>
        <p:spPr/>
        <p:txBody>
          <a:bodyPr/>
          <a:lstStyle/>
          <a:p>
            <a:r>
              <a:rPr lang="en-MY" dirty="0"/>
              <a:t>Stages of Globalisation</a:t>
            </a:r>
          </a:p>
        </p:txBody>
      </p:sp>
      <p:pic>
        <p:nvPicPr>
          <p:cNvPr id="5" name="Picture 4">
            <a:extLst>
              <a:ext uri="{FF2B5EF4-FFF2-40B4-BE49-F238E27FC236}">
                <a16:creationId xmlns:a16="http://schemas.microsoft.com/office/drawing/2014/main" id="{905CC6C9-4897-458D-A28B-AEC75020BDD0}"/>
              </a:ext>
            </a:extLst>
          </p:cNvPr>
          <p:cNvPicPr>
            <a:picLocks noChangeAspect="1"/>
          </p:cNvPicPr>
          <p:nvPr/>
        </p:nvPicPr>
        <p:blipFill>
          <a:blip r:embed="rId2"/>
          <a:stretch>
            <a:fillRect/>
          </a:stretch>
        </p:blipFill>
        <p:spPr>
          <a:xfrm>
            <a:off x="914400" y="1772815"/>
            <a:ext cx="6681936" cy="4593831"/>
          </a:xfrm>
          <a:prstGeom prst="rect">
            <a:avLst/>
          </a:prstGeom>
        </p:spPr>
      </p:pic>
    </p:spTree>
    <p:extLst>
      <p:ext uri="{BB962C8B-B14F-4D97-AF65-F5344CB8AC3E}">
        <p14:creationId xmlns:p14="http://schemas.microsoft.com/office/powerpoint/2010/main" val="1849049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3FB43-FCAC-427D-8FA3-160CE7FE7FE5}"/>
              </a:ext>
            </a:extLst>
          </p:cNvPr>
          <p:cNvSpPr>
            <a:spLocks noGrp="1"/>
          </p:cNvSpPr>
          <p:nvPr>
            <p:ph type="title"/>
          </p:nvPr>
        </p:nvSpPr>
        <p:spPr/>
        <p:txBody>
          <a:bodyPr/>
          <a:lstStyle/>
          <a:p>
            <a:r>
              <a:rPr lang="en-MY" dirty="0"/>
              <a:t>Stage 1: Domestic</a:t>
            </a:r>
          </a:p>
        </p:txBody>
      </p:sp>
      <p:sp>
        <p:nvSpPr>
          <p:cNvPr id="3" name="Content Placeholder 2">
            <a:extLst>
              <a:ext uri="{FF2B5EF4-FFF2-40B4-BE49-F238E27FC236}">
                <a16:creationId xmlns:a16="http://schemas.microsoft.com/office/drawing/2014/main" id="{4892A51D-119A-4647-AE84-EB4C21C41742}"/>
              </a:ext>
            </a:extLst>
          </p:cNvPr>
          <p:cNvSpPr>
            <a:spLocks noGrp="1"/>
          </p:cNvSpPr>
          <p:nvPr>
            <p:ph idx="1"/>
          </p:nvPr>
        </p:nvSpPr>
        <p:spPr>
          <a:xfrm>
            <a:off x="546956" y="1628801"/>
            <a:ext cx="8568909" cy="4490646"/>
          </a:xfrm>
        </p:spPr>
        <p:txBody>
          <a:bodyPr/>
          <a:lstStyle/>
          <a:p>
            <a:pPr>
              <a:buFont typeface="Wingdings" panose="05000000000000000000" pitchFamily="2" charset="2"/>
              <a:buChar char="§"/>
            </a:pPr>
            <a:endParaRPr lang="en-MY" dirty="0"/>
          </a:p>
          <a:p>
            <a:pPr marL="0" indent="0">
              <a:buNone/>
            </a:pPr>
            <a:r>
              <a:rPr lang="en-MY" dirty="0"/>
              <a:t>The product or service is developed in the home country and produced and sold there. The strategy focuses only on the home market; the organization is mono-cultural (as defined by the home country).</a:t>
            </a:r>
          </a:p>
          <a:p>
            <a:pPr>
              <a:buFont typeface="Wingdings" panose="05000000000000000000" pitchFamily="2" charset="2"/>
              <a:buChar char="§"/>
            </a:pPr>
            <a:endParaRPr lang="en-MY" dirty="0"/>
          </a:p>
        </p:txBody>
      </p:sp>
    </p:spTree>
    <p:extLst>
      <p:ext uri="{BB962C8B-B14F-4D97-AF65-F5344CB8AC3E}">
        <p14:creationId xmlns:p14="http://schemas.microsoft.com/office/powerpoint/2010/main" val="1566679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E69AF-E621-4016-88BD-F9B23307ED7D}"/>
              </a:ext>
            </a:extLst>
          </p:cNvPr>
          <p:cNvSpPr>
            <a:spLocks noGrp="1"/>
          </p:cNvSpPr>
          <p:nvPr>
            <p:ph type="title"/>
          </p:nvPr>
        </p:nvSpPr>
        <p:spPr/>
        <p:txBody>
          <a:bodyPr/>
          <a:lstStyle/>
          <a:p>
            <a:r>
              <a:rPr lang="en-MY" dirty="0"/>
              <a:t>Stage 2: International</a:t>
            </a:r>
          </a:p>
        </p:txBody>
      </p:sp>
      <p:sp>
        <p:nvSpPr>
          <p:cNvPr id="3" name="Content Placeholder 2">
            <a:extLst>
              <a:ext uri="{FF2B5EF4-FFF2-40B4-BE49-F238E27FC236}">
                <a16:creationId xmlns:a16="http://schemas.microsoft.com/office/drawing/2014/main" id="{FAA305A9-1AAE-48C9-8C61-051CFBD06660}"/>
              </a:ext>
            </a:extLst>
          </p:cNvPr>
          <p:cNvSpPr>
            <a:spLocks noGrp="1"/>
          </p:cNvSpPr>
          <p:nvPr>
            <p:ph idx="1"/>
          </p:nvPr>
        </p:nvSpPr>
        <p:spPr/>
        <p:txBody>
          <a:bodyPr/>
          <a:lstStyle/>
          <a:p>
            <a:pPr marL="0" indent="0">
              <a:buNone/>
            </a:pPr>
            <a:r>
              <a:rPr lang="en-MY" dirty="0"/>
              <a:t>A company begins to export a product or service to foreign countries, call International Corporation. The company may open production facilities or service centers, but the product/service, processes, and strategy are developed in the home country.</a:t>
            </a:r>
          </a:p>
        </p:txBody>
      </p:sp>
    </p:spTree>
    <p:extLst>
      <p:ext uri="{BB962C8B-B14F-4D97-AF65-F5344CB8AC3E}">
        <p14:creationId xmlns:p14="http://schemas.microsoft.com/office/powerpoint/2010/main" val="3049372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5DF28-5490-4FDF-A1B1-E4BAF740C6C2}"/>
              </a:ext>
            </a:extLst>
          </p:cNvPr>
          <p:cNvSpPr>
            <a:spLocks noGrp="1"/>
          </p:cNvSpPr>
          <p:nvPr>
            <p:ph type="title"/>
          </p:nvPr>
        </p:nvSpPr>
        <p:spPr/>
        <p:txBody>
          <a:bodyPr/>
          <a:lstStyle/>
          <a:p>
            <a:r>
              <a:rPr lang="en-MY" dirty="0"/>
              <a:t>Stage 3: Multinational</a:t>
            </a:r>
          </a:p>
        </p:txBody>
      </p:sp>
      <p:sp>
        <p:nvSpPr>
          <p:cNvPr id="3" name="Content Placeholder 2">
            <a:extLst>
              <a:ext uri="{FF2B5EF4-FFF2-40B4-BE49-F238E27FC236}">
                <a16:creationId xmlns:a16="http://schemas.microsoft.com/office/drawing/2014/main" id="{421C5802-C6A6-4072-AC14-08FD398B7152}"/>
              </a:ext>
            </a:extLst>
          </p:cNvPr>
          <p:cNvSpPr>
            <a:spLocks noGrp="1"/>
          </p:cNvSpPr>
          <p:nvPr>
            <p:ph idx="1"/>
          </p:nvPr>
        </p:nvSpPr>
        <p:spPr/>
        <p:txBody>
          <a:bodyPr/>
          <a:lstStyle/>
          <a:p>
            <a:pPr marL="0" indent="0">
              <a:buNone/>
            </a:pPr>
            <a:r>
              <a:rPr lang="en-MY" sz="2600" dirty="0"/>
              <a:t>The Multinational Corporations (MNCs) has its facilities and other assets in at least one country other than its home country. Gradually, perhaps in response to the needs of local markets, operations in host countries become more autonomous. The organization is a decentralized portfolio of subsidiaries. Knowledge is developed within the subsidiary and remains there. Many MNCs are staffed by host-country nationals, but key managers come from headquarters. Key decisions are made at headquarters as well.</a:t>
            </a:r>
          </a:p>
        </p:txBody>
      </p:sp>
    </p:spTree>
    <p:extLst>
      <p:ext uri="{BB962C8B-B14F-4D97-AF65-F5344CB8AC3E}">
        <p14:creationId xmlns:p14="http://schemas.microsoft.com/office/powerpoint/2010/main" val="3999039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DAE8B-207E-42A0-B0AD-2D445EDAF61C}"/>
              </a:ext>
            </a:extLst>
          </p:cNvPr>
          <p:cNvSpPr>
            <a:spLocks noGrp="1"/>
          </p:cNvSpPr>
          <p:nvPr>
            <p:ph type="title"/>
          </p:nvPr>
        </p:nvSpPr>
        <p:spPr/>
        <p:txBody>
          <a:bodyPr/>
          <a:lstStyle/>
          <a:p>
            <a:r>
              <a:rPr lang="en-MY" dirty="0"/>
              <a:t>Stage 4: Global</a:t>
            </a:r>
          </a:p>
        </p:txBody>
      </p:sp>
      <p:sp>
        <p:nvSpPr>
          <p:cNvPr id="3" name="Content Placeholder 2">
            <a:extLst>
              <a:ext uri="{FF2B5EF4-FFF2-40B4-BE49-F238E27FC236}">
                <a16:creationId xmlns:a16="http://schemas.microsoft.com/office/drawing/2014/main" id="{A666D9C5-365B-4554-B67B-632D3722070A}"/>
              </a:ext>
            </a:extLst>
          </p:cNvPr>
          <p:cNvSpPr>
            <a:spLocks noGrp="1"/>
          </p:cNvSpPr>
          <p:nvPr>
            <p:ph idx="1"/>
          </p:nvPr>
        </p:nvSpPr>
        <p:spPr>
          <a:xfrm>
            <a:off x="914400" y="1600201"/>
            <a:ext cx="7772400" cy="3052936"/>
          </a:xfrm>
        </p:spPr>
        <p:txBody>
          <a:bodyPr/>
          <a:lstStyle/>
          <a:p>
            <a:pPr marL="0" indent="0">
              <a:buNone/>
            </a:pPr>
            <a:r>
              <a:rPr lang="en-MY" dirty="0"/>
              <a:t>The global corporation views the world as a single, global market and offers global products that have little or no national variation or that have been designed with customizable elements. Strategy, ideas, and processes emanate from headquarters.</a:t>
            </a:r>
          </a:p>
        </p:txBody>
      </p:sp>
    </p:spTree>
    <p:extLst>
      <p:ext uri="{BB962C8B-B14F-4D97-AF65-F5344CB8AC3E}">
        <p14:creationId xmlns:p14="http://schemas.microsoft.com/office/powerpoint/2010/main" val="3491690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093C0-FD6B-403C-A278-4714EBD32A36}"/>
              </a:ext>
            </a:extLst>
          </p:cNvPr>
          <p:cNvSpPr>
            <a:spLocks noGrp="1"/>
          </p:cNvSpPr>
          <p:nvPr>
            <p:ph type="title"/>
          </p:nvPr>
        </p:nvSpPr>
        <p:spPr/>
        <p:txBody>
          <a:bodyPr/>
          <a:lstStyle/>
          <a:p>
            <a:r>
              <a:rPr lang="en-MY" dirty="0"/>
              <a:t>Global Orientations</a:t>
            </a:r>
          </a:p>
        </p:txBody>
      </p:sp>
      <p:sp>
        <p:nvSpPr>
          <p:cNvPr id="3" name="Content Placeholder 2">
            <a:extLst>
              <a:ext uri="{FF2B5EF4-FFF2-40B4-BE49-F238E27FC236}">
                <a16:creationId xmlns:a16="http://schemas.microsoft.com/office/drawing/2014/main" id="{D4C28998-69B6-44BB-B28A-6187538BA510}"/>
              </a:ext>
            </a:extLst>
          </p:cNvPr>
          <p:cNvSpPr>
            <a:spLocks noGrp="1"/>
          </p:cNvSpPr>
          <p:nvPr>
            <p:ph idx="1"/>
          </p:nvPr>
        </p:nvSpPr>
        <p:spPr/>
        <p:txBody>
          <a:bodyPr/>
          <a:lstStyle/>
          <a:p>
            <a:pPr marL="0" indent="0">
              <a:buNone/>
            </a:pPr>
            <a:r>
              <a:rPr lang="en-MY" dirty="0"/>
              <a:t>Global integration refers to the coordination of the firm’s value-chain activities across</a:t>
            </a:r>
          </a:p>
          <a:p>
            <a:pPr marL="0" indent="0">
              <a:buNone/>
            </a:pPr>
            <a:r>
              <a:rPr lang="en-MY" dirty="0"/>
              <a:t>countries to achieve worldwide efficiency, synergy, and cross-fertilization in order to take</a:t>
            </a:r>
          </a:p>
          <a:p>
            <a:pPr marL="0" indent="0">
              <a:buNone/>
            </a:pPr>
            <a:r>
              <a:rPr lang="en-MY" dirty="0"/>
              <a:t>maximum advantage of similarities between countries. The flexibility objective is also</a:t>
            </a:r>
          </a:p>
          <a:p>
            <a:pPr marL="0" indent="0">
              <a:buNone/>
            </a:pPr>
            <a:r>
              <a:rPr lang="en-MY" dirty="0"/>
              <a:t>called local responsiveness. Local responsiveness refers to meeting the specific needs of buyers in individual countries.</a:t>
            </a:r>
          </a:p>
        </p:txBody>
      </p:sp>
    </p:spTree>
    <p:extLst>
      <p:ext uri="{BB962C8B-B14F-4D97-AF65-F5344CB8AC3E}">
        <p14:creationId xmlns:p14="http://schemas.microsoft.com/office/powerpoint/2010/main" val="2182077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EEE8-8669-4658-84BF-CDCF9BC28C9A}"/>
              </a:ext>
            </a:extLst>
          </p:cNvPr>
          <p:cNvSpPr>
            <a:spLocks noGrp="1"/>
          </p:cNvSpPr>
          <p:nvPr>
            <p:ph type="title"/>
          </p:nvPr>
        </p:nvSpPr>
        <p:spPr/>
        <p:txBody>
          <a:bodyPr/>
          <a:lstStyle/>
          <a:p>
            <a:r>
              <a:rPr lang="en-MY" dirty="0"/>
              <a:t>Global Integration vs. Local Responsiveness</a:t>
            </a:r>
          </a:p>
        </p:txBody>
      </p:sp>
      <p:sp>
        <p:nvSpPr>
          <p:cNvPr id="3" name="Content Placeholder 2">
            <a:extLst>
              <a:ext uri="{FF2B5EF4-FFF2-40B4-BE49-F238E27FC236}">
                <a16:creationId xmlns:a16="http://schemas.microsoft.com/office/drawing/2014/main" id="{CCA55580-F2BD-47A3-8305-F09A3CF34345}"/>
              </a:ext>
            </a:extLst>
          </p:cNvPr>
          <p:cNvSpPr>
            <a:spLocks noGrp="1"/>
          </p:cNvSpPr>
          <p:nvPr>
            <p:ph idx="1"/>
          </p:nvPr>
        </p:nvSpPr>
        <p:spPr/>
        <p:txBody>
          <a:bodyPr/>
          <a:lstStyle/>
          <a:p>
            <a:pPr marL="0" indent="0">
              <a:buNone/>
            </a:pPr>
            <a:r>
              <a:rPr lang="en-MY" sz="2400" dirty="0"/>
              <a:t>Globalized company achieves greater business efficiency, uniformity, and control of its brand and image. Localized company has more ability to be customer-focused and meet legal and cultural requirements. When the company becomes part of local networks, it is more likely to enjoy the support of authorities and public opinion, becomes active in local workforce development, and benefits from lower cost of operations. Moreover, the use of a local workforce is less expensive than use of a large expatriate workforce, and it reduces tensions between different workforces. </a:t>
            </a:r>
          </a:p>
        </p:txBody>
      </p:sp>
    </p:spTree>
    <p:extLst>
      <p:ext uri="{BB962C8B-B14F-4D97-AF65-F5344CB8AC3E}">
        <p14:creationId xmlns:p14="http://schemas.microsoft.com/office/powerpoint/2010/main" val="1355500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514D0-4C86-4A7E-8EF7-39AFEC1760AD}"/>
              </a:ext>
            </a:extLst>
          </p:cNvPr>
          <p:cNvSpPr>
            <a:spLocks noGrp="1"/>
          </p:cNvSpPr>
          <p:nvPr>
            <p:ph type="title"/>
          </p:nvPr>
        </p:nvSpPr>
        <p:spPr/>
        <p:txBody>
          <a:bodyPr/>
          <a:lstStyle/>
          <a:p>
            <a:r>
              <a:rPr lang="en-MY" dirty="0"/>
              <a:t>Global Integration &amp; Local Responsiveness </a:t>
            </a:r>
          </a:p>
        </p:txBody>
      </p:sp>
      <p:pic>
        <p:nvPicPr>
          <p:cNvPr id="5" name="Picture 4">
            <a:extLst>
              <a:ext uri="{FF2B5EF4-FFF2-40B4-BE49-F238E27FC236}">
                <a16:creationId xmlns:a16="http://schemas.microsoft.com/office/drawing/2014/main" id="{C8785B15-5DE4-4911-B132-1C81AB53C9B3}"/>
              </a:ext>
            </a:extLst>
          </p:cNvPr>
          <p:cNvPicPr>
            <a:picLocks noChangeAspect="1"/>
          </p:cNvPicPr>
          <p:nvPr/>
        </p:nvPicPr>
        <p:blipFill>
          <a:blip r:embed="rId3"/>
          <a:stretch>
            <a:fillRect/>
          </a:stretch>
        </p:blipFill>
        <p:spPr>
          <a:xfrm>
            <a:off x="1187624" y="2132856"/>
            <a:ext cx="5524500" cy="4162425"/>
          </a:xfrm>
          <a:prstGeom prst="rect">
            <a:avLst/>
          </a:prstGeom>
        </p:spPr>
      </p:pic>
    </p:spTree>
    <p:extLst>
      <p:ext uri="{BB962C8B-B14F-4D97-AF65-F5344CB8AC3E}">
        <p14:creationId xmlns:p14="http://schemas.microsoft.com/office/powerpoint/2010/main" val="25350499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5A6C1-4B39-4CE9-8637-182D6617E788}"/>
              </a:ext>
            </a:extLst>
          </p:cNvPr>
          <p:cNvSpPr>
            <a:spLocks noGrp="1"/>
          </p:cNvSpPr>
          <p:nvPr>
            <p:ph type="title"/>
          </p:nvPr>
        </p:nvSpPr>
        <p:spPr/>
        <p:txBody>
          <a:bodyPr/>
          <a:lstStyle/>
          <a:p>
            <a:r>
              <a:rPr lang="en-MY" dirty="0"/>
              <a:t>Bartlett and Ghoshal Matrix</a:t>
            </a:r>
          </a:p>
        </p:txBody>
      </p:sp>
      <p:pic>
        <p:nvPicPr>
          <p:cNvPr id="5" name="Picture 4">
            <a:extLst>
              <a:ext uri="{FF2B5EF4-FFF2-40B4-BE49-F238E27FC236}">
                <a16:creationId xmlns:a16="http://schemas.microsoft.com/office/drawing/2014/main" id="{9A27286F-0416-4D28-9919-FC85A49F2F4D}"/>
              </a:ext>
            </a:extLst>
          </p:cNvPr>
          <p:cNvPicPr>
            <a:picLocks noChangeAspect="1"/>
          </p:cNvPicPr>
          <p:nvPr/>
        </p:nvPicPr>
        <p:blipFill>
          <a:blip r:embed="rId2"/>
          <a:stretch>
            <a:fillRect/>
          </a:stretch>
        </p:blipFill>
        <p:spPr>
          <a:xfrm>
            <a:off x="930384" y="1916832"/>
            <a:ext cx="7341148" cy="4267349"/>
          </a:xfrm>
          <a:prstGeom prst="rect">
            <a:avLst/>
          </a:prstGeom>
        </p:spPr>
      </p:pic>
    </p:spTree>
    <p:extLst>
      <p:ext uri="{BB962C8B-B14F-4D97-AF65-F5344CB8AC3E}">
        <p14:creationId xmlns:p14="http://schemas.microsoft.com/office/powerpoint/2010/main" val="4877301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7EC6B-6676-48F4-B871-1E4876610B9E}"/>
              </a:ext>
            </a:extLst>
          </p:cNvPr>
          <p:cNvSpPr>
            <a:spLocks noGrp="1"/>
          </p:cNvSpPr>
          <p:nvPr>
            <p:ph type="title"/>
          </p:nvPr>
        </p:nvSpPr>
        <p:spPr/>
        <p:txBody>
          <a:bodyPr/>
          <a:lstStyle/>
          <a:p>
            <a:r>
              <a:rPr lang="en-MY" dirty="0"/>
              <a:t>Type of Structures</a:t>
            </a:r>
          </a:p>
        </p:txBody>
      </p:sp>
      <p:sp>
        <p:nvSpPr>
          <p:cNvPr id="3" name="Content Placeholder 2">
            <a:extLst>
              <a:ext uri="{FF2B5EF4-FFF2-40B4-BE49-F238E27FC236}">
                <a16:creationId xmlns:a16="http://schemas.microsoft.com/office/drawing/2014/main" id="{EE39F777-C06F-4009-ADDE-783CA1F8B933}"/>
              </a:ext>
            </a:extLst>
          </p:cNvPr>
          <p:cNvSpPr>
            <a:spLocks noGrp="1"/>
          </p:cNvSpPr>
          <p:nvPr>
            <p:ph idx="1"/>
          </p:nvPr>
        </p:nvSpPr>
        <p:spPr>
          <a:xfrm>
            <a:off x="914400" y="1600200"/>
            <a:ext cx="7978080" cy="5069160"/>
          </a:xfrm>
        </p:spPr>
        <p:txBody>
          <a:bodyPr/>
          <a:lstStyle/>
          <a:p>
            <a:pPr marL="0" indent="0">
              <a:buNone/>
            </a:pPr>
            <a:r>
              <a:rPr lang="en-MY" sz="2400" dirty="0"/>
              <a:t>Developing an organizational structure involves defining the framework around which the business operates and provides guidance to all employees by laying out the official reporting relationships that govern the workflow of the company. A well-structured organization chart indicates :</a:t>
            </a:r>
          </a:p>
          <a:p>
            <a:pPr marL="0" indent="0">
              <a:buNone/>
            </a:pPr>
            <a:endParaRPr lang="en-MY" sz="2400" dirty="0"/>
          </a:p>
          <a:p>
            <a:pPr>
              <a:buFont typeface="Wingdings" panose="05000000000000000000" pitchFamily="2" charset="2"/>
              <a:buChar char="§"/>
            </a:pPr>
            <a:r>
              <a:rPr lang="en-MY" sz="2400" dirty="0"/>
              <a:t>How an organization functions</a:t>
            </a:r>
          </a:p>
          <a:p>
            <a:pPr>
              <a:buFont typeface="Wingdings" panose="05000000000000000000" pitchFamily="2" charset="2"/>
              <a:buChar char="§"/>
            </a:pPr>
            <a:r>
              <a:rPr lang="en-MY" sz="2400" dirty="0"/>
              <a:t>How it is managed</a:t>
            </a:r>
          </a:p>
          <a:p>
            <a:pPr>
              <a:buFont typeface="Wingdings" panose="05000000000000000000" pitchFamily="2" charset="2"/>
              <a:buChar char="§"/>
            </a:pPr>
            <a:r>
              <a:rPr lang="en-MY" sz="2400" dirty="0"/>
              <a:t>How information flows and is processed within an organization</a:t>
            </a:r>
          </a:p>
          <a:p>
            <a:pPr>
              <a:buFont typeface="Wingdings" panose="05000000000000000000" pitchFamily="2" charset="2"/>
              <a:buChar char="§"/>
            </a:pPr>
            <a:r>
              <a:rPr lang="en-MY" sz="2400" dirty="0"/>
              <a:t>How flexible or responsive the organization is.</a:t>
            </a:r>
          </a:p>
        </p:txBody>
      </p:sp>
    </p:spTree>
    <p:extLst>
      <p:ext uri="{BB962C8B-B14F-4D97-AF65-F5344CB8AC3E}">
        <p14:creationId xmlns:p14="http://schemas.microsoft.com/office/powerpoint/2010/main" val="31318704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62C44-86DE-40B0-B58D-3854864A3632}"/>
              </a:ext>
            </a:extLst>
          </p:cNvPr>
          <p:cNvSpPr>
            <a:spLocks noGrp="1"/>
          </p:cNvSpPr>
          <p:nvPr>
            <p:ph type="title"/>
          </p:nvPr>
        </p:nvSpPr>
        <p:spPr/>
        <p:txBody>
          <a:bodyPr/>
          <a:lstStyle/>
          <a:p>
            <a:r>
              <a:rPr lang="en-MY" dirty="0"/>
              <a:t>Organisational Structure</a:t>
            </a:r>
          </a:p>
        </p:txBody>
      </p:sp>
      <p:pic>
        <p:nvPicPr>
          <p:cNvPr id="5" name="Picture 4">
            <a:extLst>
              <a:ext uri="{FF2B5EF4-FFF2-40B4-BE49-F238E27FC236}">
                <a16:creationId xmlns:a16="http://schemas.microsoft.com/office/drawing/2014/main" id="{5E2D72CD-BCE5-4137-8182-F9F6DC522271}"/>
              </a:ext>
            </a:extLst>
          </p:cNvPr>
          <p:cNvPicPr>
            <a:picLocks noChangeAspect="1"/>
          </p:cNvPicPr>
          <p:nvPr/>
        </p:nvPicPr>
        <p:blipFill>
          <a:blip r:embed="rId2"/>
          <a:stretch>
            <a:fillRect/>
          </a:stretch>
        </p:blipFill>
        <p:spPr>
          <a:xfrm>
            <a:off x="1043608" y="1772816"/>
            <a:ext cx="6925224" cy="4608512"/>
          </a:xfrm>
          <a:prstGeom prst="rect">
            <a:avLst/>
          </a:prstGeom>
        </p:spPr>
      </p:pic>
    </p:spTree>
    <p:extLst>
      <p:ext uri="{BB962C8B-B14F-4D97-AF65-F5344CB8AC3E}">
        <p14:creationId xmlns:p14="http://schemas.microsoft.com/office/powerpoint/2010/main" val="36418825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E99F9-470C-41E2-85D4-87948A49F323}"/>
              </a:ext>
            </a:extLst>
          </p:cNvPr>
          <p:cNvSpPr>
            <a:spLocks noGrp="1"/>
          </p:cNvSpPr>
          <p:nvPr>
            <p:ph type="title"/>
          </p:nvPr>
        </p:nvSpPr>
        <p:spPr/>
        <p:txBody>
          <a:bodyPr/>
          <a:lstStyle/>
          <a:p>
            <a:r>
              <a:rPr lang="en-MY" dirty="0"/>
              <a:t>Functional Structure</a:t>
            </a:r>
          </a:p>
        </p:txBody>
      </p:sp>
      <p:sp>
        <p:nvSpPr>
          <p:cNvPr id="3" name="Content Placeholder 2">
            <a:extLst>
              <a:ext uri="{FF2B5EF4-FFF2-40B4-BE49-F238E27FC236}">
                <a16:creationId xmlns:a16="http://schemas.microsoft.com/office/drawing/2014/main" id="{2146960A-1C71-474E-9722-FC39ECD041DD}"/>
              </a:ext>
            </a:extLst>
          </p:cNvPr>
          <p:cNvSpPr>
            <a:spLocks noGrp="1"/>
          </p:cNvSpPr>
          <p:nvPr>
            <p:ph idx="1"/>
          </p:nvPr>
        </p:nvSpPr>
        <p:spPr>
          <a:xfrm>
            <a:off x="914400" y="1600200"/>
            <a:ext cx="7978080" cy="5141168"/>
          </a:xfrm>
        </p:spPr>
        <p:txBody>
          <a:bodyPr/>
          <a:lstStyle/>
          <a:p>
            <a:pPr marL="0" indent="0">
              <a:buNone/>
            </a:pPr>
            <a:r>
              <a:rPr lang="en-MY" dirty="0"/>
              <a:t>A functional structure divides the organization into departments based on their function.</a:t>
            </a:r>
          </a:p>
          <a:p>
            <a:pPr marL="0" indent="0">
              <a:buNone/>
            </a:pPr>
            <a:endParaRPr lang="en-MY" dirty="0"/>
          </a:p>
          <a:p>
            <a:pPr marL="0" indent="0">
              <a:buNone/>
            </a:pPr>
            <a:r>
              <a:rPr lang="en-MY" dirty="0"/>
              <a:t>Organizations in the domestic and international stage of globalization are far more likely to have a functional structure than those in the later stages</a:t>
            </a:r>
          </a:p>
          <a:p>
            <a:pPr marL="0" indent="0">
              <a:buNone/>
            </a:pPr>
            <a:endParaRPr lang="en-MY" dirty="0"/>
          </a:p>
          <a:p>
            <a:pPr marL="0" indent="0">
              <a:buNone/>
            </a:pPr>
            <a:r>
              <a:rPr lang="en-MY" dirty="0"/>
              <a:t>The structure is most efficient in terms of economies of scale and fewer numbers of employees</a:t>
            </a:r>
          </a:p>
        </p:txBody>
      </p:sp>
    </p:spTree>
    <p:extLst>
      <p:ext uri="{BB962C8B-B14F-4D97-AF65-F5344CB8AC3E}">
        <p14:creationId xmlns:p14="http://schemas.microsoft.com/office/powerpoint/2010/main" val="20330386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320B2-DC3F-4CBA-8DA8-F82C55560702}"/>
              </a:ext>
            </a:extLst>
          </p:cNvPr>
          <p:cNvSpPr>
            <a:spLocks noGrp="1"/>
          </p:cNvSpPr>
          <p:nvPr>
            <p:ph type="title"/>
          </p:nvPr>
        </p:nvSpPr>
        <p:spPr/>
        <p:txBody>
          <a:bodyPr/>
          <a:lstStyle/>
          <a:p>
            <a:r>
              <a:rPr lang="en-MY" dirty="0"/>
              <a:t>Product Structure</a:t>
            </a:r>
          </a:p>
        </p:txBody>
      </p:sp>
      <p:sp>
        <p:nvSpPr>
          <p:cNvPr id="3" name="Content Placeholder 2">
            <a:extLst>
              <a:ext uri="{FF2B5EF4-FFF2-40B4-BE49-F238E27FC236}">
                <a16:creationId xmlns:a16="http://schemas.microsoft.com/office/drawing/2014/main" id="{14ECFBD9-8A79-444A-8E41-BB92DE833A38}"/>
              </a:ext>
            </a:extLst>
          </p:cNvPr>
          <p:cNvSpPr>
            <a:spLocks noGrp="1"/>
          </p:cNvSpPr>
          <p:nvPr>
            <p:ph idx="1"/>
          </p:nvPr>
        </p:nvSpPr>
        <p:spPr/>
        <p:txBody>
          <a:bodyPr/>
          <a:lstStyle/>
          <a:p>
            <a:pPr marL="0" indent="0">
              <a:buNone/>
            </a:pPr>
            <a:r>
              <a:rPr lang="en-MY" dirty="0"/>
              <a:t>In this framework, business is organised in separate divisions, each focusing on a different product or service and functioning as an individual unit within the company.</a:t>
            </a:r>
          </a:p>
          <a:p>
            <a:pPr marL="0" indent="0">
              <a:buNone/>
            </a:pPr>
            <a:endParaRPr lang="en-MY" dirty="0"/>
          </a:p>
          <a:p>
            <a:pPr marL="0" indent="0">
              <a:buNone/>
            </a:pPr>
            <a:r>
              <a:rPr lang="en-MY" dirty="0"/>
              <a:t>The decision making is dispersed and decentralized to the product groups.</a:t>
            </a:r>
          </a:p>
        </p:txBody>
      </p:sp>
    </p:spTree>
    <p:extLst>
      <p:ext uri="{BB962C8B-B14F-4D97-AF65-F5344CB8AC3E}">
        <p14:creationId xmlns:p14="http://schemas.microsoft.com/office/powerpoint/2010/main" val="20766526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2A8AA-C9C8-4C69-9DC8-3B78B2ADB340}"/>
              </a:ext>
            </a:extLst>
          </p:cNvPr>
          <p:cNvSpPr>
            <a:spLocks noGrp="1"/>
          </p:cNvSpPr>
          <p:nvPr>
            <p:ph type="title"/>
          </p:nvPr>
        </p:nvSpPr>
        <p:spPr/>
        <p:txBody>
          <a:bodyPr/>
          <a:lstStyle/>
          <a:p>
            <a:r>
              <a:rPr lang="en-MY" dirty="0"/>
              <a:t>Geographic Structure</a:t>
            </a:r>
          </a:p>
        </p:txBody>
      </p:sp>
      <p:sp>
        <p:nvSpPr>
          <p:cNvPr id="3" name="Content Placeholder 2">
            <a:extLst>
              <a:ext uri="{FF2B5EF4-FFF2-40B4-BE49-F238E27FC236}">
                <a16:creationId xmlns:a16="http://schemas.microsoft.com/office/drawing/2014/main" id="{96DCAD61-A35C-4B0F-993F-D99E8CC60E24}"/>
              </a:ext>
            </a:extLst>
          </p:cNvPr>
          <p:cNvSpPr>
            <a:spLocks noGrp="1"/>
          </p:cNvSpPr>
          <p:nvPr>
            <p:ph idx="1"/>
          </p:nvPr>
        </p:nvSpPr>
        <p:spPr/>
        <p:txBody>
          <a:bodyPr/>
          <a:lstStyle/>
          <a:p>
            <a:pPr marL="0" indent="0">
              <a:buNone/>
            </a:pPr>
            <a:r>
              <a:rPr lang="en-MY" dirty="0"/>
              <a:t>In this framework, the company hierarchy is divided on the basis of geographic location in which company operates.</a:t>
            </a:r>
          </a:p>
          <a:p>
            <a:pPr marL="0" indent="0">
              <a:buNone/>
            </a:pPr>
            <a:endParaRPr lang="en-MY" dirty="0"/>
          </a:p>
          <a:p>
            <a:pPr marL="0" indent="0">
              <a:buNone/>
            </a:pPr>
            <a:r>
              <a:rPr lang="en-MY" dirty="0"/>
              <a:t>The decision making is decentralized. The region must be sufficiently large to support this structure. Being closer to markets, a geographic structure can tailor and localize products and services more easily than other organization designs</a:t>
            </a:r>
          </a:p>
        </p:txBody>
      </p:sp>
    </p:spTree>
    <p:extLst>
      <p:ext uri="{BB962C8B-B14F-4D97-AF65-F5344CB8AC3E}">
        <p14:creationId xmlns:p14="http://schemas.microsoft.com/office/powerpoint/2010/main" val="8909645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09630-BFC5-4E56-BD96-58239466501C}"/>
              </a:ext>
            </a:extLst>
          </p:cNvPr>
          <p:cNvSpPr>
            <a:spLocks noGrp="1"/>
          </p:cNvSpPr>
          <p:nvPr>
            <p:ph type="title"/>
          </p:nvPr>
        </p:nvSpPr>
        <p:spPr/>
        <p:txBody>
          <a:bodyPr/>
          <a:lstStyle/>
          <a:p>
            <a:r>
              <a:rPr lang="en-MY" dirty="0"/>
              <a:t>Hybrid Structure</a:t>
            </a:r>
          </a:p>
        </p:txBody>
      </p:sp>
      <p:sp>
        <p:nvSpPr>
          <p:cNvPr id="3" name="Content Placeholder 2">
            <a:extLst>
              <a:ext uri="{FF2B5EF4-FFF2-40B4-BE49-F238E27FC236}">
                <a16:creationId xmlns:a16="http://schemas.microsoft.com/office/drawing/2014/main" id="{2F5D011F-0E7F-418A-83E1-E1DF3C8F8DB6}"/>
              </a:ext>
            </a:extLst>
          </p:cNvPr>
          <p:cNvSpPr>
            <a:spLocks noGrp="1"/>
          </p:cNvSpPr>
          <p:nvPr>
            <p:ph idx="1"/>
          </p:nvPr>
        </p:nvSpPr>
        <p:spPr/>
        <p:txBody>
          <a:bodyPr/>
          <a:lstStyle/>
          <a:p>
            <a:pPr marL="0" indent="0">
              <a:buNone/>
            </a:pPr>
            <a:r>
              <a:rPr lang="en-MY" dirty="0"/>
              <a:t>A hybrid structure is an organizational model that combines two or more reporting structures. It's best suited for work environments that are dynamic, as hybrid structures can shift from project to project. Most commonly, the hybrid structure combines the functional and product organizational structures</a:t>
            </a:r>
          </a:p>
        </p:txBody>
      </p:sp>
    </p:spTree>
    <p:extLst>
      <p:ext uri="{BB962C8B-B14F-4D97-AF65-F5344CB8AC3E}">
        <p14:creationId xmlns:p14="http://schemas.microsoft.com/office/powerpoint/2010/main" val="8448959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B2B7C-9E4B-4A8F-9FCC-BA27AE5840AC}"/>
              </a:ext>
            </a:extLst>
          </p:cNvPr>
          <p:cNvSpPr>
            <a:spLocks noGrp="1"/>
          </p:cNvSpPr>
          <p:nvPr>
            <p:ph type="title"/>
          </p:nvPr>
        </p:nvSpPr>
        <p:spPr/>
        <p:txBody>
          <a:bodyPr/>
          <a:lstStyle/>
          <a:p>
            <a:r>
              <a:rPr lang="en-MY" dirty="0"/>
              <a:t>Front-Back Structure</a:t>
            </a:r>
          </a:p>
        </p:txBody>
      </p:sp>
      <p:sp>
        <p:nvSpPr>
          <p:cNvPr id="5" name="TextBox 4">
            <a:extLst>
              <a:ext uri="{FF2B5EF4-FFF2-40B4-BE49-F238E27FC236}">
                <a16:creationId xmlns:a16="http://schemas.microsoft.com/office/drawing/2014/main" id="{18ADCEE1-844C-4909-8BAA-ACDCC0EAA347}"/>
              </a:ext>
            </a:extLst>
          </p:cNvPr>
          <p:cNvSpPr txBox="1"/>
          <p:nvPr/>
        </p:nvSpPr>
        <p:spPr>
          <a:xfrm>
            <a:off x="760040" y="1772816"/>
            <a:ext cx="7772400" cy="4330416"/>
          </a:xfrm>
          <a:prstGeom prst="rect">
            <a:avLst/>
          </a:prstGeom>
          <a:noFill/>
        </p:spPr>
        <p:txBody>
          <a:bodyPr wrap="square">
            <a:spAutoFit/>
          </a:bodyPr>
          <a:lstStyle/>
          <a:p>
            <a:pPr>
              <a:lnSpc>
                <a:spcPct val="90000"/>
              </a:lnSpc>
            </a:pPr>
            <a:r>
              <a:rPr lang="en-US" altLang="en-US" sz="2600" dirty="0"/>
              <a:t>Divides an organization into two components:</a:t>
            </a:r>
          </a:p>
          <a:p>
            <a:pPr>
              <a:lnSpc>
                <a:spcPct val="90000"/>
              </a:lnSpc>
            </a:pPr>
            <a:endParaRPr lang="en-US" altLang="en-US" sz="2600" dirty="0"/>
          </a:p>
          <a:p>
            <a:pPr marL="800100" lvl="1" indent="-342900">
              <a:lnSpc>
                <a:spcPct val="90000"/>
              </a:lnSpc>
              <a:buFont typeface="Arial" panose="020B0604020202020204" pitchFamily="34" charset="0"/>
              <a:buChar char="•"/>
            </a:pPr>
            <a:r>
              <a:rPr lang="en-US" altLang="en-US" sz="2200" dirty="0"/>
              <a:t>those that are oriented to the customer and/or the geographical region in which the company is doing business, called the front end</a:t>
            </a:r>
          </a:p>
          <a:p>
            <a:pPr lvl="1">
              <a:lnSpc>
                <a:spcPct val="90000"/>
              </a:lnSpc>
            </a:pPr>
            <a:endParaRPr lang="en-US" altLang="en-US" sz="2200" dirty="0"/>
          </a:p>
          <a:p>
            <a:pPr marL="800100" lvl="1" indent="-342900">
              <a:lnSpc>
                <a:spcPct val="90000"/>
              </a:lnSpc>
              <a:buFont typeface="Arial" panose="020B0604020202020204" pitchFamily="34" charset="0"/>
              <a:buChar char="•"/>
            </a:pPr>
            <a:r>
              <a:rPr lang="en-US" altLang="en-US" sz="2200" dirty="0"/>
              <a:t>a back end that is organized by product and technology</a:t>
            </a:r>
          </a:p>
          <a:p>
            <a:pPr marL="800100" lvl="1" indent="-342900">
              <a:lnSpc>
                <a:spcPct val="90000"/>
              </a:lnSpc>
              <a:buFont typeface="Arial" panose="020B0604020202020204" pitchFamily="34" charset="0"/>
              <a:buChar char="•"/>
            </a:pPr>
            <a:endParaRPr lang="en-US" altLang="en-US" sz="2200" dirty="0"/>
          </a:p>
          <a:p>
            <a:pPr lvl="1">
              <a:lnSpc>
                <a:spcPct val="90000"/>
              </a:lnSpc>
            </a:pPr>
            <a:endParaRPr lang="en-US" altLang="en-US" sz="2200" dirty="0"/>
          </a:p>
          <a:p>
            <a:pPr>
              <a:lnSpc>
                <a:spcPct val="90000"/>
              </a:lnSpc>
            </a:pPr>
            <a:r>
              <a:rPr lang="en-US" altLang="en-US" sz="2600" dirty="0"/>
              <a:t>Advantages: focus on more than one dimension at a time, manage cross-product strategies and coordination</a:t>
            </a:r>
          </a:p>
        </p:txBody>
      </p:sp>
    </p:spTree>
    <p:extLst>
      <p:ext uri="{BB962C8B-B14F-4D97-AF65-F5344CB8AC3E}">
        <p14:creationId xmlns:p14="http://schemas.microsoft.com/office/powerpoint/2010/main" val="40855061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75ADC-1C61-4FF7-BC5E-8B7393277781}"/>
              </a:ext>
            </a:extLst>
          </p:cNvPr>
          <p:cNvSpPr>
            <a:spLocks noGrp="1"/>
          </p:cNvSpPr>
          <p:nvPr>
            <p:ph type="title"/>
          </p:nvPr>
        </p:nvSpPr>
        <p:spPr/>
        <p:txBody>
          <a:bodyPr/>
          <a:lstStyle/>
          <a:p>
            <a:r>
              <a:rPr lang="en-MY" dirty="0"/>
              <a:t>Matrix Structure</a:t>
            </a:r>
          </a:p>
        </p:txBody>
      </p:sp>
      <p:sp>
        <p:nvSpPr>
          <p:cNvPr id="3" name="Content Placeholder 2">
            <a:extLst>
              <a:ext uri="{FF2B5EF4-FFF2-40B4-BE49-F238E27FC236}">
                <a16:creationId xmlns:a16="http://schemas.microsoft.com/office/drawing/2014/main" id="{9EE85EFE-43E7-47AD-B6DB-D073C00847CB}"/>
              </a:ext>
            </a:extLst>
          </p:cNvPr>
          <p:cNvSpPr>
            <a:spLocks noGrp="1"/>
          </p:cNvSpPr>
          <p:nvPr>
            <p:ph idx="1"/>
          </p:nvPr>
        </p:nvSpPr>
        <p:spPr/>
        <p:txBody>
          <a:bodyPr/>
          <a:lstStyle/>
          <a:p>
            <a:pPr marL="0" indent="0">
              <a:buNone/>
            </a:pPr>
            <a:r>
              <a:rPr lang="en-MY" sz="2400" dirty="0"/>
              <a:t>A matrix type of organisational structure combines the traditional departments seen in functional structures with project teams. </a:t>
            </a:r>
          </a:p>
          <a:p>
            <a:pPr marL="0" indent="0">
              <a:buNone/>
            </a:pPr>
            <a:endParaRPr lang="en-MY" sz="2400" dirty="0"/>
          </a:p>
          <a:p>
            <a:pPr marL="0" indent="0">
              <a:buNone/>
            </a:pPr>
            <a:r>
              <a:rPr lang="en-MY" sz="2400" dirty="0"/>
              <a:t>In a matrix structure, individuals work across teams and projects as well as within their own department or function.</a:t>
            </a:r>
          </a:p>
          <a:p>
            <a:pPr marL="0" indent="0">
              <a:buNone/>
            </a:pPr>
            <a:endParaRPr lang="en-MY" sz="2400" dirty="0"/>
          </a:p>
          <a:p>
            <a:pPr marL="0" indent="0">
              <a:buNone/>
            </a:pPr>
            <a:r>
              <a:rPr lang="en-MY" sz="2400" dirty="0"/>
              <a:t>In this structure, decision making is decentralized and an employee participating in a project may have two bosses: one from the product side and one from the geographic side. </a:t>
            </a:r>
          </a:p>
        </p:txBody>
      </p:sp>
    </p:spTree>
    <p:extLst>
      <p:ext uri="{BB962C8B-B14F-4D97-AF65-F5344CB8AC3E}">
        <p14:creationId xmlns:p14="http://schemas.microsoft.com/office/powerpoint/2010/main" val="22968175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E1E8C-C926-4AEE-B1AB-FD725AF9435E}"/>
              </a:ext>
            </a:extLst>
          </p:cNvPr>
          <p:cNvSpPr>
            <a:spLocks noGrp="1"/>
          </p:cNvSpPr>
          <p:nvPr>
            <p:ph type="title"/>
          </p:nvPr>
        </p:nvSpPr>
        <p:spPr/>
        <p:txBody>
          <a:bodyPr/>
          <a:lstStyle/>
          <a:p>
            <a:r>
              <a:rPr lang="en-MY" dirty="0"/>
              <a:t>Structure affects how strategic decisions are made</a:t>
            </a:r>
          </a:p>
        </p:txBody>
      </p:sp>
      <p:sp>
        <p:nvSpPr>
          <p:cNvPr id="3" name="Content Placeholder 2">
            <a:extLst>
              <a:ext uri="{FF2B5EF4-FFF2-40B4-BE49-F238E27FC236}">
                <a16:creationId xmlns:a16="http://schemas.microsoft.com/office/drawing/2014/main" id="{7BBBE26B-701A-481E-962F-1C6F8E1BC2F8}"/>
              </a:ext>
            </a:extLst>
          </p:cNvPr>
          <p:cNvSpPr>
            <a:spLocks noGrp="1"/>
          </p:cNvSpPr>
          <p:nvPr>
            <p:ph idx="1"/>
          </p:nvPr>
        </p:nvSpPr>
        <p:spPr>
          <a:xfrm>
            <a:off x="581508" y="1700808"/>
            <a:ext cx="8532440" cy="4530725"/>
          </a:xfrm>
        </p:spPr>
        <p:txBody>
          <a:bodyPr/>
          <a:lstStyle/>
          <a:p>
            <a:pPr>
              <a:lnSpc>
                <a:spcPct val="80000"/>
              </a:lnSpc>
            </a:pPr>
            <a:r>
              <a:rPr lang="en-US" altLang="en-US" sz="2400" dirty="0"/>
              <a:t>As the structure becomes more centralized there is a stronger probability that the strategic decision making process will be initiated by only those few dominant individuals who run the company, and that it will be the result of their proactive seeking for business opportunities</a:t>
            </a:r>
          </a:p>
          <a:p>
            <a:pPr>
              <a:lnSpc>
                <a:spcPct val="80000"/>
              </a:lnSpc>
            </a:pPr>
            <a:endParaRPr lang="en-US" altLang="en-US" sz="2400" dirty="0"/>
          </a:p>
          <a:p>
            <a:pPr>
              <a:lnSpc>
                <a:spcPct val="80000"/>
              </a:lnSpc>
            </a:pPr>
            <a:r>
              <a:rPr lang="en-US" altLang="en-US" sz="2400" dirty="0"/>
              <a:t>As the structure becomes more formalized the strategic decision making process is likely to become reactive rather than proactive</a:t>
            </a:r>
          </a:p>
          <a:p>
            <a:pPr>
              <a:lnSpc>
                <a:spcPct val="80000"/>
              </a:lnSpc>
            </a:pPr>
            <a:endParaRPr lang="en-US" altLang="en-US" sz="2400" dirty="0"/>
          </a:p>
          <a:p>
            <a:pPr>
              <a:lnSpc>
                <a:spcPct val="80000"/>
              </a:lnSpc>
            </a:pPr>
            <a:r>
              <a:rPr lang="en-US" altLang="en-US" sz="2400" dirty="0"/>
              <a:t>As the level of complexity of the structure grows, so does the probability that members will either not recognize the strategic impacts of a policy or will ignore these impacts in favor of the interests of the immediate unit in which they work</a:t>
            </a:r>
          </a:p>
          <a:p>
            <a:pPr marL="0" indent="0">
              <a:buNone/>
            </a:pPr>
            <a:endParaRPr lang="en-MY" sz="2400" dirty="0"/>
          </a:p>
        </p:txBody>
      </p:sp>
    </p:spTree>
    <p:extLst>
      <p:ext uri="{BB962C8B-B14F-4D97-AF65-F5344CB8AC3E}">
        <p14:creationId xmlns:p14="http://schemas.microsoft.com/office/powerpoint/2010/main" val="29276609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BA763-79B2-4ADC-8356-B3CDABED4805}"/>
              </a:ext>
            </a:extLst>
          </p:cNvPr>
          <p:cNvSpPr>
            <a:spLocks noGrp="1"/>
          </p:cNvSpPr>
          <p:nvPr>
            <p:ph type="title"/>
          </p:nvPr>
        </p:nvSpPr>
        <p:spPr/>
        <p:txBody>
          <a:bodyPr/>
          <a:lstStyle/>
          <a:p>
            <a:r>
              <a:rPr lang="en-US" altLang="en-US" sz="3600" dirty="0"/>
              <a:t>Different business strategies suggest different organizational structures</a:t>
            </a:r>
            <a:endParaRPr lang="en-MY" sz="3600" dirty="0"/>
          </a:p>
        </p:txBody>
      </p:sp>
      <p:sp>
        <p:nvSpPr>
          <p:cNvPr id="3" name="Content Placeholder 2">
            <a:extLst>
              <a:ext uri="{FF2B5EF4-FFF2-40B4-BE49-F238E27FC236}">
                <a16:creationId xmlns:a16="http://schemas.microsoft.com/office/drawing/2014/main" id="{5A1B8A5B-A942-42AA-9381-4101D2430FF0}"/>
              </a:ext>
            </a:extLst>
          </p:cNvPr>
          <p:cNvSpPr>
            <a:spLocks noGrp="1"/>
          </p:cNvSpPr>
          <p:nvPr>
            <p:ph idx="1"/>
          </p:nvPr>
        </p:nvSpPr>
        <p:spPr/>
        <p:txBody>
          <a:bodyPr/>
          <a:lstStyle/>
          <a:p>
            <a:pPr>
              <a:lnSpc>
                <a:spcPct val="90000"/>
              </a:lnSpc>
            </a:pPr>
            <a:r>
              <a:rPr lang="en-US" altLang="en-US" dirty="0"/>
              <a:t>A company following a differentiation strategy should have an organic/enterprising design, and its structure should be organized around products, with many cross-functional teams</a:t>
            </a:r>
          </a:p>
          <a:p>
            <a:pPr>
              <a:lnSpc>
                <a:spcPct val="90000"/>
              </a:lnSpc>
            </a:pPr>
            <a:r>
              <a:rPr lang="en-US" altLang="en-US" dirty="0"/>
              <a:t>A company following the low-cost strategy should use the simplest possible structure, probably a functional one</a:t>
            </a:r>
          </a:p>
          <a:p>
            <a:pPr marL="0" indent="0">
              <a:buNone/>
            </a:pPr>
            <a:endParaRPr lang="en-MY" dirty="0"/>
          </a:p>
        </p:txBody>
      </p:sp>
    </p:spTree>
    <p:extLst>
      <p:ext uri="{BB962C8B-B14F-4D97-AF65-F5344CB8AC3E}">
        <p14:creationId xmlns:p14="http://schemas.microsoft.com/office/powerpoint/2010/main" val="16600614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7666C-86E6-49A5-9CE3-9CFAEC69412E}"/>
              </a:ext>
            </a:extLst>
          </p:cNvPr>
          <p:cNvSpPr>
            <a:spLocks noGrp="1"/>
          </p:cNvSpPr>
          <p:nvPr>
            <p:ph type="title"/>
          </p:nvPr>
        </p:nvSpPr>
        <p:spPr/>
        <p:txBody>
          <a:bodyPr/>
          <a:lstStyle/>
          <a:p>
            <a:r>
              <a:rPr lang="en-MY" dirty="0"/>
              <a:t>Group Dynamics</a:t>
            </a:r>
          </a:p>
        </p:txBody>
      </p:sp>
      <p:pic>
        <p:nvPicPr>
          <p:cNvPr id="5" name="Picture 4">
            <a:extLst>
              <a:ext uri="{FF2B5EF4-FFF2-40B4-BE49-F238E27FC236}">
                <a16:creationId xmlns:a16="http://schemas.microsoft.com/office/drawing/2014/main" id="{6A709E90-9DE4-4DC8-BD24-0450741C2877}"/>
              </a:ext>
            </a:extLst>
          </p:cNvPr>
          <p:cNvPicPr>
            <a:picLocks noChangeAspect="1"/>
          </p:cNvPicPr>
          <p:nvPr/>
        </p:nvPicPr>
        <p:blipFill>
          <a:blip r:embed="rId2"/>
          <a:stretch>
            <a:fillRect/>
          </a:stretch>
        </p:blipFill>
        <p:spPr>
          <a:xfrm>
            <a:off x="1028700" y="4030935"/>
            <a:ext cx="7086600" cy="2638425"/>
          </a:xfrm>
          <a:prstGeom prst="rect">
            <a:avLst/>
          </a:prstGeom>
        </p:spPr>
      </p:pic>
      <p:sp>
        <p:nvSpPr>
          <p:cNvPr id="6" name="TextBox 5">
            <a:extLst>
              <a:ext uri="{FF2B5EF4-FFF2-40B4-BE49-F238E27FC236}">
                <a16:creationId xmlns:a16="http://schemas.microsoft.com/office/drawing/2014/main" id="{47BB7E32-44C9-452C-A436-B3252760FB46}"/>
              </a:ext>
            </a:extLst>
          </p:cNvPr>
          <p:cNvSpPr txBox="1"/>
          <p:nvPr/>
        </p:nvSpPr>
        <p:spPr>
          <a:xfrm>
            <a:off x="755576" y="1700808"/>
            <a:ext cx="7931224" cy="2308324"/>
          </a:xfrm>
          <a:prstGeom prst="rect">
            <a:avLst/>
          </a:prstGeom>
          <a:noFill/>
        </p:spPr>
        <p:txBody>
          <a:bodyPr wrap="square" rtlCol="0">
            <a:spAutoFit/>
          </a:bodyPr>
          <a:lstStyle/>
          <a:p>
            <a:r>
              <a:rPr lang="en-US" sz="2400" dirty="0">
                <a:effectLst/>
                <a:latin typeface="+mn-lt"/>
                <a:ea typeface="Calibri" panose="020F0502020204030204" pitchFamily="34" charset="0"/>
              </a:rPr>
              <a:t>Bruce Tuckman first came up with the memorable phrase "forming, storming, norming, and performing" in his 1965 article, "Developmental Sequence in Small Groups." He used it to describe the path that most groups follow on their way to high performance. Later, he added a fifth stage, "adjourning" </a:t>
            </a:r>
            <a:endParaRPr lang="en-MY" sz="2400" dirty="0">
              <a:latin typeface="+mn-lt"/>
            </a:endParaRPr>
          </a:p>
        </p:txBody>
      </p:sp>
    </p:spTree>
    <p:extLst>
      <p:ext uri="{BB962C8B-B14F-4D97-AF65-F5344CB8AC3E}">
        <p14:creationId xmlns:p14="http://schemas.microsoft.com/office/powerpoint/2010/main" val="22455175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7CDDA-7F67-422B-A53E-F76649020750}"/>
              </a:ext>
            </a:extLst>
          </p:cNvPr>
          <p:cNvSpPr>
            <a:spLocks noGrp="1"/>
          </p:cNvSpPr>
          <p:nvPr>
            <p:ph type="title"/>
          </p:nvPr>
        </p:nvSpPr>
        <p:spPr/>
        <p:txBody>
          <a:bodyPr/>
          <a:lstStyle/>
          <a:p>
            <a:r>
              <a:rPr lang="en-MY" dirty="0"/>
              <a:t>Stage 1 : Forming</a:t>
            </a:r>
          </a:p>
        </p:txBody>
      </p:sp>
      <p:sp>
        <p:nvSpPr>
          <p:cNvPr id="3" name="Content Placeholder 2">
            <a:extLst>
              <a:ext uri="{FF2B5EF4-FFF2-40B4-BE49-F238E27FC236}">
                <a16:creationId xmlns:a16="http://schemas.microsoft.com/office/drawing/2014/main" id="{7549AD0E-561F-4E60-8F92-057DA2380B96}"/>
              </a:ext>
            </a:extLst>
          </p:cNvPr>
          <p:cNvSpPr>
            <a:spLocks noGrp="1"/>
          </p:cNvSpPr>
          <p:nvPr>
            <p:ph idx="1"/>
          </p:nvPr>
        </p:nvSpPr>
        <p:spPr/>
        <p:txBody>
          <a:bodyPr/>
          <a:lstStyle/>
          <a:p>
            <a:pPr>
              <a:buFont typeface="Wingdings" panose="05000000000000000000" pitchFamily="2" charset="2"/>
              <a:buChar char="§"/>
            </a:pPr>
            <a:r>
              <a:rPr lang="en-MY" dirty="0"/>
              <a:t>The forming stage involves a period of orientation and getting acquainted. Uncertainty is high during this stage, and people are looking for leadership and authority</a:t>
            </a:r>
          </a:p>
          <a:p>
            <a:pPr>
              <a:buFont typeface="Wingdings" panose="05000000000000000000" pitchFamily="2" charset="2"/>
              <a:buChar char="§"/>
            </a:pPr>
            <a:endParaRPr lang="en-MY" dirty="0"/>
          </a:p>
          <a:p>
            <a:pPr>
              <a:buFont typeface="Wingdings" panose="05000000000000000000" pitchFamily="2" charset="2"/>
              <a:buChar char="§"/>
            </a:pPr>
            <a:r>
              <a:rPr lang="en-MY" dirty="0"/>
              <a:t>Team members are asking such questions as “What does the team offer me?” “What is expected of me?” “Will I fit in?” Most interactions are social as members get to know each other.</a:t>
            </a:r>
          </a:p>
        </p:txBody>
      </p:sp>
    </p:spTree>
    <p:extLst>
      <p:ext uri="{BB962C8B-B14F-4D97-AF65-F5344CB8AC3E}">
        <p14:creationId xmlns:p14="http://schemas.microsoft.com/office/powerpoint/2010/main" val="26494623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7D8FF-8CB7-4B98-9C7C-79DA8478E8DA}"/>
              </a:ext>
            </a:extLst>
          </p:cNvPr>
          <p:cNvSpPr>
            <a:spLocks noGrp="1"/>
          </p:cNvSpPr>
          <p:nvPr>
            <p:ph type="title"/>
          </p:nvPr>
        </p:nvSpPr>
        <p:spPr/>
        <p:txBody>
          <a:bodyPr/>
          <a:lstStyle/>
          <a:p>
            <a:r>
              <a:rPr lang="en-MY" dirty="0"/>
              <a:t>Stage 2 : Storming</a:t>
            </a:r>
          </a:p>
        </p:txBody>
      </p:sp>
      <p:sp>
        <p:nvSpPr>
          <p:cNvPr id="3" name="Content Placeholder 2">
            <a:extLst>
              <a:ext uri="{FF2B5EF4-FFF2-40B4-BE49-F238E27FC236}">
                <a16:creationId xmlns:a16="http://schemas.microsoft.com/office/drawing/2014/main" id="{7BBE5A3A-4615-40D8-B0B1-EEA8E5BF7730}"/>
              </a:ext>
            </a:extLst>
          </p:cNvPr>
          <p:cNvSpPr>
            <a:spLocks noGrp="1"/>
          </p:cNvSpPr>
          <p:nvPr>
            <p:ph idx="1"/>
          </p:nvPr>
        </p:nvSpPr>
        <p:spPr/>
        <p:txBody>
          <a:bodyPr/>
          <a:lstStyle/>
          <a:p>
            <a:pPr>
              <a:buFont typeface="Wingdings" panose="05000000000000000000" pitchFamily="2" charset="2"/>
              <a:buChar char="§"/>
            </a:pPr>
            <a:r>
              <a:rPr lang="en-MY" dirty="0"/>
              <a:t>The storming stage is the most difficult and critical stage to pass through. It is a period marked by conflict and competition as individual personalities emerge. </a:t>
            </a:r>
          </a:p>
          <a:p>
            <a:pPr>
              <a:buFont typeface="Wingdings" panose="05000000000000000000" pitchFamily="2" charset="2"/>
              <a:buChar char="§"/>
            </a:pPr>
            <a:endParaRPr lang="en-MY" dirty="0"/>
          </a:p>
          <a:p>
            <a:pPr>
              <a:buFont typeface="Wingdings" panose="05000000000000000000" pitchFamily="2" charset="2"/>
              <a:buChar char="§"/>
            </a:pPr>
            <a:r>
              <a:rPr lang="en-MY" dirty="0"/>
              <a:t>Team performance may actually decrease in this stage because energy is put into unproductive activities. Members may disagree on team goals, and subgroups and cliques may form around strong personalities or areas of agreement. </a:t>
            </a:r>
          </a:p>
        </p:txBody>
      </p:sp>
    </p:spTree>
    <p:extLst>
      <p:ext uri="{BB962C8B-B14F-4D97-AF65-F5344CB8AC3E}">
        <p14:creationId xmlns:p14="http://schemas.microsoft.com/office/powerpoint/2010/main" val="25797719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6C86C-CA1D-4887-896D-A83379EB21CD}"/>
              </a:ext>
            </a:extLst>
          </p:cNvPr>
          <p:cNvSpPr>
            <a:spLocks noGrp="1"/>
          </p:cNvSpPr>
          <p:nvPr>
            <p:ph type="title"/>
          </p:nvPr>
        </p:nvSpPr>
        <p:spPr/>
        <p:txBody>
          <a:bodyPr/>
          <a:lstStyle/>
          <a:p>
            <a:r>
              <a:rPr lang="en-MY" dirty="0"/>
              <a:t>Stage 3 : Norming</a:t>
            </a:r>
          </a:p>
        </p:txBody>
      </p:sp>
      <p:sp>
        <p:nvSpPr>
          <p:cNvPr id="3" name="Content Placeholder 2">
            <a:extLst>
              <a:ext uri="{FF2B5EF4-FFF2-40B4-BE49-F238E27FC236}">
                <a16:creationId xmlns:a16="http://schemas.microsoft.com/office/drawing/2014/main" id="{5632FBE3-7FD5-48B5-8015-43B2A10450DE}"/>
              </a:ext>
            </a:extLst>
          </p:cNvPr>
          <p:cNvSpPr>
            <a:spLocks noGrp="1"/>
          </p:cNvSpPr>
          <p:nvPr>
            <p:ph idx="1"/>
          </p:nvPr>
        </p:nvSpPr>
        <p:spPr/>
        <p:txBody>
          <a:bodyPr/>
          <a:lstStyle/>
          <a:p>
            <a:r>
              <a:rPr lang="en-MY" dirty="0"/>
              <a:t> In the norming stage, consensus develops around who the leader or leaders are, and individual member’s roles. Interpersonal differences begin to be resolved, and a sense of cohesion and unity emerges.</a:t>
            </a:r>
          </a:p>
          <a:p>
            <a:endParaRPr lang="en-MY" dirty="0"/>
          </a:p>
          <a:p>
            <a:r>
              <a:rPr lang="en-MY" dirty="0"/>
              <a:t> Team performance increases during this stage as members learn to cooperate and begin to focus on team goals.</a:t>
            </a:r>
          </a:p>
        </p:txBody>
      </p:sp>
    </p:spTree>
    <p:extLst>
      <p:ext uri="{BB962C8B-B14F-4D97-AF65-F5344CB8AC3E}">
        <p14:creationId xmlns:p14="http://schemas.microsoft.com/office/powerpoint/2010/main" val="39835518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5A9D0-28BD-42D5-B898-F5A1CB62BAF9}"/>
              </a:ext>
            </a:extLst>
          </p:cNvPr>
          <p:cNvSpPr>
            <a:spLocks noGrp="1"/>
          </p:cNvSpPr>
          <p:nvPr>
            <p:ph type="title"/>
          </p:nvPr>
        </p:nvSpPr>
        <p:spPr/>
        <p:txBody>
          <a:bodyPr/>
          <a:lstStyle/>
          <a:p>
            <a:r>
              <a:rPr lang="en-MY" dirty="0"/>
              <a:t>Stage 4 : Performing</a:t>
            </a:r>
          </a:p>
        </p:txBody>
      </p:sp>
      <p:sp>
        <p:nvSpPr>
          <p:cNvPr id="3" name="Content Placeholder 2">
            <a:extLst>
              <a:ext uri="{FF2B5EF4-FFF2-40B4-BE49-F238E27FC236}">
                <a16:creationId xmlns:a16="http://schemas.microsoft.com/office/drawing/2014/main" id="{103A77DC-7C6F-4CE3-B279-26E2E4A3709F}"/>
              </a:ext>
            </a:extLst>
          </p:cNvPr>
          <p:cNvSpPr>
            <a:spLocks noGrp="1"/>
          </p:cNvSpPr>
          <p:nvPr>
            <p:ph idx="1"/>
          </p:nvPr>
        </p:nvSpPr>
        <p:spPr/>
        <p:txBody>
          <a:bodyPr/>
          <a:lstStyle/>
          <a:p>
            <a:r>
              <a:rPr lang="en-MY" dirty="0"/>
              <a:t>In the performing stage, consensus and cooperation have been well-established and the team is mature, organized, and well-functioning. </a:t>
            </a:r>
          </a:p>
          <a:p>
            <a:endParaRPr lang="en-MY" dirty="0"/>
          </a:p>
          <a:p>
            <a:r>
              <a:rPr lang="en-MY" dirty="0"/>
              <a:t>There is a clear and stable structure, and members are committed to the team’s mission.</a:t>
            </a:r>
          </a:p>
        </p:txBody>
      </p:sp>
    </p:spTree>
    <p:extLst>
      <p:ext uri="{BB962C8B-B14F-4D97-AF65-F5344CB8AC3E}">
        <p14:creationId xmlns:p14="http://schemas.microsoft.com/office/powerpoint/2010/main" val="12747219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63A24-A900-446E-870F-7B6AF6135542}"/>
              </a:ext>
            </a:extLst>
          </p:cNvPr>
          <p:cNvSpPr>
            <a:spLocks noGrp="1"/>
          </p:cNvSpPr>
          <p:nvPr>
            <p:ph type="title"/>
          </p:nvPr>
        </p:nvSpPr>
        <p:spPr/>
        <p:txBody>
          <a:bodyPr/>
          <a:lstStyle/>
          <a:p>
            <a:r>
              <a:rPr lang="en-MY" dirty="0"/>
              <a:t>Stage 5 : Adjourning</a:t>
            </a:r>
          </a:p>
        </p:txBody>
      </p:sp>
      <p:sp>
        <p:nvSpPr>
          <p:cNvPr id="3" name="Content Placeholder 2">
            <a:extLst>
              <a:ext uri="{FF2B5EF4-FFF2-40B4-BE49-F238E27FC236}">
                <a16:creationId xmlns:a16="http://schemas.microsoft.com/office/drawing/2014/main" id="{7929DFD1-DA5E-4E1C-AB1E-9A4A6C68F3C7}"/>
              </a:ext>
            </a:extLst>
          </p:cNvPr>
          <p:cNvSpPr>
            <a:spLocks noGrp="1"/>
          </p:cNvSpPr>
          <p:nvPr>
            <p:ph idx="1"/>
          </p:nvPr>
        </p:nvSpPr>
        <p:spPr/>
        <p:txBody>
          <a:bodyPr/>
          <a:lstStyle/>
          <a:p>
            <a:r>
              <a:rPr lang="en-MY" dirty="0"/>
              <a:t>In the adjourning stage, most of the team’s goals have been accomplished. The emphasis is on wrapping up final tasks and documenting the effort and results. </a:t>
            </a:r>
          </a:p>
          <a:p>
            <a:endParaRPr lang="en-MY" dirty="0"/>
          </a:p>
          <a:p>
            <a:r>
              <a:rPr lang="en-MY" dirty="0"/>
              <a:t>As the work load is diminished, individual members may be reassigned to other teams, and the team disbands. </a:t>
            </a:r>
          </a:p>
        </p:txBody>
      </p:sp>
    </p:spTree>
    <p:extLst>
      <p:ext uri="{BB962C8B-B14F-4D97-AF65-F5344CB8AC3E}">
        <p14:creationId xmlns:p14="http://schemas.microsoft.com/office/powerpoint/2010/main" val="32763362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7C11E-1BFD-4FA7-9AC7-56BCFC57F958}"/>
              </a:ext>
            </a:extLst>
          </p:cNvPr>
          <p:cNvSpPr>
            <a:spLocks noGrp="1"/>
          </p:cNvSpPr>
          <p:nvPr>
            <p:ph type="title"/>
          </p:nvPr>
        </p:nvSpPr>
        <p:spPr/>
        <p:txBody>
          <a:bodyPr/>
          <a:lstStyle/>
          <a:p>
            <a:r>
              <a:rPr lang="en-MY" dirty="0"/>
              <a:t>Culture</a:t>
            </a:r>
          </a:p>
        </p:txBody>
      </p:sp>
      <p:sp>
        <p:nvSpPr>
          <p:cNvPr id="3" name="Content Placeholder 2">
            <a:extLst>
              <a:ext uri="{FF2B5EF4-FFF2-40B4-BE49-F238E27FC236}">
                <a16:creationId xmlns:a16="http://schemas.microsoft.com/office/drawing/2014/main" id="{40AD7BFA-B980-487A-84B9-C0A8793765EF}"/>
              </a:ext>
            </a:extLst>
          </p:cNvPr>
          <p:cNvSpPr>
            <a:spLocks noGrp="1"/>
          </p:cNvSpPr>
          <p:nvPr>
            <p:ph idx="1"/>
          </p:nvPr>
        </p:nvSpPr>
        <p:spPr/>
        <p:txBody>
          <a:bodyPr/>
          <a:lstStyle/>
          <a:p>
            <a:pPr marL="0" indent="0">
              <a:buNone/>
            </a:pPr>
            <a:r>
              <a:rPr lang="en-MY" dirty="0"/>
              <a:t>Culture may be defined as a shared system of values, beliefs, and attitudes. It affects our own actions and the way we perceive the actions of others.</a:t>
            </a:r>
          </a:p>
          <a:p>
            <a:pPr marL="0" indent="0">
              <a:buNone/>
            </a:pPr>
            <a:endParaRPr lang="en-MY" dirty="0"/>
          </a:p>
          <a:p>
            <a:r>
              <a:rPr lang="en-MY" dirty="0"/>
              <a:t>National Culture</a:t>
            </a:r>
          </a:p>
          <a:p>
            <a:r>
              <a:rPr lang="en-MY" dirty="0"/>
              <a:t>Subculture</a:t>
            </a:r>
          </a:p>
          <a:p>
            <a:r>
              <a:rPr lang="en-MY" dirty="0"/>
              <a:t>Organisational/Corporate Culture</a:t>
            </a:r>
          </a:p>
          <a:p>
            <a:pPr marL="0" indent="0">
              <a:buNone/>
            </a:pPr>
            <a:endParaRPr lang="en-MY" dirty="0"/>
          </a:p>
        </p:txBody>
      </p:sp>
    </p:spTree>
    <p:extLst>
      <p:ext uri="{BB962C8B-B14F-4D97-AF65-F5344CB8AC3E}">
        <p14:creationId xmlns:p14="http://schemas.microsoft.com/office/powerpoint/2010/main" val="3327089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85460-87AA-4515-AB9B-64B8ACECD9EB}"/>
              </a:ext>
            </a:extLst>
          </p:cNvPr>
          <p:cNvSpPr>
            <a:spLocks noGrp="1"/>
          </p:cNvSpPr>
          <p:nvPr>
            <p:ph type="title"/>
          </p:nvPr>
        </p:nvSpPr>
        <p:spPr/>
        <p:txBody>
          <a:bodyPr/>
          <a:lstStyle/>
          <a:p>
            <a:r>
              <a:rPr lang="en-MY" dirty="0"/>
              <a:t>Organisational Culture</a:t>
            </a:r>
          </a:p>
        </p:txBody>
      </p:sp>
      <p:sp>
        <p:nvSpPr>
          <p:cNvPr id="3" name="Content Placeholder 2">
            <a:extLst>
              <a:ext uri="{FF2B5EF4-FFF2-40B4-BE49-F238E27FC236}">
                <a16:creationId xmlns:a16="http://schemas.microsoft.com/office/drawing/2014/main" id="{BA1CAF82-AC81-42F9-B231-B4FDB5AF368C}"/>
              </a:ext>
            </a:extLst>
          </p:cNvPr>
          <p:cNvSpPr>
            <a:spLocks noGrp="1"/>
          </p:cNvSpPr>
          <p:nvPr>
            <p:ph idx="1"/>
          </p:nvPr>
        </p:nvSpPr>
        <p:spPr/>
        <p:txBody>
          <a:bodyPr/>
          <a:lstStyle/>
          <a:p>
            <a:pPr marL="0" indent="0">
              <a:buNone/>
            </a:pPr>
            <a:r>
              <a:rPr lang="en-MY" dirty="0"/>
              <a:t>Organizational Culture is a system of shared meaning. Just as tribal cultures have rules and taboos that dictate how members will act toward each other and outsiders, organizations have cultures that govern how its members should behave. A strong organizational culture usually provides a sense of identity for employees and a commonality of values and goals that leads to effective change management and problem solving. </a:t>
            </a:r>
          </a:p>
        </p:txBody>
      </p:sp>
    </p:spTree>
    <p:extLst>
      <p:ext uri="{BB962C8B-B14F-4D97-AF65-F5344CB8AC3E}">
        <p14:creationId xmlns:p14="http://schemas.microsoft.com/office/powerpoint/2010/main" val="12920264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1835A-2D1E-4DB6-842C-F076A1F74D31}"/>
              </a:ext>
            </a:extLst>
          </p:cNvPr>
          <p:cNvSpPr>
            <a:spLocks noGrp="1"/>
          </p:cNvSpPr>
          <p:nvPr>
            <p:ph type="title"/>
          </p:nvPr>
        </p:nvSpPr>
        <p:spPr/>
        <p:txBody>
          <a:bodyPr/>
          <a:lstStyle/>
          <a:p>
            <a:r>
              <a:rPr lang="en-MY" dirty="0"/>
              <a:t>Edgar Schein’s Model</a:t>
            </a:r>
          </a:p>
        </p:txBody>
      </p:sp>
      <p:pic>
        <p:nvPicPr>
          <p:cNvPr id="5" name="Picture 4">
            <a:extLst>
              <a:ext uri="{FF2B5EF4-FFF2-40B4-BE49-F238E27FC236}">
                <a16:creationId xmlns:a16="http://schemas.microsoft.com/office/drawing/2014/main" id="{2DA626A9-D526-403D-BBB9-89C379B7946A}"/>
              </a:ext>
            </a:extLst>
          </p:cNvPr>
          <p:cNvPicPr>
            <a:picLocks noChangeAspect="1"/>
          </p:cNvPicPr>
          <p:nvPr/>
        </p:nvPicPr>
        <p:blipFill>
          <a:blip r:embed="rId2"/>
          <a:stretch>
            <a:fillRect/>
          </a:stretch>
        </p:blipFill>
        <p:spPr>
          <a:xfrm>
            <a:off x="838200" y="1916832"/>
            <a:ext cx="8103484" cy="4320480"/>
          </a:xfrm>
          <a:prstGeom prst="rect">
            <a:avLst/>
          </a:prstGeom>
        </p:spPr>
      </p:pic>
    </p:spTree>
    <p:extLst>
      <p:ext uri="{BB962C8B-B14F-4D97-AF65-F5344CB8AC3E}">
        <p14:creationId xmlns:p14="http://schemas.microsoft.com/office/powerpoint/2010/main" val="22267633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55BE2-53C1-4BAB-927B-AD49DC4E722B}"/>
              </a:ext>
            </a:extLst>
          </p:cNvPr>
          <p:cNvSpPr>
            <a:spLocks noGrp="1"/>
          </p:cNvSpPr>
          <p:nvPr>
            <p:ph type="title"/>
          </p:nvPr>
        </p:nvSpPr>
        <p:spPr/>
        <p:txBody>
          <a:bodyPr/>
          <a:lstStyle/>
          <a:p>
            <a:r>
              <a:rPr lang="en-MY" dirty="0"/>
              <a:t>Organisational Culture</a:t>
            </a:r>
          </a:p>
        </p:txBody>
      </p:sp>
      <p:pic>
        <p:nvPicPr>
          <p:cNvPr id="5" name="Picture 4">
            <a:extLst>
              <a:ext uri="{FF2B5EF4-FFF2-40B4-BE49-F238E27FC236}">
                <a16:creationId xmlns:a16="http://schemas.microsoft.com/office/drawing/2014/main" id="{FABEDDF4-DFEC-4D55-ADCB-CC4E07C33E82}"/>
              </a:ext>
            </a:extLst>
          </p:cNvPr>
          <p:cNvPicPr>
            <a:picLocks noChangeAspect="1"/>
          </p:cNvPicPr>
          <p:nvPr/>
        </p:nvPicPr>
        <p:blipFill>
          <a:blip r:embed="rId2"/>
          <a:stretch>
            <a:fillRect/>
          </a:stretch>
        </p:blipFill>
        <p:spPr>
          <a:xfrm>
            <a:off x="3995936" y="3051795"/>
            <a:ext cx="4880266" cy="3528392"/>
          </a:xfrm>
          <a:prstGeom prst="rect">
            <a:avLst/>
          </a:prstGeom>
        </p:spPr>
      </p:pic>
      <p:sp>
        <p:nvSpPr>
          <p:cNvPr id="6" name="TextBox 5">
            <a:extLst>
              <a:ext uri="{FF2B5EF4-FFF2-40B4-BE49-F238E27FC236}">
                <a16:creationId xmlns:a16="http://schemas.microsoft.com/office/drawing/2014/main" id="{009804D7-400C-42D0-BDFB-615B734440F0}"/>
              </a:ext>
            </a:extLst>
          </p:cNvPr>
          <p:cNvSpPr txBox="1"/>
          <p:nvPr/>
        </p:nvSpPr>
        <p:spPr>
          <a:xfrm>
            <a:off x="-15062" y="1700809"/>
            <a:ext cx="6099230" cy="1401474"/>
          </a:xfrm>
          <a:prstGeom prst="rect">
            <a:avLst/>
          </a:prstGeom>
          <a:noFill/>
        </p:spPr>
        <p:txBody>
          <a:bodyPr wrap="square" rtlCol="0">
            <a:spAutoFit/>
          </a:bodyPr>
          <a:lstStyle/>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dirty="0">
                <a:effectLst/>
                <a:ea typeface="Calibri" panose="020F0502020204030204" pitchFamily="34" charset="0"/>
                <a:cs typeface="Arial" panose="020B0604020202020204" pitchFamily="34" charset="0"/>
              </a:rPr>
              <a:t>Artefacts</a:t>
            </a:r>
            <a:endParaRPr lang="en-US" sz="2400" spc="-45" dirty="0">
              <a:ea typeface="Calibri" panose="020F0502020204030204" pitchFamily="34" charset="0"/>
              <a:cs typeface="Arial" panose="020B0604020202020204" pitchFamily="34" charset="0"/>
            </a:endParaRP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dirty="0">
                <a:effectLst/>
                <a:ea typeface="Calibri" panose="020F0502020204030204" pitchFamily="34" charset="0"/>
                <a:cs typeface="Arial" panose="020B0604020202020204" pitchFamily="34" charset="0"/>
              </a:rPr>
              <a:t>Espoused Values</a:t>
            </a: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dirty="0">
                <a:effectLst/>
                <a:ea typeface="Calibri" panose="020F0502020204030204" pitchFamily="34" charset="0"/>
                <a:cs typeface="Arial" panose="020B0604020202020204" pitchFamily="34" charset="0"/>
              </a:rPr>
              <a:t>Shared </a:t>
            </a:r>
            <a:r>
              <a:rPr lang="en-US" sz="2400" spc="-25" dirty="0">
                <a:effectLst/>
                <a:ea typeface="Calibri" panose="020F0502020204030204" pitchFamily="34" charset="0"/>
                <a:cs typeface="Arial" panose="020B0604020202020204" pitchFamily="34" charset="0"/>
              </a:rPr>
              <a:t>Tacit </a:t>
            </a:r>
            <a:r>
              <a:rPr lang="en-US" sz="2400" dirty="0">
                <a:effectLst/>
                <a:ea typeface="Calibri" panose="020F0502020204030204" pitchFamily="34" charset="0"/>
                <a:cs typeface="Arial" panose="020B0604020202020204" pitchFamily="34" charset="0"/>
              </a:rPr>
              <a:t>Assumptions</a:t>
            </a:r>
            <a:endParaRPr lang="en-MY" sz="2400" dirty="0">
              <a:cs typeface="Arial" panose="020B0604020202020204" pitchFamily="34" charset="0"/>
            </a:endParaRPr>
          </a:p>
        </p:txBody>
      </p:sp>
    </p:spTree>
    <p:extLst>
      <p:ext uri="{BB962C8B-B14F-4D97-AF65-F5344CB8AC3E}">
        <p14:creationId xmlns:p14="http://schemas.microsoft.com/office/powerpoint/2010/main" val="11923940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528F9-FB11-47E0-BB0E-BD184E4E7A1F}"/>
              </a:ext>
            </a:extLst>
          </p:cNvPr>
          <p:cNvSpPr>
            <a:spLocks noGrp="1"/>
          </p:cNvSpPr>
          <p:nvPr>
            <p:ph type="title"/>
          </p:nvPr>
        </p:nvSpPr>
        <p:spPr/>
        <p:txBody>
          <a:bodyPr/>
          <a:lstStyle/>
          <a:p>
            <a:r>
              <a:rPr lang="en-MY" dirty="0"/>
              <a:t>Organisational Climate</a:t>
            </a:r>
          </a:p>
        </p:txBody>
      </p:sp>
      <p:pic>
        <p:nvPicPr>
          <p:cNvPr id="5" name="Content Placeholder 4">
            <a:extLst>
              <a:ext uri="{FF2B5EF4-FFF2-40B4-BE49-F238E27FC236}">
                <a16:creationId xmlns:a16="http://schemas.microsoft.com/office/drawing/2014/main" id="{466429E8-8AA3-47DC-A649-9F9658066C45}"/>
              </a:ext>
            </a:extLst>
          </p:cNvPr>
          <p:cNvPicPr>
            <a:picLocks noGrp="1" noChangeAspect="1"/>
          </p:cNvPicPr>
          <p:nvPr>
            <p:ph idx="1"/>
          </p:nvPr>
        </p:nvPicPr>
        <p:blipFill>
          <a:blip r:embed="rId2"/>
          <a:stretch>
            <a:fillRect/>
          </a:stretch>
        </p:blipFill>
        <p:spPr>
          <a:xfrm>
            <a:off x="2339752" y="3140968"/>
            <a:ext cx="4657725" cy="3228975"/>
          </a:xfrm>
        </p:spPr>
      </p:pic>
      <p:sp>
        <p:nvSpPr>
          <p:cNvPr id="6" name="TextBox 5">
            <a:extLst>
              <a:ext uri="{FF2B5EF4-FFF2-40B4-BE49-F238E27FC236}">
                <a16:creationId xmlns:a16="http://schemas.microsoft.com/office/drawing/2014/main" id="{D3C5DF8D-5D54-4870-998F-0D3EC1543FF9}"/>
              </a:ext>
            </a:extLst>
          </p:cNvPr>
          <p:cNvSpPr txBox="1"/>
          <p:nvPr/>
        </p:nvSpPr>
        <p:spPr>
          <a:xfrm>
            <a:off x="1115616" y="1844824"/>
            <a:ext cx="7056784" cy="923330"/>
          </a:xfrm>
          <a:prstGeom prst="rect">
            <a:avLst/>
          </a:prstGeom>
          <a:noFill/>
        </p:spPr>
        <p:txBody>
          <a:bodyPr wrap="square" rtlCol="0">
            <a:spAutoFit/>
          </a:bodyPr>
          <a:lstStyle/>
          <a:p>
            <a:r>
              <a:rPr lang="en-MY" dirty="0"/>
              <a:t>Organizational climate is often defined as the recurring patterns of </a:t>
            </a:r>
            <a:r>
              <a:rPr lang="en-MY" dirty="0" err="1"/>
              <a:t>behavior</a:t>
            </a:r>
            <a:r>
              <a:rPr lang="en-MY" dirty="0"/>
              <a:t>, attitudes and feelings that characterize life in the organization</a:t>
            </a:r>
          </a:p>
        </p:txBody>
      </p:sp>
    </p:spTree>
    <p:extLst>
      <p:ext uri="{BB962C8B-B14F-4D97-AF65-F5344CB8AC3E}">
        <p14:creationId xmlns:p14="http://schemas.microsoft.com/office/powerpoint/2010/main" val="25261170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39082-D4AA-438F-91EC-BE8302FD8479}"/>
              </a:ext>
            </a:extLst>
          </p:cNvPr>
          <p:cNvSpPr>
            <a:spLocks noGrp="1"/>
          </p:cNvSpPr>
          <p:nvPr>
            <p:ph type="title"/>
          </p:nvPr>
        </p:nvSpPr>
        <p:spPr/>
        <p:txBody>
          <a:bodyPr/>
          <a:lstStyle/>
          <a:p>
            <a:r>
              <a:rPr lang="en-MY" dirty="0"/>
              <a:t>Climate vs Culture</a:t>
            </a:r>
          </a:p>
        </p:txBody>
      </p:sp>
      <p:sp>
        <p:nvSpPr>
          <p:cNvPr id="3" name="Content Placeholder 2">
            <a:extLst>
              <a:ext uri="{FF2B5EF4-FFF2-40B4-BE49-F238E27FC236}">
                <a16:creationId xmlns:a16="http://schemas.microsoft.com/office/drawing/2014/main" id="{37CE0C94-9A15-46B1-853C-8AC913B3558D}"/>
              </a:ext>
            </a:extLst>
          </p:cNvPr>
          <p:cNvSpPr>
            <a:spLocks noGrp="1"/>
          </p:cNvSpPr>
          <p:nvPr>
            <p:ph idx="1"/>
          </p:nvPr>
        </p:nvSpPr>
        <p:spPr>
          <a:xfrm>
            <a:off x="914400" y="1600201"/>
            <a:ext cx="7772400" cy="2908919"/>
          </a:xfrm>
        </p:spPr>
        <p:txBody>
          <a:bodyPr/>
          <a:lstStyle/>
          <a:p>
            <a:pPr marL="0" indent="0">
              <a:buNone/>
            </a:pPr>
            <a:r>
              <a:rPr lang="en-MY" dirty="0"/>
              <a:t>Climate describes the shared perceptions of the people in a group or organization, while culture includes how people feel about the organization and the beliefs, values, and assumptions that provide the identity and set the standards of behaviour</a:t>
            </a:r>
          </a:p>
        </p:txBody>
      </p:sp>
    </p:spTree>
    <p:extLst>
      <p:ext uri="{BB962C8B-B14F-4D97-AF65-F5344CB8AC3E}">
        <p14:creationId xmlns:p14="http://schemas.microsoft.com/office/powerpoint/2010/main" val="34297451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1500</TotalTime>
  <Words>1592</Words>
  <Application>Microsoft Office PowerPoint</Application>
  <PresentationFormat>On-screen Show (4:3)</PresentationFormat>
  <Paragraphs>115</Paragraphs>
  <Slides>34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Roboto</vt:lpstr>
      <vt:lpstr>Times New Roman</vt:lpstr>
      <vt:lpstr>Wingdings</vt:lpstr>
      <vt:lpstr>Office Theme</vt:lpstr>
      <vt:lpstr>BUSINESS LEADERSHIP - II</vt:lpstr>
      <vt:lpstr>Globalisation</vt:lpstr>
      <vt:lpstr>Stages of Globalisation</vt:lpstr>
      <vt:lpstr>Stage 1: Domestic</vt:lpstr>
      <vt:lpstr>Stage 2: International</vt:lpstr>
      <vt:lpstr>Stage 3: Multinational</vt:lpstr>
      <vt:lpstr>Stage 4: Global</vt:lpstr>
      <vt:lpstr>Global Orientations</vt:lpstr>
      <vt:lpstr>Global Integration vs. Local Responsiveness</vt:lpstr>
      <vt:lpstr>Global Integration &amp; Local Responsiveness </vt:lpstr>
      <vt:lpstr>Bartlett and Ghoshal Matrix</vt:lpstr>
      <vt:lpstr>Type of Structures</vt:lpstr>
      <vt:lpstr>Organisational Structure</vt:lpstr>
      <vt:lpstr>Functional Structure</vt:lpstr>
      <vt:lpstr>Product Structure</vt:lpstr>
      <vt:lpstr>Geographic Structure</vt:lpstr>
      <vt:lpstr>Hybrid Structure</vt:lpstr>
      <vt:lpstr>Front-Back Structure</vt:lpstr>
      <vt:lpstr>Matrix Structure</vt:lpstr>
      <vt:lpstr>Structure affects how strategic decisions are made</vt:lpstr>
      <vt:lpstr>Different business strategies suggest different organizational structures</vt:lpstr>
      <vt:lpstr>Group Dynamics</vt:lpstr>
      <vt:lpstr>Stage 1 : Forming</vt:lpstr>
      <vt:lpstr>Stage 2 : Storming</vt:lpstr>
      <vt:lpstr>Stage 3 : Norming</vt:lpstr>
      <vt:lpstr>Stage 4 : Performing</vt:lpstr>
      <vt:lpstr>Stage 5 : Adjourning</vt:lpstr>
      <vt:lpstr>Culture</vt:lpstr>
      <vt:lpstr>Organisational Culture</vt:lpstr>
      <vt:lpstr>Edgar Schein’s Model</vt:lpstr>
      <vt:lpstr>Organisational Culture</vt:lpstr>
      <vt:lpstr>Organisational Climate</vt:lpstr>
      <vt:lpstr>Climate vs Culture</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73</cp:revision>
  <cp:lastPrinted>1601-01-01T00:00:00Z</cp:lastPrinted>
  <dcterms:created xsi:type="dcterms:W3CDTF">2020-07-09T15:12:46Z</dcterms:created>
  <dcterms:modified xsi:type="dcterms:W3CDTF">2020-11-08T08:40:46Z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