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7"/>
  </p:notesMasterIdLst>
  <p:handoutMasterIdLst>
    <p:handoutMasterId r:id="rId68"/>
  </p:handoutMasterIdLst>
  <p:sldIdLst>
    <p:sldId id="256" r:id="rId2"/>
    <p:sldId id="404" r:id="rId3"/>
    <p:sldId id="291" r:id="rId4"/>
    <p:sldId id="288" r:id="rId5"/>
    <p:sldId id="280" r:id="rId6"/>
    <p:sldId id="281" r:id="rId7"/>
    <p:sldId id="282" r:id="rId8"/>
    <p:sldId id="283" r:id="rId9"/>
    <p:sldId id="259" r:id="rId10"/>
    <p:sldId id="279" r:id="rId11"/>
    <p:sldId id="260" r:id="rId12"/>
    <p:sldId id="284" r:id="rId13"/>
    <p:sldId id="285" r:id="rId14"/>
    <p:sldId id="261" r:id="rId15"/>
    <p:sldId id="286" r:id="rId16"/>
    <p:sldId id="405" r:id="rId17"/>
    <p:sldId id="406" r:id="rId18"/>
    <p:sldId id="262" r:id="rId19"/>
    <p:sldId id="263" r:id="rId20"/>
    <p:sldId id="265" r:id="rId21"/>
    <p:sldId id="407" r:id="rId22"/>
    <p:sldId id="408" r:id="rId23"/>
    <p:sldId id="266" r:id="rId24"/>
    <p:sldId id="409" r:id="rId25"/>
    <p:sldId id="410" r:id="rId26"/>
    <p:sldId id="411" r:id="rId27"/>
    <p:sldId id="412" r:id="rId28"/>
    <p:sldId id="413" r:id="rId29"/>
    <p:sldId id="414" r:id="rId30"/>
    <p:sldId id="415" r:id="rId31"/>
    <p:sldId id="416" r:id="rId32"/>
    <p:sldId id="417" r:id="rId33"/>
    <p:sldId id="418" r:id="rId34"/>
    <p:sldId id="419" r:id="rId35"/>
    <p:sldId id="420" r:id="rId36"/>
    <p:sldId id="421" r:id="rId37"/>
    <p:sldId id="422" r:id="rId38"/>
    <p:sldId id="423" r:id="rId39"/>
    <p:sldId id="424" r:id="rId40"/>
    <p:sldId id="425" r:id="rId41"/>
    <p:sldId id="426" r:id="rId42"/>
    <p:sldId id="427" r:id="rId43"/>
    <p:sldId id="428" r:id="rId44"/>
    <p:sldId id="429" r:id="rId45"/>
    <p:sldId id="430" r:id="rId46"/>
    <p:sldId id="431" r:id="rId47"/>
    <p:sldId id="432" r:id="rId48"/>
    <p:sldId id="433" r:id="rId49"/>
    <p:sldId id="434" r:id="rId50"/>
    <p:sldId id="435" r:id="rId51"/>
    <p:sldId id="436" r:id="rId52"/>
    <p:sldId id="437" r:id="rId53"/>
    <p:sldId id="438" r:id="rId54"/>
    <p:sldId id="439" r:id="rId55"/>
    <p:sldId id="440" r:id="rId56"/>
    <p:sldId id="441" r:id="rId57"/>
    <p:sldId id="442" r:id="rId58"/>
    <p:sldId id="443" r:id="rId59"/>
    <p:sldId id="444" r:id="rId60"/>
    <p:sldId id="445" r:id="rId61"/>
    <p:sldId id="446" r:id="rId62"/>
    <p:sldId id="447" r:id="rId63"/>
    <p:sldId id="448" r:id="rId64"/>
    <p:sldId id="449" r:id="rId65"/>
    <p:sldId id="276"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96E88D84-48C0-4D57-8A73-5C93A2699245}"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B6A2589A-60B2-459F-8705-EDCA5CCE5DEE}" type="presOf" srcId="{BB93F34F-510E-44BF-8A3F-F74B9A7B938C}" destId="{3E94F731-DC7C-4B58-9F66-6B7B57C178BE}"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E08B687D-F079-48C6-86EB-9ACAEB7231AB}" type="presOf" srcId="{D27CD70E-DFBB-4221-9DFB-1B5A6662F39F}" destId="{BAF84493-57B1-45CA-968B-333D00BDD5BF}" srcOrd="0" destOrd="0" presId="urn:microsoft.com/office/officeart/2005/8/layout/vList2"/>
    <dgm:cxn modelId="{999421C5-BDBC-447E-A5C5-060276D1D652}" type="presOf" srcId="{9FF9C588-5AC7-4213-AC10-D7BF2859CFD7}" destId="{02733F7B-8381-46B4-A62D-60C94EF49351}"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5176C9CF-F1F8-4D9A-8BE7-39883E344646}" type="presOf" srcId="{62CB3C78-1DA1-4746-BD0D-6B96A3CEA09A}" destId="{C8CBCA26-9D20-4838-B1F9-53234775E96B}" srcOrd="0" destOrd="0" presId="urn:microsoft.com/office/officeart/2005/8/layout/vList2"/>
    <dgm:cxn modelId="{06463560-DB10-4122-8D13-27DBA54A5D34}"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7573C4CA-9714-4998-9A51-2CC7DD833DC6}"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08670A16-24F5-43FE-908E-7ACFEA5E104A}" srcId="{703D4D02-5513-427D-B6E9-B2E187EE0C3A}" destId="{D27CD70E-DFBB-4221-9DFB-1B5A6662F39F}" srcOrd="6" destOrd="0" parTransId="{F8254E23-CFB3-49E4-BC97-B30A865DDA26}" sibTransId="{C23BDBEE-399D-4121-9374-3755477B8443}"/>
    <dgm:cxn modelId="{4030B047-3C90-414E-B84A-D37BDB91EB53}" type="presOf" srcId="{703D4D02-5513-427D-B6E9-B2E187EE0C3A}" destId="{CC8763B3-4621-4666-B669-3C5BA2A30DBE}" srcOrd="0" destOrd="0" presId="urn:microsoft.com/office/officeart/2005/8/layout/vList2"/>
    <dgm:cxn modelId="{EB8175E7-B3D8-4352-815C-90EE1E090671}" type="presParOf" srcId="{CC8763B3-4621-4666-B669-3C5BA2A30DBE}" destId="{02733F7B-8381-46B4-A62D-60C94EF49351}" srcOrd="0" destOrd="0" presId="urn:microsoft.com/office/officeart/2005/8/layout/vList2"/>
    <dgm:cxn modelId="{437043E9-28D6-4690-AC03-DA59E61D490C}" type="presParOf" srcId="{CC8763B3-4621-4666-B669-3C5BA2A30DBE}" destId="{D11942FF-04E3-49E6-B922-9EFB2DC49F41}" srcOrd="1" destOrd="0" presId="urn:microsoft.com/office/officeart/2005/8/layout/vList2"/>
    <dgm:cxn modelId="{D315887C-B7C9-4078-8534-AFDAD7130BCB}" type="presParOf" srcId="{CC8763B3-4621-4666-B669-3C5BA2A30DBE}" destId="{C8CBCA26-9D20-4838-B1F9-53234775E96B}" srcOrd="2" destOrd="0" presId="urn:microsoft.com/office/officeart/2005/8/layout/vList2"/>
    <dgm:cxn modelId="{85DF98D9-1710-460C-AB08-360CDF627053}" type="presParOf" srcId="{CC8763B3-4621-4666-B669-3C5BA2A30DBE}" destId="{671B3283-BB64-487F-AB90-C94002C94229}" srcOrd="3" destOrd="0" presId="urn:microsoft.com/office/officeart/2005/8/layout/vList2"/>
    <dgm:cxn modelId="{F0B7810E-D984-45C7-BA30-84538146EEEB}" type="presParOf" srcId="{CC8763B3-4621-4666-B669-3C5BA2A30DBE}" destId="{F209ACB3-3444-40CC-BCCA-513ABA9ADB86}" srcOrd="4" destOrd="0" presId="urn:microsoft.com/office/officeart/2005/8/layout/vList2"/>
    <dgm:cxn modelId="{0E08F4EA-C2A2-4A5C-BD4D-74D994D97FE1}" type="presParOf" srcId="{CC8763B3-4621-4666-B669-3C5BA2A30DBE}" destId="{3021E19B-D6F7-4D3A-9633-E49336FDC5DD}" srcOrd="5" destOrd="0" presId="urn:microsoft.com/office/officeart/2005/8/layout/vList2"/>
    <dgm:cxn modelId="{DB0DEF9F-6A01-4884-9DBE-E5E680541328}" type="presParOf" srcId="{CC8763B3-4621-4666-B669-3C5BA2A30DBE}" destId="{3E94F731-DC7C-4B58-9F66-6B7B57C178BE}" srcOrd="6" destOrd="0" presId="urn:microsoft.com/office/officeart/2005/8/layout/vList2"/>
    <dgm:cxn modelId="{1A6D2A0B-6CFC-40D2-9624-17E50002639F}" type="presParOf" srcId="{CC8763B3-4621-4666-B669-3C5BA2A30DBE}" destId="{82217B51-E09E-470A-AD24-9AC3CBD09AF8}" srcOrd="7" destOrd="0" presId="urn:microsoft.com/office/officeart/2005/8/layout/vList2"/>
    <dgm:cxn modelId="{70D61FA6-7266-49BF-A80F-3F52507ED527}" type="presParOf" srcId="{CC8763B3-4621-4666-B669-3C5BA2A30DBE}" destId="{24D32922-BF99-4CE5-821E-A240C3092535}" srcOrd="8" destOrd="0" presId="urn:microsoft.com/office/officeart/2005/8/layout/vList2"/>
    <dgm:cxn modelId="{D5C0EA21-4849-4580-B550-B07C991E74C6}" type="presParOf" srcId="{CC8763B3-4621-4666-B669-3C5BA2A30DBE}" destId="{1547C88C-0553-48E2-9A0E-2FE58FDCEF25}" srcOrd="9" destOrd="0" presId="urn:microsoft.com/office/officeart/2005/8/layout/vList2"/>
    <dgm:cxn modelId="{037768AE-E73E-4060-82B4-29CB5359CE90}" type="presParOf" srcId="{CC8763B3-4621-4666-B669-3C5BA2A30DBE}" destId="{401E888D-ADD7-4E04-8F4F-BE31B5B3ACF3}" srcOrd="10" destOrd="0" presId="urn:microsoft.com/office/officeart/2005/8/layout/vList2"/>
    <dgm:cxn modelId="{EFB4DCEA-0351-4830-AA2C-0220BB0030A9}" type="presParOf" srcId="{CC8763B3-4621-4666-B669-3C5BA2A30DBE}" destId="{3D98E15D-9BAC-402C-AD03-780F149FDDBD}" srcOrd="11" destOrd="0" presId="urn:microsoft.com/office/officeart/2005/8/layout/vList2"/>
    <dgm:cxn modelId="{09919057-88F9-48D3-981B-2A4E327FD180}"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EA1453C3-5666-4E95-85DB-9014034AF6E0}"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DE4FFCD-C139-4030-8E2D-EAFACC9B4E38}" type="presOf" srcId="{0665DC02-B792-4630-A897-0DA290FA588A}" destId="{24D32922-BF99-4CE5-821E-A240C3092535}" srcOrd="0" destOrd="0" presId="urn:microsoft.com/office/officeart/2005/8/layout/vList2"/>
    <dgm:cxn modelId="{B8DF6E7E-FF4D-462A-9A93-3AD0EA21004D}"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AC0D569E-7945-446A-A335-E7E35551A49F}" type="presOf" srcId="{69BD61AE-1E10-401F-9595-1097457E33C7}" destId="{401E888D-ADD7-4E04-8F4F-BE31B5B3ACF3}"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07106F9E-D260-4ED3-ACA4-F8607FEB7075}" type="presOf" srcId="{62CB3C78-1DA1-4746-BD0D-6B96A3CEA09A}" destId="{C8CBCA26-9D20-4838-B1F9-53234775E96B}" srcOrd="0" destOrd="0" presId="urn:microsoft.com/office/officeart/2005/8/layout/vList2"/>
    <dgm:cxn modelId="{D420F5D3-E1B5-4AA3-A38E-E9CB533826B7}" type="presOf" srcId="{BB93F34F-510E-44BF-8A3F-F74B9A7B938C}" destId="{3E94F731-DC7C-4B58-9F66-6B7B57C178BE}"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9B0569E0-6670-4BA5-93C4-58B07EF20A41}" type="presOf" srcId="{703D4D02-5513-427D-B6E9-B2E187EE0C3A}" destId="{CC8763B3-4621-4666-B669-3C5BA2A30DBE}" srcOrd="0" destOrd="0" presId="urn:microsoft.com/office/officeart/2005/8/layout/vList2"/>
    <dgm:cxn modelId="{15C952B7-1F12-45CA-A61A-C593B5BAB8CD}"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7B3EB32A-B0C0-42F7-B314-93669E552FA7}" type="presParOf" srcId="{CC8763B3-4621-4666-B669-3C5BA2A30DBE}" destId="{02733F7B-8381-46B4-A62D-60C94EF49351}" srcOrd="0" destOrd="0" presId="urn:microsoft.com/office/officeart/2005/8/layout/vList2"/>
    <dgm:cxn modelId="{19B6476E-C667-4224-9318-E9DEB6571764}" type="presParOf" srcId="{CC8763B3-4621-4666-B669-3C5BA2A30DBE}" destId="{D11942FF-04E3-49E6-B922-9EFB2DC49F41}" srcOrd="1" destOrd="0" presId="urn:microsoft.com/office/officeart/2005/8/layout/vList2"/>
    <dgm:cxn modelId="{84AE08CF-BFD6-467B-930C-0F59B06715DB}" type="presParOf" srcId="{CC8763B3-4621-4666-B669-3C5BA2A30DBE}" destId="{C8CBCA26-9D20-4838-B1F9-53234775E96B}" srcOrd="2" destOrd="0" presId="urn:microsoft.com/office/officeart/2005/8/layout/vList2"/>
    <dgm:cxn modelId="{8DDE3B32-AAEC-4EF3-B805-98184F7550A9}" type="presParOf" srcId="{CC8763B3-4621-4666-B669-3C5BA2A30DBE}" destId="{671B3283-BB64-487F-AB90-C94002C94229}" srcOrd="3" destOrd="0" presId="urn:microsoft.com/office/officeart/2005/8/layout/vList2"/>
    <dgm:cxn modelId="{58D540BF-3C8D-48CA-B58C-02BBC0E03A57}" type="presParOf" srcId="{CC8763B3-4621-4666-B669-3C5BA2A30DBE}" destId="{F209ACB3-3444-40CC-BCCA-513ABA9ADB86}" srcOrd="4" destOrd="0" presId="urn:microsoft.com/office/officeart/2005/8/layout/vList2"/>
    <dgm:cxn modelId="{89A9DF81-B9FF-40F6-B59F-29A5C2ED022F}" type="presParOf" srcId="{CC8763B3-4621-4666-B669-3C5BA2A30DBE}" destId="{3021E19B-D6F7-4D3A-9633-E49336FDC5DD}" srcOrd="5" destOrd="0" presId="urn:microsoft.com/office/officeart/2005/8/layout/vList2"/>
    <dgm:cxn modelId="{E73C5ED0-581E-4F40-9482-1438E71C18FB}" type="presParOf" srcId="{CC8763B3-4621-4666-B669-3C5BA2A30DBE}" destId="{3E94F731-DC7C-4B58-9F66-6B7B57C178BE}" srcOrd="6" destOrd="0" presId="urn:microsoft.com/office/officeart/2005/8/layout/vList2"/>
    <dgm:cxn modelId="{E2C49E20-D4F7-4C2D-93B6-28BF425A2D10}" type="presParOf" srcId="{CC8763B3-4621-4666-B669-3C5BA2A30DBE}" destId="{82217B51-E09E-470A-AD24-9AC3CBD09AF8}" srcOrd="7" destOrd="0" presId="urn:microsoft.com/office/officeart/2005/8/layout/vList2"/>
    <dgm:cxn modelId="{2DC92D3E-1ADD-409A-8208-DDA65E6163F8}" type="presParOf" srcId="{CC8763B3-4621-4666-B669-3C5BA2A30DBE}" destId="{24D32922-BF99-4CE5-821E-A240C3092535}" srcOrd="8" destOrd="0" presId="urn:microsoft.com/office/officeart/2005/8/layout/vList2"/>
    <dgm:cxn modelId="{0F47F4AC-9BB8-4DE5-879A-EC242051812E}" type="presParOf" srcId="{CC8763B3-4621-4666-B669-3C5BA2A30DBE}" destId="{1547C88C-0553-48E2-9A0E-2FE58FDCEF25}" srcOrd="9" destOrd="0" presId="urn:microsoft.com/office/officeart/2005/8/layout/vList2"/>
    <dgm:cxn modelId="{D23385DE-D204-4DE7-8A53-544AC63A0731}" type="presParOf" srcId="{CC8763B3-4621-4666-B669-3C5BA2A30DBE}" destId="{401E888D-ADD7-4E04-8F4F-BE31B5B3ACF3}" srcOrd="10" destOrd="0" presId="urn:microsoft.com/office/officeart/2005/8/layout/vList2"/>
    <dgm:cxn modelId="{7FD6D092-65A5-4F23-A2D0-CA1BE511DB70}" type="presParOf" srcId="{CC8763B3-4621-4666-B669-3C5BA2A30DBE}" destId="{3D98E15D-9BAC-402C-AD03-780F149FDDBD}" srcOrd="11" destOrd="0" presId="urn:microsoft.com/office/officeart/2005/8/layout/vList2"/>
    <dgm:cxn modelId="{EA8DF8D4-33B7-44AE-80F5-183AFC08265B}"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7AB0F777-A225-4B08-ADC1-A2406204E52C}" type="presOf" srcId="{0ED06F71-722D-4D98-8A78-76B9D17B094B}" destId="{F209ACB3-3444-40CC-BCCA-513ABA9ADB86}" srcOrd="0" destOrd="0" presId="urn:microsoft.com/office/officeart/2005/8/layout/vList2"/>
    <dgm:cxn modelId="{6DB45522-3925-45B3-953E-06D836FE7E1E}" type="presOf" srcId="{BB93F34F-510E-44BF-8A3F-F74B9A7B938C}" destId="{3E94F731-DC7C-4B58-9F66-6B7B57C178BE}" srcOrd="0" destOrd="0" presId="urn:microsoft.com/office/officeart/2005/8/layout/vList2"/>
    <dgm:cxn modelId="{A8030B1A-0036-4C98-9381-5A7708FE70CF}" type="presOf" srcId="{0665DC02-B792-4630-A897-0DA290FA588A}" destId="{24D32922-BF99-4CE5-821E-A240C3092535}" srcOrd="0" destOrd="0" presId="urn:microsoft.com/office/officeart/2005/8/layout/vList2"/>
    <dgm:cxn modelId="{3FAE42AA-70C7-46C0-A4E5-9F431E4D7D04}"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677338F4-AFBB-4D7D-B598-A8C009FBF8FD}" type="presOf" srcId="{9FF9C588-5AC7-4213-AC10-D7BF2859CFD7}" destId="{02733F7B-8381-46B4-A62D-60C94EF49351}"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8BE91C79-0A26-4C0B-85EB-2BEEAB4A7937}"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53684A93-1039-405D-9DF4-D3118F707947}" type="presOf" srcId="{69BD61AE-1E10-401F-9595-1097457E33C7}" destId="{401E888D-ADD7-4E04-8F4F-BE31B5B3ACF3}"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B42DB38-A05F-4A5B-BA26-FD892A12EC58}"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925EA5FB-2320-4D74-8ACA-434FFF0B7402}" type="presParOf" srcId="{CC8763B3-4621-4666-B669-3C5BA2A30DBE}" destId="{02733F7B-8381-46B4-A62D-60C94EF49351}" srcOrd="0" destOrd="0" presId="urn:microsoft.com/office/officeart/2005/8/layout/vList2"/>
    <dgm:cxn modelId="{4810A479-65E9-4877-A1C4-ABDE66A7C2EB}" type="presParOf" srcId="{CC8763B3-4621-4666-B669-3C5BA2A30DBE}" destId="{D11942FF-04E3-49E6-B922-9EFB2DC49F41}" srcOrd="1" destOrd="0" presId="urn:microsoft.com/office/officeart/2005/8/layout/vList2"/>
    <dgm:cxn modelId="{93FAD93D-DF90-42A7-9F69-B6E9A1BCC73A}" type="presParOf" srcId="{CC8763B3-4621-4666-B669-3C5BA2A30DBE}" destId="{C8CBCA26-9D20-4838-B1F9-53234775E96B}" srcOrd="2" destOrd="0" presId="urn:microsoft.com/office/officeart/2005/8/layout/vList2"/>
    <dgm:cxn modelId="{E988ED7E-5158-45B3-B07F-1AF096D897B5}" type="presParOf" srcId="{CC8763B3-4621-4666-B669-3C5BA2A30DBE}" destId="{671B3283-BB64-487F-AB90-C94002C94229}" srcOrd="3" destOrd="0" presId="urn:microsoft.com/office/officeart/2005/8/layout/vList2"/>
    <dgm:cxn modelId="{2893D0B2-A72D-4AA1-B2E3-528D9D814542}" type="presParOf" srcId="{CC8763B3-4621-4666-B669-3C5BA2A30DBE}" destId="{F209ACB3-3444-40CC-BCCA-513ABA9ADB86}" srcOrd="4" destOrd="0" presId="urn:microsoft.com/office/officeart/2005/8/layout/vList2"/>
    <dgm:cxn modelId="{63ED2D49-F1F2-4A2B-B223-B494A1BB0C58}" type="presParOf" srcId="{CC8763B3-4621-4666-B669-3C5BA2A30DBE}" destId="{3021E19B-D6F7-4D3A-9633-E49336FDC5DD}" srcOrd="5" destOrd="0" presId="urn:microsoft.com/office/officeart/2005/8/layout/vList2"/>
    <dgm:cxn modelId="{6F991F2B-E83B-4655-AE17-B9FE8AAE36BB}" type="presParOf" srcId="{CC8763B3-4621-4666-B669-3C5BA2A30DBE}" destId="{3E94F731-DC7C-4B58-9F66-6B7B57C178BE}" srcOrd="6" destOrd="0" presId="urn:microsoft.com/office/officeart/2005/8/layout/vList2"/>
    <dgm:cxn modelId="{E0D62620-3417-4EDE-A80A-C031DD8DEAE9}" type="presParOf" srcId="{CC8763B3-4621-4666-B669-3C5BA2A30DBE}" destId="{82217B51-E09E-470A-AD24-9AC3CBD09AF8}" srcOrd="7" destOrd="0" presId="urn:microsoft.com/office/officeart/2005/8/layout/vList2"/>
    <dgm:cxn modelId="{1F247A3C-CB46-4149-A639-DC7AF19E127E}" type="presParOf" srcId="{CC8763B3-4621-4666-B669-3C5BA2A30DBE}" destId="{24D32922-BF99-4CE5-821E-A240C3092535}" srcOrd="8" destOrd="0" presId="urn:microsoft.com/office/officeart/2005/8/layout/vList2"/>
    <dgm:cxn modelId="{95A1EC4F-F0BA-448A-B433-CD0594B65A54}" type="presParOf" srcId="{CC8763B3-4621-4666-B669-3C5BA2A30DBE}" destId="{1547C88C-0553-48E2-9A0E-2FE58FDCEF25}" srcOrd="9" destOrd="0" presId="urn:microsoft.com/office/officeart/2005/8/layout/vList2"/>
    <dgm:cxn modelId="{E5283DA8-C432-444F-8144-DB65BE333C1E}" type="presParOf" srcId="{CC8763B3-4621-4666-B669-3C5BA2A30DBE}" destId="{401E888D-ADD7-4E04-8F4F-BE31B5B3ACF3}" srcOrd="10" destOrd="0" presId="urn:microsoft.com/office/officeart/2005/8/layout/vList2"/>
    <dgm:cxn modelId="{487993A4-C79E-4D4A-9F49-A64A71193757}" type="presParOf" srcId="{CC8763B3-4621-4666-B669-3C5BA2A30DBE}" destId="{3D98E15D-9BAC-402C-AD03-780F149FDDBD}" srcOrd="11" destOrd="0" presId="urn:microsoft.com/office/officeart/2005/8/layout/vList2"/>
    <dgm:cxn modelId="{3D015566-DB9A-422F-BD30-AD446CA76543}"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xmlns=""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 xmlns:p14="http://schemas.microsoft.com/office/powerpoint/2010/main" val="3790223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 xmlns:p14="http://schemas.microsoft.com/office/powerpoint/2010/main" val="401678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 xmlns:p14="http://schemas.microsoft.com/office/powerpoint/2010/main" val="20780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1371600"/>
            <a:ext cx="7203233" cy="3383280"/>
          </a:xfrm>
        </p:spPr>
        <p:txBody>
          <a:bodyPr/>
          <a:lstStyle/>
          <a:p>
            <a:r>
              <a:rPr lang="en-MY" dirty="0"/>
              <a:t>BUSINESS LEADERSHIP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E498B7-B04E-4F21-8ED6-269D26004667}"/>
              </a:ext>
            </a:extLst>
          </p:cNvPr>
          <p:cNvSpPr>
            <a:spLocks noGrp="1"/>
          </p:cNvSpPr>
          <p:nvPr>
            <p:ph type="title"/>
          </p:nvPr>
        </p:nvSpPr>
        <p:spPr>
          <a:xfrm>
            <a:off x="827584" y="188640"/>
            <a:ext cx="7200900" cy="1142385"/>
          </a:xfrm>
        </p:spPr>
        <p:txBody>
          <a:bodyPr>
            <a:normAutofit/>
          </a:bodyPr>
          <a:lstStyle/>
          <a:p>
            <a:r>
              <a:rPr lang="en-MY" sz="3200" dirty="0"/>
              <a:t>Key Points</a:t>
            </a:r>
          </a:p>
        </p:txBody>
      </p:sp>
      <p:sp>
        <p:nvSpPr>
          <p:cNvPr id="3" name="Content Placeholder 2">
            <a:extLst>
              <a:ext uri="{FF2B5EF4-FFF2-40B4-BE49-F238E27FC236}">
                <a16:creationId xmlns:a16="http://schemas.microsoft.com/office/drawing/2014/main" xmlns="" id="{58657B80-42D7-47E7-A5A6-5DCF43F4CFF0}"/>
              </a:ext>
            </a:extLst>
          </p:cNvPr>
          <p:cNvSpPr>
            <a:spLocks noGrp="1"/>
          </p:cNvSpPr>
          <p:nvPr>
            <p:ph idx="1"/>
          </p:nvPr>
        </p:nvSpPr>
        <p:spPr>
          <a:xfrm>
            <a:off x="504664" y="1556792"/>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xmlns="" val="12750550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a:xfrm>
            <a:off x="755576" y="116632"/>
            <a:ext cx="7200900" cy="1142385"/>
          </a:xfrm>
        </p:spPr>
        <p:txBody>
          <a:bodyPr>
            <a:normAutofit/>
          </a:bodyPr>
          <a:lstStyle/>
          <a:p>
            <a:r>
              <a:rPr lang="en-MY" sz="3200" dirty="0"/>
              <a:t>Exam Contents</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p14="http://schemas.microsoft.com/office/powerpoint/2010/main" xmlns="" val="17317495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FB21B7-FC19-42C6-A39B-5BABDB6EEA87}"/>
              </a:ext>
            </a:extLst>
          </p:cNvPr>
          <p:cNvSpPr>
            <a:spLocks noGrp="1"/>
          </p:cNvSpPr>
          <p:nvPr>
            <p:ph type="title"/>
          </p:nvPr>
        </p:nvSpPr>
        <p:spPr>
          <a:xfrm>
            <a:off x="395536" y="188640"/>
            <a:ext cx="7200900" cy="1142385"/>
          </a:xfrm>
        </p:spPr>
        <p:txBody>
          <a:bodyPr>
            <a:normAutofit/>
          </a:bodyPr>
          <a:lstStyle/>
          <a:p>
            <a:r>
              <a:rPr lang="en-MY" sz="3200" dirty="0"/>
              <a:t>Business Leadership (31%) </a:t>
            </a:r>
          </a:p>
        </p:txBody>
      </p:sp>
      <p:sp>
        <p:nvSpPr>
          <p:cNvPr id="3" name="Content Placeholder 2">
            <a:extLst>
              <a:ext uri="{FF2B5EF4-FFF2-40B4-BE49-F238E27FC236}">
                <a16:creationId xmlns:a16="http://schemas.microsoft.com/office/drawing/2014/main" xmlns="" id="{29DCA237-5323-46D5-9990-A745BCB679AF}"/>
              </a:ext>
            </a:extLst>
          </p:cNvPr>
          <p:cNvSpPr>
            <a:spLocks noGrp="1"/>
          </p:cNvSpPr>
          <p:nvPr>
            <p:ph idx="1"/>
          </p:nvPr>
        </p:nvSpPr>
        <p:spPr/>
        <p:txBody>
          <a:bodyPr>
            <a:normAutofit/>
          </a:bodyPr>
          <a:lstStyle/>
          <a:p>
            <a:pPr marL="0" indent="0">
              <a:buNone/>
            </a:pPr>
            <a:r>
              <a:rPr lang="en-MY" sz="2800"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xmlns="" val="21672095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a16="http://schemas.microsoft.com/office/drawing/2014/main" xmlns=""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xmlns="" val="40422152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a16="http://schemas.microsoft.com/office/drawing/2014/main" xmlns=""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p14="http://schemas.microsoft.com/office/powerpoint/2010/main" xmlns="" val="438824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a16="http://schemas.microsoft.com/office/drawing/2014/main" xmlns=""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xmlns="" val="38494830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a16="http://schemas.microsoft.com/office/drawing/2014/main" xmlns=""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18885976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a16="http://schemas.microsoft.com/office/drawing/2014/main" xmlns=""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xmlns=""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xmlns=""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xmlns=""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xmlns=""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xmlns=""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xmlns=""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xmlns="" val="18366963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a16="http://schemas.microsoft.com/office/drawing/2014/main" xmlns=""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a16="http://schemas.microsoft.com/office/drawing/2014/main" xmlns=""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xmlns=""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xmlns=""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xmlns="" val="5084861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xmlns=""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xmlns="" id="{185AC68C-C437-408F-A404-B1EE0BD62086}"/>
              </a:ext>
            </a:extLst>
          </p:cNvPr>
          <p:cNvPicPr>
            <a:picLocks noChangeAspect="1"/>
          </p:cNvPicPr>
          <p:nvPr/>
        </p:nvPicPr>
        <p:blipFill>
          <a:blip r:embed="rId4"/>
          <a:stretch>
            <a:fillRect/>
          </a:stretch>
        </p:blipFill>
        <p:spPr>
          <a:xfrm>
            <a:off x="5525263" y="2060848"/>
            <a:ext cx="3592053" cy="3406601"/>
          </a:xfrm>
          <a:prstGeom prst="rect">
            <a:avLst/>
          </a:prstGeom>
        </p:spPr>
      </p:pic>
    </p:spTree>
    <p:extLst>
      <p:ext uri="{BB962C8B-B14F-4D97-AF65-F5344CB8AC3E}">
        <p14:creationId xmlns:p14="http://schemas.microsoft.com/office/powerpoint/2010/main" xmlns="" val="297106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a16="http://schemas.microsoft.com/office/drawing/2014/main" xmlns=""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a16="http://schemas.microsoft.com/office/drawing/2014/main" xmlns=""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a16="http://schemas.microsoft.com/office/drawing/2014/main" xmlns=""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xmlns="" val="23993728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a16="http://schemas.microsoft.com/office/drawing/2014/main" xmlns=""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a16="http://schemas.microsoft.com/office/drawing/2014/main" xmlns=""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xmlns=""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xmlns=""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xmlns="" val="2843680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a16="http://schemas.microsoft.com/office/drawing/2014/main" xmlns=""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a16="http://schemas.microsoft.com/office/drawing/2014/main" xmlns=""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p14="http://schemas.microsoft.com/office/powerpoint/2010/main" xmlns="" val="283069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a16="http://schemas.microsoft.com/office/drawing/2014/main" xmlns=""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p14="http://schemas.microsoft.com/office/powerpoint/2010/main" xmlns="" val="2638827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a16="http://schemas.microsoft.com/office/drawing/2014/main" xmlns=""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xmlns=""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p14="http://schemas.microsoft.com/office/powerpoint/2010/main" xmlns="" val="40087683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xmlns=""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xmlns="" val="22323378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D2B96-98DD-4B2D-8D15-D99465A3383C}"/>
              </a:ext>
            </a:extLst>
          </p:cNvPr>
          <p:cNvSpPr>
            <a:spLocks noGrp="1"/>
          </p:cNvSpPr>
          <p:nvPr>
            <p:ph type="title"/>
          </p:nvPr>
        </p:nvSpPr>
        <p:spPr>
          <a:xfrm>
            <a:off x="611560" y="0"/>
            <a:ext cx="7200900" cy="1142385"/>
          </a:xfrm>
        </p:spPr>
        <p:txBody>
          <a:bodyPr>
            <a:normAutofit/>
          </a:bodyPr>
          <a:lstStyle/>
          <a:p>
            <a:r>
              <a:rPr lang="en-MY" sz="3200" dirty="0"/>
              <a:t>Span of Control</a:t>
            </a:r>
          </a:p>
        </p:txBody>
      </p:sp>
      <p:sp>
        <p:nvSpPr>
          <p:cNvPr id="3" name="Content Placeholder 2">
            <a:extLst>
              <a:ext uri="{FF2B5EF4-FFF2-40B4-BE49-F238E27FC236}">
                <a16:creationId xmlns:a16="http://schemas.microsoft.com/office/drawing/2014/main" xmlns=""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xmlns=""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p14="http://schemas.microsoft.com/office/powerpoint/2010/main" xmlns="" val="38086202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r>
              <a:rPr lang="en-US" sz="3200" dirty="0" smtClean="0"/>
              <a:t>Question # 2</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lstStyle/>
          <a:p>
            <a:r>
              <a:rPr lang="en-US" dirty="0" smtClean="0"/>
              <a:t>Answer # 2</a:t>
            </a:r>
            <a:endParaRPr lang="en-US" dirty="0"/>
          </a:p>
        </p:txBody>
      </p:sp>
      <p:sp>
        <p:nvSpPr>
          <p:cNvPr id="3" name="Content Placeholder 2"/>
          <p:cNvSpPr>
            <a:spLocks noGrp="1"/>
          </p:cNvSpPr>
          <p:nvPr>
            <p:ph idx="1"/>
          </p:nvPr>
        </p:nvSpPr>
        <p:spPr>
          <a:xfrm>
            <a:off x="914400" y="1066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B8B3A0-EA0E-4157-94AB-106BEC8E5EA5}"/>
              </a:ext>
            </a:extLst>
          </p:cNvPr>
          <p:cNvSpPr>
            <a:spLocks noGrp="1"/>
          </p:cNvSpPr>
          <p:nvPr>
            <p:ph type="title"/>
          </p:nvPr>
        </p:nvSpPr>
        <p:spPr>
          <a:xfrm>
            <a:off x="611560" y="-79571"/>
            <a:ext cx="7200900" cy="1142385"/>
          </a:xfrm>
        </p:spPr>
        <p:txBody>
          <a:bodyPr>
            <a:normAutofit/>
          </a:bodyPr>
          <a:lstStyle/>
          <a:p>
            <a:r>
              <a:rPr lang="en-MY" sz="3200" dirty="0"/>
              <a:t>Chain of Command</a:t>
            </a:r>
          </a:p>
        </p:txBody>
      </p:sp>
      <p:pic>
        <p:nvPicPr>
          <p:cNvPr id="5" name="Content Placeholder 4">
            <a:extLst>
              <a:ext uri="{FF2B5EF4-FFF2-40B4-BE49-F238E27FC236}">
                <a16:creationId xmlns:a16="http://schemas.microsoft.com/office/drawing/2014/main" xmlns=""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a16="http://schemas.microsoft.com/office/drawing/2014/main" xmlns=""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xmlns="" val="2655236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3</a:t>
            </a:r>
            <a:endParaRPr lang="en-US" dirty="0"/>
          </a:p>
        </p:txBody>
      </p:sp>
      <p:sp>
        <p:nvSpPr>
          <p:cNvPr id="3" name="Content Placeholder 2"/>
          <p:cNvSpPr>
            <a:spLocks noGrp="1"/>
          </p:cNvSpPr>
          <p:nvPr>
            <p:ph idx="1"/>
          </p:nvPr>
        </p:nvSpPr>
        <p:spPr>
          <a:xfrm>
            <a:off x="838200" y="990600"/>
            <a:ext cx="7696200" cy="4876800"/>
          </a:xfrm>
        </p:spPr>
        <p:txBody>
          <a:bodyPr>
            <a:normAutofit/>
          </a:bodyPr>
          <a:lstStyle/>
          <a:p>
            <a:pPr>
              <a:buNone/>
            </a:pPr>
            <a:r>
              <a:rPr lang="en-US" sz="2800" dirty="0" smtClean="0"/>
              <a:t>An MNC, in which almost all decisions of any importance are made by the Global CEO, would be MOST likely to have which organizational structure?</a:t>
            </a:r>
          </a:p>
          <a:p>
            <a:pPr marL="342900" indent="-342900">
              <a:buFont typeface="+mj-lt"/>
              <a:buAutoNum type="alphaUcPeriod"/>
            </a:pPr>
            <a:r>
              <a:rPr lang="en-US" sz="2800" dirty="0" smtClean="0"/>
              <a:t>Hierarchical</a:t>
            </a:r>
          </a:p>
          <a:p>
            <a:pPr marL="342900" indent="-342900">
              <a:buFont typeface="+mj-lt"/>
              <a:buAutoNum type="alphaUcPeriod"/>
            </a:pPr>
            <a:r>
              <a:rPr lang="en-US" sz="2800" dirty="0" smtClean="0"/>
              <a:t>Centralized</a:t>
            </a:r>
          </a:p>
          <a:p>
            <a:pPr marL="342900" indent="-342900">
              <a:buFont typeface="+mj-lt"/>
              <a:buAutoNum type="alphaUcPeriod"/>
            </a:pPr>
            <a:r>
              <a:rPr lang="en-US" sz="2800" dirty="0" smtClean="0"/>
              <a:t>Functional</a:t>
            </a:r>
          </a:p>
          <a:p>
            <a:pPr marL="342900" indent="-342900">
              <a:buFont typeface="+mj-lt"/>
              <a:buAutoNum type="alphaUcPeriod"/>
            </a:pPr>
            <a:r>
              <a:rPr lang="en-US" sz="2800" dirty="0" smtClean="0"/>
              <a:t>Matrix</a:t>
            </a:r>
          </a:p>
          <a:p>
            <a:pPr marL="342900" indent="-342900">
              <a:buFont typeface="+mj-lt"/>
              <a:buAutoNum type="alphaUcPeriod"/>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Answer # 3</a:t>
            </a:r>
            <a:endParaRPr lang="en-US" sz="2800"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5659708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 xmlns:a16="http://schemas.microsoft.com/office/drawing/2014/main"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 xmlns:p14="http://schemas.microsoft.com/office/powerpoint/2010/main" val="31318704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E1E8C-C926-4AEE-B1AB-FD725AF9435E}"/>
              </a:ext>
            </a:extLst>
          </p:cNvPr>
          <p:cNvSpPr>
            <a:spLocks noGrp="1"/>
          </p:cNvSpPr>
          <p:nvPr>
            <p:ph type="title"/>
          </p:nvPr>
        </p:nvSpPr>
        <p:spPr>
          <a:xfrm>
            <a:off x="755576" y="-29765"/>
            <a:ext cx="7200900" cy="1142385"/>
          </a:xfrm>
        </p:spPr>
        <p:txBody>
          <a:bodyPr>
            <a:normAutofit/>
          </a:bodyPr>
          <a:lstStyle/>
          <a:p>
            <a:r>
              <a:rPr lang="en-MY" sz="3200" dirty="0"/>
              <a:t>Structure affects how strategic decisions are made</a:t>
            </a:r>
          </a:p>
        </p:txBody>
      </p:sp>
      <p:sp>
        <p:nvSpPr>
          <p:cNvPr id="3" name="Content Placeholder 2">
            <a:extLst>
              <a:ext uri="{FF2B5EF4-FFF2-40B4-BE49-F238E27FC236}">
                <a16:creationId xmlns="" xmlns:a16="http://schemas.microsoft.com/office/drawing/2014/main" id="{7BBBE26B-701A-481E-962F-1C6F8E1BC2F8}"/>
              </a:ext>
            </a:extLst>
          </p:cNvPr>
          <p:cNvSpPr>
            <a:spLocks noGrp="1"/>
          </p:cNvSpPr>
          <p:nvPr>
            <p:ph idx="1"/>
          </p:nvPr>
        </p:nvSpPr>
        <p:spPr>
          <a:xfrm>
            <a:off x="539552" y="1340768"/>
            <a:ext cx="8280920" cy="4890765"/>
          </a:xfrm>
        </p:spPr>
        <p:txBody>
          <a:bodyPr>
            <a:normAutofit fontScale="92500" lnSpcReduction="10000"/>
          </a:bodyPr>
          <a:lstStyle/>
          <a:p>
            <a:pPr>
              <a:lnSpc>
                <a:spcPct val="80000"/>
              </a:lnSpc>
            </a:pPr>
            <a:r>
              <a:rPr lang="en-US" altLang="en-US" sz="26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latin typeface="Arial" panose="020B0604020202020204" pitchFamily="34" charset="0"/>
              <a:cs typeface="Arial" panose="020B0604020202020204" pitchFamily="34" charset="0"/>
            </a:endParaRPr>
          </a:p>
          <a:p>
            <a:pPr>
              <a:lnSpc>
                <a:spcPct val="80000"/>
              </a:lnSpc>
            </a:pPr>
            <a:r>
              <a:rPr lang="en-US" altLang="en-US" sz="26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600" dirty="0">
              <a:latin typeface="Arial" panose="020B0604020202020204" pitchFamily="34" charset="0"/>
              <a:cs typeface="Arial" panose="020B0604020202020204" pitchFamily="34" charset="0"/>
            </a:endParaRPr>
          </a:p>
          <a:p>
            <a:pPr>
              <a:lnSpc>
                <a:spcPct val="80000"/>
              </a:lnSpc>
            </a:pPr>
            <a:r>
              <a:rPr lang="en-US" altLang="en-US" sz="26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9276609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 xmlns:a16="http://schemas.microsoft.com/office/drawing/2014/main"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 xmlns:p14="http://schemas.microsoft.com/office/powerpoint/2010/main" val="9605572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4087ED-DEE8-7A64-C8C4-7C62DB534FFA}"/>
              </a:ext>
            </a:extLst>
          </p:cNvPr>
          <p:cNvSpPr>
            <a:spLocks noGrp="1"/>
          </p:cNvSpPr>
          <p:nvPr>
            <p:ph type="title"/>
          </p:nvPr>
        </p:nvSpPr>
        <p:spPr>
          <a:xfrm>
            <a:off x="509965" y="-6638"/>
            <a:ext cx="7200900" cy="1142385"/>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 xmlns:p14="http://schemas.microsoft.com/office/powerpoint/2010/main" val="38684516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208006-6273-6D6A-2B59-380A830AFCB7}"/>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 xmlns:p14="http://schemas.microsoft.com/office/powerpoint/2010/main" val="24799755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 xmlns:a16="http://schemas.microsoft.com/office/drawing/2014/main"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 xmlns:p14="http://schemas.microsoft.com/office/powerpoint/2010/main" val="15437362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F20D81-2E14-3D82-B14C-8BC26558CF6F}"/>
              </a:ext>
            </a:extLst>
          </p:cNvPr>
          <p:cNvSpPr>
            <a:spLocks noGrp="1"/>
          </p:cNvSpPr>
          <p:nvPr>
            <p:ph type="title"/>
          </p:nvPr>
        </p:nvSpPr>
        <p:spPr>
          <a:xfrm>
            <a:off x="827584" y="-171400"/>
            <a:ext cx="7200900" cy="1142385"/>
          </a:xfrm>
        </p:spPr>
        <p:txBody>
          <a:bodyPr>
            <a:normAutofit/>
          </a:bodyPr>
          <a:lstStyle/>
          <a:p>
            <a:r>
              <a:rPr lang="en-MY" sz="2800" dirty="0"/>
              <a:t>Question # 2</a:t>
            </a:r>
          </a:p>
        </p:txBody>
      </p:sp>
      <p:sp>
        <p:nvSpPr>
          <p:cNvPr id="3" name="Content Placeholder 2">
            <a:extLst>
              <a:ext uri="{FF2B5EF4-FFF2-40B4-BE49-F238E27FC236}">
                <a16:creationId xmlns="" xmlns:a16="http://schemas.microsoft.com/office/drawing/2014/main"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 xmlns:p14="http://schemas.microsoft.com/office/powerpoint/2010/main" val="23320147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F7A4C0-65BB-B49D-E76B-350B3D298816}"/>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2735731C-CF97-EDF3-A984-47E8E0372288}"/>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 xmlns:p14="http://schemas.microsoft.com/office/powerpoint/2010/main" val="30813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47559C-32C3-4075-9879-EFE45FBCCE5C}"/>
              </a:ext>
            </a:extLst>
          </p:cNvPr>
          <p:cNvSpPr>
            <a:spLocks noGrp="1"/>
          </p:cNvSpPr>
          <p:nvPr>
            <p:ph type="title"/>
          </p:nvPr>
        </p:nvSpPr>
        <p:spPr>
          <a:xfrm>
            <a:off x="755576" y="127282"/>
            <a:ext cx="7200900" cy="1142385"/>
          </a:xfrm>
        </p:spPr>
        <p:txBody>
          <a:bodyPr>
            <a:normAutofit/>
          </a:bodyPr>
          <a:lstStyle/>
          <a:p>
            <a:r>
              <a:rPr lang="en-MY" sz="3600" dirty="0"/>
              <a:t>Matrix Structure</a:t>
            </a:r>
          </a:p>
        </p:txBody>
      </p:sp>
      <p:sp>
        <p:nvSpPr>
          <p:cNvPr id="3" name="Content Placeholder 2">
            <a:extLst>
              <a:ext uri="{FF2B5EF4-FFF2-40B4-BE49-F238E27FC236}">
                <a16:creationId xmlns="" xmlns:a16="http://schemas.microsoft.com/office/drawing/2014/main"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 xmlns:p14="http://schemas.microsoft.com/office/powerpoint/2010/main" val="1480091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737CCA-8235-42A3-9512-7C8938CFC07F}"/>
              </a:ext>
            </a:extLst>
          </p:cNvPr>
          <p:cNvSpPr>
            <a:spLocks noGrp="1"/>
          </p:cNvSpPr>
          <p:nvPr>
            <p:ph type="title"/>
          </p:nvPr>
        </p:nvSpPr>
        <p:spPr>
          <a:xfrm>
            <a:off x="685800" y="-293380"/>
            <a:ext cx="7200900" cy="1142385"/>
          </a:xfrm>
        </p:spPr>
        <p:txBody>
          <a:bodyPr>
            <a:normAutofit/>
          </a:bodyPr>
          <a:lstStyle/>
          <a:p>
            <a:r>
              <a:rPr lang="en-MY" sz="3200" dirty="0"/>
              <a:t>Boundaryless Structure</a:t>
            </a:r>
          </a:p>
        </p:txBody>
      </p:sp>
      <p:sp>
        <p:nvSpPr>
          <p:cNvPr id="3" name="Content Placeholder 2">
            <a:extLst>
              <a:ext uri="{FF2B5EF4-FFF2-40B4-BE49-F238E27FC236}">
                <a16:creationId xmlns="" xmlns:a16="http://schemas.microsoft.com/office/drawing/2014/main"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 xmlns:p14="http://schemas.microsoft.com/office/powerpoint/2010/main" val="1792327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 xmlns:a16="http://schemas.microsoft.com/office/drawing/2014/main"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 xmlns:p14="http://schemas.microsoft.com/office/powerpoint/2010/main" val="13424394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C16F54-10AD-45DD-8C0A-48317D8A76D7}"/>
              </a:ext>
            </a:extLst>
          </p:cNvPr>
          <p:cNvSpPr>
            <a:spLocks noGrp="1"/>
          </p:cNvSpPr>
          <p:nvPr>
            <p:ph type="title"/>
          </p:nvPr>
        </p:nvSpPr>
        <p:spPr>
          <a:xfrm>
            <a:off x="827584" y="116632"/>
            <a:ext cx="7200900" cy="1142385"/>
          </a:xfrm>
        </p:spPr>
        <p:txBody>
          <a:bodyPr>
            <a:normAutofit/>
          </a:bodyPr>
          <a:lstStyle/>
          <a:p>
            <a:r>
              <a:rPr lang="en-MY" sz="3200" dirty="0"/>
              <a:t>Question # 1</a:t>
            </a:r>
          </a:p>
        </p:txBody>
      </p:sp>
      <p:sp>
        <p:nvSpPr>
          <p:cNvPr id="3" name="Content Placeholder 2">
            <a:extLst>
              <a:ext uri="{FF2B5EF4-FFF2-40B4-BE49-F238E27FC236}">
                <a16:creationId xmlns="" xmlns:a16="http://schemas.microsoft.com/office/drawing/2014/main"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 xmlns:p14="http://schemas.microsoft.com/office/powerpoint/2010/main" val="29951061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89049-07A3-4DE4-9B95-BCB3CAC6C290}"/>
              </a:ext>
            </a:extLst>
          </p:cNvPr>
          <p:cNvSpPr>
            <a:spLocks noGrp="1"/>
          </p:cNvSpPr>
          <p:nvPr>
            <p:ph type="title"/>
          </p:nvPr>
        </p:nvSpPr>
        <p:spPr>
          <a:xfrm>
            <a:off x="539552" y="34854"/>
            <a:ext cx="7200900" cy="1142385"/>
          </a:xfrm>
        </p:spPr>
        <p:txBody>
          <a:bodyPr>
            <a:normAutofit/>
          </a:bodyPr>
          <a:lstStyle/>
          <a:p>
            <a:r>
              <a:rPr lang="en-MY" sz="3200" dirty="0"/>
              <a:t>Answer # 1</a:t>
            </a:r>
          </a:p>
        </p:txBody>
      </p:sp>
      <p:sp>
        <p:nvSpPr>
          <p:cNvPr id="3" name="Content Placeholder 2">
            <a:extLst>
              <a:ext uri="{FF2B5EF4-FFF2-40B4-BE49-F238E27FC236}">
                <a16:creationId xmlns="" xmlns:a16="http://schemas.microsoft.com/office/drawing/2014/main"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 xmlns:p14="http://schemas.microsoft.com/office/powerpoint/2010/main" val="1463889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AEA979-5171-AC30-715C-FC6E1E8042E8}"/>
              </a:ext>
            </a:extLst>
          </p:cNvPr>
          <p:cNvSpPr>
            <a:spLocks noGrp="1"/>
          </p:cNvSpPr>
          <p:nvPr>
            <p:ph type="title"/>
          </p:nvPr>
        </p:nvSpPr>
        <p:spPr>
          <a:xfrm>
            <a:off x="706448" y="-293275"/>
            <a:ext cx="7200900" cy="1142385"/>
          </a:xfrm>
        </p:spPr>
        <p:txBody>
          <a:bodyPr>
            <a:normAutofit/>
          </a:bodyPr>
          <a:lstStyle/>
          <a:p>
            <a:r>
              <a:rPr lang="en-MY" sz="2800" dirty="0"/>
              <a:t>Question # 2</a:t>
            </a:r>
          </a:p>
        </p:txBody>
      </p:sp>
      <p:sp>
        <p:nvSpPr>
          <p:cNvPr id="3" name="Content Placeholder 2">
            <a:extLst>
              <a:ext uri="{FF2B5EF4-FFF2-40B4-BE49-F238E27FC236}">
                <a16:creationId xmlns="" xmlns:a16="http://schemas.microsoft.com/office/drawing/2014/main"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 xmlns:p14="http://schemas.microsoft.com/office/powerpoint/2010/main" val="8925965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D0D64D-80EA-2E50-07DD-E17D49B3AEEF}"/>
              </a:ext>
            </a:extLst>
          </p:cNvPr>
          <p:cNvSpPr>
            <a:spLocks noGrp="1"/>
          </p:cNvSpPr>
          <p:nvPr>
            <p:ph type="title"/>
          </p:nvPr>
        </p:nvSpPr>
        <p:spPr>
          <a:xfrm>
            <a:off x="653052" y="0"/>
            <a:ext cx="7200900" cy="1142385"/>
          </a:xfrm>
        </p:spPr>
        <p:txBody>
          <a:bodyPr/>
          <a:lstStyle/>
          <a:p>
            <a:r>
              <a:rPr lang="en-MY" sz="2400" dirty="0"/>
              <a:t>Answer # 2</a:t>
            </a:r>
            <a:endParaRPr lang="en-MY" dirty="0"/>
          </a:p>
        </p:txBody>
      </p:sp>
      <p:sp>
        <p:nvSpPr>
          <p:cNvPr id="3" name="Content Placeholder 2">
            <a:extLst>
              <a:ext uri="{FF2B5EF4-FFF2-40B4-BE49-F238E27FC236}">
                <a16:creationId xmlns="" xmlns:a16="http://schemas.microsoft.com/office/drawing/2014/main"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 xmlns:p14="http://schemas.microsoft.com/office/powerpoint/2010/main" val="930776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1FBB43-1530-9F9E-C752-5E67A007F217}"/>
              </a:ext>
            </a:extLst>
          </p:cNvPr>
          <p:cNvSpPr>
            <a:spLocks noGrp="1"/>
          </p:cNvSpPr>
          <p:nvPr>
            <p:ph type="title"/>
          </p:nvPr>
        </p:nvSpPr>
        <p:spPr>
          <a:xfrm>
            <a:off x="683568" y="121503"/>
            <a:ext cx="7200900" cy="1142385"/>
          </a:xfrm>
        </p:spPr>
        <p:txBody>
          <a:bodyPr/>
          <a:lstStyle/>
          <a:p>
            <a:r>
              <a:rPr lang="en-MY" sz="2400" dirty="0"/>
              <a:t>Question # 3</a:t>
            </a:r>
            <a:endParaRPr lang="en-MY" dirty="0"/>
          </a:p>
        </p:txBody>
      </p:sp>
      <p:sp>
        <p:nvSpPr>
          <p:cNvPr id="3" name="Content Placeholder 2">
            <a:extLst>
              <a:ext uri="{FF2B5EF4-FFF2-40B4-BE49-F238E27FC236}">
                <a16:creationId xmlns="" xmlns:a16="http://schemas.microsoft.com/office/drawing/2014/main"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 xmlns:p14="http://schemas.microsoft.com/office/powerpoint/2010/main" val="14947677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100D7D-48A4-6D83-D5E2-D65017DE2AD4}"/>
              </a:ext>
            </a:extLst>
          </p:cNvPr>
          <p:cNvSpPr>
            <a:spLocks noGrp="1"/>
          </p:cNvSpPr>
          <p:nvPr>
            <p:ph type="title"/>
          </p:nvPr>
        </p:nvSpPr>
        <p:spPr>
          <a:xfrm>
            <a:off x="683568" y="-171400"/>
            <a:ext cx="7200900" cy="1142385"/>
          </a:xfrm>
        </p:spPr>
        <p:txBody>
          <a:bodyPr/>
          <a:lstStyle/>
          <a:p>
            <a:r>
              <a:rPr lang="en-MY" sz="2400" dirty="0"/>
              <a:t>Answer # 3</a:t>
            </a:r>
            <a:endParaRPr lang="en-MY" dirty="0"/>
          </a:p>
        </p:txBody>
      </p:sp>
      <p:sp>
        <p:nvSpPr>
          <p:cNvPr id="3" name="Content Placeholder 2">
            <a:extLst>
              <a:ext uri="{FF2B5EF4-FFF2-40B4-BE49-F238E27FC236}">
                <a16:creationId xmlns="" xmlns:a16="http://schemas.microsoft.com/office/drawing/2014/main"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 xmlns:p14="http://schemas.microsoft.com/office/powerpoint/2010/main" val="1048719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4B1601-4848-8473-BA6D-E6602F05427B}"/>
              </a:ext>
            </a:extLst>
          </p:cNvPr>
          <p:cNvSpPr>
            <a:spLocks noGrp="1"/>
          </p:cNvSpPr>
          <p:nvPr>
            <p:ph type="title"/>
          </p:nvPr>
        </p:nvSpPr>
        <p:spPr>
          <a:xfrm>
            <a:off x="683568" y="-243408"/>
            <a:ext cx="7200900" cy="1142385"/>
          </a:xfrm>
        </p:spPr>
        <p:txBody>
          <a:bodyPr/>
          <a:lstStyle/>
          <a:p>
            <a:r>
              <a:rPr lang="en-MY" sz="2400" dirty="0"/>
              <a:t>Question # 4</a:t>
            </a:r>
            <a:endParaRPr lang="en-MY" dirty="0"/>
          </a:p>
        </p:txBody>
      </p:sp>
      <p:sp>
        <p:nvSpPr>
          <p:cNvPr id="3" name="Content Placeholder 2">
            <a:extLst>
              <a:ext uri="{FF2B5EF4-FFF2-40B4-BE49-F238E27FC236}">
                <a16:creationId xmlns="" xmlns:a16="http://schemas.microsoft.com/office/drawing/2014/main" id="{3FB1198B-1673-BA05-6A58-15323E49515D}"/>
              </a:ext>
            </a:extLst>
          </p:cNvPr>
          <p:cNvSpPr>
            <a:spLocks noGrp="1"/>
          </p:cNvSpPr>
          <p:nvPr>
            <p:ph idx="1"/>
          </p:nvPr>
        </p:nvSpPr>
        <p:spPr>
          <a:xfrm>
            <a:off x="539552" y="1124744"/>
            <a:ext cx="8136904" cy="4968552"/>
          </a:xfrm>
        </p:spPr>
        <p:txBody>
          <a:bodyPr>
            <a:normAutofit/>
          </a:bodyPr>
          <a:lstStyle/>
          <a:p>
            <a:pPr marL="0" indent="0">
              <a:buNone/>
            </a:pPr>
            <a:r>
              <a:rPr lang="en-MY" sz="2400" dirty="0"/>
              <a:t>How does increased specialization impact workers?</a:t>
            </a:r>
          </a:p>
          <a:p>
            <a:pPr marL="0" indent="0">
              <a:buNone/>
            </a:pPr>
            <a:endParaRPr lang="en-MY" sz="2400" dirty="0"/>
          </a:p>
          <a:p>
            <a:pPr marL="457200" indent="-457200">
              <a:buFont typeface="+mj-lt"/>
              <a:buAutoNum type="alphaUcPeriod"/>
            </a:pPr>
            <a:r>
              <a:rPr lang="en-MY" sz="2400" dirty="0"/>
              <a:t>It increases efficiency, but may decrease motivation as highly specialized jobs may not be engaging.</a:t>
            </a:r>
          </a:p>
          <a:p>
            <a:pPr marL="457200" indent="-457200">
              <a:buFont typeface="+mj-lt"/>
              <a:buAutoNum type="alphaUcPeriod"/>
            </a:pPr>
            <a:r>
              <a:rPr lang="en-MY" sz="2400" dirty="0"/>
              <a:t>It increases centralization of the company, which can be good if the leadership focuses on maintaining high efficiency.</a:t>
            </a:r>
          </a:p>
          <a:p>
            <a:pPr marL="457200" indent="-457200">
              <a:buFont typeface="+mj-lt"/>
              <a:buAutoNum type="alphaUcPeriod"/>
            </a:pPr>
            <a:r>
              <a:rPr lang="en-MY" sz="2400" dirty="0"/>
              <a:t>It decreases efficiency of the company, as the extreme specialization facilitates a negative climate with little communication.</a:t>
            </a:r>
          </a:p>
          <a:p>
            <a:pPr marL="457200" indent="-457200">
              <a:buFont typeface="+mj-lt"/>
              <a:buAutoNum type="alphaUcPeriod"/>
            </a:pPr>
            <a:r>
              <a:rPr lang="en-MY" sz="2400" dirty="0"/>
              <a:t>It increases efficiency and raises morale because everyone knows exactly what they are supposed to do.</a:t>
            </a:r>
          </a:p>
        </p:txBody>
      </p:sp>
    </p:spTree>
    <p:extLst>
      <p:ext uri="{BB962C8B-B14F-4D97-AF65-F5344CB8AC3E}">
        <p14:creationId xmlns="" xmlns:p14="http://schemas.microsoft.com/office/powerpoint/2010/main" val="38050503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B8B56C-D91A-6B20-89F4-22B0891265A7}"/>
              </a:ext>
            </a:extLst>
          </p:cNvPr>
          <p:cNvSpPr>
            <a:spLocks noGrp="1"/>
          </p:cNvSpPr>
          <p:nvPr>
            <p:ph type="title"/>
          </p:nvPr>
        </p:nvSpPr>
        <p:spPr>
          <a:xfrm>
            <a:off x="683568" y="-243408"/>
            <a:ext cx="7200900" cy="1142385"/>
          </a:xfrm>
        </p:spPr>
        <p:txBody>
          <a:bodyPr/>
          <a:lstStyle/>
          <a:p>
            <a:r>
              <a:rPr lang="en-MY" sz="2400" dirty="0"/>
              <a:t>Answer # 4</a:t>
            </a:r>
            <a:endParaRPr lang="en-MY" dirty="0"/>
          </a:p>
        </p:txBody>
      </p:sp>
      <p:sp>
        <p:nvSpPr>
          <p:cNvPr id="3" name="Content Placeholder 2">
            <a:extLst>
              <a:ext uri="{FF2B5EF4-FFF2-40B4-BE49-F238E27FC236}">
                <a16:creationId xmlns="" xmlns:a16="http://schemas.microsoft.com/office/drawing/2014/main" id="{DA389EB3-3A48-B75F-5326-BFF9D05E977C}"/>
              </a:ext>
            </a:extLst>
          </p:cNvPr>
          <p:cNvSpPr>
            <a:spLocks noGrp="1"/>
          </p:cNvSpPr>
          <p:nvPr>
            <p:ph idx="1"/>
          </p:nvPr>
        </p:nvSpPr>
        <p:spPr>
          <a:xfrm>
            <a:off x="539552" y="1556792"/>
            <a:ext cx="8064896" cy="4104456"/>
          </a:xfrm>
        </p:spPr>
        <p:txBody>
          <a:bodyPr>
            <a:normAutofit/>
          </a:bodyPr>
          <a:lstStyle/>
          <a:p>
            <a:r>
              <a:rPr lang="en-MY" sz="2400" b="1" dirty="0"/>
              <a:t>Option A</a:t>
            </a:r>
          </a:p>
          <a:p>
            <a:endParaRPr lang="en-MY" sz="2400" dirty="0"/>
          </a:p>
          <a:p>
            <a:pPr marL="0" indent="0">
              <a:buNone/>
            </a:pPr>
            <a:r>
              <a:rPr lang="en-MY" sz="2400" b="0" i="0" dirty="0">
                <a:effectLst/>
              </a:rPr>
              <a:t>High specialization results in high efficiency, but can lead to boredom by workers who are required to perform the same repetitive task over and over.</a:t>
            </a:r>
            <a:endParaRPr lang="en-MY" sz="2400" dirty="0"/>
          </a:p>
        </p:txBody>
      </p:sp>
    </p:spTree>
    <p:extLst>
      <p:ext uri="{BB962C8B-B14F-4D97-AF65-F5344CB8AC3E}">
        <p14:creationId xmlns="" xmlns:p14="http://schemas.microsoft.com/office/powerpoint/2010/main" val="3889513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2803910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 xmlns:a16="http://schemas.microsoft.com/office/drawing/2014/main"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 xmlns:p14="http://schemas.microsoft.com/office/powerpoint/2010/main" val="2778314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 xmlns:a16="http://schemas.microsoft.com/office/drawing/2014/main"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 xmlns:p14="http://schemas.microsoft.com/office/powerpoint/2010/main" val="2167085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 xmlns:a16="http://schemas.microsoft.com/office/drawing/2014/main"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 xmlns:p14="http://schemas.microsoft.com/office/powerpoint/2010/main" val="6957590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 xmlns:a16="http://schemas.microsoft.com/office/drawing/2014/main"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 xmlns:p14="http://schemas.microsoft.com/office/powerpoint/2010/main" val="12369711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 xmlns:a16="http://schemas.microsoft.com/office/drawing/2014/main"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 xmlns:p14="http://schemas.microsoft.com/office/powerpoint/2010/main" val="22391818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 xmlns:a16="http://schemas.microsoft.com/office/drawing/2014/main"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 xmlns:p14="http://schemas.microsoft.com/office/powerpoint/2010/main" val="303730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 xmlns:a16="http://schemas.microsoft.com/office/drawing/2014/main"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 xmlns:p14="http://schemas.microsoft.com/office/powerpoint/2010/main" val="17952485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C1FF37-BF62-40E8-9916-E5D2FD92F716}"/>
              </a:ext>
            </a:extLst>
          </p:cNvPr>
          <p:cNvSpPr>
            <a:spLocks noGrp="1"/>
          </p:cNvSpPr>
          <p:nvPr>
            <p:ph type="title"/>
          </p:nvPr>
        </p:nvSpPr>
        <p:spPr>
          <a:xfrm>
            <a:off x="899592" y="116632"/>
            <a:ext cx="7200900" cy="1142385"/>
          </a:xfrm>
        </p:spPr>
        <p:txBody>
          <a:bodyPr>
            <a:normAutofit/>
          </a:bodyPr>
          <a:lstStyle/>
          <a:p>
            <a:r>
              <a:rPr lang="en-MY" sz="3200" dirty="0"/>
              <a:t>Question # 1</a:t>
            </a:r>
          </a:p>
        </p:txBody>
      </p:sp>
      <p:sp>
        <p:nvSpPr>
          <p:cNvPr id="3" name="Content Placeholder 2">
            <a:extLst>
              <a:ext uri="{FF2B5EF4-FFF2-40B4-BE49-F238E27FC236}">
                <a16:creationId xmlns="" xmlns:a16="http://schemas.microsoft.com/office/drawing/2014/main" id="{17A69B79-A01D-45DA-95B3-B4A932618E96}"/>
              </a:ext>
            </a:extLst>
          </p:cNvPr>
          <p:cNvSpPr>
            <a:spLocks noGrp="1"/>
          </p:cNvSpPr>
          <p:nvPr>
            <p:ph idx="1"/>
          </p:nvPr>
        </p:nvSpPr>
        <p:spPr>
          <a:xfrm>
            <a:off x="755576" y="1524000"/>
            <a:ext cx="7776864" cy="4353272"/>
          </a:xfrm>
        </p:spPr>
        <p:txBody>
          <a:bodyPr>
            <a:noAutofit/>
          </a:bodyPr>
          <a:lstStyle/>
          <a:p>
            <a:pPr marL="0" indent="0">
              <a:buNone/>
            </a:pPr>
            <a:r>
              <a:rPr lang="en-MY" sz="2400" dirty="0"/>
              <a:t>Judy has been assigned to work on a project with several </a:t>
            </a:r>
            <a:r>
              <a:rPr lang="en-MY" sz="2400" dirty="0" err="1"/>
              <a:t>coworkers</a:t>
            </a:r>
            <a:r>
              <a:rPr lang="en-MY" sz="2400" dirty="0"/>
              <a:t>. Project members are interdependent on one another and all work towards the same end goal. Judy is a member of a _____</a:t>
            </a:r>
          </a:p>
          <a:p>
            <a:pPr marL="0" indent="0">
              <a:buNone/>
            </a:pPr>
            <a:endParaRPr lang="en-MY" sz="2400" dirty="0"/>
          </a:p>
          <a:p>
            <a:pPr marL="457200" indent="-457200">
              <a:buFont typeface="+mj-lt"/>
              <a:buAutoNum type="alphaUcPeriod"/>
            </a:pPr>
            <a:r>
              <a:rPr lang="en-MY" sz="2400" dirty="0"/>
              <a:t>work team</a:t>
            </a:r>
          </a:p>
          <a:p>
            <a:pPr marL="457200" indent="-457200">
              <a:buFont typeface="+mj-lt"/>
              <a:buAutoNum type="alphaUcPeriod"/>
            </a:pPr>
            <a:r>
              <a:rPr lang="en-MY" sz="2400" dirty="0"/>
              <a:t>informal group</a:t>
            </a:r>
          </a:p>
          <a:p>
            <a:pPr marL="457200" indent="-457200">
              <a:buFont typeface="+mj-lt"/>
              <a:buAutoNum type="alphaUcPeriod"/>
            </a:pPr>
            <a:r>
              <a:rPr lang="en-MY" sz="2400" dirty="0"/>
              <a:t>work group</a:t>
            </a:r>
          </a:p>
          <a:p>
            <a:pPr marL="457200" indent="-457200">
              <a:buFont typeface="+mj-lt"/>
              <a:buAutoNum type="alphaUcPeriod"/>
            </a:pPr>
            <a:r>
              <a:rPr lang="en-MY" sz="2400" dirty="0"/>
              <a:t>team group</a:t>
            </a:r>
          </a:p>
        </p:txBody>
      </p:sp>
    </p:spTree>
    <p:extLst>
      <p:ext uri="{BB962C8B-B14F-4D97-AF65-F5344CB8AC3E}">
        <p14:creationId xmlns="" xmlns:p14="http://schemas.microsoft.com/office/powerpoint/2010/main" val="29462352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260E0C-FEF2-4520-B25D-448CAE36B446}"/>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 xmlns:a16="http://schemas.microsoft.com/office/drawing/2014/main" id="{75CEE2CE-8458-43A8-9326-B650B447EB07}"/>
              </a:ext>
            </a:extLst>
          </p:cNvPr>
          <p:cNvSpPr>
            <a:spLocks noGrp="1"/>
          </p:cNvSpPr>
          <p:nvPr>
            <p:ph idx="1"/>
          </p:nvPr>
        </p:nvSpPr>
        <p:spPr/>
        <p:txBody>
          <a:bodyPr/>
          <a:lstStyle/>
          <a:p>
            <a:r>
              <a:rPr lang="en-MY" sz="2800" dirty="0"/>
              <a:t>Option A</a:t>
            </a:r>
          </a:p>
          <a:p>
            <a:endParaRPr lang="en-MY" sz="2800" dirty="0"/>
          </a:p>
          <a:p>
            <a:pPr marL="0" indent="0">
              <a:buNone/>
            </a:pPr>
            <a:r>
              <a:rPr lang="en-MY" sz="2400" b="0" i="0" dirty="0">
                <a:effectLst/>
              </a:rPr>
              <a:t>Judy is a member of a work team that has members who work interdependently on a specific, common goal to produce an end result for their business.</a:t>
            </a:r>
            <a:endParaRPr lang="en-MY" sz="2400" dirty="0"/>
          </a:p>
        </p:txBody>
      </p:sp>
    </p:spTree>
    <p:extLst>
      <p:ext uri="{BB962C8B-B14F-4D97-AF65-F5344CB8AC3E}">
        <p14:creationId xmlns="" xmlns:p14="http://schemas.microsoft.com/office/powerpoint/2010/main" val="33052801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836011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 xmlns:p14="http://schemas.microsoft.com/office/powerpoint/2010/main" val="9480376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 xmlns:a16="http://schemas.microsoft.com/office/drawing/2014/main" id="{4B1BFC98-52A0-4675-BCF6-2CC19DF658C6}"/>
              </a:ext>
            </a:extLst>
          </p:cNvPr>
          <p:cNvSpPr>
            <a:spLocks noGrp="1"/>
          </p:cNvSpPr>
          <p:nvPr>
            <p:ph idx="1"/>
          </p:nvPr>
        </p:nvSpPr>
        <p:spPr/>
        <p:txBody>
          <a:bodyPr>
            <a:normAutofit/>
          </a:bodyPr>
          <a:lstStyle/>
          <a:p>
            <a:r>
              <a:rPr lang="en-MY" sz="2400" dirty="0"/>
              <a:t>A </a:t>
            </a:r>
            <a:r>
              <a:rPr lang="en-MY" sz="2400" dirty="0" err="1"/>
              <a:t>startup</a:t>
            </a:r>
            <a:r>
              <a:rPr lang="en-MY" sz="2400" dirty="0"/>
              <a:t> is a company that's in the initial stages of business.</a:t>
            </a:r>
          </a:p>
          <a:p>
            <a:r>
              <a:rPr lang="en-MY" sz="2400" dirty="0"/>
              <a:t>Until the business gets off the ground, a </a:t>
            </a:r>
            <a:r>
              <a:rPr lang="en-MY" sz="2400" dirty="0" err="1"/>
              <a:t>startup</a:t>
            </a:r>
            <a:r>
              <a:rPr lang="en-MY" sz="2400" dirty="0"/>
              <a:t> is often financed by its founders and may attempt to attract outside investment.</a:t>
            </a:r>
          </a:p>
          <a:p>
            <a:r>
              <a:rPr lang="en-MY" sz="2400" dirty="0"/>
              <a:t>The many funding sources for </a:t>
            </a:r>
            <a:r>
              <a:rPr lang="en-MY" sz="2400" dirty="0" err="1"/>
              <a:t>startups</a:t>
            </a:r>
            <a:r>
              <a:rPr lang="en-MY" sz="2400" dirty="0"/>
              <a:t> include family and friends, venture capitalists, crowdfunding and loans</a:t>
            </a:r>
          </a:p>
        </p:txBody>
      </p:sp>
    </p:spTree>
    <p:extLst>
      <p:ext uri="{BB962C8B-B14F-4D97-AF65-F5344CB8AC3E}">
        <p14:creationId xmlns="" xmlns:p14="http://schemas.microsoft.com/office/powerpoint/2010/main" val="42021769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 xmlns:a16="http://schemas.microsoft.com/office/drawing/2014/main" id="{05149E47-A506-4061-8A99-DF34E1401488}"/>
              </a:ext>
            </a:extLst>
          </p:cNvPr>
          <p:cNvSpPr>
            <a:spLocks noGrp="1"/>
          </p:cNvSpPr>
          <p:nvPr>
            <p:ph idx="1"/>
          </p:nvPr>
        </p:nvSpPr>
        <p:spPr/>
        <p:txBody>
          <a:bodyPr>
            <a:normAutofit/>
          </a:bodyPr>
          <a:lstStyle/>
          <a:p>
            <a:pPr marL="0" indent="0">
              <a:buNone/>
            </a:pPr>
            <a:r>
              <a:rPr lang="en-MY" sz="2400" dirty="0"/>
              <a:t>In the growth phase, companies experience rapid sales growth. As sales increase rapidly, businesses start seeing profit once they pass the break-even point.</a:t>
            </a:r>
          </a:p>
        </p:txBody>
      </p:sp>
    </p:spTree>
    <p:extLst>
      <p:ext uri="{BB962C8B-B14F-4D97-AF65-F5344CB8AC3E}">
        <p14:creationId xmlns="" xmlns:p14="http://schemas.microsoft.com/office/powerpoint/2010/main" val="2117963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 xmlns:a16="http://schemas.microsoft.com/office/drawing/2014/main" id="{00638CCA-3F8E-4097-86F5-78D2F4F610B0}"/>
              </a:ext>
            </a:extLst>
          </p:cNvPr>
          <p:cNvSpPr>
            <a:spLocks noGrp="1"/>
          </p:cNvSpPr>
          <p:nvPr>
            <p:ph idx="1"/>
          </p:nvPr>
        </p:nvSpPr>
        <p:spPr/>
        <p:txBody>
          <a:bodyPr>
            <a:normAutofit/>
          </a:bodyPr>
          <a:lstStyle/>
          <a:p>
            <a:r>
              <a:rPr lang="en-MY" sz="2400" dirty="0"/>
              <a:t> Sales continue to increase, but at a slower rate, usually due to either approaching market saturation or the entry of new competitors in the market</a:t>
            </a:r>
          </a:p>
        </p:txBody>
      </p:sp>
    </p:spTree>
    <p:extLst>
      <p:ext uri="{BB962C8B-B14F-4D97-AF65-F5344CB8AC3E}">
        <p14:creationId xmlns="" xmlns:p14="http://schemas.microsoft.com/office/powerpoint/2010/main" val="3522990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 xmlns:a16="http://schemas.microsoft.com/office/drawing/2014/main" id="{D7886100-2898-40B9-BB52-00AB584E2341}"/>
              </a:ext>
            </a:extLst>
          </p:cNvPr>
          <p:cNvSpPr>
            <a:spLocks noGrp="1"/>
          </p:cNvSpPr>
          <p:nvPr>
            <p:ph idx="1"/>
          </p:nvPr>
        </p:nvSpPr>
        <p:spPr/>
        <p:txBody>
          <a:bodyPr>
            <a:normAutofit/>
          </a:bodyPr>
          <a:lstStyle/>
          <a:p>
            <a:r>
              <a:rPr lang="en-MY" sz="2400"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 xmlns:p14="http://schemas.microsoft.com/office/powerpoint/2010/main" val="21981931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 xmlns:a16="http://schemas.microsoft.com/office/drawing/2014/main" id="{8C29A669-27C5-4D85-B22F-6A5962388DC0}"/>
              </a:ext>
            </a:extLst>
          </p:cNvPr>
          <p:cNvSpPr>
            <a:spLocks noGrp="1"/>
          </p:cNvSpPr>
          <p:nvPr>
            <p:ph idx="1"/>
          </p:nvPr>
        </p:nvSpPr>
        <p:spPr/>
        <p:txBody>
          <a:bodyPr>
            <a:normAutofit/>
          </a:bodyPr>
          <a:lstStyle/>
          <a:p>
            <a:pPr marL="0" indent="0">
              <a:buNone/>
            </a:pPr>
            <a:r>
              <a:rPr lang="en-MY" sz="2400"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 xmlns:p14="http://schemas.microsoft.com/office/powerpoint/2010/main" val="20090095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EA7D30-07B5-4207-A3A4-D669773471F6}"/>
              </a:ext>
            </a:extLst>
          </p:cNvPr>
          <p:cNvSpPr>
            <a:spLocks noGrp="1"/>
          </p:cNvSpPr>
          <p:nvPr>
            <p:ph type="title"/>
          </p:nvPr>
        </p:nvSpPr>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53AB96FC-78F6-4504-AC95-11865104F60F}"/>
              </a:ext>
            </a:extLst>
          </p:cNvPr>
          <p:cNvSpPr>
            <a:spLocks noGrp="1"/>
          </p:cNvSpPr>
          <p:nvPr>
            <p:ph idx="1"/>
          </p:nvPr>
        </p:nvSpPr>
        <p:spPr/>
        <p:txBody>
          <a:bodyPr/>
          <a:lstStyle/>
          <a:p>
            <a:pPr marL="0" indent="0">
              <a:buNone/>
            </a:pPr>
            <a:r>
              <a:rPr lang="en-MY" sz="2400" dirty="0"/>
              <a:t>A company that increases recruitment efforts to hire new employees is in which phase of organizational development?	   </a:t>
            </a:r>
          </a:p>
          <a:p>
            <a:pPr marL="0" indent="0">
              <a:buNone/>
            </a:pPr>
            <a:r>
              <a:rPr lang="en-MY" sz="2400" dirty="0"/>
              <a:t>a) Introduction.	    </a:t>
            </a:r>
          </a:p>
          <a:p>
            <a:pPr marL="0" indent="0">
              <a:buNone/>
            </a:pPr>
            <a:r>
              <a:rPr lang="en-MY" sz="2400" dirty="0"/>
              <a:t>b) Growth.	    </a:t>
            </a:r>
          </a:p>
          <a:p>
            <a:pPr marL="0" indent="0">
              <a:buNone/>
            </a:pPr>
            <a:r>
              <a:rPr lang="en-MY" sz="2400" dirty="0"/>
              <a:t>c) Maturity.	    </a:t>
            </a:r>
          </a:p>
          <a:p>
            <a:pPr marL="0" indent="0">
              <a:buNone/>
            </a:pPr>
            <a:r>
              <a:rPr lang="en-MY" sz="2400" dirty="0"/>
              <a:t>d) Decline.</a:t>
            </a:r>
          </a:p>
          <a:p>
            <a:pPr marL="0" indent="0">
              <a:buNone/>
            </a:pPr>
            <a:endParaRPr lang="en-MY" dirty="0"/>
          </a:p>
        </p:txBody>
      </p:sp>
    </p:spTree>
    <p:extLst>
      <p:ext uri="{BB962C8B-B14F-4D97-AF65-F5344CB8AC3E}">
        <p14:creationId xmlns="" xmlns:p14="http://schemas.microsoft.com/office/powerpoint/2010/main" val="403827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A3F058-6DD1-4C66-B382-B75D6745B506}"/>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60F284FB-CDC2-4022-86C7-4A5764E743B7}"/>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A Company that is expanding market share and focusing on staffing and training is on growth phase.</a:t>
            </a:r>
          </a:p>
        </p:txBody>
      </p:sp>
    </p:spTree>
    <p:extLst>
      <p:ext uri="{BB962C8B-B14F-4D97-AF65-F5344CB8AC3E}">
        <p14:creationId xmlns="" xmlns:p14="http://schemas.microsoft.com/office/powerpoint/2010/main" val="36414428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2346</TotalTime>
  <Words>3325</Words>
  <Application>Microsoft Office PowerPoint</Application>
  <PresentationFormat>On-screen Show (4:3)</PresentationFormat>
  <Paragraphs>323</Paragraphs>
  <Slides>65</Slides>
  <Notes>4</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Diamond Grid 16x9</vt:lpstr>
      <vt:lpstr>BUSINESS LEADERSHIP - I</vt:lpstr>
      <vt:lpstr>Key Points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Question # 1</vt:lpstr>
      <vt:lpstr>Answer # 1</vt:lpstr>
      <vt:lpstr>Essentials of Organisation</vt:lpstr>
      <vt:lpstr>Levels of Management</vt:lpstr>
      <vt:lpstr>Span of Control</vt:lpstr>
      <vt:lpstr>Question # 2</vt:lpstr>
      <vt:lpstr>Answer # 2</vt:lpstr>
      <vt:lpstr>Chain of Command</vt:lpstr>
      <vt:lpstr>Question # 3</vt:lpstr>
      <vt:lpstr>Answer # 3</vt:lpstr>
      <vt:lpstr>Slide 26</vt:lpstr>
      <vt:lpstr>Type of Structures</vt:lpstr>
      <vt:lpstr>Structure affects how strategic decisions are made</vt:lpstr>
      <vt:lpstr>Functional Structure</vt:lpstr>
      <vt:lpstr>Question # 1</vt:lpstr>
      <vt:lpstr>Answer # 1</vt:lpstr>
      <vt:lpstr>Divisional Structure</vt:lpstr>
      <vt:lpstr>Question # 2</vt:lpstr>
      <vt:lpstr>Answer # 2</vt:lpstr>
      <vt:lpstr>Matrix Structure</vt:lpstr>
      <vt:lpstr>Boundaryless Structure</vt:lpstr>
      <vt:lpstr>Virtual and Network Structure</vt:lpstr>
      <vt:lpstr>Question # 1</vt:lpstr>
      <vt:lpstr>Answer # 1</vt:lpstr>
      <vt:lpstr>Question # 2</vt:lpstr>
      <vt:lpstr>Answer # 2</vt:lpstr>
      <vt:lpstr>Question # 3</vt:lpstr>
      <vt:lpstr>Answer # 3</vt:lpstr>
      <vt:lpstr>Question # 4</vt:lpstr>
      <vt:lpstr>Answer # 4</vt:lpstr>
      <vt:lpstr>Slide 46</vt:lpstr>
      <vt:lpstr>What is a Group?</vt:lpstr>
      <vt:lpstr>What is a Team?</vt:lpstr>
      <vt:lpstr>Types of Teams</vt:lpstr>
      <vt:lpstr>Group vs. Team</vt:lpstr>
      <vt:lpstr>Group vs. Team</vt:lpstr>
      <vt:lpstr>Group vs. Team</vt:lpstr>
      <vt:lpstr>When Does a Group Become a Team?</vt:lpstr>
      <vt:lpstr>Question # 1</vt:lpstr>
      <vt:lpstr>Answer # 1</vt:lpstr>
      <vt:lpstr>Slide 56</vt:lpstr>
      <vt:lpstr>Organisational Life Cycle</vt:lpstr>
      <vt:lpstr>Start-Up Stage</vt:lpstr>
      <vt:lpstr>Growth Stage</vt:lpstr>
      <vt:lpstr>Maturity Stage</vt:lpstr>
      <vt:lpstr>Decline Stage</vt:lpstr>
      <vt:lpstr>Revival Stage</vt:lpstr>
      <vt:lpstr>Question # 1</vt:lpstr>
      <vt:lpstr>Answer # 1</vt:lpstr>
      <vt:lpstr>Slide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104</cp:revision>
  <cp:lastPrinted>1601-01-01T00:00:00Z</cp:lastPrinted>
  <dcterms:created xsi:type="dcterms:W3CDTF">2020-07-09T15:12:46Z</dcterms:created>
  <dcterms:modified xsi:type="dcterms:W3CDTF">2022-08-13T06:46:36Z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