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7"/>
  </p:notesMasterIdLst>
  <p:handoutMasterIdLst>
    <p:handoutMasterId r:id="rId68"/>
  </p:handoutMasterIdLst>
  <p:sldIdLst>
    <p:sldId id="256" r:id="rId2"/>
    <p:sldId id="404" r:id="rId3"/>
    <p:sldId id="291" r:id="rId4"/>
    <p:sldId id="288" r:id="rId5"/>
    <p:sldId id="280" r:id="rId6"/>
    <p:sldId id="281" r:id="rId7"/>
    <p:sldId id="282" r:id="rId8"/>
    <p:sldId id="283" r:id="rId9"/>
    <p:sldId id="259" r:id="rId10"/>
    <p:sldId id="279" r:id="rId11"/>
    <p:sldId id="260" r:id="rId12"/>
    <p:sldId id="284" r:id="rId13"/>
    <p:sldId id="285" r:id="rId14"/>
    <p:sldId id="261" r:id="rId15"/>
    <p:sldId id="286" r:id="rId16"/>
    <p:sldId id="405" r:id="rId17"/>
    <p:sldId id="406" r:id="rId18"/>
    <p:sldId id="262" r:id="rId19"/>
    <p:sldId id="263" r:id="rId20"/>
    <p:sldId id="265" r:id="rId21"/>
    <p:sldId id="407" r:id="rId22"/>
    <p:sldId id="408" r:id="rId23"/>
    <p:sldId id="266" r:id="rId24"/>
    <p:sldId id="409" r:id="rId25"/>
    <p:sldId id="410" r:id="rId26"/>
    <p:sldId id="411" r:id="rId27"/>
    <p:sldId id="412" r:id="rId28"/>
    <p:sldId id="413" r:id="rId29"/>
    <p:sldId id="414" r:id="rId30"/>
    <p:sldId id="415" r:id="rId31"/>
    <p:sldId id="416" r:id="rId32"/>
    <p:sldId id="417" r:id="rId33"/>
    <p:sldId id="418" r:id="rId34"/>
    <p:sldId id="419" r:id="rId35"/>
    <p:sldId id="420" r:id="rId36"/>
    <p:sldId id="421" r:id="rId37"/>
    <p:sldId id="422" r:id="rId38"/>
    <p:sldId id="423" r:id="rId39"/>
    <p:sldId id="424" r:id="rId40"/>
    <p:sldId id="425" r:id="rId41"/>
    <p:sldId id="426" r:id="rId42"/>
    <p:sldId id="427" r:id="rId43"/>
    <p:sldId id="428" r:id="rId44"/>
    <p:sldId id="429" r:id="rId45"/>
    <p:sldId id="430" r:id="rId46"/>
    <p:sldId id="431" r:id="rId47"/>
    <p:sldId id="432" r:id="rId48"/>
    <p:sldId id="433" r:id="rId49"/>
    <p:sldId id="434" r:id="rId50"/>
    <p:sldId id="435" r:id="rId51"/>
    <p:sldId id="436" r:id="rId52"/>
    <p:sldId id="437" r:id="rId53"/>
    <p:sldId id="438" r:id="rId54"/>
    <p:sldId id="439" r:id="rId55"/>
    <p:sldId id="440" r:id="rId56"/>
    <p:sldId id="441" r:id="rId57"/>
    <p:sldId id="442" r:id="rId58"/>
    <p:sldId id="443" r:id="rId59"/>
    <p:sldId id="444" r:id="rId60"/>
    <p:sldId id="445" r:id="rId61"/>
    <p:sldId id="446" r:id="rId62"/>
    <p:sldId id="447" r:id="rId63"/>
    <p:sldId id="448" r:id="rId64"/>
    <p:sldId id="449" r:id="rId65"/>
    <p:sldId id="276"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96E88D84-48C0-4D57-8A73-5C93A2699245}"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B6A2589A-60B2-459F-8705-EDCA5CCE5DEE}" type="presOf" srcId="{BB93F34F-510E-44BF-8A3F-F74B9A7B938C}" destId="{3E94F731-DC7C-4B58-9F66-6B7B57C178BE}"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E08B687D-F079-48C6-86EB-9ACAEB7231AB}" type="presOf" srcId="{D27CD70E-DFBB-4221-9DFB-1B5A6662F39F}" destId="{BAF84493-57B1-45CA-968B-333D00BDD5BF}" srcOrd="0" destOrd="0" presId="urn:microsoft.com/office/officeart/2005/8/layout/vList2"/>
    <dgm:cxn modelId="{999421C5-BDBC-447E-A5C5-060276D1D652}" type="presOf" srcId="{9FF9C588-5AC7-4213-AC10-D7BF2859CFD7}" destId="{02733F7B-8381-46B4-A62D-60C94EF49351}"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5176C9CF-F1F8-4D9A-8BE7-39883E344646}" type="presOf" srcId="{62CB3C78-1DA1-4746-BD0D-6B96A3CEA09A}" destId="{C8CBCA26-9D20-4838-B1F9-53234775E96B}" srcOrd="0" destOrd="0" presId="urn:microsoft.com/office/officeart/2005/8/layout/vList2"/>
    <dgm:cxn modelId="{06463560-DB10-4122-8D13-27DBA54A5D34}"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7573C4CA-9714-4998-9A51-2CC7DD833DC6}"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08670A16-24F5-43FE-908E-7ACFEA5E104A}" srcId="{703D4D02-5513-427D-B6E9-B2E187EE0C3A}" destId="{D27CD70E-DFBB-4221-9DFB-1B5A6662F39F}" srcOrd="6" destOrd="0" parTransId="{F8254E23-CFB3-49E4-BC97-B30A865DDA26}" sibTransId="{C23BDBEE-399D-4121-9374-3755477B8443}"/>
    <dgm:cxn modelId="{4030B047-3C90-414E-B84A-D37BDB91EB53}" type="presOf" srcId="{703D4D02-5513-427D-B6E9-B2E187EE0C3A}" destId="{CC8763B3-4621-4666-B669-3C5BA2A30DBE}" srcOrd="0" destOrd="0" presId="urn:microsoft.com/office/officeart/2005/8/layout/vList2"/>
    <dgm:cxn modelId="{EB8175E7-B3D8-4352-815C-90EE1E090671}" type="presParOf" srcId="{CC8763B3-4621-4666-B669-3C5BA2A30DBE}" destId="{02733F7B-8381-46B4-A62D-60C94EF49351}" srcOrd="0" destOrd="0" presId="urn:microsoft.com/office/officeart/2005/8/layout/vList2"/>
    <dgm:cxn modelId="{437043E9-28D6-4690-AC03-DA59E61D490C}" type="presParOf" srcId="{CC8763B3-4621-4666-B669-3C5BA2A30DBE}" destId="{D11942FF-04E3-49E6-B922-9EFB2DC49F41}" srcOrd="1" destOrd="0" presId="urn:microsoft.com/office/officeart/2005/8/layout/vList2"/>
    <dgm:cxn modelId="{D315887C-B7C9-4078-8534-AFDAD7130BCB}" type="presParOf" srcId="{CC8763B3-4621-4666-B669-3C5BA2A30DBE}" destId="{C8CBCA26-9D20-4838-B1F9-53234775E96B}" srcOrd="2" destOrd="0" presId="urn:microsoft.com/office/officeart/2005/8/layout/vList2"/>
    <dgm:cxn modelId="{85DF98D9-1710-460C-AB08-360CDF627053}" type="presParOf" srcId="{CC8763B3-4621-4666-B669-3C5BA2A30DBE}" destId="{671B3283-BB64-487F-AB90-C94002C94229}" srcOrd="3" destOrd="0" presId="urn:microsoft.com/office/officeart/2005/8/layout/vList2"/>
    <dgm:cxn modelId="{F0B7810E-D984-45C7-BA30-84538146EEEB}" type="presParOf" srcId="{CC8763B3-4621-4666-B669-3C5BA2A30DBE}" destId="{F209ACB3-3444-40CC-BCCA-513ABA9ADB86}" srcOrd="4" destOrd="0" presId="urn:microsoft.com/office/officeart/2005/8/layout/vList2"/>
    <dgm:cxn modelId="{0E08F4EA-C2A2-4A5C-BD4D-74D994D97FE1}" type="presParOf" srcId="{CC8763B3-4621-4666-B669-3C5BA2A30DBE}" destId="{3021E19B-D6F7-4D3A-9633-E49336FDC5DD}" srcOrd="5" destOrd="0" presId="urn:microsoft.com/office/officeart/2005/8/layout/vList2"/>
    <dgm:cxn modelId="{DB0DEF9F-6A01-4884-9DBE-E5E680541328}" type="presParOf" srcId="{CC8763B3-4621-4666-B669-3C5BA2A30DBE}" destId="{3E94F731-DC7C-4B58-9F66-6B7B57C178BE}" srcOrd="6" destOrd="0" presId="urn:microsoft.com/office/officeart/2005/8/layout/vList2"/>
    <dgm:cxn modelId="{1A6D2A0B-6CFC-40D2-9624-17E50002639F}" type="presParOf" srcId="{CC8763B3-4621-4666-B669-3C5BA2A30DBE}" destId="{82217B51-E09E-470A-AD24-9AC3CBD09AF8}" srcOrd="7" destOrd="0" presId="urn:microsoft.com/office/officeart/2005/8/layout/vList2"/>
    <dgm:cxn modelId="{70D61FA6-7266-49BF-A80F-3F52507ED527}" type="presParOf" srcId="{CC8763B3-4621-4666-B669-3C5BA2A30DBE}" destId="{24D32922-BF99-4CE5-821E-A240C3092535}" srcOrd="8" destOrd="0" presId="urn:microsoft.com/office/officeart/2005/8/layout/vList2"/>
    <dgm:cxn modelId="{D5C0EA21-4849-4580-B550-B07C991E74C6}" type="presParOf" srcId="{CC8763B3-4621-4666-B669-3C5BA2A30DBE}" destId="{1547C88C-0553-48E2-9A0E-2FE58FDCEF25}" srcOrd="9" destOrd="0" presId="urn:microsoft.com/office/officeart/2005/8/layout/vList2"/>
    <dgm:cxn modelId="{037768AE-E73E-4060-82B4-29CB5359CE90}" type="presParOf" srcId="{CC8763B3-4621-4666-B669-3C5BA2A30DBE}" destId="{401E888D-ADD7-4E04-8F4F-BE31B5B3ACF3}" srcOrd="10" destOrd="0" presId="urn:microsoft.com/office/officeart/2005/8/layout/vList2"/>
    <dgm:cxn modelId="{EFB4DCEA-0351-4830-AA2C-0220BB0030A9}" type="presParOf" srcId="{CC8763B3-4621-4666-B669-3C5BA2A30DBE}" destId="{3D98E15D-9BAC-402C-AD03-780F149FDDBD}" srcOrd="11" destOrd="0" presId="urn:microsoft.com/office/officeart/2005/8/layout/vList2"/>
    <dgm:cxn modelId="{09919057-88F9-48D3-981B-2A4E327FD180}"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EA1453C3-5666-4E95-85DB-9014034AF6E0}"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DE4FFCD-C139-4030-8E2D-EAFACC9B4E38}" type="presOf" srcId="{0665DC02-B792-4630-A897-0DA290FA588A}" destId="{24D32922-BF99-4CE5-821E-A240C3092535}" srcOrd="0" destOrd="0" presId="urn:microsoft.com/office/officeart/2005/8/layout/vList2"/>
    <dgm:cxn modelId="{B8DF6E7E-FF4D-462A-9A93-3AD0EA21004D}"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AC0D569E-7945-446A-A335-E7E35551A49F}" type="presOf" srcId="{69BD61AE-1E10-401F-9595-1097457E33C7}" destId="{401E888D-ADD7-4E04-8F4F-BE31B5B3ACF3}"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07106F9E-D260-4ED3-ACA4-F8607FEB7075}" type="presOf" srcId="{62CB3C78-1DA1-4746-BD0D-6B96A3CEA09A}" destId="{C8CBCA26-9D20-4838-B1F9-53234775E96B}" srcOrd="0" destOrd="0" presId="urn:microsoft.com/office/officeart/2005/8/layout/vList2"/>
    <dgm:cxn modelId="{D420F5D3-E1B5-4AA3-A38E-E9CB533826B7}" type="presOf" srcId="{BB93F34F-510E-44BF-8A3F-F74B9A7B938C}" destId="{3E94F731-DC7C-4B58-9F66-6B7B57C178BE}"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9B0569E0-6670-4BA5-93C4-58B07EF20A41}" type="presOf" srcId="{703D4D02-5513-427D-B6E9-B2E187EE0C3A}" destId="{CC8763B3-4621-4666-B669-3C5BA2A30DBE}" srcOrd="0" destOrd="0" presId="urn:microsoft.com/office/officeart/2005/8/layout/vList2"/>
    <dgm:cxn modelId="{15C952B7-1F12-45CA-A61A-C593B5BAB8CD}"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7B3EB32A-B0C0-42F7-B314-93669E552FA7}" type="presParOf" srcId="{CC8763B3-4621-4666-B669-3C5BA2A30DBE}" destId="{02733F7B-8381-46B4-A62D-60C94EF49351}" srcOrd="0" destOrd="0" presId="urn:microsoft.com/office/officeart/2005/8/layout/vList2"/>
    <dgm:cxn modelId="{19B6476E-C667-4224-9318-E9DEB6571764}" type="presParOf" srcId="{CC8763B3-4621-4666-B669-3C5BA2A30DBE}" destId="{D11942FF-04E3-49E6-B922-9EFB2DC49F41}" srcOrd="1" destOrd="0" presId="urn:microsoft.com/office/officeart/2005/8/layout/vList2"/>
    <dgm:cxn modelId="{84AE08CF-BFD6-467B-930C-0F59B06715DB}" type="presParOf" srcId="{CC8763B3-4621-4666-B669-3C5BA2A30DBE}" destId="{C8CBCA26-9D20-4838-B1F9-53234775E96B}" srcOrd="2" destOrd="0" presId="urn:microsoft.com/office/officeart/2005/8/layout/vList2"/>
    <dgm:cxn modelId="{8DDE3B32-AAEC-4EF3-B805-98184F7550A9}" type="presParOf" srcId="{CC8763B3-4621-4666-B669-3C5BA2A30DBE}" destId="{671B3283-BB64-487F-AB90-C94002C94229}" srcOrd="3" destOrd="0" presId="urn:microsoft.com/office/officeart/2005/8/layout/vList2"/>
    <dgm:cxn modelId="{58D540BF-3C8D-48CA-B58C-02BBC0E03A57}" type="presParOf" srcId="{CC8763B3-4621-4666-B669-3C5BA2A30DBE}" destId="{F209ACB3-3444-40CC-BCCA-513ABA9ADB86}" srcOrd="4" destOrd="0" presId="urn:microsoft.com/office/officeart/2005/8/layout/vList2"/>
    <dgm:cxn modelId="{89A9DF81-B9FF-40F6-B59F-29A5C2ED022F}" type="presParOf" srcId="{CC8763B3-4621-4666-B669-3C5BA2A30DBE}" destId="{3021E19B-D6F7-4D3A-9633-E49336FDC5DD}" srcOrd="5" destOrd="0" presId="urn:microsoft.com/office/officeart/2005/8/layout/vList2"/>
    <dgm:cxn modelId="{E73C5ED0-581E-4F40-9482-1438E71C18FB}" type="presParOf" srcId="{CC8763B3-4621-4666-B669-3C5BA2A30DBE}" destId="{3E94F731-DC7C-4B58-9F66-6B7B57C178BE}" srcOrd="6" destOrd="0" presId="urn:microsoft.com/office/officeart/2005/8/layout/vList2"/>
    <dgm:cxn modelId="{E2C49E20-D4F7-4C2D-93B6-28BF425A2D10}" type="presParOf" srcId="{CC8763B3-4621-4666-B669-3C5BA2A30DBE}" destId="{82217B51-E09E-470A-AD24-9AC3CBD09AF8}" srcOrd="7" destOrd="0" presId="urn:microsoft.com/office/officeart/2005/8/layout/vList2"/>
    <dgm:cxn modelId="{2DC92D3E-1ADD-409A-8208-DDA65E6163F8}" type="presParOf" srcId="{CC8763B3-4621-4666-B669-3C5BA2A30DBE}" destId="{24D32922-BF99-4CE5-821E-A240C3092535}" srcOrd="8" destOrd="0" presId="urn:microsoft.com/office/officeart/2005/8/layout/vList2"/>
    <dgm:cxn modelId="{0F47F4AC-9BB8-4DE5-879A-EC242051812E}" type="presParOf" srcId="{CC8763B3-4621-4666-B669-3C5BA2A30DBE}" destId="{1547C88C-0553-48E2-9A0E-2FE58FDCEF25}" srcOrd="9" destOrd="0" presId="urn:microsoft.com/office/officeart/2005/8/layout/vList2"/>
    <dgm:cxn modelId="{D23385DE-D204-4DE7-8A53-544AC63A0731}" type="presParOf" srcId="{CC8763B3-4621-4666-B669-3C5BA2A30DBE}" destId="{401E888D-ADD7-4E04-8F4F-BE31B5B3ACF3}" srcOrd="10" destOrd="0" presId="urn:microsoft.com/office/officeart/2005/8/layout/vList2"/>
    <dgm:cxn modelId="{7FD6D092-65A5-4F23-A2D0-CA1BE511DB70}" type="presParOf" srcId="{CC8763B3-4621-4666-B669-3C5BA2A30DBE}" destId="{3D98E15D-9BAC-402C-AD03-780F149FDDBD}" srcOrd="11" destOrd="0" presId="urn:microsoft.com/office/officeart/2005/8/layout/vList2"/>
    <dgm:cxn modelId="{EA8DF8D4-33B7-44AE-80F5-183AFC08265B}"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7AB0F777-A225-4B08-ADC1-A2406204E52C}" type="presOf" srcId="{0ED06F71-722D-4D98-8A78-76B9D17B094B}" destId="{F209ACB3-3444-40CC-BCCA-513ABA9ADB86}" srcOrd="0" destOrd="0" presId="urn:microsoft.com/office/officeart/2005/8/layout/vList2"/>
    <dgm:cxn modelId="{6DB45522-3925-45B3-953E-06D836FE7E1E}" type="presOf" srcId="{BB93F34F-510E-44BF-8A3F-F74B9A7B938C}" destId="{3E94F731-DC7C-4B58-9F66-6B7B57C178BE}" srcOrd="0" destOrd="0" presId="urn:microsoft.com/office/officeart/2005/8/layout/vList2"/>
    <dgm:cxn modelId="{A8030B1A-0036-4C98-9381-5A7708FE70CF}" type="presOf" srcId="{0665DC02-B792-4630-A897-0DA290FA588A}" destId="{24D32922-BF99-4CE5-821E-A240C3092535}" srcOrd="0" destOrd="0" presId="urn:microsoft.com/office/officeart/2005/8/layout/vList2"/>
    <dgm:cxn modelId="{3FAE42AA-70C7-46C0-A4E5-9F431E4D7D04}"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677338F4-AFBB-4D7D-B598-A8C009FBF8FD}" type="presOf" srcId="{9FF9C588-5AC7-4213-AC10-D7BF2859CFD7}" destId="{02733F7B-8381-46B4-A62D-60C94EF49351}"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8BE91C79-0A26-4C0B-85EB-2BEEAB4A7937}"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53684A93-1039-405D-9DF4-D3118F707947}" type="presOf" srcId="{69BD61AE-1E10-401F-9595-1097457E33C7}" destId="{401E888D-ADD7-4E04-8F4F-BE31B5B3ACF3}"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B42DB38-A05F-4A5B-BA26-FD892A12EC58}"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925EA5FB-2320-4D74-8ACA-434FFF0B7402}" type="presParOf" srcId="{CC8763B3-4621-4666-B669-3C5BA2A30DBE}" destId="{02733F7B-8381-46B4-A62D-60C94EF49351}" srcOrd="0" destOrd="0" presId="urn:microsoft.com/office/officeart/2005/8/layout/vList2"/>
    <dgm:cxn modelId="{4810A479-65E9-4877-A1C4-ABDE66A7C2EB}" type="presParOf" srcId="{CC8763B3-4621-4666-B669-3C5BA2A30DBE}" destId="{D11942FF-04E3-49E6-B922-9EFB2DC49F41}" srcOrd="1" destOrd="0" presId="urn:microsoft.com/office/officeart/2005/8/layout/vList2"/>
    <dgm:cxn modelId="{93FAD93D-DF90-42A7-9F69-B6E9A1BCC73A}" type="presParOf" srcId="{CC8763B3-4621-4666-B669-3C5BA2A30DBE}" destId="{C8CBCA26-9D20-4838-B1F9-53234775E96B}" srcOrd="2" destOrd="0" presId="urn:microsoft.com/office/officeart/2005/8/layout/vList2"/>
    <dgm:cxn modelId="{E988ED7E-5158-45B3-B07F-1AF096D897B5}" type="presParOf" srcId="{CC8763B3-4621-4666-B669-3C5BA2A30DBE}" destId="{671B3283-BB64-487F-AB90-C94002C94229}" srcOrd="3" destOrd="0" presId="urn:microsoft.com/office/officeart/2005/8/layout/vList2"/>
    <dgm:cxn modelId="{2893D0B2-A72D-4AA1-B2E3-528D9D814542}" type="presParOf" srcId="{CC8763B3-4621-4666-B669-3C5BA2A30DBE}" destId="{F209ACB3-3444-40CC-BCCA-513ABA9ADB86}" srcOrd="4" destOrd="0" presId="urn:microsoft.com/office/officeart/2005/8/layout/vList2"/>
    <dgm:cxn modelId="{63ED2D49-F1F2-4A2B-B223-B494A1BB0C58}" type="presParOf" srcId="{CC8763B3-4621-4666-B669-3C5BA2A30DBE}" destId="{3021E19B-D6F7-4D3A-9633-E49336FDC5DD}" srcOrd="5" destOrd="0" presId="urn:microsoft.com/office/officeart/2005/8/layout/vList2"/>
    <dgm:cxn modelId="{6F991F2B-E83B-4655-AE17-B9FE8AAE36BB}" type="presParOf" srcId="{CC8763B3-4621-4666-B669-3C5BA2A30DBE}" destId="{3E94F731-DC7C-4B58-9F66-6B7B57C178BE}" srcOrd="6" destOrd="0" presId="urn:microsoft.com/office/officeart/2005/8/layout/vList2"/>
    <dgm:cxn modelId="{E0D62620-3417-4EDE-A80A-C031DD8DEAE9}" type="presParOf" srcId="{CC8763B3-4621-4666-B669-3C5BA2A30DBE}" destId="{82217B51-E09E-470A-AD24-9AC3CBD09AF8}" srcOrd="7" destOrd="0" presId="urn:microsoft.com/office/officeart/2005/8/layout/vList2"/>
    <dgm:cxn modelId="{1F247A3C-CB46-4149-A639-DC7AF19E127E}" type="presParOf" srcId="{CC8763B3-4621-4666-B669-3C5BA2A30DBE}" destId="{24D32922-BF99-4CE5-821E-A240C3092535}" srcOrd="8" destOrd="0" presId="urn:microsoft.com/office/officeart/2005/8/layout/vList2"/>
    <dgm:cxn modelId="{95A1EC4F-F0BA-448A-B433-CD0594B65A54}" type="presParOf" srcId="{CC8763B3-4621-4666-B669-3C5BA2A30DBE}" destId="{1547C88C-0553-48E2-9A0E-2FE58FDCEF25}" srcOrd="9" destOrd="0" presId="urn:microsoft.com/office/officeart/2005/8/layout/vList2"/>
    <dgm:cxn modelId="{E5283DA8-C432-444F-8144-DB65BE333C1E}" type="presParOf" srcId="{CC8763B3-4621-4666-B669-3C5BA2A30DBE}" destId="{401E888D-ADD7-4E04-8F4F-BE31B5B3ACF3}" srcOrd="10" destOrd="0" presId="urn:microsoft.com/office/officeart/2005/8/layout/vList2"/>
    <dgm:cxn modelId="{487993A4-C79E-4D4A-9F49-A64A71193757}" type="presParOf" srcId="{CC8763B3-4621-4666-B669-3C5BA2A30DBE}" destId="{3D98E15D-9BAC-402C-AD03-780F149FDDBD}" srcOrd="11" destOrd="0" presId="urn:microsoft.com/office/officeart/2005/8/layout/vList2"/>
    <dgm:cxn modelId="{3D015566-DB9A-422F-BD30-AD446CA76543}" type="presParOf" srcId="{CC8763B3-4621-4666-B669-3C5BA2A30DBE}" destId="{BAF84493-57B1-45CA-968B-333D00BDD5B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 xmlns:p14="http://schemas.microsoft.com/office/powerpoint/2010/main"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xmlns="" val="3790223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xmlns="" val="401678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p14="http://schemas.microsoft.com/office/powerpoint/2010/main" xmlns="" val="20780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1371600"/>
            <a:ext cx="7203233" cy="3383280"/>
          </a:xfrm>
        </p:spPr>
        <p:txBody>
          <a:bodyPr/>
          <a:lstStyle/>
          <a:p>
            <a:r>
              <a:rPr lang="en-MY" dirty="0"/>
              <a:t>BUSINESS LEADERSHIP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E498B7-B04E-4F21-8ED6-269D26004667}"/>
              </a:ext>
            </a:extLst>
          </p:cNvPr>
          <p:cNvSpPr>
            <a:spLocks noGrp="1"/>
          </p:cNvSpPr>
          <p:nvPr>
            <p:ph type="title"/>
          </p:nvPr>
        </p:nvSpPr>
        <p:spPr>
          <a:xfrm>
            <a:off x="1371600" y="228600"/>
            <a:ext cx="7200900" cy="645225"/>
          </a:xfrm>
        </p:spPr>
        <p:txBody>
          <a:bodyPr>
            <a:normAutofit/>
          </a:bodyPr>
          <a:lstStyle/>
          <a:p>
            <a:pPr algn="ctr"/>
            <a:r>
              <a:rPr lang="en-MY" sz="3200" dirty="0"/>
              <a:t>Key Points</a:t>
            </a:r>
          </a:p>
        </p:txBody>
      </p:sp>
      <p:sp>
        <p:nvSpPr>
          <p:cNvPr id="3" name="Content Placeholder 2">
            <a:extLst>
              <a:ext uri="{FF2B5EF4-FFF2-40B4-BE49-F238E27FC236}">
                <a16:creationId xmlns="" xmlns:a16="http://schemas.microsoft.com/office/drawing/2014/main" id="{58657B80-42D7-47E7-A5A6-5DCF43F4CFF0}"/>
              </a:ext>
            </a:extLst>
          </p:cNvPr>
          <p:cNvSpPr>
            <a:spLocks noGrp="1"/>
          </p:cNvSpPr>
          <p:nvPr>
            <p:ph idx="1"/>
          </p:nvPr>
        </p:nvSpPr>
        <p:spPr>
          <a:xfrm>
            <a:off x="609600" y="1143000"/>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12750550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a:xfrm>
            <a:off x="755576" y="116632"/>
            <a:ext cx="7200900" cy="1142385"/>
          </a:xfrm>
        </p:spPr>
        <p:txBody>
          <a:bodyPr>
            <a:normAutofit/>
          </a:bodyPr>
          <a:lstStyle/>
          <a:p>
            <a:r>
              <a:rPr lang="en-MY" sz="3200" dirty="0"/>
              <a:t>Exam Contents</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 xmlns:p14="http://schemas.microsoft.com/office/powerpoint/2010/main" val="17317495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FB21B7-FC19-42C6-A39B-5BABDB6EEA87}"/>
              </a:ext>
            </a:extLst>
          </p:cNvPr>
          <p:cNvSpPr>
            <a:spLocks noGrp="1"/>
          </p:cNvSpPr>
          <p:nvPr>
            <p:ph type="title"/>
          </p:nvPr>
        </p:nvSpPr>
        <p:spPr>
          <a:xfrm>
            <a:off x="395536" y="188640"/>
            <a:ext cx="7200900" cy="1142385"/>
          </a:xfrm>
        </p:spPr>
        <p:txBody>
          <a:bodyPr>
            <a:normAutofit/>
          </a:bodyPr>
          <a:lstStyle/>
          <a:p>
            <a:r>
              <a:rPr lang="en-MY" sz="3200" dirty="0"/>
              <a:t>Business Leadership (31%) </a:t>
            </a:r>
          </a:p>
        </p:txBody>
      </p:sp>
      <p:sp>
        <p:nvSpPr>
          <p:cNvPr id="3" name="Content Placeholder 2">
            <a:extLst>
              <a:ext uri="{FF2B5EF4-FFF2-40B4-BE49-F238E27FC236}">
                <a16:creationId xmlns="" xmlns:a16="http://schemas.microsoft.com/office/drawing/2014/main" id="{29DCA237-5323-46D5-9990-A745BCB679AF}"/>
              </a:ext>
            </a:extLst>
          </p:cNvPr>
          <p:cNvSpPr>
            <a:spLocks noGrp="1"/>
          </p:cNvSpPr>
          <p:nvPr>
            <p:ph idx="1"/>
          </p:nvPr>
        </p:nvSpPr>
        <p:spPr/>
        <p:txBody>
          <a:bodyPr>
            <a:normAutofit/>
          </a:bodyPr>
          <a:lstStyle/>
          <a:p>
            <a:pPr marL="0" indent="0">
              <a:buNone/>
            </a:pPr>
            <a:r>
              <a:rPr lang="en-MY" sz="2800"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 xmlns:p14="http://schemas.microsoft.com/office/powerpoint/2010/main" val="21672095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DF3203-DB6E-48B2-9553-61972279E02E}"/>
              </a:ext>
            </a:extLst>
          </p:cNvPr>
          <p:cNvSpPr>
            <a:spLocks noGrp="1"/>
          </p:cNvSpPr>
          <p:nvPr>
            <p:ph type="title"/>
          </p:nvPr>
        </p:nvSpPr>
        <p:spPr>
          <a:xfrm>
            <a:off x="1219200" y="228600"/>
            <a:ext cx="7200900" cy="734398"/>
          </a:xfrm>
        </p:spPr>
        <p:txBody>
          <a:bodyPr>
            <a:normAutofit/>
          </a:bodyPr>
          <a:lstStyle/>
          <a:p>
            <a:r>
              <a:rPr lang="en-MY" sz="3200" dirty="0"/>
              <a:t>Historical Context</a:t>
            </a:r>
          </a:p>
        </p:txBody>
      </p:sp>
      <p:sp>
        <p:nvSpPr>
          <p:cNvPr id="3" name="Content Placeholder 2">
            <a:extLst>
              <a:ext uri="{FF2B5EF4-FFF2-40B4-BE49-F238E27FC236}">
                <a16:creationId xmlns="" xmlns:a16="http://schemas.microsoft.com/office/drawing/2014/main" id="{54BCEC52-80E1-4631-A61A-AF8E18DEDEE6}"/>
              </a:ext>
            </a:extLst>
          </p:cNvPr>
          <p:cNvSpPr>
            <a:spLocks noGrp="1"/>
          </p:cNvSpPr>
          <p:nvPr>
            <p:ph idx="1"/>
          </p:nvPr>
        </p:nvSpPr>
        <p:spPr>
          <a:xfrm>
            <a:off x="457200" y="1219200"/>
            <a:ext cx="82296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 xmlns:p14="http://schemas.microsoft.com/office/powerpoint/2010/main" val="40422152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 xmlns:a16="http://schemas.microsoft.com/office/drawing/2014/main"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 xmlns:p14="http://schemas.microsoft.com/office/powerpoint/2010/main" val="438824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 xmlns:p14="http://schemas.microsoft.com/office/powerpoint/2010/main" val="38494830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 xmlns:a16="http://schemas.microsoft.com/office/drawing/2014/main"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18885976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 xmlns:a16="http://schemas.microsoft.com/office/drawing/2014/main"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 xmlns:p14="http://schemas.microsoft.com/office/powerpoint/2010/main" val="18366963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 xmlns:a16="http://schemas.microsoft.com/office/drawing/2014/main"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 xmlns:a16="http://schemas.microsoft.com/office/drawing/2014/main"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 xmlns:a16="http://schemas.microsoft.com/office/drawing/2014/main"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 xmlns:a16="http://schemas.microsoft.com/office/drawing/2014/main"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 xmlns:p14="http://schemas.microsoft.com/office/powerpoint/2010/main" val="5084861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 xmlns:a16="http://schemas.microsoft.com/office/drawing/2014/main" id="{185AC68C-C437-408F-A404-B1EE0BD62086}"/>
              </a:ext>
            </a:extLst>
          </p:cNvPr>
          <p:cNvPicPr>
            <a:picLocks noChangeAspect="1"/>
          </p:cNvPicPr>
          <p:nvPr/>
        </p:nvPicPr>
        <p:blipFill>
          <a:blip r:embed="rId4"/>
          <a:stretch>
            <a:fillRect/>
          </a:stretch>
        </p:blipFill>
        <p:spPr>
          <a:xfrm>
            <a:off x="5525263" y="2060848"/>
            <a:ext cx="3592053" cy="3406601"/>
          </a:xfrm>
          <a:prstGeom prst="rect">
            <a:avLst/>
          </a:prstGeom>
        </p:spPr>
      </p:pic>
    </p:spTree>
    <p:extLst>
      <p:ext uri="{BB962C8B-B14F-4D97-AF65-F5344CB8AC3E}">
        <p14:creationId xmlns="" xmlns:p14="http://schemas.microsoft.com/office/powerpoint/2010/main" val="297106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 xmlns:a16="http://schemas.microsoft.com/office/drawing/2014/main"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 xmlns:a16="http://schemas.microsoft.com/office/drawing/2014/main"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 xmlns:a16="http://schemas.microsoft.com/office/drawing/2014/main"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 xmlns:p14="http://schemas.microsoft.com/office/powerpoint/2010/main" val="23993728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 xmlns:a16="http://schemas.microsoft.com/office/drawing/2014/main"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 xmlns:a16="http://schemas.microsoft.com/office/drawing/2014/main"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 xmlns:a16="http://schemas.microsoft.com/office/drawing/2014/main"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 xmlns:a16="http://schemas.microsoft.com/office/drawing/2014/main"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 xmlns:p14="http://schemas.microsoft.com/office/powerpoint/2010/main" val="2843680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 xmlns:a16="http://schemas.microsoft.com/office/drawing/2014/main"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 xmlns:a16="http://schemas.microsoft.com/office/drawing/2014/main"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 xmlns:p14="http://schemas.microsoft.com/office/powerpoint/2010/main" val="2830697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 xmlns:a16="http://schemas.microsoft.com/office/drawing/2014/main"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 xmlns:p14="http://schemas.microsoft.com/office/powerpoint/2010/main" val="2638827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838200" y="990600"/>
            <a:ext cx="7543800" cy="4876800"/>
          </a:xfrm>
        </p:spPr>
        <p:txBody>
          <a:bodyPr>
            <a:normAutofit/>
          </a:bodyPr>
          <a:lstStyle/>
          <a:p>
            <a:pPr>
              <a:buNone/>
            </a:pPr>
            <a:r>
              <a:rPr lang="en-US" sz="2800" dirty="0" smtClean="0"/>
              <a:t>The Global HR Manager creates a project team by assigning staff and resources to the development of this new program. Which one of the four management functions is she likely performing</a:t>
            </a:r>
            <a:r>
              <a:rPr lang="en-US" sz="2800" dirty="0" smtClean="0"/>
              <a:t>?</a:t>
            </a:r>
          </a:p>
          <a:p>
            <a:pPr>
              <a:buNone/>
            </a:pPr>
            <a:endParaRPr lang="en-US" sz="2800" dirty="0" smtClean="0"/>
          </a:p>
          <a:p>
            <a:pPr marL="342900" indent="-342900">
              <a:buFont typeface="+mj-lt"/>
              <a:buAutoNum type="alphaUcPeriod"/>
            </a:pPr>
            <a:r>
              <a:rPr lang="en-US" sz="2800" dirty="0" smtClean="0"/>
              <a:t>Planning</a:t>
            </a:r>
          </a:p>
          <a:p>
            <a:pPr marL="342900" indent="-342900">
              <a:buFont typeface="+mj-lt"/>
              <a:buAutoNum type="alphaUcPeriod"/>
            </a:pPr>
            <a:r>
              <a:rPr lang="en-US" sz="2800" dirty="0" smtClean="0"/>
              <a:t>Organizing</a:t>
            </a:r>
          </a:p>
          <a:p>
            <a:pPr marL="342900" indent="-342900">
              <a:buFont typeface="+mj-lt"/>
              <a:buAutoNum type="alphaUcPeriod"/>
            </a:pPr>
            <a:r>
              <a:rPr lang="en-US" sz="2800" dirty="0" smtClean="0"/>
              <a:t>Leading</a:t>
            </a:r>
          </a:p>
          <a:p>
            <a:pPr marL="342900" indent="-342900">
              <a:buFont typeface="+mj-lt"/>
              <a:buAutoNum type="alphaUcPeriod"/>
            </a:pPr>
            <a:r>
              <a:rPr lang="en-US" sz="2800" dirty="0" smtClean="0"/>
              <a:t>Controlling</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03239"/>
          </a:xfrm>
        </p:spPr>
        <p:txBody>
          <a:bodyPr/>
          <a:lstStyle/>
          <a:p>
            <a:r>
              <a:rPr lang="en-US" dirty="0" smtClean="0"/>
              <a:t>Answer # 1</a:t>
            </a:r>
            <a:endParaRPr lang="en-US" dirty="0"/>
          </a:p>
        </p:txBody>
      </p:sp>
      <p:sp>
        <p:nvSpPr>
          <p:cNvPr id="3" name="Content Placeholder 2"/>
          <p:cNvSpPr>
            <a:spLocks noGrp="1"/>
          </p:cNvSpPr>
          <p:nvPr>
            <p:ph idx="1"/>
          </p:nvPr>
        </p:nvSpPr>
        <p:spPr>
          <a:xfrm>
            <a:off x="762000" y="15240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 xmlns:a16="http://schemas.microsoft.com/office/drawing/2014/main"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 xmlns:a16="http://schemas.microsoft.com/office/drawing/2014/main"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 xmlns:p14="http://schemas.microsoft.com/office/powerpoint/2010/main" val="4008768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 xmlns:p14="http://schemas.microsoft.com/office/powerpoint/2010/main" val="2232337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D2B96-98DD-4B2D-8D15-D99465A3383C}"/>
              </a:ext>
            </a:extLst>
          </p:cNvPr>
          <p:cNvSpPr>
            <a:spLocks noGrp="1"/>
          </p:cNvSpPr>
          <p:nvPr>
            <p:ph type="title"/>
          </p:nvPr>
        </p:nvSpPr>
        <p:spPr>
          <a:xfrm>
            <a:off x="611560" y="0"/>
            <a:ext cx="7200900" cy="1142385"/>
          </a:xfrm>
        </p:spPr>
        <p:txBody>
          <a:bodyPr>
            <a:normAutofit/>
          </a:bodyPr>
          <a:lstStyle/>
          <a:p>
            <a:r>
              <a:rPr lang="en-MY" sz="3200" dirty="0"/>
              <a:t>Span of Control</a:t>
            </a:r>
          </a:p>
        </p:txBody>
      </p:sp>
      <p:sp>
        <p:nvSpPr>
          <p:cNvPr id="3" name="Content Placeholder 2">
            <a:extLst>
              <a:ext uri="{FF2B5EF4-FFF2-40B4-BE49-F238E27FC236}">
                <a16:creationId xmlns="" xmlns:a16="http://schemas.microsoft.com/office/drawing/2014/main"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 xmlns:a16="http://schemas.microsoft.com/office/drawing/2014/main"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 xmlns:p14="http://schemas.microsoft.com/office/powerpoint/2010/main" val="38086202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normAutofit/>
          </a:bodyPr>
          <a:lstStyle/>
          <a:p>
            <a:r>
              <a:rPr lang="en-US" sz="3200" dirty="0" smtClean="0"/>
              <a:t>Question # 2</a:t>
            </a:r>
            <a:endParaRPr lang="en-US" sz="3200" dirty="0"/>
          </a:p>
        </p:txBody>
      </p:sp>
      <p:sp>
        <p:nvSpPr>
          <p:cNvPr id="3" name="Content Placeholder 2"/>
          <p:cNvSpPr>
            <a:spLocks noGrp="1"/>
          </p:cNvSpPr>
          <p:nvPr>
            <p:ph idx="1"/>
          </p:nvPr>
        </p:nvSpPr>
        <p:spPr>
          <a:xfrm>
            <a:off x="609600" y="990600"/>
            <a:ext cx="8001000" cy="4876800"/>
          </a:xfrm>
        </p:spPr>
        <p:txBody>
          <a:bodyPr>
            <a:noAutofit/>
          </a:bodyPr>
          <a:lstStyle/>
          <a:p>
            <a:pPr>
              <a:buNone/>
            </a:pPr>
            <a:r>
              <a:rPr lang="en-US" sz="2800" dirty="0" smtClean="0"/>
              <a:t>The optimal level of this/these depends primarily on organizational structure, available technology, the functions being performed, and the competencies of the employees as well as the leader.</a:t>
            </a:r>
          </a:p>
          <a:p>
            <a:pPr>
              <a:buNone/>
            </a:pPr>
            <a:endParaRPr lang="en-US" sz="2800" dirty="0" smtClean="0"/>
          </a:p>
          <a:p>
            <a:pPr marL="342900" indent="-342900">
              <a:buFont typeface="+mj-lt"/>
              <a:buAutoNum type="alphaUcPeriod"/>
            </a:pPr>
            <a:r>
              <a:rPr lang="en-US" sz="2800" dirty="0" smtClean="0"/>
              <a:t>Unity of command</a:t>
            </a:r>
          </a:p>
          <a:p>
            <a:pPr marL="342900" indent="-342900">
              <a:buFont typeface="+mj-lt"/>
              <a:buAutoNum type="alphaUcPeriod"/>
            </a:pPr>
            <a:r>
              <a:rPr lang="en-US" sz="2800" dirty="0" smtClean="0"/>
              <a:t>Delegation of authority</a:t>
            </a:r>
          </a:p>
          <a:p>
            <a:pPr marL="342900" indent="-342900">
              <a:buFont typeface="+mj-lt"/>
              <a:buAutoNum type="alphaUcPeriod"/>
            </a:pPr>
            <a:r>
              <a:rPr lang="en-US" sz="2800" dirty="0" smtClean="0"/>
              <a:t>Span of control</a:t>
            </a:r>
          </a:p>
          <a:p>
            <a:pPr marL="342900" indent="-342900">
              <a:buFont typeface="+mj-lt"/>
              <a:buAutoNum type="alphaUcPeriod"/>
            </a:pPr>
            <a:r>
              <a:rPr lang="en-US" sz="2800" dirty="0" err="1" smtClean="0"/>
              <a:t>Decentralisation</a:t>
            </a:r>
            <a:endParaRPr lang="en-US" sz="28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200900" cy="503239"/>
          </a:xfrm>
        </p:spPr>
        <p:txBody>
          <a:bodyPr>
            <a:noAutofit/>
          </a:bodyPr>
          <a:lstStyle/>
          <a:p>
            <a:r>
              <a:rPr lang="en-US" sz="3200" dirty="0" smtClean="0"/>
              <a:t>Answer # 2</a:t>
            </a:r>
            <a:endParaRPr lang="en-US" sz="3200" dirty="0"/>
          </a:p>
        </p:txBody>
      </p:sp>
      <p:sp>
        <p:nvSpPr>
          <p:cNvPr id="3" name="Content Placeholder 2"/>
          <p:cNvSpPr>
            <a:spLocks noGrp="1"/>
          </p:cNvSpPr>
          <p:nvPr>
            <p:ph idx="1"/>
          </p:nvPr>
        </p:nvSpPr>
        <p:spPr>
          <a:xfrm>
            <a:off x="914400" y="1447800"/>
            <a:ext cx="7200900" cy="3809999"/>
          </a:xfrm>
        </p:spPr>
        <p:txBody>
          <a:bodyPr>
            <a:normAutofit/>
          </a:bodyPr>
          <a:lstStyle/>
          <a:p>
            <a:r>
              <a:rPr lang="en-US" sz="2800" dirty="0" smtClean="0"/>
              <a:t>Option C</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8B3A0-EA0E-4157-94AB-106BEC8E5EA5}"/>
              </a:ext>
            </a:extLst>
          </p:cNvPr>
          <p:cNvSpPr>
            <a:spLocks noGrp="1"/>
          </p:cNvSpPr>
          <p:nvPr>
            <p:ph type="title"/>
          </p:nvPr>
        </p:nvSpPr>
        <p:spPr>
          <a:xfrm>
            <a:off x="611560" y="-79571"/>
            <a:ext cx="7200900" cy="1142385"/>
          </a:xfrm>
        </p:spPr>
        <p:txBody>
          <a:bodyPr>
            <a:normAutofit/>
          </a:bodyPr>
          <a:lstStyle/>
          <a:p>
            <a:r>
              <a:rPr lang="en-MY" sz="3200" dirty="0"/>
              <a:t>Chain of Command</a:t>
            </a:r>
          </a:p>
        </p:txBody>
      </p:sp>
      <p:pic>
        <p:nvPicPr>
          <p:cNvPr id="5" name="Content Placeholder 4">
            <a:extLst>
              <a:ext uri="{FF2B5EF4-FFF2-40B4-BE49-F238E27FC236}">
                <a16:creationId xmlns="" xmlns:a16="http://schemas.microsoft.com/office/drawing/2014/main"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 xmlns:a16="http://schemas.microsoft.com/office/drawing/2014/main"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 xmlns:p14="http://schemas.microsoft.com/office/powerpoint/2010/main" val="265523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3</a:t>
            </a:r>
            <a:endParaRPr lang="en-US" dirty="0"/>
          </a:p>
        </p:txBody>
      </p:sp>
      <p:sp>
        <p:nvSpPr>
          <p:cNvPr id="3" name="Content Placeholder 2"/>
          <p:cNvSpPr>
            <a:spLocks noGrp="1"/>
          </p:cNvSpPr>
          <p:nvPr>
            <p:ph idx="1"/>
          </p:nvPr>
        </p:nvSpPr>
        <p:spPr>
          <a:xfrm>
            <a:off x="838200" y="990600"/>
            <a:ext cx="7696200" cy="4876800"/>
          </a:xfrm>
        </p:spPr>
        <p:txBody>
          <a:bodyPr>
            <a:normAutofit/>
          </a:bodyPr>
          <a:lstStyle/>
          <a:p>
            <a:pPr>
              <a:buNone/>
            </a:pPr>
            <a:r>
              <a:rPr lang="en-US" sz="2800" dirty="0" smtClean="0"/>
              <a:t>An MNC, in which almost all decisions of any importance are made by the Global CEO, would be MOST likely to have which organizational structure</a:t>
            </a:r>
            <a:r>
              <a:rPr lang="en-US" sz="2800" dirty="0" smtClean="0"/>
              <a:t>?</a:t>
            </a:r>
          </a:p>
          <a:p>
            <a:pPr>
              <a:buNone/>
            </a:pPr>
            <a:endParaRPr lang="en-US" sz="2800" dirty="0" smtClean="0"/>
          </a:p>
          <a:p>
            <a:pPr marL="342900" indent="-342900">
              <a:buFont typeface="+mj-lt"/>
              <a:buAutoNum type="alphaUcPeriod"/>
            </a:pPr>
            <a:r>
              <a:rPr lang="en-US" sz="2800" dirty="0" smtClean="0"/>
              <a:t>Hierarchical</a:t>
            </a:r>
          </a:p>
          <a:p>
            <a:pPr marL="342900" indent="-342900">
              <a:buFont typeface="+mj-lt"/>
              <a:buAutoNum type="alphaUcPeriod"/>
            </a:pPr>
            <a:r>
              <a:rPr lang="en-US" sz="2800" dirty="0" smtClean="0"/>
              <a:t>Centralized</a:t>
            </a:r>
          </a:p>
          <a:p>
            <a:pPr marL="342900" indent="-342900">
              <a:buFont typeface="+mj-lt"/>
              <a:buAutoNum type="alphaUcPeriod"/>
            </a:pPr>
            <a:r>
              <a:rPr lang="en-US" sz="2800" dirty="0" smtClean="0"/>
              <a:t>Functional</a:t>
            </a:r>
          </a:p>
          <a:p>
            <a:pPr marL="342900" indent="-342900">
              <a:buFont typeface="+mj-lt"/>
              <a:buAutoNum type="alphaUcPeriod"/>
            </a:pPr>
            <a:r>
              <a:rPr lang="en-US" sz="2800" dirty="0" smtClean="0"/>
              <a:t>Matrix</a:t>
            </a:r>
          </a:p>
          <a:p>
            <a:pPr marL="342900" indent="-342900">
              <a:buFont typeface="+mj-lt"/>
              <a:buAutoNum type="alphaUcPeriod"/>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r>
              <a:rPr lang="en-US" sz="3200" dirty="0" smtClean="0"/>
              <a:t>Answer # 3</a:t>
            </a:r>
            <a:endParaRPr lang="en-US" sz="3200" dirty="0"/>
          </a:p>
        </p:txBody>
      </p:sp>
      <p:sp>
        <p:nvSpPr>
          <p:cNvPr id="3" name="Content Placeholder 2"/>
          <p:cNvSpPr>
            <a:spLocks noGrp="1"/>
          </p:cNvSpPr>
          <p:nvPr>
            <p:ph idx="1"/>
          </p:nvPr>
        </p:nvSpPr>
        <p:spPr>
          <a:xfrm>
            <a:off x="838200" y="14478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65970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a16="http://schemas.microsoft.com/office/drawing/2014/main" xmlns=""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xmlns="" val="31318704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E1E8C-C926-4AEE-B1AB-FD725AF9435E}"/>
              </a:ext>
            </a:extLst>
          </p:cNvPr>
          <p:cNvSpPr>
            <a:spLocks noGrp="1"/>
          </p:cNvSpPr>
          <p:nvPr>
            <p:ph type="title"/>
          </p:nvPr>
        </p:nvSpPr>
        <p:spPr>
          <a:xfrm>
            <a:off x="755576" y="-29765"/>
            <a:ext cx="7200900" cy="1142385"/>
          </a:xfrm>
        </p:spPr>
        <p:txBody>
          <a:bodyPr>
            <a:normAutofit/>
          </a:bodyPr>
          <a:lstStyle/>
          <a:p>
            <a:r>
              <a:rPr lang="en-MY" sz="3200" dirty="0"/>
              <a:t>Structure affects how strategic decisions are made</a:t>
            </a:r>
          </a:p>
        </p:txBody>
      </p:sp>
      <p:sp>
        <p:nvSpPr>
          <p:cNvPr id="3" name="Content Placeholder 2">
            <a:extLst>
              <a:ext uri="{FF2B5EF4-FFF2-40B4-BE49-F238E27FC236}">
                <a16:creationId xmlns:a16="http://schemas.microsoft.com/office/drawing/2014/main" xmlns="" id="{7BBBE26B-701A-481E-962F-1C6F8E1BC2F8}"/>
              </a:ext>
            </a:extLst>
          </p:cNvPr>
          <p:cNvSpPr>
            <a:spLocks noGrp="1"/>
          </p:cNvSpPr>
          <p:nvPr>
            <p:ph idx="1"/>
          </p:nvPr>
        </p:nvSpPr>
        <p:spPr>
          <a:xfrm>
            <a:off x="539552" y="1340768"/>
            <a:ext cx="8280920" cy="4890765"/>
          </a:xfrm>
        </p:spPr>
        <p:txBody>
          <a:bodyPr>
            <a:normAutofit fontScale="92500" lnSpcReduction="10000"/>
          </a:bodyPr>
          <a:lstStyle/>
          <a:p>
            <a:pPr>
              <a:lnSpc>
                <a:spcPct val="80000"/>
              </a:lnSpc>
            </a:pPr>
            <a:r>
              <a:rPr lang="en-US" altLang="en-US" sz="26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latin typeface="Arial" panose="020B0604020202020204" pitchFamily="34" charset="0"/>
              <a:cs typeface="Arial" panose="020B0604020202020204" pitchFamily="34" charset="0"/>
            </a:endParaRPr>
          </a:p>
          <a:p>
            <a:pPr>
              <a:lnSpc>
                <a:spcPct val="80000"/>
              </a:lnSpc>
            </a:pPr>
            <a:r>
              <a:rPr lang="en-US" altLang="en-US" sz="26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600" dirty="0">
              <a:latin typeface="Arial" panose="020B0604020202020204" pitchFamily="34" charset="0"/>
              <a:cs typeface="Arial" panose="020B0604020202020204" pitchFamily="34" charset="0"/>
            </a:endParaRPr>
          </a:p>
          <a:p>
            <a:pPr>
              <a:lnSpc>
                <a:spcPct val="80000"/>
              </a:lnSpc>
            </a:pPr>
            <a:r>
              <a:rPr lang="en-US" altLang="en-US" sz="26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276609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a16="http://schemas.microsoft.com/office/drawing/2014/main" xmlns=""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p14="http://schemas.microsoft.com/office/powerpoint/2010/main" xmlns="" val="9605572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087ED-DEE8-7A64-C8C4-7C62DB534FFA}"/>
              </a:ext>
            </a:extLst>
          </p:cNvPr>
          <p:cNvSpPr>
            <a:spLocks noGrp="1"/>
          </p:cNvSpPr>
          <p:nvPr>
            <p:ph type="title"/>
          </p:nvPr>
        </p:nvSpPr>
        <p:spPr>
          <a:xfrm>
            <a:off x="509965" y="-6638"/>
            <a:ext cx="7200900" cy="1142385"/>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xmlns=""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p14="http://schemas.microsoft.com/office/powerpoint/2010/main" xmlns="" val="38684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208006-6273-6D6A-2B59-380A830AFCB7}"/>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xmlns=""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p14="http://schemas.microsoft.com/office/powerpoint/2010/main" xmlns="" val="2479975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a16="http://schemas.microsoft.com/office/drawing/2014/main" xmlns=""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xmlns="" val="15437362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0D81-2E14-3D82-B14C-8BC26558CF6F}"/>
              </a:ext>
            </a:extLst>
          </p:cNvPr>
          <p:cNvSpPr>
            <a:spLocks noGrp="1"/>
          </p:cNvSpPr>
          <p:nvPr>
            <p:ph type="title"/>
          </p:nvPr>
        </p:nvSpPr>
        <p:spPr>
          <a:xfrm>
            <a:off x="827584" y="-171400"/>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xmlns=""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p14="http://schemas.microsoft.com/office/powerpoint/2010/main" xmlns="" val="2332014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7A4C0-65BB-B49D-E76B-350B3D298816}"/>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2735731C-CF97-EDF3-A984-47E8E0372288}"/>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p14="http://schemas.microsoft.com/office/powerpoint/2010/main" xmlns="" val="3081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7559C-32C3-4075-9879-EFE45FBCCE5C}"/>
              </a:ext>
            </a:extLst>
          </p:cNvPr>
          <p:cNvSpPr>
            <a:spLocks noGrp="1"/>
          </p:cNvSpPr>
          <p:nvPr>
            <p:ph type="title"/>
          </p:nvPr>
        </p:nvSpPr>
        <p:spPr>
          <a:xfrm>
            <a:off x="755576" y="127282"/>
            <a:ext cx="7200900" cy="1142385"/>
          </a:xfrm>
        </p:spPr>
        <p:txBody>
          <a:bodyPr>
            <a:normAutofit/>
          </a:bodyPr>
          <a:lstStyle/>
          <a:p>
            <a:r>
              <a:rPr lang="en-MY" sz="3600" dirty="0"/>
              <a:t>Matrix Structure</a:t>
            </a:r>
          </a:p>
        </p:txBody>
      </p:sp>
      <p:sp>
        <p:nvSpPr>
          <p:cNvPr id="3" name="Content Placeholder 2">
            <a:extLst>
              <a:ext uri="{FF2B5EF4-FFF2-40B4-BE49-F238E27FC236}">
                <a16:creationId xmlns:a16="http://schemas.microsoft.com/office/drawing/2014/main" xmlns=""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xmlns="" val="1480091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37CCA-8235-42A3-9512-7C8938CFC07F}"/>
              </a:ext>
            </a:extLst>
          </p:cNvPr>
          <p:cNvSpPr>
            <a:spLocks noGrp="1"/>
          </p:cNvSpPr>
          <p:nvPr>
            <p:ph type="title"/>
          </p:nvPr>
        </p:nvSpPr>
        <p:spPr>
          <a:xfrm>
            <a:off x="685800" y="-293380"/>
            <a:ext cx="7200900" cy="1142385"/>
          </a:xfrm>
        </p:spPr>
        <p:txBody>
          <a:bodyPr>
            <a:normAutofit/>
          </a:bodyPr>
          <a:lstStyle/>
          <a:p>
            <a:r>
              <a:rPr lang="en-MY" sz="3200" dirty="0"/>
              <a:t>Boundaryless Structure</a:t>
            </a:r>
          </a:p>
        </p:txBody>
      </p:sp>
      <p:sp>
        <p:nvSpPr>
          <p:cNvPr id="3" name="Content Placeholder 2">
            <a:extLst>
              <a:ext uri="{FF2B5EF4-FFF2-40B4-BE49-F238E27FC236}">
                <a16:creationId xmlns:a16="http://schemas.microsoft.com/office/drawing/2014/main" xmlns=""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p14="http://schemas.microsoft.com/office/powerpoint/2010/main" xmlns="" val="1792327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a16="http://schemas.microsoft.com/office/drawing/2014/main" xmlns=""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p14="http://schemas.microsoft.com/office/powerpoint/2010/main" xmlns="" val="13424394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C16F54-10AD-45DD-8C0A-48317D8A76D7}"/>
              </a:ext>
            </a:extLst>
          </p:cNvPr>
          <p:cNvSpPr>
            <a:spLocks noGrp="1"/>
          </p:cNvSpPr>
          <p:nvPr>
            <p:ph type="title"/>
          </p:nvPr>
        </p:nvSpPr>
        <p:spPr>
          <a:xfrm>
            <a:off x="827584" y="116632"/>
            <a:ext cx="7200900" cy="1142385"/>
          </a:xfrm>
        </p:spPr>
        <p:txBody>
          <a:bodyPr>
            <a:normAutofit/>
          </a:bodyPr>
          <a:lstStyle/>
          <a:p>
            <a:r>
              <a:rPr lang="en-MY" sz="3200" dirty="0"/>
              <a:t>Question # 1</a:t>
            </a:r>
          </a:p>
        </p:txBody>
      </p:sp>
      <p:sp>
        <p:nvSpPr>
          <p:cNvPr id="3" name="Content Placeholder 2">
            <a:extLst>
              <a:ext uri="{FF2B5EF4-FFF2-40B4-BE49-F238E27FC236}">
                <a16:creationId xmlns:a16="http://schemas.microsoft.com/office/drawing/2014/main" xmlns=""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p14="http://schemas.microsoft.com/office/powerpoint/2010/main" xmlns="" val="2995106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89049-07A3-4DE4-9B95-BCB3CAC6C290}"/>
              </a:ext>
            </a:extLst>
          </p:cNvPr>
          <p:cNvSpPr>
            <a:spLocks noGrp="1"/>
          </p:cNvSpPr>
          <p:nvPr>
            <p:ph type="title"/>
          </p:nvPr>
        </p:nvSpPr>
        <p:spPr>
          <a:xfrm>
            <a:off x="539552" y="34854"/>
            <a:ext cx="7200900" cy="1142385"/>
          </a:xfrm>
        </p:spPr>
        <p:txBody>
          <a:bodyPr>
            <a:normAutofit/>
          </a:bodyPr>
          <a:lstStyle/>
          <a:p>
            <a:r>
              <a:rPr lang="en-MY" sz="3200" dirty="0"/>
              <a:t>Answer # 1</a:t>
            </a:r>
          </a:p>
        </p:txBody>
      </p:sp>
      <p:sp>
        <p:nvSpPr>
          <p:cNvPr id="3" name="Content Placeholder 2">
            <a:extLst>
              <a:ext uri="{FF2B5EF4-FFF2-40B4-BE49-F238E27FC236}">
                <a16:creationId xmlns:a16="http://schemas.microsoft.com/office/drawing/2014/main" xmlns=""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p14="http://schemas.microsoft.com/office/powerpoint/2010/main" xmlns="" val="1463889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AEA979-5171-AC30-715C-FC6E1E8042E8}"/>
              </a:ext>
            </a:extLst>
          </p:cNvPr>
          <p:cNvSpPr>
            <a:spLocks noGrp="1"/>
          </p:cNvSpPr>
          <p:nvPr>
            <p:ph type="title"/>
          </p:nvPr>
        </p:nvSpPr>
        <p:spPr>
          <a:xfrm>
            <a:off x="706448" y="-293275"/>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xmlns=""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p14="http://schemas.microsoft.com/office/powerpoint/2010/main" xmlns="" val="8925965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D0D64D-80EA-2E50-07DD-E17D49B3AEEF}"/>
              </a:ext>
            </a:extLst>
          </p:cNvPr>
          <p:cNvSpPr>
            <a:spLocks noGrp="1"/>
          </p:cNvSpPr>
          <p:nvPr>
            <p:ph type="title"/>
          </p:nvPr>
        </p:nvSpPr>
        <p:spPr>
          <a:xfrm>
            <a:off x="653052" y="0"/>
            <a:ext cx="7200900" cy="1142385"/>
          </a:xfrm>
        </p:spPr>
        <p:txBody>
          <a:bodyPr/>
          <a:lstStyle/>
          <a:p>
            <a:r>
              <a:rPr lang="en-MY" sz="2400" dirty="0"/>
              <a:t>Answer # 2</a:t>
            </a:r>
            <a:endParaRPr lang="en-MY" dirty="0"/>
          </a:p>
        </p:txBody>
      </p:sp>
      <p:sp>
        <p:nvSpPr>
          <p:cNvPr id="3" name="Content Placeholder 2">
            <a:extLst>
              <a:ext uri="{FF2B5EF4-FFF2-40B4-BE49-F238E27FC236}">
                <a16:creationId xmlns:a16="http://schemas.microsoft.com/office/drawing/2014/main" xmlns=""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p14="http://schemas.microsoft.com/office/powerpoint/2010/main" xmlns="" val="930776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FBB43-1530-9F9E-C752-5E67A007F217}"/>
              </a:ext>
            </a:extLst>
          </p:cNvPr>
          <p:cNvSpPr>
            <a:spLocks noGrp="1"/>
          </p:cNvSpPr>
          <p:nvPr>
            <p:ph type="title"/>
          </p:nvPr>
        </p:nvSpPr>
        <p:spPr>
          <a:xfrm>
            <a:off x="683568" y="121503"/>
            <a:ext cx="7200900" cy="1142385"/>
          </a:xfrm>
        </p:spPr>
        <p:txBody>
          <a:bodyPr/>
          <a:lstStyle/>
          <a:p>
            <a:r>
              <a:rPr lang="en-MY" sz="2400" dirty="0"/>
              <a:t>Question # 3</a:t>
            </a:r>
            <a:endParaRPr lang="en-MY" dirty="0"/>
          </a:p>
        </p:txBody>
      </p:sp>
      <p:sp>
        <p:nvSpPr>
          <p:cNvPr id="3" name="Content Placeholder 2">
            <a:extLst>
              <a:ext uri="{FF2B5EF4-FFF2-40B4-BE49-F238E27FC236}">
                <a16:creationId xmlns:a16="http://schemas.microsoft.com/office/drawing/2014/main" xmlns=""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p14="http://schemas.microsoft.com/office/powerpoint/2010/main" xmlns="" val="14947677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00D7D-48A4-6D83-D5E2-D65017DE2AD4}"/>
              </a:ext>
            </a:extLst>
          </p:cNvPr>
          <p:cNvSpPr>
            <a:spLocks noGrp="1"/>
          </p:cNvSpPr>
          <p:nvPr>
            <p:ph type="title"/>
          </p:nvPr>
        </p:nvSpPr>
        <p:spPr>
          <a:xfrm>
            <a:off x="683568" y="-171400"/>
            <a:ext cx="7200900" cy="1142385"/>
          </a:xfrm>
        </p:spPr>
        <p:txBody>
          <a:bodyPr/>
          <a:lstStyle/>
          <a:p>
            <a:r>
              <a:rPr lang="en-MY" sz="2400" dirty="0"/>
              <a:t>Answer # 3</a:t>
            </a:r>
            <a:endParaRPr lang="en-MY" dirty="0"/>
          </a:p>
        </p:txBody>
      </p:sp>
      <p:sp>
        <p:nvSpPr>
          <p:cNvPr id="3" name="Content Placeholder 2">
            <a:extLst>
              <a:ext uri="{FF2B5EF4-FFF2-40B4-BE49-F238E27FC236}">
                <a16:creationId xmlns:a16="http://schemas.microsoft.com/office/drawing/2014/main" xmlns=""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p14="http://schemas.microsoft.com/office/powerpoint/2010/main" xmlns="" val="1048719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B1601-4848-8473-BA6D-E6602F05427B}"/>
              </a:ext>
            </a:extLst>
          </p:cNvPr>
          <p:cNvSpPr>
            <a:spLocks noGrp="1"/>
          </p:cNvSpPr>
          <p:nvPr>
            <p:ph type="title"/>
          </p:nvPr>
        </p:nvSpPr>
        <p:spPr>
          <a:xfrm>
            <a:off x="683568" y="-243408"/>
            <a:ext cx="7200900" cy="1142385"/>
          </a:xfrm>
        </p:spPr>
        <p:txBody>
          <a:bodyPr/>
          <a:lstStyle/>
          <a:p>
            <a:r>
              <a:rPr lang="en-MY" sz="2400" dirty="0"/>
              <a:t>Question # 4</a:t>
            </a:r>
            <a:endParaRPr lang="en-MY" dirty="0"/>
          </a:p>
        </p:txBody>
      </p:sp>
      <p:sp>
        <p:nvSpPr>
          <p:cNvPr id="3" name="Content Placeholder 2">
            <a:extLst>
              <a:ext uri="{FF2B5EF4-FFF2-40B4-BE49-F238E27FC236}">
                <a16:creationId xmlns:a16="http://schemas.microsoft.com/office/drawing/2014/main" xmlns="" id="{3FB1198B-1673-BA05-6A58-15323E49515D}"/>
              </a:ext>
            </a:extLst>
          </p:cNvPr>
          <p:cNvSpPr>
            <a:spLocks noGrp="1"/>
          </p:cNvSpPr>
          <p:nvPr>
            <p:ph idx="1"/>
          </p:nvPr>
        </p:nvSpPr>
        <p:spPr>
          <a:xfrm>
            <a:off x="539552" y="1124744"/>
            <a:ext cx="8136904" cy="4968552"/>
          </a:xfrm>
        </p:spPr>
        <p:txBody>
          <a:bodyPr>
            <a:normAutofit/>
          </a:bodyPr>
          <a:lstStyle/>
          <a:p>
            <a:pPr marL="0" indent="0">
              <a:buNone/>
            </a:pPr>
            <a:r>
              <a:rPr lang="en-MY" sz="2400" dirty="0"/>
              <a:t>How does increased specialization impact workers?</a:t>
            </a:r>
          </a:p>
          <a:p>
            <a:pPr marL="0" indent="0">
              <a:buNone/>
            </a:pPr>
            <a:endParaRPr lang="en-MY" sz="2400" dirty="0"/>
          </a:p>
          <a:p>
            <a:pPr marL="457200" indent="-457200">
              <a:buFont typeface="+mj-lt"/>
              <a:buAutoNum type="alphaUcPeriod"/>
            </a:pPr>
            <a:r>
              <a:rPr lang="en-MY" sz="2400" dirty="0"/>
              <a:t>It increases efficiency, but may decrease motivation as highly specialized jobs may not be engaging.</a:t>
            </a:r>
          </a:p>
          <a:p>
            <a:pPr marL="457200" indent="-457200">
              <a:buFont typeface="+mj-lt"/>
              <a:buAutoNum type="alphaUcPeriod"/>
            </a:pPr>
            <a:r>
              <a:rPr lang="en-MY" sz="2400" dirty="0"/>
              <a:t>It increases centralization of the company, which can be good if the leadership focuses on maintaining high efficiency.</a:t>
            </a:r>
          </a:p>
          <a:p>
            <a:pPr marL="457200" indent="-457200">
              <a:buFont typeface="+mj-lt"/>
              <a:buAutoNum type="alphaUcPeriod"/>
            </a:pPr>
            <a:r>
              <a:rPr lang="en-MY" sz="2400" dirty="0"/>
              <a:t>It decreases efficiency of the company, as the extreme specialization facilitates a negative climate with little communication.</a:t>
            </a:r>
          </a:p>
          <a:p>
            <a:pPr marL="457200" indent="-457200">
              <a:buFont typeface="+mj-lt"/>
              <a:buAutoNum type="alphaUcPeriod"/>
            </a:pPr>
            <a:r>
              <a:rPr lang="en-MY" sz="2400" dirty="0"/>
              <a:t>It increases efficiency and raises morale because everyone knows exactly what they are supposed to do.</a:t>
            </a:r>
          </a:p>
        </p:txBody>
      </p:sp>
    </p:spTree>
    <p:extLst>
      <p:ext uri="{BB962C8B-B14F-4D97-AF65-F5344CB8AC3E}">
        <p14:creationId xmlns:p14="http://schemas.microsoft.com/office/powerpoint/2010/main" xmlns="" val="38050503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B8B56C-D91A-6B20-89F4-22B0891265A7}"/>
              </a:ext>
            </a:extLst>
          </p:cNvPr>
          <p:cNvSpPr>
            <a:spLocks noGrp="1"/>
          </p:cNvSpPr>
          <p:nvPr>
            <p:ph type="title"/>
          </p:nvPr>
        </p:nvSpPr>
        <p:spPr>
          <a:xfrm>
            <a:off x="683568" y="-243408"/>
            <a:ext cx="7200900" cy="1142385"/>
          </a:xfrm>
        </p:spPr>
        <p:txBody>
          <a:bodyPr/>
          <a:lstStyle/>
          <a:p>
            <a:r>
              <a:rPr lang="en-MY" sz="2400" dirty="0"/>
              <a:t>Answer # 4</a:t>
            </a:r>
            <a:endParaRPr lang="en-MY" dirty="0"/>
          </a:p>
        </p:txBody>
      </p:sp>
      <p:sp>
        <p:nvSpPr>
          <p:cNvPr id="3" name="Content Placeholder 2">
            <a:extLst>
              <a:ext uri="{FF2B5EF4-FFF2-40B4-BE49-F238E27FC236}">
                <a16:creationId xmlns:a16="http://schemas.microsoft.com/office/drawing/2014/main" xmlns="" id="{DA389EB3-3A48-B75F-5326-BFF9D05E977C}"/>
              </a:ext>
            </a:extLst>
          </p:cNvPr>
          <p:cNvSpPr>
            <a:spLocks noGrp="1"/>
          </p:cNvSpPr>
          <p:nvPr>
            <p:ph idx="1"/>
          </p:nvPr>
        </p:nvSpPr>
        <p:spPr>
          <a:xfrm>
            <a:off x="539552" y="1556792"/>
            <a:ext cx="8064896" cy="4104456"/>
          </a:xfrm>
        </p:spPr>
        <p:txBody>
          <a:bodyPr>
            <a:normAutofit/>
          </a:bodyPr>
          <a:lstStyle/>
          <a:p>
            <a:r>
              <a:rPr lang="en-MY" sz="2400" b="1" dirty="0"/>
              <a:t>Option A</a:t>
            </a:r>
          </a:p>
          <a:p>
            <a:endParaRPr lang="en-MY" sz="2400" dirty="0"/>
          </a:p>
          <a:p>
            <a:pPr marL="0" indent="0">
              <a:buNone/>
            </a:pPr>
            <a:r>
              <a:rPr lang="en-MY" sz="2400" b="0" i="0" dirty="0">
                <a:effectLst/>
              </a:rPr>
              <a:t>High specialization results in high efficiency, but can lead to boredom by workers who are required to perform the same repetitive task over and over.</a:t>
            </a:r>
            <a:endParaRPr lang="en-MY" sz="2400" dirty="0"/>
          </a:p>
        </p:txBody>
      </p:sp>
    </p:spTree>
    <p:extLst>
      <p:ext uri="{BB962C8B-B14F-4D97-AF65-F5344CB8AC3E}">
        <p14:creationId xmlns:p14="http://schemas.microsoft.com/office/powerpoint/2010/main" xmlns="" val="3889513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2803910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5F5FCE-B04E-AA79-2CE3-DA1B4CB41D4C}"/>
              </a:ext>
            </a:extLst>
          </p:cNvPr>
          <p:cNvSpPr>
            <a:spLocks noGrp="1"/>
          </p:cNvSpPr>
          <p:nvPr>
            <p:ph type="title"/>
          </p:nvPr>
        </p:nvSpPr>
        <p:spPr>
          <a:xfrm>
            <a:off x="539552" y="0"/>
            <a:ext cx="7200900" cy="1142385"/>
          </a:xfrm>
        </p:spPr>
        <p:txBody>
          <a:bodyPr>
            <a:normAutofit/>
          </a:bodyPr>
          <a:lstStyle/>
          <a:p>
            <a:r>
              <a:rPr lang="en-MY" sz="2800" dirty="0"/>
              <a:t>What is a Group?</a:t>
            </a:r>
          </a:p>
        </p:txBody>
      </p:sp>
      <p:sp>
        <p:nvSpPr>
          <p:cNvPr id="3" name="Content Placeholder 2">
            <a:extLst>
              <a:ext uri="{FF2B5EF4-FFF2-40B4-BE49-F238E27FC236}">
                <a16:creationId xmlns:a16="http://schemas.microsoft.com/office/drawing/2014/main" xmlns="" id="{721E2D1F-1308-FAA8-8203-6BF6602E41F5}"/>
              </a:ext>
            </a:extLst>
          </p:cNvPr>
          <p:cNvSpPr>
            <a:spLocks noGrp="1"/>
          </p:cNvSpPr>
          <p:nvPr>
            <p:ph idx="1"/>
          </p:nvPr>
        </p:nvSpPr>
        <p:spPr>
          <a:xfrm>
            <a:off x="391895" y="1412776"/>
            <a:ext cx="8356569" cy="4032448"/>
          </a:xfrm>
        </p:spPr>
        <p:txBody>
          <a:bodyPr>
            <a:noAutofit/>
          </a:bodyPr>
          <a:lstStyle/>
          <a:p>
            <a:r>
              <a:rPr lang="en-MY" sz="2400" dirty="0"/>
              <a:t>A group is defined as a number of individuals forming a unit for a certain reason or cause. In an organization, a work group consists of two or more individuals who work towards the same objective and may sometimes function as a team but work independently. </a:t>
            </a:r>
          </a:p>
          <a:p>
            <a:endParaRPr lang="en-MY" sz="2400" dirty="0"/>
          </a:p>
          <a:p>
            <a:r>
              <a:rPr lang="en-MY" sz="2400" dirty="0"/>
              <a:t>Groups at the workplace are essentially formed as there are similarities to the work being done, but each individual is working separately; some may work in the same departments, while other groups may have members from different departments. People within groups can relate but don't necessarily use their skills to work together.</a:t>
            </a:r>
          </a:p>
        </p:txBody>
      </p:sp>
    </p:spTree>
    <p:extLst>
      <p:ext uri="{BB962C8B-B14F-4D97-AF65-F5344CB8AC3E}">
        <p14:creationId xmlns:p14="http://schemas.microsoft.com/office/powerpoint/2010/main" xmlns="" val="277831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534CA6-FDEF-54BD-900A-EB762499A46C}"/>
              </a:ext>
            </a:extLst>
          </p:cNvPr>
          <p:cNvSpPr>
            <a:spLocks noGrp="1"/>
          </p:cNvSpPr>
          <p:nvPr>
            <p:ph type="title"/>
          </p:nvPr>
        </p:nvSpPr>
        <p:spPr>
          <a:xfrm>
            <a:off x="755576" y="-77216"/>
            <a:ext cx="7200900" cy="1142385"/>
          </a:xfrm>
        </p:spPr>
        <p:txBody>
          <a:bodyPr>
            <a:normAutofit/>
          </a:bodyPr>
          <a:lstStyle/>
          <a:p>
            <a:r>
              <a:rPr lang="en-MY" sz="2800" dirty="0"/>
              <a:t>What is a Team?</a:t>
            </a:r>
          </a:p>
        </p:txBody>
      </p:sp>
      <p:sp>
        <p:nvSpPr>
          <p:cNvPr id="3" name="Content Placeholder 2">
            <a:extLst>
              <a:ext uri="{FF2B5EF4-FFF2-40B4-BE49-F238E27FC236}">
                <a16:creationId xmlns:a16="http://schemas.microsoft.com/office/drawing/2014/main" xmlns="" id="{70FB9C59-459C-3B1B-8D77-6403523E6CD7}"/>
              </a:ext>
            </a:extLst>
          </p:cNvPr>
          <p:cNvSpPr>
            <a:spLocks noGrp="1"/>
          </p:cNvSpPr>
          <p:nvPr>
            <p:ph idx="1"/>
          </p:nvPr>
        </p:nvSpPr>
        <p:spPr>
          <a:xfrm>
            <a:off x="750074" y="1340768"/>
            <a:ext cx="7854374" cy="4752528"/>
          </a:xfrm>
        </p:spPr>
        <p:txBody>
          <a:bodyPr>
            <a:normAutofit fontScale="92500"/>
          </a:bodyPr>
          <a:lstStyle/>
          <a:p>
            <a:r>
              <a:rPr lang="en-MY" sz="2400" dirty="0"/>
              <a:t>A team is defined as a group of accomplished individuals who work together toward a common goal that needs completion. Team members in an organization rely on each other to accomplish certain tasks required of the work. Individuals within a team usually complement one another, meaning some may bring certain skills while others bring different needed skills.</a:t>
            </a:r>
          </a:p>
          <a:p>
            <a:endParaRPr lang="en-MY" sz="2400" dirty="0"/>
          </a:p>
          <a:p>
            <a:r>
              <a:rPr lang="en-MY" sz="2400" dirty="0"/>
              <a:t>For example, a work team might be a group of people responsible for organizing a corporate event. While one team member can organize the marketing aspect, another can work on booking, while others can work on the setup. This team uses different skills from different members.</a:t>
            </a:r>
          </a:p>
        </p:txBody>
      </p:sp>
    </p:spTree>
    <p:extLst>
      <p:ext uri="{BB962C8B-B14F-4D97-AF65-F5344CB8AC3E}">
        <p14:creationId xmlns:p14="http://schemas.microsoft.com/office/powerpoint/2010/main" xmlns="" val="21670856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195C1-DB96-2507-A3BF-31E2E94A4BD4}"/>
              </a:ext>
            </a:extLst>
          </p:cNvPr>
          <p:cNvSpPr>
            <a:spLocks noGrp="1"/>
          </p:cNvSpPr>
          <p:nvPr>
            <p:ph type="title"/>
          </p:nvPr>
        </p:nvSpPr>
        <p:spPr>
          <a:xfrm>
            <a:off x="611560" y="-228616"/>
            <a:ext cx="7200900" cy="1142385"/>
          </a:xfrm>
        </p:spPr>
        <p:txBody>
          <a:bodyPr>
            <a:normAutofit/>
          </a:bodyPr>
          <a:lstStyle/>
          <a:p>
            <a:r>
              <a:rPr lang="en-MY" sz="2800" dirty="0"/>
              <a:t>Types of Teams</a:t>
            </a:r>
          </a:p>
        </p:txBody>
      </p:sp>
      <p:sp>
        <p:nvSpPr>
          <p:cNvPr id="3" name="Content Placeholder 2">
            <a:extLst>
              <a:ext uri="{FF2B5EF4-FFF2-40B4-BE49-F238E27FC236}">
                <a16:creationId xmlns:a16="http://schemas.microsoft.com/office/drawing/2014/main" xmlns="" id="{5AF8330A-4276-962B-28FB-C9997C8BBA21}"/>
              </a:ext>
            </a:extLst>
          </p:cNvPr>
          <p:cNvSpPr>
            <a:spLocks noGrp="1"/>
          </p:cNvSpPr>
          <p:nvPr>
            <p:ph idx="1"/>
          </p:nvPr>
        </p:nvSpPr>
        <p:spPr>
          <a:xfrm>
            <a:off x="287524" y="1124744"/>
            <a:ext cx="8568952" cy="4896544"/>
          </a:xfrm>
        </p:spPr>
        <p:txBody>
          <a:bodyPr>
            <a:noAutofit/>
          </a:bodyPr>
          <a:lstStyle/>
          <a:p>
            <a:r>
              <a:rPr lang="en-MY" sz="2200" b="1" dirty="0"/>
              <a:t>Virtual team: </a:t>
            </a:r>
            <a:r>
              <a:rPr lang="en-MY" sz="2200" dirty="0"/>
              <a:t>A virtual team consists of members who are located in different locations. They connect through technology, such as email, video conferencing, and other online messaging systems.</a:t>
            </a:r>
          </a:p>
          <a:p>
            <a:r>
              <a:rPr lang="en-MY" sz="2200" b="1" dirty="0"/>
              <a:t>Project team: </a:t>
            </a:r>
            <a:r>
              <a:rPr lang="en-MY" sz="2200" dirty="0"/>
              <a:t>A project team works together temporarily towards a specific project. Generally, project team members are joined together due to the specific tasks they bring that can benefit the project.</a:t>
            </a:r>
          </a:p>
          <a:p>
            <a:r>
              <a:rPr lang="en-MY" sz="2200" b="1" dirty="0"/>
              <a:t>Management team: </a:t>
            </a:r>
            <a:r>
              <a:rPr lang="en-MY" sz="2200" dirty="0"/>
              <a:t>A management team refers to the managers who are responsible for leading the organization and supervising the employees. This is typically the top management team that consists of directors, CEO, COO, and other top managers.</a:t>
            </a:r>
          </a:p>
          <a:p>
            <a:r>
              <a:rPr lang="en-MY" sz="2200" b="1" dirty="0"/>
              <a:t>Cross-functional team: </a:t>
            </a:r>
            <a:r>
              <a:rPr lang="en-MY" sz="2200" dirty="0"/>
              <a:t>A cross-functional team consists of members with specialized skills or expertise. It uses the different skills of members to complete complex tasks.</a:t>
            </a:r>
          </a:p>
        </p:txBody>
      </p:sp>
    </p:spTree>
    <p:extLst>
      <p:ext uri="{BB962C8B-B14F-4D97-AF65-F5344CB8AC3E}">
        <p14:creationId xmlns:p14="http://schemas.microsoft.com/office/powerpoint/2010/main" xmlns="" val="6957590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0604AF-3BC0-4450-81CC-367AF3C4015F}"/>
              </a:ext>
            </a:extLst>
          </p:cNvPr>
          <p:cNvSpPr>
            <a:spLocks noGrp="1"/>
          </p:cNvSpPr>
          <p:nvPr>
            <p:ph type="title"/>
          </p:nvPr>
        </p:nvSpPr>
        <p:spPr>
          <a:xfrm>
            <a:off x="971550" y="-99392"/>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803B1F3C-4758-4621-B6BC-084EAC089F83}"/>
              </a:ext>
            </a:extLst>
          </p:cNvPr>
          <p:cNvSpPr>
            <a:spLocks noGrp="1"/>
          </p:cNvSpPr>
          <p:nvPr>
            <p:ph idx="1"/>
          </p:nvPr>
        </p:nvSpPr>
        <p:spPr>
          <a:xfrm>
            <a:off x="377534" y="1163637"/>
            <a:ext cx="8154906" cy="4530725"/>
          </a:xfrm>
        </p:spPr>
        <p:txBody>
          <a:bodyPr>
            <a:noAutofit/>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xmlns="" val="1236971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E5FFA-948E-43E1-AFBE-00E79B7AD9DC}"/>
              </a:ext>
            </a:extLst>
          </p:cNvPr>
          <p:cNvSpPr>
            <a:spLocks noGrp="1"/>
          </p:cNvSpPr>
          <p:nvPr>
            <p:ph type="title"/>
          </p:nvPr>
        </p:nvSpPr>
        <p:spPr>
          <a:xfrm>
            <a:off x="755576" y="-171400"/>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49D153BA-AA20-4511-A6B2-F069E54128EF}"/>
              </a:ext>
            </a:extLst>
          </p:cNvPr>
          <p:cNvSpPr>
            <a:spLocks noGrp="1"/>
          </p:cNvSpPr>
          <p:nvPr>
            <p:ph idx="1"/>
          </p:nvPr>
        </p:nvSpPr>
        <p:spPr>
          <a:xfrm>
            <a:off x="539552" y="1163637"/>
            <a:ext cx="8064896" cy="4530725"/>
          </a:xfrm>
        </p:spPr>
        <p:txBody>
          <a:bodyPr>
            <a:noAutofit/>
          </a:bodyPr>
          <a:lstStyle/>
          <a:p>
            <a:pPr marL="0" indent="0">
              <a:buNone/>
            </a:pPr>
            <a:r>
              <a:rPr lang="en-MY" sz="2800" dirty="0"/>
              <a:t>3. Purpose : Teams are formed for a particular reason and can be short- or long-lived. Groups can exist as a matter of fact; for example, a group can be comprised of people of the same race or ethnic background.</a:t>
            </a:r>
          </a:p>
          <a:p>
            <a:pPr marL="0" indent="0">
              <a:buNone/>
            </a:pPr>
            <a:endParaRPr lang="en-MY" sz="2800" dirty="0"/>
          </a:p>
          <a:p>
            <a:pPr marL="0" indent="0">
              <a:buNone/>
            </a:pPr>
            <a:r>
              <a:rPr lang="en-MY" sz="2800" dirty="0"/>
              <a:t>4. Degree of formal structure : Team members' individual roles and duties are specified and their ways of working together are defined. Groups are generally much more informal; roles do not need to be assigned and norms of </a:t>
            </a:r>
            <a:r>
              <a:rPr lang="en-MY" sz="2800" dirty="0" err="1"/>
              <a:t>behavior</a:t>
            </a:r>
            <a:r>
              <a:rPr lang="en-MY" sz="2800" dirty="0"/>
              <a:t> do not need to develop.</a:t>
            </a:r>
          </a:p>
        </p:txBody>
      </p:sp>
    </p:spTree>
    <p:extLst>
      <p:ext uri="{BB962C8B-B14F-4D97-AF65-F5344CB8AC3E}">
        <p14:creationId xmlns:p14="http://schemas.microsoft.com/office/powerpoint/2010/main" xmlns="" val="22391818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02E907-9225-4F88-93E2-0E9A7D3A86E5}"/>
              </a:ext>
            </a:extLst>
          </p:cNvPr>
          <p:cNvSpPr>
            <a:spLocks noGrp="1"/>
          </p:cNvSpPr>
          <p:nvPr>
            <p:ph type="title"/>
          </p:nvPr>
        </p:nvSpPr>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E5688196-9BD4-4B98-A9A0-E5B486FB9784}"/>
              </a:ext>
            </a:extLst>
          </p:cNvPr>
          <p:cNvSpPr>
            <a:spLocks noGrp="1"/>
          </p:cNvSpPr>
          <p:nvPr>
            <p:ph idx="1"/>
          </p:nvPr>
        </p:nvSpPr>
        <p:spPr>
          <a:xfrm>
            <a:off x="755576" y="1916832"/>
            <a:ext cx="7772400" cy="3196952"/>
          </a:xfrm>
        </p:spPr>
        <p:txBody>
          <a:bodyPr>
            <a:normAutofit/>
          </a:bodyPr>
          <a:lstStyle/>
          <a:p>
            <a:pPr marL="0" indent="0">
              <a:buNone/>
            </a:pPr>
            <a:r>
              <a:rPr lang="en-MY" sz="2800"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xmlns="" val="303730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C74C4F-D1E4-DDEA-DD18-4821F7BEB760}"/>
              </a:ext>
            </a:extLst>
          </p:cNvPr>
          <p:cNvSpPr>
            <a:spLocks noGrp="1"/>
          </p:cNvSpPr>
          <p:nvPr>
            <p:ph type="title"/>
          </p:nvPr>
        </p:nvSpPr>
        <p:spPr>
          <a:xfrm>
            <a:off x="683568" y="-105351"/>
            <a:ext cx="7200900" cy="1142385"/>
          </a:xfrm>
        </p:spPr>
        <p:txBody>
          <a:bodyPr/>
          <a:lstStyle/>
          <a:p>
            <a:r>
              <a:rPr lang="en-MY" dirty="0"/>
              <a:t>When Does a Group Become a Team?</a:t>
            </a:r>
          </a:p>
        </p:txBody>
      </p:sp>
      <p:sp>
        <p:nvSpPr>
          <p:cNvPr id="3" name="Content Placeholder 2">
            <a:extLst>
              <a:ext uri="{FF2B5EF4-FFF2-40B4-BE49-F238E27FC236}">
                <a16:creationId xmlns:a16="http://schemas.microsoft.com/office/drawing/2014/main" xmlns="" id="{0C1EBF9E-ACDB-3BA9-C047-9BE8D622EEA2}"/>
              </a:ext>
            </a:extLst>
          </p:cNvPr>
          <p:cNvSpPr>
            <a:spLocks noGrp="1"/>
          </p:cNvSpPr>
          <p:nvPr>
            <p:ph idx="1"/>
          </p:nvPr>
        </p:nvSpPr>
        <p:spPr>
          <a:xfrm>
            <a:off x="683568" y="1196752"/>
            <a:ext cx="7920880" cy="4752528"/>
          </a:xfrm>
        </p:spPr>
        <p:txBody>
          <a:bodyPr>
            <a:noAutofit/>
          </a:bodyPr>
          <a:lstStyle/>
          <a:p>
            <a:r>
              <a:rPr lang="en-MY" sz="2400" dirty="0"/>
              <a:t>A group can work towards becoming a team as they become a cohesive unit that begins to work together and share their skills. As a group begins to share their ideas and opinions about the work or tasks, they can start to help each other with the work. With the sharing of ideas comes collective participation that allows the group to consistently provide feedback and ideas.</a:t>
            </a:r>
          </a:p>
          <a:p>
            <a:endParaRPr lang="en-MY" sz="2400" dirty="0"/>
          </a:p>
          <a:p>
            <a:r>
              <a:rPr lang="en-MY" sz="2400" dirty="0"/>
              <a:t>Once a group builds collaborative and cohesive abilities, they can begin to share responsibilities with the work, giving certain projects to those with certain skills. With this mutual understanding of dividing the work, the group can now function as a team.</a:t>
            </a:r>
          </a:p>
        </p:txBody>
      </p:sp>
    </p:spTree>
    <p:extLst>
      <p:ext uri="{BB962C8B-B14F-4D97-AF65-F5344CB8AC3E}">
        <p14:creationId xmlns:p14="http://schemas.microsoft.com/office/powerpoint/2010/main" xmlns="" val="17952485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1FF37-BF62-40E8-9916-E5D2FD92F716}"/>
              </a:ext>
            </a:extLst>
          </p:cNvPr>
          <p:cNvSpPr>
            <a:spLocks noGrp="1"/>
          </p:cNvSpPr>
          <p:nvPr>
            <p:ph type="title"/>
          </p:nvPr>
        </p:nvSpPr>
        <p:spPr>
          <a:xfrm>
            <a:off x="899592" y="116632"/>
            <a:ext cx="7200900" cy="1142385"/>
          </a:xfrm>
        </p:spPr>
        <p:txBody>
          <a:bodyPr>
            <a:normAutofit/>
          </a:bodyPr>
          <a:lstStyle/>
          <a:p>
            <a:r>
              <a:rPr lang="en-MY" sz="3200" dirty="0"/>
              <a:t>Question # 1</a:t>
            </a:r>
          </a:p>
        </p:txBody>
      </p:sp>
      <p:sp>
        <p:nvSpPr>
          <p:cNvPr id="3" name="Content Placeholder 2">
            <a:extLst>
              <a:ext uri="{FF2B5EF4-FFF2-40B4-BE49-F238E27FC236}">
                <a16:creationId xmlns:a16="http://schemas.microsoft.com/office/drawing/2014/main" xmlns="" id="{17A69B79-A01D-45DA-95B3-B4A932618E96}"/>
              </a:ext>
            </a:extLst>
          </p:cNvPr>
          <p:cNvSpPr>
            <a:spLocks noGrp="1"/>
          </p:cNvSpPr>
          <p:nvPr>
            <p:ph idx="1"/>
          </p:nvPr>
        </p:nvSpPr>
        <p:spPr>
          <a:xfrm>
            <a:off x="755576" y="1524000"/>
            <a:ext cx="7776864" cy="4353272"/>
          </a:xfrm>
        </p:spPr>
        <p:txBody>
          <a:bodyPr>
            <a:noAutofit/>
          </a:bodyPr>
          <a:lstStyle/>
          <a:p>
            <a:pPr marL="0" indent="0">
              <a:buNone/>
            </a:pPr>
            <a:r>
              <a:rPr lang="en-MY" sz="2400" dirty="0"/>
              <a:t>Judy has been assigned to work on a project with several </a:t>
            </a:r>
            <a:r>
              <a:rPr lang="en-MY" sz="2400" dirty="0" err="1"/>
              <a:t>coworkers</a:t>
            </a:r>
            <a:r>
              <a:rPr lang="en-MY" sz="2400" dirty="0"/>
              <a:t>. Project members are interdependent on one another and all work towards the same end goal. Judy is a member of a _____</a:t>
            </a:r>
          </a:p>
          <a:p>
            <a:pPr marL="0" indent="0">
              <a:buNone/>
            </a:pPr>
            <a:endParaRPr lang="en-MY" sz="2400" dirty="0"/>
          </a:p>
          <a:p>
            <a:pPr marL="457200" indent="-457200">
              <a:buFont typeface="+mj-lt"/>
              <a:buAutoNum type="alphaUcPeriod"/>
            </a:pPr>
            <a:r>
              <a:rPr lang="en-MY" sz="2400" dirty="0"/>
              <a:t>work team</a:t>
            </a:r>
          </a:p>
          <a:p>
            <a:pPr marL="457200" indent="-457200">
              <a:buFont typeface="+mj-lt"/>
              <a:buAutoNum type="alphaUcPeriod"/>
            </a:pPr>
            <a:r>
              <a:rPr lang="en-MY" sz="2400" dirty="0"/>
              <a:t>informal group</a:t>
            </a:r>
          </a:p>
          <a:p>
            <a:pPr marL="457200" indent="-457200">
              <a:buFont typeface="+mj-lt"/>
              <a:buAutoNum type="alphaUcPeriod"/>
            </a:pPr>
            <a:r>
              <a:rPr lang="en-MY" sz="2400" dirty="0"/>
              <a:t>work group</a:t>
            </a:r>
          </a:p>
          <a:p>
            <a:pPr marL="457200" indent="-457200">
              <a:buFont typeface="+mj-lt"/>
              <a:buAutoNum type="alphaUcPeriod"/>
            </a:pPr>
            <a:r>
              <a:rPr lang="en-MY" sz="2400" dirty="0"/>
              <a:t>team group</a:t>
            </a:r>
          </a:p>
        </p:txBody>
      </p:sp>
    </p:spTree>
    <p:extLst>
      <p:ext uri="{BB962C8B-B14F-4D97-AF65-F5344CB8AC3E}">
        <p14:creationId xmlns:p14="http://schemas.microsoft.com/office/powerpoint/2010/main" xmlns="" val="2946235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260E0C-FEF2-4520-B25D-448CAE36B446}"/>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a16="http://schemas.microsoft.com/office/drawing/2014/main" xmlns="" id="{75CEE2CE-8458-43A8-9326-B650B447EB07}"/>
              </a:ext>
            </a:extLst>
          </p:cNvPr>
          <p:cNvSpPr>
            <a:spLocks noGrp="1"/>
          </p:cNvSpPr>
          <p:nvPr>
            <p:ph idx="1"/>
          </p:nvPr>
        </p:nvSpPr>
        <p:spPr/>
        <p:txBody>
          <a:bodyPr/>
          <a:lstStyle/>
          <a:p>
            <a:r>
              <a:rPr lang="en-MY" sz="2800" dirty="0"/>
              <a:t>Option A</a:t>
            </a:r>
          </a:p>
          <a:p>
            <a:endParaRPr lang="en-MY" sz="2800" dirty="0"/>
          </a:p>
          <a:p>
            <a:pPr marL="0" indent="0">
              <a:buNone/>
            </a:pPr>
            <a:r>
              <a:rPr lang="en-MY" sz="2400" b="0" i="0" dirty="0">
                <a:effectLst/>
              </a:rPr>
              <a:t>Judy is a member of a work team that has members who work interdependently on a specific, common goal to produce an end result for their business.</a:t>
            </a:r>
            <a:endParaRPr lang="en-MY" sz="2400" dirty="0"/>
          </a:p>
        </p:txBody>
      </p:sp>
    </p:spTree>
    <p:extLst>
      <p:ext uri="{BB962C8B-B14F-4D97-AF65-F5344CB8AC3E}">
        <p14:creationId xmlns:p14="http://schemas.microsoft.com/office/powerpoint/2010/main" xmlns="" val="33052801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836011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xmlns=""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xmlns=""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xmlns="" val="9480376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xmlns="" id="{4B1BFC98-52A0-4675-BCF6-2CC19DF658C6}"/>
              </a:ext>
            </a:extLst>
          </p:cNvPr>
          <p:cNvSpPr>
            <a:spLocks noGrp="1"/>
          </p:cNvSpPr>
          <p:nvPr>
            <p:ph idx="1"/>
          </p:nvPr>
        </p:nvSpPr>
        <p:spPr/>
        <p:txBody>
          <a:bodyPr>
            <a:normAutofit/>
          </a:bodyPr>
          <a:lstStyle/>
          <a:p>
            <a:r>
              <a:rPr lang="en-MY" sz="2400" dirty="0"/>
              <a:t>A </a:t>
            </a:r>
            <a:r>
              <a:rPr lang="en-MY" sz="2400" dirty="0" err="1"/>
              <a:t>startup</a:t>
            </a:r>
            <a:r>
              <a:rPr lang="en-MY" sz="2400" dirty="0"/>
              <a:t> is a company that's in the initial stages of business.</a:t>
            </a:r>
          </a:p>
          <a:p>
            <a:r>
              <a:rPr lang="en-MY" sz="2400" dirty="0"/>
              <a:t>Until the business gets off the ground, a </a:t>
            </a:r>
            <a:r>
              <a:rPr lang="en-MY" sz="2400" dirty="0" err="1"/>
              <a:t>startup</a:t>
            </a:r>
            <a:r>
              <a:rPr lang="en-MY" sz="2400" dirty="0"/>
              <a:t> is often financed by its founders and may attempt to attract outside investment.</a:t>
            </a:r>
          </a:p>
          <a:p>
            <a:r>
              <a:rPr lang="en-MY" sz="2400" dirty="0"/>
              <a:t>The many funding sources for </a:t>
            </a:r>
            <a:r>
              <a:rPr lang="en-MY" sz="2400" dirty="0" err="1"/>
              <a:t>startups</a:t>
            </a:r>
            <a:r>
              <a:rPr lang="en-MY" sz="2400" dirty="0"/>
              <a:t> include family and friends, venture capitalists, crowdfunding and loans</a:t>
            </a:r>
          </a:p>
        </p:txBody>
      </p:sp>
    </p:spTree>
    <p:extLst>
      <p:ext uri="{BB962C8B-B14F-4D97-AF65-F5344CB8AC3E}">
        <p14:creationId xmlns:p14="http://schemas.microsoft.com/office/powerpoint/2010/main" xmlns="" val="42021769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xmlns="" id="{05149E47-A506-4061-8A99-DF34E1401488}"/>
              </a:ext>
            </a:extLst>
          </p:cNvPr>
          <p:cNvSpPr>
            <a:spLocks noGrp="1"/>
          </p:cNvSpPr>
          <p:nvPr>
            <p:ph idx="1"/>
          </p:nvPr>
        </p:nvSpPr>
        <p:spPr/>
        <p:txBody>
          <a:bodyPr>
            <a:normAutofit/>
          </a:bodyPr>
          <a:lstStyle/>
          <a:p>
            <a:pPr marL="0" indent="0">
              <a:buNone/>
            </a:pPr>
            <a:r>
              <a:rPr lang="en-MY" sz="2400"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xmlns="" val="2117963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xmlns="" id="{00638CCA-3F8E-4097-86F5-78D2F4F610B0}"/>
              </a:ext>
            </a:extLst>
          </p:cNvPr>
          <p:cNvSpPr>
            <a:spLocks noGrp="1"/>
          </p:cNvSpPr>
          <p:nvPr>
            <p:ph idx="1"/>
          </p:nvPr>
        </p:nvSpPr>
        <p:spPr/>
        <p:txBody>
          <a:bodyPr>
            <a:normAutofit/>
          </a:bodyPr>
          <a:lstStyle/>
          <a:p>
            <a:r>
              <a:rPr lang="en-MY" sz="2400"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xmlns="" val="3522990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xmlns="" id="{D7886100-2898-40B9-BB52-00AB584E2341}"/>
              </a:ext>
            </a:extLst>
          </p:cNvPr>
          <p:cNvSpPr>
            <a:spLocks noGrp="1"/>
          </p:cNvSpPr>
          <p:nvPr>
            <p:ph idx="1"/>
          </p:nvPr>
        </p:nvSpPr>
        <p:spPr/>
        <p:txBody>
          <a:bodyPr>
            <a:normAutofit/>
          </a:bodyPr>
          <a:lstStyle/>
          <a:p>
            <a:r>
              <a:rPr lang="en-MY" sz="2400"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xmlns="" val="2198193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xmlns="" id="{8C29A669-27C5-4D85-B22F-6A5962388DC0}"/>
              </a:ext>
            </a:extLst>
          </p:cNvPr>
          <p:cNvSpPr>
            <a:spLocks noGrp="1"/>
          </p:cNvSpPr>
          <p:nvPr>
            <p:ph idx="1"/>
          </p:nvPr>
        </p:nvSpPr>
        <p:spPr/>
        <p:txBody>
          <a:bodyPr>
            <a:normAutofit/>
          </a:bodyPr>
          <a:lstStyle/>
          <a:p>
            <a:pPr marL="0" indent="0">
              <a:buNone/>
            </a:pPr>
            <a:r>
              <a:rPr lang="en-MY" sz="2400"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xmlns="" val="20090095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EA7D30-07B5-4207-A3A4-D669773471F6}"/>
              </a:ext>
            </a:extLst>
          </p:cNvPr>
          <p:cNvSpPr>
            <a:spLocks noGrp="1"/>
          </p:cNvSpPr>
          <p:nvPr>
            <p:ph type="title"/>
          </p:nvPr>
        </p:nvSpPr>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xmlns="" id="{53AB96FC-78F6-4504-AC95-11865104F60F}"/>
              </a:ext>
            </a:extLst>
          </p:cNvPr>
          <p:cNvSpPr>
            <a:spLocks noGrp="1"/>
          </p:cNvSpPr>
          <p:nvPr>
            <p:ph idx="1"/>
          </p:nvPr>
        </p:nvSpPr>
        <p:spPr/>
        <p:txBody>
          <a:bodyPr/>
          <a:lstStyle/>
          <a:p>
            <a:pPr marL="0" indent="0">
              <a:buNone/>
            </a:pPr>
            <a:r>
              <a:rPr lang="en-MY" sz="2400" dirty="0"/>
              <a:t>A company that increases recruitment efforts to hire new employees is in which phase of organizational development?	   </a:t>
            </a:r>
          </a:p>
          <a:p>
            <a:pPr marL="0" indent="0">
              <a:buNone/>
            </a:pPr>
            <a:r>
              <a:rPr lang="en-MY" sz="2400" dirty="0"/>
              <a:t>a) Introduction.	    </a:t>
            </a:r>
          </a:p>
          <a:p>
            <a:pPr marL="0" indent="0">
              <a:buNone/>
            </a:pPr>
            <a:r>
              <a:rPr lang="en-MY" sz="2400" dirty="0"/>
              <a:t>b) Growth.	    </a:t>
            </a:r>
          </a:p>
          <a:p>
            <a:pPr marL="0" indent="0">
              <a:buNone/>
            </a:pPr>
            <a:r>
              <a:rPr lang="en-MY" sz="2400" dirty="0"/>
              <a:t>c) Maturity.	    </a:t>
            </a:r>
          </a:p>
          <a:p>
            <a:pPr marL="0" indent="0">
              <a:buNone/>
            </a:pPr>
            <a:r>
              <a:rPr lang="en-MY" sz="2400" dirty="0"/>
              <a:t>d) Decline.</a:t>
            </a:r>
          </a:p>
          <a:p>
            <a:pPr marL="0" indent="0">
              <a:buNone/>
            </a:pPr>
            <a:endParaRPr lang="en-MY" dirty="0"/>
          </a:p>
        </p:txBody>
      </p:sp>
    </p:spTree>
    <p:extLst>
      <p:ext uri="{BB962C8B-B14F-4D97-AF65-F5344CB8AC3E}">
        <p14:creationId xmlns:p14="http://schemas.microsoft.com/office/powerpoint/2010/main" xmlns="" val="403827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A3F058-6DD1-4C66-B382-B75D6745B506}"/>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xmlns="" id="{60F284FB-CDC2-4022-86C7-4A5764E743B7}"/>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A Company that is expanding market share and focusing on staffing and training is on growth phase.</a:t>
            </a:r>
          </a:p>
        </p:txBody>
      </p:sp>
    </p:spTree>
    <p:extLst>
      <p:ext uri="{BB962C8B-B14F-4D97-AF65-F5344CB8AC3E}">
        <p14:creationId xmlns:p14="http://schemas.microsoft.com/office/powerpoint/2010/main" xmlns="" val="36414428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2349</TotalTime>
  <Words>3325</Words>
  <Application>Microsoft Office PowerPoint</Application>
  <PresentationFormat>On-screen Show (4:3)</PresentationFormat>
  <Paragraphs>325</Paragraphs>
  <Slides>65</Slides>
  <Notes>4</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Diamond Grid 16x9</vt:lpstr>
      <vt:lpstr>BUSINESS LEADERSHIP - I</vt:lpstr>
      <vt:lpstr>Key Points</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Question # 1</vt:lpstr>
      <vt:lpstr>Answer # 1</vt:lpstr>
      <vt:lpstr>Essentials of Organisation</vt:lpstr>
      <vt:lpstr>Levels of Management</vt:lpstr>
      <vt:lpstr>Span of Control</vt:lpstr>
      <vt:lpstr>Question # 2</vt:lpstr>
      <vt:lpstr>Answer # 2</vt:lpstr>
      <vt:lpstr>Chain of Command</vt:lpstr>
      <vt:lpstr>Question # 3</vt:lpstr>
      <vt:lpstr>Answer # 3</vt:lpstr>
      <vt:lpstr>Slide 26</vt:lpstr>
      <vt:lpstr>Type of Structures</vt:lpstr>
      <vt:lpstr>Structure affects how strategic decisions are made</vt:lpstr>
      <vt:lpstr>Functional Structure</vt:lpstr>
      <vt:lpstr>Question # 1</vt:lpstr>
      <vt:lpstr>Answer # 1</vt:lpstr>
      <vt:lpstr>Divisional Structure</vt:lpstr>
      <vt:lpstr>Question # 2</vt:lpstr>
      <vt:lpstr>Answer # 2</vt:lpstr>
      <vt:lpstr>Matrix Structure</vt:lpstr>
      <vt:lpstr>Boundaryless Structure</vt:lpstr>
      <vt:lpstr>Virtual and Network Structure</vt:lpstr>
      <vt:lpstr>Question # 1</vt:lpstr>
      <vt:lpstr>Answer # 1</vt:lpstr>
      <vt:lpstr>Question # 2</vt:lpstr>
      <vt:lpstr>Answer # 2</vt:lpstr>
      <vt:lpstr>Question # 3</vt:lpstr>
      <vt:lpstr>Answer # 3</vt:lpstr>
      <vt:lpstr>Question # 4</vt:lpstr>
      <vt:lpstr>Answer # 4</vt:lpstr>
      <vt:lpstr>Slide 46</vt:lpstr>
      <vt:lpstr>What is a Group?</vt:lpstr>
      <vt:lpstr>What is a Team?</vt:lpstr>
      <vt:lpstr>Types of Teams</vt:lpstr>
      <vt:lpstr>Group vs. Team</vt:lpstr>
      <vt:lpstr>Group vs. Team</vt:lpstr>
      <vt:lpstr>Group vs. Team</vt:lpstr>
      <vt:lpstr>When Does a Group Become a Team?</vt:lpstr>
      <vt:lpstr>Question # 1</vt:lpstr>
      <vt:lpstr>Answer # 1</vt:lpstr>
      <vt:lpstr>Slide 56</vt:lpstr>
      <vt:lpstr>Organisational Life Cycle</vt:lpstr>
      <vt:lpstr>Start-Up Stage</vt:lpstr>
      <vt:lpstr>Growth Stage</vt:lpstr>
      <vt:lpstr>Maturity Stage</vt:lpstr>
      <vt:lpstr>Decline Stage</vt:lpstr>
      <vt:lpstr>Revival Stage</vt:lpstr>
      <vt:lpstr>Question # 1</vt:lpstr>
      <vt:lpstr>Answer # 1</vt:lpstr>
      <vt:lpstr>Slide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105</cp:revision>
  <cp:lastPrinted>1601-01-01T00:00:00Z</cp:lastPrinted>
  <dcterms:created xsi:type="dcterms:W3CDTF">2020-07-09T15:12:46Z</dcterms:created>
  <dcterms:modified xsi:type="dcterms:W3CDTF">2022-12-03T14:52:48Z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