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7"/>
  </p:notesMasterIdLst>
  <p:handoutMasterIdLst>
    <p:handoutMasterId r:id="rId38"/>
  </p:handoutMasterIdLst>
  <p:sldIdLst>
    <p:sldId id="256" r:id="rId2"/>
    <p:sldId id="291" r:id="rId3"/>
    <p:sldId id="288" r:id="rId4"/>
    <p:sldId id="280" r:id="rId5"/>
    <p:sldId id="281" r:id="rId6"/>
    <p:sldId id="282" r:id="rId7"/>
    <p:sldId id="283" r:id="rId8"/>
    <p:sldId id="259" r:id="rId9"/>
    <p:sldId id="279" r:id="rId10"/>
    <p:sldId id="260" r:id="rId11"/>
    <p:sldId id="284" r:id="rId12"/>
    <p:sldId id="285" r:id="rId13"/>
    <p:sldId id="261" r:id="rId14"/>
    <p:sldId id="286" r:id="rId15"/>
    <p:sldId id="262" r:id="rId16"/>
    <p:sldId id="263" r:id="rId17"/>
    <p:sldId id="265" r:id="rId18"/>
    <p:sldId id="266" r:id="rId19"/>
    <p:sldId id="264" r:id="rId20"/>
    <p:sldId id="267" r:id="rId21"/>
    <p:sldId id="268" r:id="rId22"/>
    <p:sldId id="292" r:id="rId23"/>
    <p:sldId id="300" r:id="rId24"/>
    <p:sldId id="358" r:id="rId25"/>
    <p:sldId id="359" r:id="rId26"/>
    <p:sldId id="360" r:id="rId27"/>
    <p:sldId id="361" r:id="rId28"/>
    <p:sldId id="362" r:id="rId29"/>
    <p:sldId id="272" r:id="rId30"/>
    <p:sldId id="363" r:id="rId31"/>
    <p:sldId id="364" r:id="rId32"/>
    <p:sldId id="365" r:id="rId33"/>
    <p:sldId id="366" r:id="rId34"/>
    <p:sldId id="367" r:id="rId35"/>
    <p:sldId id="276" r:id="rId3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1984479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EC819DC-0010-405F-922A-29295A6A4ADF}"/>
              </a:ext>
            </a:extLst>
          </p:cNvPr>
          <p:cNvSpPr/>
          <p:nvPr userDrawn="1"/>
        </p:nvSpPr>
        <p:spPr>
          <a:xfrm>
            <a:off x="8172400"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21B7-FC19-42C6-A39B-5BABDB6EEA87}"/>
              </a:ext>
            </a:extLst>
          </p:cNvPr>
          <p:cNvSpPr>
            <a:spLocks noGrp="1"/>
          </p:cNvSpPr>
          <p:nvPr>
            <p:ph type="title"/>
          </p:nvPr>
        </p:nvSpPr>
        <p:spPr/>
        <p:txBody>
          <a:bodyPr/>
          <a:lstStyle/>
          <a:p>
            <a:r>
              <a:rPr lang="en-MY" dirty="0"/>
              <a:t>Business Leadership (31%) </a:t>
            </a:r>
          </a:p>
        </p:txBody>
      </p:sp>
      <p:sp>
        <p:nvSpPr>
          <p:cNvPr id="3" name="Content Placeholder 2">
            <a:extLst>
              <a:ext uri="{FF2B5EF4-FFF2-40B4-BE49-F238E27FC236}">
                <a16:creationId xmlns:a16="http://schemas.microsoft.com/office/drawing/2014/main" id="{29DCA237-5323-46D5-9990-A745BCB679AF}"/>
              </a:ext>
            </a:extLst>
          </p:cNvPr>
          <p:cNvSpPr>
            <a:spLocks noGrp="1"/>
          </p:cNvSpPr>
          <p:nvPr>
            <p:ph idx="1"/>
          </p:nvPr>
        </p:nvSpPr>
        <p:spPr/>
        <p:txBody>
          <a:bodyPr/>
          <a:lstStyle/>
          <a:p>
            <a:pPr marL="0" indent="0">
              <a:buNone/>
            </a:pPr>
            <a:r>
              <a:rPr lang="en-MY"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p14="http://schemas.microsoft.com/office/powerpoint/2010/main" val="2167209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p:txBody>
          <a:bodyPr/>
          <a:lstStyle/>
          <a:p>
            <a:r>
              <a:rPr lang="en-MY"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lstStyle/>
          <a:p>
            <a:r>
              <a:rPr lang="en-MY" dirty="0"/>
              <a:t>Hierarchy</a:t>
            </a:r>
          </a:p>
          <a:p>
            <a:r>
              <a:rPr lang="en-MY" dirty="0"/>
              <a:t>Division of Labour</a:t>
            </a:r>
          </a:p>
          <a:p>
            <a:r>
              <a:rPr lang="en-MY" dirty="0"/>
              <a:t>Standardised approach to work</a:t>
            </a:r>
          </a:p>
          <a:p>
            <a:r>
              <a:rPr lang="en-MY" dirty="0"/>
              <a:t>Centralisation of authority</a:t>
            </a:r>
          </a:p>
          <a:p>
            <a:r>
              <a:rPr lang="en-MY" dirty="0"/>
              <a:t>Separation of personal </a:t>
            </a:r>
          </a:p>
        </p:txBody>
      </p:sp>
    </p:spTree>
    <p:extLst>
      <p:ext uri="{BB962C8B-B14F-4D97-AF65-F5344CB8AC3E}">
        <p14:creationId xmlns:p14="http://schemas.microsoft.com/office/powerpoint/2010/main" val="2638827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474C-24BF-4F43-A382-273CBEAB9A75}"/>
              </a:ext>
            </a:extLst>
          </p:cNvPr>
          <p:cNvSpPr>
            <a:spLocks noGrp="1"/>
          </p:cNvSpPr>
          <p:nvPr>
            <p:ph type="title"/>
          </p:nvPr>
        </p:nvSpPr>
        <p:spPr/>
        <p:txBody>
          <a:bodyPr/>
          <a:lstStyle/>
          <a:p>
            <a:r>
              <a:rPr lang="en-MY" dirty="0"/>
              <a:t>Essentials of Organisation</a:t>
            </a:r>
          </a:p>
        </p:txBody>
      </p:sp>
      <p:sp>
        <p:nvSpPr>
          <p:cNvPr id="3" name="Content Placeholder 2">
            <a:extLst>
              <a:ext uri="{FF2B5EF4-FFF2-40B4-BE49-F238E27FC236}">
                <a16:creationId xmlns:a16="http://schemas.microsoft.com/office/drawing/2014/main" id="{0F6950C5-7A18-431D-864F-9EF5FC504A38}"/>
              </a:ext>
            </a:extLst>
          </p:cNvPr>
          <p:cNvSpPr>
            <a:spLocks noGrp="1"/>
          </p:cNvSpPr>
          <p:nvPr>
            <p:ph idx="1"/>
          </p:nvPr>
        </p:nvSpPr>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id="{26FCB76B-43C6-4B04-B159-7986130D52CE}"/>
              </a:ext>
            </a:extLst>
          </p:cNvPr>
          <p:cNvPicPr>
            <a:picLocks noChangeAspect="1"/>
          </p:cNvPicPr>
          <p:nvPr/>
        </p:nvPicPr>
        <p:blipFill>
          <a:blip r:embed="rId2"/>
          <a:stretch>
            <a:fillRect/>
          </a:stretch>
        </p:blipFill>
        <p:spPr>
          <a:xfrm>
            <a:off x="4794962" y="4581128"/>
            <a:ext cx="3682778" cy="1968612"/>
          </a:xfrm>
          <a:prstGeom prst="rect">
            <a:avLst/>
          </a:prstGeom>
        </p:spPr>
      </p:pic>
    </p:spTree>
    <p:extLst>
      <p:ext uri="{BB962C8B-B14F-4D97-AF65-F5344CB8AC3E}">
        <p14:creationId xmlns:p14="http://schemas.microsoft.com/office/powerpoint/2010/main" val="4008768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val="2232337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2B96-98DD-4B2D-8D15-D99465A3383C}"/>
              </a:ext>
            </a:extLst>
          </p:cNvPr>
          <p:cNvSpPr>
            <a:spLocks noGrp="1"/>
          </p:cNvSpPr>
          <p:nvPr>
            <p:ph type="title"/>
          </p:nvPr>
        </p:nvSpPr>
        <p:spPr/>
        <p:txBody>
          <a:bodyPr/>
          <a:lstStyle/>
          <a:p>
            <a:r>
              <a:rPr lang="en-MY" dirty="0"/>
              <a:t>Span of Control</a:t>
            </a:r>
          </a:p>
        </p:txBody>
      </p:sp>
      <p:sp>
        <p:nvSpPr>
          <p:cNvPr id="3" name="Content Placeholder 2">
            <a:extLst>
              <a:ext uri="{FF2B5EF4-FFF2-40B4-BE49-F238E27FC236}">
                <a16:creationId xmlns:a16="http://schemas.microsoft.com/office/drawing/2014/main" id="{29754022-6A3C-4E92-AE2A-A6C669779805}"/>
              </a:ext>
            </a:extLst>
          </p:cNvPr>
          <p:cNvSpPr>
            <a:spLocks noGrp="1"/>
          </p:cNvSpPr>
          <p:nvPr>
            <p:ph idx="1"/>
          </p:nvPr>
        </p:nvSpPr>
        <p:spPr/>
        <p:txBody>
          <a:bodyPr/>
          <a:lstStyle/>
          <a:p>
            <a:r>
              <a:rPr lang="en-MY" dirty="0"/>
              <a:t>The number of people who report to one manager in a hierarchy</a:t>
            </a:r>
          </a:p>
          <a:p>
            <a:r>
              <a:rPr lang="en-MY"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id="{04512FF4-4F81-4CDA-85D0-9C7C4CD72515}"/>
              </a:ext>
            </a:extLst>
          </p:cNvPr>
          <p:cNvPicPr>
            <a:picLocks noChangeAspect="1"/>
          </p:cNvPicPr>
          <p:nvPr/>
        </p:nvPicPr>
        <p:blipFill>
          <a:blip r:embed="rId2"/>
          <a:stretch>
            <a:fillRect/>
          </a:stretch>
        </p:blipFill>
        <p:spPr>
          <a:xfrm>
            <a:off x="1475656" y="3795712"/>
            <a:ext cx="5219700" cy="2924175"/>
          </a:xfrm>
          <a:prstGeom prst="rect">
            <a:avLst/>
          </a:prstGeom>
        </p:spPr>
      </p:pic>
    </p:spTree>
    <p:extLst>
      <p:ext uri="{BB962C8B-B14F-4D97-AF65-F5344CB8AC3E}">
        <p14:creationId xmlns:p14="http://schemas.microsoft.com/office/powerpoint/2010/main" val="380862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3A0-EA0E-4157-94AB-106BEC8E5EA5}"/>
              </a:ext>
            </a:extLst>
          </p:cNvPr>
          <p:cNvSpPr>
            <a:spLocks noGrp="1"/>
          </p:cNvSpPr>
          <p:nvPr>
            <p:ph type="title"/>
          </p:nvPr>
        </p:nvSpPr>
        <p:spPr/>
        <p:txBody>
          <a:bodyPr/>
          <a:lstStyle/>
          <a:p>
            <a:r>
              <a:rPr lang="en-MY" dirty="0"/>
              <a:t>Chain of Command</a:t>
            </a:r>
          </a:p>
        </p:txBody>
      </p:sp>
      <p:pic>
        <p:nvPicPr>
          <p:cNvPr id="5" name="Content Placeholder 4">
            <a:extLst>
              <a:ext uri="{FF2B5EF4-FFF2-40B4-BE49-F238E27FC236}">
                <a16:creationId xmlns:a16="http://schemas.microsoft.com/office/drawing/2014/main" id="{339A54F7-D390-4BBD-9802-5A5DF31EDB5C}"/>
              </a:ext>
            </a:extLst>
          </p:cNvPr>
          <p:cNvPicPr>
            <a:picLocks noGrp="1" noChangeAspect="1"/>
          </p:cNvPicPr>
          <p:nvPr>
            <p:ph idx="1"/>
          </p:nvPr>
        </p:nvPicPr>
        <p:blipFill>
          <a:blip r:embed="rId2"/>
          <a:stretch>
            <a:fillRect/>
          </a:stretch>
        </p:blipFill>
        <p:spPr>
          <a:xfrm>
            <a:off x="914400" y="3721491"/>
            <a:ext cx="4895850" cy="2695575"/>
          </a:xfrm>
        </p:spPr>
      </p:pic>
      <p:sp>
        <p:nvSpPr>
          <p:cNvPr id="7" name="TextBox 6">
            <a:extLst>
              <a:ext uri="{FF2B5EF4-FFF2-40B4-BE49-F238E27FC236}">
                <a16:creationId xmlns:a16="http://schemas.microsoft.com/office/drawing/2014/main" id="{3AFA0CAA-792D-404A-9C29-6CC614C8150C}"/>
              </a:ext>
            </a:extLst>
          </p:cNvPr>
          <p:cNvSpPr txBox="1"/>
          <p:nvPr/>
        </p:nvSpPr>
        <p:spPr>
          <a:xfrm>
            <a:off x="827584" y="1601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p14="http://schemas.microsoft.com/office/powerpoint/2010/main" val="265523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7EF2-3B3F-4AA4-8360-C5BF754D67FE}"/>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F95F62D1-3B6F-466B-AE34-31DDFD71584B}"/>
              </a:ext>
            </a:extLst>
          </p:cNvPr>
          <p:cNvSpPr>
            <a:spLocks noGrp="1"/>
          </p:cNvSpPr>
          <p:nvPr>
            <p:ph idx="1"/>
          </p:nvPr>
        </p:nvSpPr>
        <p:spPr/>
        <p:txBody>
          <a:bodyPr/>
          <a:lstStyle/>
          <a:p>
            <a:pPr marL="829945" marR="858520">
              <a:spcBef>
                <a:spcPts val="915"/>
              </a:spcBef>
              <a:spcAft>
                <a:spcPts val="0"/>
              </a:spcAft>
            </a:pPr>
            <a:r>
              <a:rPr lang="en-US" sz="2000" dirty="0">
                <a:effectLst/>
                <a:ea typeface="Calibri" panose="020F0502020204030204" pitchFamily="34" charset="0"/>
              </a:rPr>
              <a:t>Structure is all the people, positions, procedures, processes, culture, technology and related elements that comprise the organization.</a:t>
            </a:r>
          </a:p>
          <a:p>
            <a:pPr marL="829945" marR="858520">
              <a:spcBef>
                <a:spcPts val="915"/>
              </a:spcBef>
              <a:spcAft>
                <a:spcPts val="0"/>
              </a:spcAft>
            </a:pPr>
            <a:r>
              <a:rPr lang="en-US" sz="2000" dirty="0">
                <a:effectLst/>
                <a:ea typeface="Calibri" panose="020F0502020204030204" pitchFamily="34" charset="0"/>
              </a:rPr>
              <a:t> It defines how all the pieces, parts and processes work together . </a:t>
            </a:r>
          </a:p>
          <a:p>
            <a:pPr marL="829945" marR="858520">
              <a:spcBef>
                <a:spcPts val="915"/>
              </a:spcBef>
              <a:spcAft>
                <a:spcPts val="0"/>
              </a:spcAft>
            </a:pPr>
            <a:r>
              <a:rPr lang="en-US" sz="2000" dirty="0">
                <a:effectLst/>
                <a:ea typeface="Calibri" panose="020F0502020204030204" pitchFamily="34" charset="0"/>
              </a:rPr>
              <a:t>This structure must be totally aligned with strategy for the organization to achieve its mission and goals. Structure supports strategy.</a:t>
            </a:r>
            <a:endParaRPr lang="en-MY" sz="2000" dirty="0">
              <a:effectLst/>
              <a:ea typeface="Calibri" panose="020F0502020204030204" pitchFamily="34" charset="0"/>
            </a:endParaRPr>
          </a:p>
          <a:p>
            <a:pPr marL="0" indent="0">
              <a:spcBef>
                <a:spcPts val="55"/>
              </a:spcBef>
              <a:spcAft>
                <a:spcPts val="0"/>
              </a:spcAft>
              <a:buNone/>
            </a:pPr>
            <a:r>
              <a:rPr lang="en-US" sz="2000" dirty="0">
                <a:effectLst/>
                <a:ea typeface="Calibri" panose="020F0502020204030204" pitchFamily="34" charset="0"/>
              </a:rPr>
              <a:t> </a:t>
            </a:r>
            <a:endParaRPr lang="en-MY" sz="2000" dirty="0">
              <a:effectLst/>
              <a:ea typeface="Calibri" panose="020F0502020204030204" pitchFamily="34" charset="0"/>
            </a:endParaRPr>
          </a:p>
          <a:p>
            <a:pPr marL="829945">
              <a:spcAft>
                <a:spcPts val="0"/>
              </a:spcAft>
            </a:pPr>
            <a:r>
              <a:rPr lang="en-US" sz="2000" dirty="0">
                <a:effectLst/>
                <a:ea typeface="Calibri" panose="020F0502020204030204" pitchFamily="34" charset="0"/>
              </a:rPr>
              <a:t>If an organization changes its strategy, it must change its structure to support the new</a:t>
            </a:r>
            <a:r>
              <a:rPr lang="en-MY" sz="2000" dirty="0">
                <a:ea typeface="Calibri" panose="020F0502020204030204" pitchFamily="34" charset="0"/>
              </a:rPr>
              <a:t> </a:t>
            </a:r>
            <a:r>
              <a:rPr lang="en-US" sz="2000" dirty="0">
                <a:effectLst/>
                <a:ea typeface="Calibri" panose="020F0502020204030204" pitchFamily="34" charset="0"/>
              </a:rPr>
              <a:t>strategy</a:t>
            </a:r>
            <a:endParaRPr lang="en-MY" sz="2000" dirty="0"/>
          </a:p>
        </p:txBody>
      </p:sp>
    </p:spTree>
    <p:extLst>
      <p:ext uri="{BB962C8B-B14F-4D97-AF65-F5344CB8AC3E}">
        <p14:creationId xmlns:p14="http://schemas.microsoft.com/office/powerpoint/2010/main" val="881000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2F-EAC7-4281-B4A0-C5DF79B5FE6B}"/>
              </a:ext>
            </a:extLst>
          </p:cNvPr>
          <p:cNvSpPr>
            <a:spLocks noGrp="1"/>
          </p:cNvSpPr>
          <p:nvPr>
            <p:ph type="title"/>
          </p:nvPr>
        </p:nvSpPr>
        <p:spPr/>
        <p:txBody>
          <a:bodyPr/>
          <a:lstStyle/>
          <a:p>
            <a:r>
              <a:rPr lang="en-MY" dirty="0"/>
              <a:t>Organisational Structure</a:t>
            </a:r>
          </a:p>
        </p:txBody>
      </p:sp>
      <p:pic>
        <p:nvPicPr>
          <p:cNvPr id="5" name="Content Placeholder 4">
            <a:extLst>
              <a:ext uri="{FF2B5EF4-FFF2-40B4-BE49-F238E27FC236}">
                <a16:creationId xmlns:a16="http://schemas.microsoft.com/office/drawing/2014/main" id="{718E7DD5-2A56-414E-8537-796233F45E38}"/>
              </a:ext>
            </a:extLst>
          </p:cNvPr>
          <p:cNvPicPr>
            <a:picLocks noGrp="1" noChangeAspect="1"/>
          </p:cNvPicPr>
          <p:nvPr>
            <p:ph idx="1"/>
          </p:nvPr>
        </p:nvPicPr>
        <p:blipFill>
          <a:blip r:embed="rId3"/>
          <a:stretch>
            <a:fillRect/>
          </a:stretch>
        </p:blipFill>
        <p:spPr>
          <a:xfrm>
            <a:off x="1115616" y="1844824"/>
            <a:ext cx="7390660" cy="4104456"/>
          </a:xfrm>
        </p:spPr>
      </p:pic>
    </p:spTree>
    <p:extLst>
      <p:ext uri="{BB962C8B-B14F-4D97-AF65-F5344CB8AC3E}">
        <p14:creationId xmlns:p14="http://schemas.microsoft.com/office/powerpoint/2010/main" val="1361298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Staffing Approach</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2554545"/>
          </a:xfrm>
          <a:prstGeom prst="rect">
            <a:avLst/>
          </a:prstGeom>
          <a:noFill/>
        </p:spPr>
        <p:txBody>
          <a:bodyPr wrap="square" rtlCol="0">
            <a:spAutoFit/>
          </a:bodyPr>
          <a:lstStyle/>
          <a:p>
            <a:pPr marL="457200" indent="-457200">
              <a:buAutoNum type="arabicPeriod"/>
            </a:pPr>
            <a:r>
              <a:rPr lang="en-MY" sz="2000" dirty="0"/>
              <a:t>Ethnocentric approach – fill key positions with parent country nationals</a:t>
            </a:r>
          </a:p>
          <a:p>
            <a:pPr marL="457200" indent="-457200">
              <a:buAutoNum type="arabicPeriod"/>
            </a:pPr>
            <a:r>
              <a:rPr lang="en-MY" sz="2000" dirty="0"/>
              <a:t>Polycentric approach – Recruit host country nationals to manage subsidiaries in their own country and parent country nationals for positions at headquarters</a:t>
            </a:r>
          </a:p>
          <a:p>
            <a:pPr marL="457200" indent="-457200">
              <a:buFontTx/>
              <a:buAutoNum type="arabicPeriod"/>
            </a:pPr>
            <a:r>
              <a:rPr lang="en-US" sz="2000" dirty="0"/>
              <a:t>Regio centric staffing is a lot like polycentric staffing in that host-country nationals staff each foreign subsidiary to a high degree</a:t>
            </a:r>
            <a:endParaRPr lang="en-MY" sz="2000" dirty="0"/>
          </a:p>
          <a:p>
            <a:pPr marL="457200" indent="-457200">
              <a:buAutoNum type="arabicPeriod"/>
            </a:pPr>
            <a:r>
              <a:rPr lang="en-MY" sz="2000" dirty="0"/>
              <a:t>Geocentric approach seek the best people regardless of nationality</a:t>
            </a:r>
          </a:p>
        </p:txBody>
      </p:sp>
      <p:pic>
        <p:nvPicPr>
          <p:cNvPr id="9" name="Picture 8">
            <a:extLst>
              <a:ext uri="{FF2B5EF4-FFF2-40B4-BE49-F238E27FC236}">
                <a16:creationId xmlns:a16="http://schemas.microsoft.com/office/drawing/2014/main" id="{D8862BD4-1F4F-4EA5-8567-F70EC0EC5A61}"/>
              </a:ext>
            </a:extLst>
          </p:cNvPr>
          <p:cNvPicPr>
            <a:picLocks noChangeAspect="1"/>
          </p:cNvPicPr>
          <p:nvPr/>
        </p:nvPicPr>
        <p:blipFill>
          <a:blip r:embed="rId2"/>
          <a:stretch>
            <a:fillRect/>
          </a:stretch>
        </p:blipFill>
        <p:spPr>
          <a:xfrm>
            <a:off x="1907704" y="4104310"/>
            <a:ext cx="4638675" cy="2638425"/>
          </a:xfrm>
          <a:prstGeom prst="rect">
            <a:avLst/>
          </a:prstGeom>
        </p:spPr>
      </p:pic>
    </p:spTree>
    <p:extLst>
      <p:ext uri="{BB962C8B-B14F-4D97-AF65-F5344CB8AC3E}">
        <p14:creationId xmlns:p14="http://schemas.microsoft.com/office/powerpoint/2010/main" val="2249427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5800" y="1556792"/>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1840</TotalTime>
  <Words>1763</Words>
  <Application>Microsoft Office PowerPoint</Application>
  <PresentationFormat>On-screen Show (4:3)</PresentationFormat>
  <Paragraphs>161</Paragraphs>
  <Slides>35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Times New Roman</vt:lpstr>
      <vt:lpstr>Wingdings</vt:lpstr>
      <vt:lpstr>Office Theme</vt:lpstr>
      <vt:lpstr>BUSINESS LEADERSHIP - I</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Essentials of Organisation</vt:lpstr>
      <vt:lpstr>Levels of Management</vt:lpstr>
      <vt:lpstr>Span of Control</vt:lpstr>
      <vt:lpstr>Chain of Command</vt:lpstr>
      <vt:lpstr>Organisational Structure</vt:lpstr>
      <vt:lpstr>Organisational Structure</vt:lpstr>
      <vt:lpstr>Staffing Approach</vt:lpstr>
      <vt:lpstr>Type of Structures</vt:lpstr>
      <vt:lpstr>Structure affects how strategic decisions are made</vt:lpstr>
      <vt:lpstr>Boundaryless Structure</vt:lpstr>
      <vt:lpstr>Boundaryless Structure</vt:lpstr>
      <vt:lpstr>Group vs. Team</vt:lpstr>
      <vt:lpstr>Group vs. Team</vt:lpstr>
      <vt:lpstr>Group vs. Team</vt:lpstr>
      <vt:lpstr>Organisational Life Cycle</vt:lpstr>
      <vt:lpstr>Start-Up Stage</vt:lpstr>
      <vt:lpstr>Growth Stage</vt:lpstr>
      <vt:lpstr>Maturity Stage</vt:lpstr>
      <vt:lpstr>Decline Stage</vt:lpstr>
      <vt:lpstr>Revival Stage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73</cp:revision>
  <cp:lastPrinted>1601-01-01T00:00:00Z</cp:lastPrinted>
  <dcterms:created xsi:type="dcterms:W3CDTF">2020-07-09T15:12:46Z</dcterms:created>
  <dcterms:modified xsi:type="dcterms:W3CDTF">2021-09-19T12:05:28Z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