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404" r:id="rId3"/>
    <p:sldId id="291" r:id="rId4"/>
    <p:sldId id="288" r:id="rId5"/>
    <p:sldId id="280" r:id="rId6"/>
    <p:sldId id="281" r:id="rId7"/>
    <p:sldId id="282" r:id="rId8"/>
    <p:sldId id="283" r:id="rId9"/>
    <p:sldId id="259" r:id="rId10"/>
    <p:sldId id="279" r:id="rId11"/>
    <p:sldId id="440" r:id="rId12"/>
    <p:sldId id="284" r:id="rId13"/>
    <p:sldId id="285" r:id="rId14"/>
    <p:sldId id="261" r:id="rId15"/>
    <p:sldId id="286" r:id="rId16"/>
    <p:sldId id="405" r:id="rId17"/>
    <p:sldId id="406" r:id="rId18"/>
    <p:sldId id="407" r:id="rId19"/>
    <p:sldId id="409" r:id="rId20"/>
    <p:sldId id="410" r:id="rId21"/>
    <p:sldId id="411" r:id="rId22"/>
    <p:sldId id="412" r:id="rId23"/>
    <p:sldId id="413" r:id="rId24"/>
    <p:sldId id="414" r:id="rId25"/>
    <p:sldId id="415" r:id="rId26"/>
    <p:sldId id="416" r:id="rId27"/>
    <p:sldId id="417" r:id="rId28"/>
    <p:sldId id="418" r:id="rId29"/>
    <p:sldId id="419" r:id="rId30"/>
    <p:sldId id="420" r:id="rId31"/>
    <p:sldId id="421" r:id="rId32"/>
    <p:sldId id="422" r:id="rId33"/>
    <p:sldId id="423" r:id="rId34"/>
    <p:sldId id="424" r:id="rId35"/>
    <p:sldId id="425" r:id="rId36"/>
    <p:sldId id="426" r:id="rId37"/>
    <p:sldId id="427" r:id="rId38"/>
    <p:sldId id="428" r:id="rId39"/>
    <p:sldId id="429" r:id="rId40"/>
    <p:sldId id="430" r:id="rId41"/>
    <p:sldId id="431" r:id="rId42"/>
    <p:sldId id="432" r:id="rId43"/>
    <p:sldId id="433" r:id="rId44"/>
    <p:sldId id="434" r:id="rId45"/>
    <p:sldId id="435" r:id="rId46"/>
    <p:sldId id="436" r:id="rId47"/>
    <p:sldId id="437" r:id="rId48"/>
    <p:sldId id="438" r:id="rId49"/>
    <p:sldId id="439" r:id="rId50"/>
    <p:sldId id="27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22AC1932-C5DD-49C0-B338-973D545EA6B9}" type="presOf" srcId="{9FF9C588-5AC7-4213-AC10-D7BF2859CFD7}" destId="{02733F7B-8381-46B4-A62D-60C94EF49351}" srcOrd="0" destOrd="0" presId="urn:microsoft.com/office/officeart/2005/8/layout/vList2"/>
    <dgm:cxn modelId="{2F7FB083-1B76-41A1-A481-8CC566772F7D}" type="presOf" srcId="{BB93F34F-510E-44BF-8A3F-F74B9A7B938C}" destId="{3E94F731-DC7C-4B58-9F66-6B7B57C178BE}" srcOrd="0" destOrd="0" presId="urn:microsoft.com/office/officeart/2005/8/layout/vList2"/>
    <dgm:cxn modelId="{C5EE9B7E-4906-45EA-9EE9-5DABB6D3C763}"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B1395427-1FD9-4C7A-9A03-66AA0EABE94E}" type="presOf" srcId="{62CB3C78-1DA1-4746-BD0D-6B96A3CEA09A}" destId="{C8CBCA26-9D20-4838-B1F9-53234775E96B}" srcOrd="0" destOrd="0" presId="urn:microsoft.com/office/officeart/2005/8/layout/vList2"/>
    <dgm:cxn modelId="{2F2C6229-E2B6-485D-9982-468A48245F10}"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F466A20D-49AF-4B0D-A57D-C576529F81F9}" type="presOf" srcId="{69BD61AE-1E10-401F-9595-1097457E33C7}" destId="{401E888D-ADD7-4E04-8F4F-BE31B5B3ACF3}" srcOrd="0" destOrd="0" presId="urn:microsoft.com/office/officeart/2005/8/layout/vList2"/>
    <dgm:cxn modelId="{D06079F6-BC34-49BF-8AFF-CF6B3274A647}" type="presOf" srcId="{0665DC02-B792-4630-A897-0DA290FA588A}" destId="{24D32922-BF99-4CE5-821E-A240C3092535}"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9C0BCE7A-9505-4554-A2D6-C1D3E85A42D8}" type="presOf" srcId="{703D4D02-5513-427D-B6E9-B2E187EE0C3A}" destId="{CC8763B3-4621-4666-B669-3C5BA2A30DBE}" srcOrd="0" destOrd="0" presId="urn:microsoft.com/office/officeart/2005/8/layout/vList2"/>
    <dgm:cxn modelId="{230F53E0-EB7B-43E0-8091-C0D06A0D324B}" type="presParOf" srcId="{CC8763B3-4621-4666-B669-3C5BA2A30DBE}" destId="{02733F7B-8381-46B4-A62D-60C94EF49351}" srcOrd="0" destOrd="0" presId="urn:microsoft.com/office/officeart/2005/8/layout/vList2"/>
    <dgm:cxn modelId="{521F2E7F-E28A-4BC8-83C3-D09D4F5BB061}" type="presParOf" srcId="{CC8763B3-4621-4666-B669-3C5BA2A30DBE}" destId="{D11942FF-04E3-49E6-B922-9EFB2DC49F41}" srcOrd="1" destOrd="0" presId="urn:microsoft.com/office/officeart/2005/8/layout/vList2"/>
    <dgm:cxn modelId="{E74EC987-78DF-4C91-9E1B-8C279B8295DE}" type="presParOf" srcId="{CC8763B3-4621-4666-B669-3C5BA2A30DBE}" destId="{C8CBCA26-9D20-4838-B1F9-53234775E96B}" srcOrd="2" destOrd="0" presId="urn:microsoft.com/office/officeart/2005/8/layout/vList2"/>
    <dgm:cxn modelId="{DE518668-8644-4387-946F-24FB8BB597FE}" type="presParOf" srcId="{CC8763B3-4621-4666-B669-3C5BA2A30DBE}" destId="{671B3283-BB64-487F-AB90-C94002C94229}" srcOrd="3" destOrd="0" presId="urn:microsoft.com/office/officeart/2005/8/layout/vList2"/>
    <dgm:cxn modelId="{A30B12FE-44D5-4A4E-AAB1-D7158E4981F9}" type="presParOf" srcId="{CC8763B3-4621-4666-B669-3C5BA2A30DBE}" destId="{F209ACB3-3444-40CC-BCCA-513ABA9ADB86}" srcOrd="4" destOrd="0" presId="urn:microsoft.com/office/officeart/2005/8/layout/vList2"/>
    <dgm:cxn modelId="{443ACDAC-BC62-4F7C-880B-DBC40CBDF401}" type="presParOf" srcId="{CC8763B3-4621-4666-B669-3C5BA2A30DBE}" destId="{3021E19B-D6F7-4D3A-9633-E49336FDC5DD}" srcOrd="5" destOrd="0" presId="urn:microsoft.com/office/officeart/2005/8/layout/vList2"/>
    <dgm:cxn modelId="{23EEE2C2-2D95-450B-9ED6-A8A83AE8F62C}" type="presParOf" srcId="{CC8763B3-4621-4666-B669-3C5BA2A30DBE}" destId="{3E94F731-DC7C-4B58-9F66-6B7B57C178BE}" srcOrd="6" destOrd="0" presId="urn:microsoft.com/office/officeart/2005/8/layout/vList2"/>
    <dgm:cxn modelId="{CD622104-15D7-41FA-9C0A-F9168538DE88}" type="presParOf" srcId="{CC8763B3-4621-4666-B669-3C5BA2A30DBE}" destId="{82217B51-E09E-470A-AD24-9AC3CBD09AF8}" srcOrd="7" destOrd="0" presId="urn:microsoft.com/office/officeart/2005/8/layout/vList2"/>
    <dgm:cxn modelId="{5551DF1A-CD3D-4A54-8429-22D41F39BB9C}" type="presParOf" srcId="{CC8763B3-4621-4666-B669-3C5BA2A30DBE}" destId="{24D32922-BF99-4CE5-821E-A240C3092535}" srcOrd="8" destOrd="0" presId="urn:microsoft.com/office/officeart/2005/8/layout/vList2"/>
    <dgm:cxn modelId="{E84AE513-C8B6-4E4D-B76E-A50821551245}" type="presParOf" srcId="{CC8763B3-4621-4666-B669-3C5BA2A30DBE}" destId="{1547C88C-0553-48E2-9A0E-2FE58FDCEF25}" srcOrd="9" destOrd="0" presId="urn:microsoft.com/office/officeart/2005/8/layout/vList2"/>
    <dgm:cxn modelId="{BEC329AB-4074-4025-A505-960FC7D13A42}" type="presParOf" srcId="{CC8763B3-4621-4666-B669-3C5BA2A30DBE}" destId="{401E888D-ADD7-4E04-8F4F-BE31B5B3ACF3}" srcOrd="10" destOrd="0" presId="urn:microsoft.com/office/officeart/2005/8/layout/vList2"/>
    <dgm:cxn modelId="{73A9D3D0-CD78-4121-B085-275CAD115C4F}" type="presParOf" srcId="{CC8763B3-4621-4666-B669-3C5BA2A30DBE}" destId="{3D98E15D-9BAC-402C-AD03-780F149FDDBD}" srcOrd="11" destOrd="0" presId="urn:microsoft.com/office/officeart/2005/8/layout/vList2"/>
    <dgm:cxn modelId="{9B3668DE-8ED6-4B62-BC75-37C280A496D2}"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1371600"/>
            <a:ext cx="7203233" cy="3383280"/>
          </a:xfrm>
        </p:spPr>
        <p:txBody>
          <a:bodyPr/>
          <a:lstStyle/>
          <a:p>
            <a:r>
              <a:rPr lang="en-MY" dirty="0"/>
              <a:t>BUSINESS LEADERSHIP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E498B7-B04E-4F21-8ED6-269D26004667}"/>
              </a:ext>
            </a:extLst>
          </p:cNvPr>
          <p:cNvSpPr>
            <a:spLocks noGrp="1"/>
          </p:cNvSpPr>
          <p:nvPr>
            <p:ph type="title"/>
          </p:nvPr>
        </p:nvSpPr>
        <p:spPr>
          <a:xfrm>
            <a:off x="1371600" y="228600"/>
            <a:ext cx="7200900" cy="645225"/>
          </a:xfrm>
        </p:spPr>
        <p:txBody>
          <a:bodyPr>
            <a:normAutofit/>
          </a:bodyPr>
          <a:lstStyle/>
          <a:p>
            <a:pPr algn="ctr"/>
            <a:r>
              <a:rPr lang="en-MY" sz="3200" dirty="0"/>
              <a:t>Key Points</a:t>
            </a:r>
          </a:p>
        </p:txBody>
      </p:sp>
      <p:sp>
        <p:nvSpPr>
          <p:cNvPr id="3" name="Content Placeholder 2">
            <a:extLst>
              <a:ext uri="{FF2B5EF4-FFF2-40B4-BE49-F238E27FC236}">
                <a16:creationId xmlns="" xmlns:a16="http://schemas.microsoft.com/office/drawing/2014/main" id="{58657B80-42D7-47E7-A5A6-5DCF43F4CFF0}"/>
              </a:ext>
            </a:extLst>
          </p:cNvPr>
          <p:cNvSpPr>
            <a:spLocks noGrp="1"/>
          </p:cNvSpPr>
          <p:nvPr>
            <p:ph idx="1"/>
          </p:nvPr>
        </p:nvSpPr>
        <p:spPr>
          <a:xfrm>
            <a:off x="609600" y="1143000"/>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1275055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755576" y="116632"/>
            <a:ext cx="7200900" cy="1142385"/>
          </a:xfrm>
        </p:spPr>
        <p:txBody>
          <a:bodyPr>
            <a:normAutofit/>
          </a:bodyPr>
          <a:lstStyle/>
          <a:p>
            <a:r>
              <a:rPr lang="en-MY" sz="3200" dirty="0"/>
              <a:t>Exam Contents</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 xmlns:p14="http://schemas.microsoft.com/office/powerpoint/2010/main" val="17317495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FB21B7-FC19-42C6-A39B-5BABDB6EEA87}"/>
              </a:ext>
            </a:extLst>
          </p:cNvPr>
          <p:cNvSpPr>
            <a:spLocks noGrp="1"/>
          </p:cNvSpPr>
          <p:nvPr>
            <p:ph type="title"/>
          </p:nvPr>
        </p:nvSpPr>
        <p:spPr>
          <a:xfrm>
            <a:off x="395536" y="188640"/>
            <a:ext cx="7200900" cy="1142385"/>
          </a:xfrm>
        </p:spPr>
        <p:txBody>
          <a:bodyPr>
            <a:normAutofit/>
          </a:bodyPr>
          <a:lstStyle/>
          <a:p>
            <a:r>
              <a:rPr lang="en-MY" sz="3200" dirty="0"/>
              <a:t>Business Leadership (31%) </a:t>
            </a:r>
          </a:p>
        </p:txBody>
      </p:sp>
      <p:sp>
        <p:nvSpPr>
          <p:cNvPr id="3" name="Content Placeholder 2">
            <a:extLst>
              <a:ext uri="{FF2B5EF4-FFF2-40B4-BE49-F238E27FC236}">
                <a16:creationId xmlns="" xmlns:a16="http://schemas.microsoft.com/office/drawing/2014/main" id="{29DCA237-5323-46D5-9990-A745BCB679AF}"/>
              </a:ext>
            </a:extLst>
          </p:cNvPr>
          <p:cNvSpPr>
            <a:spLocks noGrp="1"/>
          </p:cNvSpPr>
          <p:nvPr>
            <p:ph idx="1"/>
          </p:nvPr>
        </p:nvSpPr>
        <p:spPr/>
        <p:txBody>
          <a:bodyPr>
            <a:normAutofit/>
          </a:bodyPr>
          <a:lstStyle/>
          <a:p>
            <a:pPr marL="0" indent="0">
              <a:buNone/>
            </a:pPr>
            <a:r>
              <a:rPr lang="en-MY" sz="2800"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 xmlns:p14="http://schemas.microsoft.com/office/powerpoint/2010/main" val="21672095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 xmlns:a16="http://schemas.microsoft.com/office/drawing/2014/main"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 xmlns:p14="http://schemas.microsoft.com/office/powerpoint/2010/main" val="40422152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 xmlns:a16="http://schemas.microsoft.com/office/drawing/2014/main"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 xmlns:p14="http://schemas.microsoft.com/office/powerpoint/2010/main" val="438824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 xmlns:p14="http://schemas.microsoft.com/office/powerpoint/2010/main" val="38494830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 xmlns:a16="http://schemas.microsoft.com/office/drawing/2014/main"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18885976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 xmlns:a16="http://schemas.microsoft.com/office/drawing/2014/main"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 xmlns:p14="http://schemas.microsoft.com/office/powerpoint/2010/main" val="18366963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 xmlns:a16="http://schemas.microsoft.com/office/drawing/2014/main"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 xmlns:a16="http://schemas.microsoft.com/office/drawing/2014/main"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 xmlns:a16="http://schemas.microsoft.com/office/drawing/2014/main"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 xmlns:a16="http://schemas.microsoft.com/office/drawing/2014/main"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 xmlns:p14="http://schemas.microsoft.com/office/powerpoint/2010/main" val="5084861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normAutofit/>
          </a:bodyPr>
          <a:lstStyle/>
          <a:p>
            <a:pPr algn="ctr"/>
            <a:r>
              <a:rPr lang="en-US" sz="3200" dirty="0" smtClean="0"/>
              <a:t>The P-O-L-C Framework</a:t>
            </a:r>
            <a:endParaRPr lang="en-US" sz="3200" dirty="0"/>
          </a:p>
        </p:txBody>
      </p:sp>
      <p:sp>
        <p:nvSpPr>
          <p:cNvPr id="3" name="Content Placeholder 2"/>
          <p:cNvSpPr>
            <a:spLocks noGrp="1"/>
          </p:cNvSpPr>
          <p:nvPr>
            <p:ph idx="1"/>
          </p:nvPr>
        </p:nvSpPr>
        <p:spPr>
          <a:xfrm>
            <a:off x="533400" y="1219200"/>
            <a:ext cx="8001000" cy="4800600"/>
          </a:xfrm>
        </p:spPr>
        <p:txBody>
          <a:bodyPr>
            <a:normAutofit/>
          </a:bodyPr>
          <a:lstStyle/>
          <a:p>
            <a:r>
              <a:rPr lang="en-US" sz="2400" b="1" dirty="0" smtClean="0"/>
              <a:t>Planning: </a:t>
            </a:r>
            <a:r>
              <a:rPr lang="en-US" sz="2400" dirty="0" smtClean="0"/>
              <a:t>Establishing goals and standards; developing rules and procedures; developing plans and forecasting.</a:t>
            </a:r>
          </a:p>
          <a:p>
            <a:r>
              <a:rPr lang="en-US" sz="2400" b="1" dirty="0" smtClean="0"/>
              <a:t>Organizing:</a:t>
            </a:r>
            <a:r>
              <a:rPr lang="en-US" sz="2400" dirty="0" smtClean="0"/>
              <a:t> Giving each subordinate a specific task; establishing departments; delegating authority to subordinates; establishing channels of authority and communication; coordinating subordinates work.</a:t>
            </a:r>
          </a:p>
          <a:p>
            <a:r>
              <a:rPr lang="en-US" sz="2400" b="1" dirty="0" smtClean="0"/>
              <a:t>Leading:</a:t>
            </a:r>
            <a:r>
              <a:rPr lang="en-US" sz="2400" dirty="0" smtClean="0"/>
              <a:t> Getting others to get the job done; maintaining morale; motivating subordinates.</a:t>
            </a:r>
          </a:p>
          <a:p>
            <a:r>
              <a:rPr lang="en-US" sz="2400" b="1" dirty="0" smtClean="0"/>
              <a:t>Controlling:</a:t>
            </a:r>
            <a:r>
              <a:rPr lang="en-US" sz="2400" dirty="0" smtClean="0"/>
              <a:t> Setting standards such as sales quotas, quality standards, or production levels; checking to see how actual performance compares with these standards; taking corrective action, as needed.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 xmlns:a16="http://schemas.microsoft.com/office/drawing/2014/main"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 xmlns:a16="http://schemas.microsoft.com/office/drawing/2014/main"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 xmlns:a16="http://schemas.microsoft.com/office/drawing/2014/main"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 xmlns:p14="http://schemas.microsoft.com/office/powerpoint/2010/main" val="23993728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 xmlns:a16="http://schemas.microsoft.com/office/drawing/2014/main"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 xmlns:a16="http://schemas.microsoft.com/office/drawing/2014/main"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 xmlns:a16="http://schemas.microsoft.com/office/drawing/2014/main"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 xmlns:a16="http://schemas.microsoft.com/office/drawing/2014/main"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 xmlns:p14="http://schemas.microsoft.com/office/powerpoint/2010/main" val="284368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 xmlns:a16="http://schemas.microsoft.com/office/drawing/2014/main"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 xmlns:a16="http://schemas.microsoft.com/office/drawing/2014/main"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 xmlns:p14="http://schemas.microsoft.com/office/powerpoint/2010/main" val="2830697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 xmlns:a16="http://schemas.microsoft.com/office/drawing/2014/main"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 xmlns:p14="http://schemas.microsoft.com/office/powerpoint/2010/main" val="2638827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a:buNone/>
            </a:pPr>
            <a:endParaRPr lang="en-US" sz="2800" dirty="0" smtClean="0"/>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762000" y="228600"/>
            <a:ext cx="7200900" cy="654288"/>
          </a:xfrm>
        </p:spPr>
        <p:txBody>
          <a:bodyPr>
            <a:normAutofit/>
          </a:bodyPr>
          <a:lstStyle/>
          <a:p>
            <a:pPr algn="ctr"/>
            <a:r>
              <a:rPr lang="en-MY" sz="2800" dirty="0"/>
              <a:t>Question # </a:t>
            </a:r>
            <a:r>
              <a:rPr lang="en-MY" sz="2800" dirty="0" smtClean="0"/>
              <a:t>1</a:t>
            </a:r>
            <a:endParaRPr lang="en-MY" sz="2800"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304800"/>
            <a:ext cx="7200900" cy="666185"/>
          </a:xfrm>
        </p:spPr>
        <p:txBody>
          <a:bodyPr>
            <a:normAutofit/>
          </a:bodyPr>
          <a:lstStyle/>
          <a:p>
            <a:pPr algn="ctr"/>
            <a:r>
              <a:rPr lang="en-MY" sz="3200" dirty="0"/>
              <a:t>Answer # </a:t>
            </a:r>
            <a:r>
              <a:rPr lang="en-MY" sz="3200" dirty="0" smtClean="0"/>
              <a:t>1</a:t>
            </a:r>
            <a:endParaRPr lang="en-MY" sz="3200"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normAutofit/>
          </a:bodyPr>
          <a:lstStyle/>
          <a:p>
            <a:pPr algn="ctr"/>
            <a:r>
              <a:rPr lang="en-US" sz="3200" dirty="0" smtClean="0"/>
              <a:t>Organizational Chart (Org Chart)</a:t>
            </a:r>
            <a:endParaRPr lang="en-US" sz="3200" dirty="0"/>
          </a:p>
        </p:txBody>
      </p:sp>
      <p:sp>
        <p:nvSpPr>
          <p:cNvPr id="3" name="Content Placeholder 2"/>
          <p:cNvSpPr>
            <a:spLocks noGrp="1"/>
          </p:cNvSpPr>
          <p:nvPr>
            <p:ph idx="1"/>
          </p:nvPr>
        </p:nvSpPr>
        <p:spPr>
          <a:xfrm>
            <a:off x="533400" y="1143000"/>
            <a:ext cx="7924800" cy="4876800"/>
          </a:xfrm>
        </p:spPr>
        <p:txBody>
          <a:bodyPr>
            <a:normAutofit/>
          </a:bodyPr>
          <a:lstStyle/>
          <a:p>
            <a:pPr>
              <a:buNone/>
            </a:pPr>
            <a:r>
              <a:rPr lang="en-US" sz="2400" dirty="0" smtClean="0"/>
              <a:t>A graphic representation of how authority and responsibility are distributed within a company; it includes all work processes of the company.</a:t>
            </a:r>
          </a:p>
          <a:p>
            <a:endParaRPr lang="en-US" sz="2400" dirty="0" smtClean="0"/>
          </a:p>
          <a:p>
            <a:pPr>
              <a:buNone/>
            </a:pPr>
            <a:r>
              <a:rPr lang="en-US" sz="2400" dirty="0" smtClean="0"/>
              <a:t>There are four main dimensions of an organizational structure</a:t>
            </a:r>
          </a:p>
          <a:p>
            <a:pPr marL="457200" indent="-457200">
              <a:buFont typeface="+mj-lt"/>
              <a:buAutoNum type="arabicPeriod"/>
            </a:pPr>
            <a:r>
              <a:rPr lang="en-US" sz="2400" dirty="0" smtClean="0"/>
              <a:t>Hierarchy of authority</a:t>
            </a:r>
          </a:p>
          <a:p>
            <a:pPr marL="457200" indent="-457200">
              <a:buFont typeface="+mj-lt"/>
              <a:buAutoNum type="arabicPeriod"/>
            </a:pPr>
            <a:r>
              <a:rPr lang="en-US" sz="2400" dirty="0" smtClean="0"/>
              <a:t>Division of labor</a:t>
            </a:r>
          </a:p>
          <a:p>
            <a:pPr marL="457200" indent="-457200">
              <a:buFont typeface="+mj-lt"/>
              <a:buAutoNum type="arabicPeriod"/>
            </a:pPr>
            <a:r>
              <a:rPr lang="en-US" sz="2400" dirty="0" smtClean="0"/>
              <a:t>Span of control</a:t>
            </a:r>
          </a:p>
          <a:p>
            <a:pPr marL="457200" indent="-457200">
              <a:buFont typeface="+mj-lt"/>
              <a:buAutoNum type="arabicPeriod"/>
            </a:pPr>
            <a:r>
              <a:rPr lang="en-US" sz="2400" dirty="0" smtClean="0"/>
              <a:t>Line and staff position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28600"/>
            <a:ext cx="7200900" cy="620510"/>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381000"/>
            <a:ext cx="7200900" cy="761385"/>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28600"/>
            <a:ext cx="8083624" cy="884020"/>
          </a:xfrm>
        </p:spPr>
        <p:txBody>
          <a:bodyPr>
            <a:normAutofit/>
          </a:bodyPr>
          <a:lstStyle/>
          <a:p>
            <a:r>
              <a:rPr lang="en-MY" sz="3200" dirty="0" smtClean="0"/>
              <a:t>Six Elements of Organisational Structure</a:t>
            </a:r>
            <a:endParaRPr lang="en-MY" sz="3200" dirty="0"/>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3400" y="1600200"/>
            <a:ext cx="7461448" cy="3764632"/>
          </a:xfrm>
        </p:spPr>
        <p:txBody>
          <a:bodyPr>
            <a:normAutofit/>
          </a:bodyPr>
          <a:lstStyle/>
          <a:p>
            <a:pPr marL="457200" indent="-457200">
              <a:buFont typeface="+mj-lt"/>
              <a:buAutoNum type="arabicPeriod"/>
            </a:pPr>
            <a:r>
              <a:rPr lang="en-US" sz="2400" dirty="0" smtClean="0">
                <a:latin typeface="Arial" panose="020B0604020202020204" pitchFamily="34" charset="0"/>
                <a:cs typeface="Arial" panose="020B0604020202020204" pitchFamily="34" charset="0"/>
              </a:rPr>
              <a:t> Work specialization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Departmentalization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Authority and responsibility</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Span of control</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Centralization versus decentralization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Formalization</a:t>
            </a: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normAutofit/>
          </a:bodyPr>
          <a:lstStyle/>
          <a:p>
            <a:pPr algn="ctr"/>
            <a:r>
              <a:rPr lang="en-US" sz="3200" dirty="0" smtClean="0"/>
              <a:t>Work Specialization</a:t>
            </a:r>
            <a:endParaRPr lang="en-US" sz="3200" dirty="0"/>
          </a:p>
        </p:txBody>
      </p:sp>
      <p:sp>
        <p:nvSpPr>
          <p:cNvPr id="3" name="Content Placeholder 2"/>
          <p:cNvSpPr>
            <a:spLocks noGrp="1"/>
          </p:cNvSpPr>
          <p:nvPr>
            <p:ph idx="1"/>
          </p:nvPr>
        </p:nvSpPr>
        <p:spPr>
          <a:xfrm>
            <a:off x="609600" y="1447800"/>
            <a:ext cx="8001000" cy="4114800"/>
          </a:xfrm>
        </p:spPr>
        <p:txBody>
          <a:bodyPr>
            <a:normAutofit/>
          </a:bodyPr>
          <a:lstStyle/>
          <a:p>
            <a:r>
              <a:rPr lang="en-US" sz="2400" dirty="0" smtClean="0"/>
              <a:t>Work specialization is dividing work activities into separate job tasks. Individual employees “specialize” in doing part of an activity rather than the entire activity in order to increase work output. It’s also known as division of labor.</a:t>
            </a:r>
          </a:p>
          <a:p>
            <a:endParaRPr lang="en-US" sz="2400" dirty="0" smtClean="0"/>
          </a:p>
          <a:p>
            <a:r>
              <a:rPr lang="en-US" sz="2400" dirty="0" smtClean="0"/>
              <a:t>The hierarchy of authority references people management, the division of labor shows who is responsible for which process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B1601-4848-8473-BA6D-E6602F05427B}"/>
              </a:ext>
            </a:extLst>
          </p:cNvPr>
          <p:cNvSpPr>
            <a:spLocks noGrp="1"/>
          </p:cNvSpPr>
          <p:nvPr>
            <p:ph type="title"/>
          </p:nvPr>
        </p:nvSpPr>
        <p:spPr>
          <a:xfrm>
            <a:off x="683568" y="304800"/>
            <a:ext cx="7200900" cy="594177"/>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3FB1198B-1673-BA05-6A58-15323E49515D}"/>
              </a:ext>
            </a:extLst>
          </p:cNvPr>
          <p:cNvSpPr>
            <a:spLocks noGrp="1"/>
          </p:cNvSpPr>
          <p:nvPr>
            <p:ph idx="1"/>
          </p:nvPr>
        </p:nvSpPr>
        <p:spPr>
          <a:xfrm>
            <a:off x="533400" y="1066800"/>
            <a:ext cx="8136904" cy="4968552"/>
          </a:xfrm>
        </p:spPr>
        <p:txBody>
          <a:bodyPr>
            <a:normAutofit/>
          </a:bodyPr>
          <a:lstStyle/>
          <a:p>
            <a:pPr marL="0" indent="0">
              <a:buNone/>
            </a:pPr>
            <a:r>
              <a:rPr lang="en-MY" sz="2400" dirty="0"/>
              <a:t>How does increased specialization impact workers?</a:t>
            </a:r>
          </a:p>
          <a:p>
            <a:pPr marL="0" indent="0">
              <a:buNone/>
            </a:pPr>
            <a:endParaRPr lang="en-MY" sz="1100" dirty="0"/>
          </a:p>
          <a:p>
            <a:pPr marL="457200" indent="-457200">
              <a:buFont typeface="+mj-lt"/>
              <a:buAutoNum type="alphaUcPeriod"/>
            </a:pPr>
            <a:r>
              <a:rPr lang="en-MY" sz="2400" dirty="0"/>
              <a:t>It increases efficiency, but may decrease motivation as highly specialized jobs may not be engaging.</a:t>
            </a:r>
          </a:p>
          <a:p>
            <a:pPr marL="457200" indent="-457200">
              <a:buFont typeface="+mj-lt"/>
              <a:buAutoNum type="alphaUcPeriod"/>
            </a:pPr>
            <a:r>
              <a:rPr lang="en-MY" sz="2400" dirty="0"/>
              <a:t>It increases centralization of the company, which can be good if the leadership focuses on maintaining high efficiency.</a:t>
            </a:r>
          </a:p>
          <a:p>
            <a:pPr marL="457200" indent="-457200">
              <a:buFont typeface="+mj-lt"/>
              <a:buAutoNum type="alphaUcPeriod"/>
            </a:pPr>
            <a:r>
              <a:rPr lang="en-MY" sz="2400" dirty="0"/>
              <a:t>It decreases efficiency of the company, as the extreme specialization facilitates a negative climate with little communication.</a:t>
            </a:r>
          </a:p>
          <a:p>
            <a:pPr marL="457200" indent="-457200">
              <a:buFont typeface="+mj-lt"/>
              <a:buAutoNum type="alphaUcPeriod"/>
            </a:pPr>
            <a:r>
              <a:rPr lang="en-MY" sz="2400" dirty="0"/>
              <a:t>It increases efficiency and raises morale because everyone knows exactly what they are supposed to do.</a:t>
            </a:r>
          </a:p>
        </p:txBody>
      </p:sp>
    </p:spTree>
    <p:extLst>
      <p:ext uri="{BB962C8B-B14F-4D97-AF65-F5344CB8AC3E}">
        <p14:creationId xmlns:p14="http://schemas.microsoft.com/office/powerpoint/2010/main" xmlns="" val="3805050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8B56C-D91A-6B20-89F4-22B0891265A7}"/>
              </a:ext>
            </a:extLst>
          </p:cNvPr>
          <p:cNvSpPr>
            <a:spLocks noGrp="1"/>
          </p:cNvSpPr>
          <p:nvPr>
            <p:ph type="title"/>
          </p:nvPr>
        </p:nvSpPr>
        <p:spPr>
          <a:xfrm>
            <a:off x="683568" y="228600"/>
            <a:ext cx="7200900" cy="670377"/>
          </a:xfrm>
        </p:spPr>
        <p:txBody>
          <a:bodyPr>
            <a:normAutofit/>
          </a:bodyPr>
          <a:lstStyle/>
          <a:p>
            <a:pPr algn="ctr"/>
            <a:r>
              <a:rPr lang="en-MY" sz="3200" dirty="0"/>
              <a:t>Answer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DA389EB3-3A48-B75F-5326-BFF9D05E977C}"/>
              </a:ext>
            </a:extLst>
          </p:cNvPr>
          <p:cNvSpPr>
            <a:spLocks noGrp="1"/>
          </p:cNvSpPr>
          <p:nvPr>
            <p:ph idx="1"/>
          </p:nvPr>
        </p:nvSpPr>
        <p:spPr>
          <a:xfrm>
            <a:off x="539552" y="1556792"/>
            <a:ext cx="8064896" cy="4104456"/>
          </a:xfrm>
        </p:spPr>
        <p:txBody>
          <a:bodyPr>
            <a:normAutofit/>
          </a:bodyPr>
          <a:lstStyle/>
          <a:p>
            <a:r>
              <a:rPr lang="en-MY" sz="2400" b="1" dirty="0"/>
              <a:t>Option A</a:t>
            </a:r>
          </a:p>
          <a:p>
            <a:endParaRPr lang="en-MY" sz="2400" dirty="0"/>
          </a:p>
          <a:p>
            <a:pPr marL="0" indent="0">
              <a:buNone/>
            </a:pPr>
            <a:r>
              <a:rPr lang="en-MY" sz="2400" b="0" i="0" dirty="0">
                <a:effectLst/>
              </a:rPr>
              <a:t>High specialization results in high efficiency, but can lead to boredom by workers who are required to perform the same repetitive task over and over.</a:t>
            </a:r>
            <a:endParaRPr lang="en-MY" sz="2400" dirty="0"/>
          </a:p>
        </p:txBody>
      </p:sp>
    </p:spTree>
    <p:extLst>
      <p:ext uri="{BB962C8B-B14F-4D97-AF65-F5344CB8AC3E}">
        <p14:creationId xmlns:p14="http://schemas.microsoft.com/office/powerpoint/2010/main" xmlns="" val="3889513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normAutofit/>
          </a:bodyPr>
          <a:lstStyle/>
          <a:p>
            <a:pPr algn="ctr"/>
            <a:r>
              <a:rPr lang="en-US" sz="2800" dirty="0" smtClean="0">
                <a:latin typeface="Arial" panose="020B0604020202020204" pitchFamily="34" charset="0"/>
                <a:cs typeface="Arial" panose="020B0604020202020204" pitchFamily="34" charset="0"/>
              </a:rPr>
              <a:t>Departmentalization</a:t>
            </a:r>
            <a:endParaRPr lang="en-US" sz="2800" dirty="0"/>
          </a:p>
        </p:txBody>
      </p:sp>
      <p:sp>
        <p:nvSpPr>
          <p:cNvPr id="3" name="Content Placeholder 2"/>
          <p:cNvSpPr>
            <a:spLocks noGrp="1"/>
          </p:cNvSpPr>
          <p:nvPr>
            <p:ph idx="1"/>
          </p:nvPr>
        </p:nvSpPr>
        <p:spPr>
          <a:xfrm>
            <a:off x="609600" y="1143000"/>
            <a:ext cx="8001000" cy="4876800"/>
          </a:xfrm>
        </p:spPr>
        <p:txBody>
          <a:bodyPr>
            <a:normAutofit fontScale="92500" lnSpcReduction="20000"/>
          </a:bodyPr>
          <a:lstStyle/>
          <a:p>
            <a:pPr>
              <a:buNone/>
            </a:pPr>
            <a:r>
              <a:rPr lang="en-US" sz="2400" dirty="0" smtClean="0"/>
              <a:t>Jobs are grouped together is called departmentalization. There are five common forms of departmentalization although an organization may use its own unique classification</a:t>
            </a:r>
          </a:p>
          <a:p>
            <a:r>
              <a:rPr lang="en-US" sz="2400" b="1" dirty="0" smtClean="0"/>
              <a:t>Functional Groups </a:t>
            </a:r>
            <a:r>
              <a:rPr lang="en-US" sz="2400" dirty="0" smtClean="0"/>
              <a:t>employees based on work performed (e.g., engineering, accounting, information systems, human resources)</a:t>
            </a:r>
          </a:p>
          <a:p>
            <a:r>
              <a:rPr lang="en-US" sz="2400" b="1" dirty="0" smtClean="0"/>
              <a:t>Product Groups </a:t>
            </a:r>
            <a:r>
              <a:rPr lang="en-US" sz="2400" dirty="0" smtClean="0"/>
              <a:t>employees based on major product areas in the corporation (e.g., women’s footwear, men’s footwear, and apparel and accessories)</a:t>
            </a:r>
          </a:p>
          <a:p>
            <a:r>
              <a:rPr lang="en-US" sz="2400" b="1" dirty="0" smtClean="0"/>
              <a:t>Customer Groups </a:t>
            </a:r>
            <a:r>
              <a:rPr lang="en-US" sz="2400" dirty="0" smtClean="0"/>
              <a:t>employees based on customers’ problems and needs (e.g., wholesale, retail, government)</a:t>
            </a:r>
          </a:p>
          <a:p>
            <a:r>
              <a:rPr lang="en-US" sz="2400" b="1" dirty="0" smtClean="0"/>
              <a:t>Geographic Groups </a:t>
            </a:r>
            <a:r>
              <a:rPr lang="en-US" sz="2400" dirty="0" smtClean="0"/>
              <a:t>employees based on location served (e.g., North, South, Midwest, East)</a:t>
            </a:r>
          </a:p>
          <a:p>
            <a:r>
              <a:rPr lang="en-US" sz="2400" b="1" dirty="0" smtClean="0"/>
              <a:t>Process Groups </a:t>
            </a:r>
            <a:r>
              <a:rPr lang="en-US" sz="2400" dirty="0" smtClean="0"/>
              <a:t>employees based on the basis of work or customer flow (e.g., testing, payment)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838200" y="228600"/>
            <a:ext cx="7200900" cy="888667"/>
          </a:xfrm>
        </p:spPr>
        <p:txBody>
          <a:bodyPr>
            <a:normAutofit/>
          </a:bodyPr>
          <a:lstStyle/>
          <a:p>
            <a:pPr algn="ctr"/>
            <a:r>
              <a:rPr lang="en-MY" sz="32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152400"/>
            <a:ext cx="7200900" cy="696605"/>
          </a:xfrm>
        </p:spPr>
        <p:txBody>
          <a:bodyPr>
            <a:normAutofit/>
          </a:bodyPr>
          <a:lstStyle/>
          <a:p>
            <a:pPr algn="ctr"/>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33400" y="228600"/>
            <a:ext cx="7200900" cy="602347"/>
          </a:xfrm>
        </p:spPr>
        <p:txBody>
          <a:bodyPr>
            <a:normAutofit/>
          </a:bodyPr>
          <a:lstStyle/>
          <a:p>
            <a:pPr algn="ctr"/>
            <a:r>
              <a:rPr lang="en-MY" sz="3200" dirty="0"/>
              <a:t>Question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a:xfrm>
            <a:off x="1066800" y="381000"/>
            <a:ext cx="7200900" cy="579439"/>
          </a:xfrm>
        </p:spPr>
        <p:txBody>
          <a:bodyPr>
            <a:normAutofit/>
          </a:bodyPr>
          <a:lstStyle/>
          <a:p>
            <a:pPr algn="ctr"/>
            <a:r>
              <a:rPr lang="en-MY" sz="3200" dirty="0"/>
              <a:t>Answer # </a:t>
            </a:r>
            <a:r>
              <a:rPr lang="en-MY" sz="3200" dirty="0" smtClean="0"/>
              <a:t>4</a:t>
            </a:r>
            <a:endParaRPr lang="en-MY" sz="3200" dirty="0"/>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304800"/>
            <a:ext cx="7200900" cy="666185"/>
          </a:xfrm>
        </p:spPr>
        <p:txBody>
          <a:bodyPr>
            <a:normAutofit/>
          </a:bodyPr>
          <a:lstStyle/>
          <a:p>
            <a:pPr algn="ctr"/>
            <a:r>
              <a:rPr lang="en-MY" sz="3200" dirty="0"/>
              <a:t>Question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a:xfrm>
            <a:off x="914400" y="228600"/>
            <a:ext cx="7200900" cy="655639"/>
          </a:xfrm>
        </p:spPr>
        <p:txBody>
          <a:bodyPr>
            <a:normAutofit/>
          </a:bodyPr>
          <a:lstStyle/>
          <a:p>
            <a:pPr algn="ctr"/>
            <a:r>
              <a:rPr lang="en-MY" sz="3200" dirty="0"/>
              <a:t>Answer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b="1"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latin typeface="Arial" panose="020B0604020202020204" pitchFamily="34" charset="0"/>
                <a:cs typeface="Arial" panose="020B0604020202020204" pitchFamily="34" charset="0"/>
              </a:rPr>
              <a:t>Authority and responsibility</a:t>
            </a:r>
            <a:endParaRPr lang="en-US" sz="3200" dirty="0"/>
          </a:p>
        </p:txBody>
      </p:sp>
      <p:sp>
        <p:nvSpPr>
          <p:cNvPr id="3" name="Content Placeholder 2"/>
          <p:cNvSpPr>
            <a:spLocks noGrp="1"/>
          </p:cNvSpPr>
          <p:nvPr>
            <p:ph idx="1"/>
          </p:nvPr>
        </p:nvSpPr>
        <p:spPr>
          <a:xfrm>
            <a:off x="762000" y="1295400"/>
            <a:ext cx="7848600" cy="3810000"/>
          </a:xfrm>
        </p:spPr>
        <p:txBody>
          <a:bodyPr>
            <a:normAutofit/>
          </a:bodyPr>
          <a:lstStyle/>
          <a:p>
            <a:r>
              <a:rPr lang="en-US" sz="2400" b="1" dirty="0" smtClean="0"/>
              <a:t>Authority </a:t>
            </a:r>
            <a:r>
              <a:rPr lang="en-US" sz="2400" dirty="0" smtClean="0"/>
              <a:t>refers to the rights inherent in a managerial position to give orders and expect the orders to be obeyed</a:t>
            </a:r>
          </a:p>
          <a:p>
            <a:r>
              <a:rPr lang="en-US" sz="2400" b="1" dirty="0" smtClean="0"/>
              <a:t>Responsibility</a:t>
            </a:r>
            <a:r>
              <a:rPr lang="en-US" sz="2400" dirty="0" smtClean="0"/>
              <a:t> - An obligation to perform assigned duties</a:t>
            </a:r>
          </a:p>
          <a:p>
            <a:r>
              <a:rPr lang="en-US" sz="2400" b="1" dirty="0" smtClean="0"/>
              <a:t>Chain of command </a:t>
            </a:r>
            <a:r>
              <a:rPr lang="en-US" sz="2400" dirty="0" smtClean="0"/>
              <a:t>- The line of authority extending from upper organizational levels to lower levels, which clarifies who reports to whom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304800"/>
            <a:ext cx="7200900" cy="758014"/>
          </a:xfrm>
        </p:spPr>
        <p:txBody>
          <a:bodyPr>
            <a:normAutofit/>
          </a:bodyPr>
          <a:lstStyle/>
          <a:p>
            <a:r>
              <a:rPr lang="en-MY" sz="3200" dirty="0" smtClean="0"/>
              <a:t>Centralization </a:t>
            </a:r>
            <a:r>
              <a:rPr lang="en-MY" sz="3200" dirty="0" err="1" smtClean="0"/>
              <a:t>vs</a:t>
            </a:r>
            <a:r>
              <a:rPr lang="en-MY" sz="3200" dirty="0" smtClean="0"/>
              <a:t> Decentralization</a:t>
            </a:r>
            <a:endParaRPr lang="en-MY" sz="3200" dirty="0"/>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Autofit/>
          </a:bodyPr>
          <a:lstStyle/>
          <a:p>
            <a:pPr algn="ctr"/>
            <a:r>
              <a:rPr lang="en-US" sz="3200" dirty="0" smtClean="0"/>
              <a:t>Question # 6</a:t>
            </a:r>
            <a:endParaRPr lang="en-US" sz="3200"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p>
          <a:p>
            <a:pPr>
              <a:buNone/>
            </a:pPr>
            <a:endParaRPr lang="en-US" sz="2800" dirty="0" smtClean="0"/>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t>Answer # 6</a:t>
            </a:r>
            <a:endParaRPr lang="en-US" sz="3200" dirty="0"/>
          </a:p>
        </p:txBody>
      </p:sp>
      <p:sp>
        <p:nvSpPr>
          <p:cNvPr id="3" name="Content Placeholder 2"/>
          <p:cNvSpPr>
            <a:spLocks noGrp="1"/>
          </p:cNvSpPr>
          <p:nvPr>
            <p:ph idx="1"/>
          </p:nvPr>
        </p:nvSpPr>
        <p:spPr>
          <a:xfrm>
            <a:off x="838200" y="1447800"/>
            <a:ext cx="7200900" cy="3809999"/>
          </a:xfrm>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304800"/>
            <a:ext cx="7200900" cy="837585"/>
          </a:xfrm>
        </p:spPr>
        <p:txBody>
          <a:bodyPr>
            <a:normAutofit/>
          </a:bodyPr>
          <a:lstStyle/>
          <a:p>
            <a:pPr algn="ctr"/>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914400" y="228600"/>
            <a:ext cx="7200900" cy="649417"/>
          </a:xfrm>
        </p:spPr>
        <p:txBody>
          <a:bodyPr>
            <a:normAutofit/>
          </a:bodyPr>
          <a:lstStyle/>
          <a:p>
            <a:pPr algn="ctr"/>
            <a:r>
              <a:rPr lang="en-MY" sz="3200" dirty="0"/>
              <a:t>Question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04800"/>
            <a:ext cx="7200900" cy="872439"/>
          </a:xfrm>
        </p:spPr>
        <p:txBody>
          <a:bodyPr>
            <a:normAutofit/>
          </a:bodyPr>
          <a:lstStyle/>
          <a:p>
            <a:pPr algn="ctr"/>
            <a:r>
              <a:rPr lang="en-MY" sz="3200" dirty="0"/>
              <a:t>Answer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pPr algn="ctr"/>
            <a:r>
              <a:rPr lang="en-US" sz="3200" dirty="0" smtClean="0"/>
              <a:t>Question # 8</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pPr algn="ctr"/>
            <a:r>
              <a:rPr lang="en-US" sz="3200" dirty="0" smtClean="0"/>
              <a:t>Answer # 8</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2370</TotalTime>
  <Words>2392</Words>
  <Application>Microsoft Office PowerPoint</Application>
  <PresentationFormat>On-screen Show (4:3)</PresentationFormat>
  <Paragraphs>262</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BUSINESS LEADERSHIP - I</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The P-O-L-C Framework</vt:lpstr>
      <vt:lpstr>Frederick Taylor</vt:lpstr>
      <vt:lpstr>Max Weber</vt:lpstr>
      <vt:lpstr>Bureaucracy</vt:lpstr>
      <vt:lpstr>Commonalities of the Theories</vt:lpstr>
      <vt:lpstr>Question # 1</vt:lpstr>
      <vt:lpstr>Answer # 1</vt:lpstr>
      <vt:lpstr>Slide 18</vt:lpstr>
      <vt:lpstr>Essentials of Organisation</vt:lpstr>
      <vt:lpstr>Type of Structures</vt:lpstr>
      <vt:lpstr>Question # 1</vt:lpstr>
      <vt:lpstr>Answer # 1</vt:lpstr>
      <vt:lpstr>Organizational Chart (Org Chart)</vt:lpstr>
      <vt:lpstr>Question # 2</vt:lpstr>
      <vt:lpstr>Answer # 2</vt:lpstr>
      <vt:lpstr>Six Elements of Organisational Structure</vt:lpstr>
      <vt:lpstr>Work Specialization</vt:lpstr>
      <vt:lpstr>Question # 3</vt:lpstr>
      <vt:lpstr>Answer # 3</vt:lpstr>
      <vt:lpstr>Departmentalization</vt:lpstr>
      <vt:lpstr>Functional Structure</vt:lpstr>
      <vt:lpstr>Divisional Structure</vt:lpstr>
      <vt:lpstr>Matrix Structure</vt:lpstr>
      <vt:lpstr>Boundaryless Structure</vt:lpstr>
      <vt:lpstr>Virtual and Network Structure</vt:lpstr>
      <vt:lpstr>Question # 4</vt:lpstr>
      <vt:lpstr>Answer # 4</vt:lpstr>
      <vt:lpstr>Question # 5</vt:lpstr>
      <vt:lpstr>Answer # 5</vt:lpstr>
      <vt:lpstr>Authority and responsibility</vt:lpstr>
      <vt:lpstr>Centralization vs Decentralization</vt:lpstr>
      <vt:lpstr>Question # 6</vt:lpstr>
      <vt:lpstr>Answer # 6</vt:lpstr>
      <vt:lpstr>Span of Control</vt:lpstr>
      <vt:lpstr>Levels of Management</vt:lpstr>
      <vt:lpstr>Question # 7</vt:lpstr>
      <vt:lpstr>Answer # 7</vt:lpstr>
      <vt:lpstr>Question # 8</vt:lpstr>
      <vt:lpstr>Answer # 8</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108</cp:revision>
  <cp:lastPrinted>1601-01-01T00:00:00Z</cp:lastPrinted>
  <dcterms:created xsi:type="dcterms:W3CDTF">2020-07-09T15:12:46Z</dcterms:created>
  <dcterms:modified xsi:type="dcterms:W3CDTF">2023-03-18T17:04:24Z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