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5"/>
  </p:notesMasterIdLst>
  <p:handoutMasterIdLst>
    <p:handoutMasterId r:id="rId26"/>
  </p:handoutMasterIdLst>
  <p:sldIdLst>
    <p:sldId id="256" r:id="rId2"/>
    <p:sldId id="257" r:id="rId3"/>
    <p:sldId id="277" r:id="rId4"/>
    <p:sldId id="278"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a:t>
            </a:fld>
            <a:endParaRPr lang="en-MY" altLang="en-US"/>
          </a:p>
        </p:txBody>
      </p:sp>
    </p:spTree>
    <p:extLst>
      <p:ext uri="{BB962C8B-B14F-4D97-AF65-F5344CB8AC3E}">
        <p14:creationId xmlns:p14="http://schemas.microsoft.com/office/powerpoint/2010/main" val="386745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14</a:t>
            </a:fld>
            <a:endParaRPr lang="en-MY" altLang="en-US"/>
          </a:p>
        </p:txBody>
      </p:sp>
    </p:spTree>
    <p:extLst>
      <p:ext uri="{BB962C8B-B14F-4D97-AF65-F5344CB8AC3E}">
        <p14:creationId xmlns:p14="http://schemas.microsoft.com/office/powerpoint/2010/main" val="1984479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MY" b="0" i="0" dirty="0">
                <a:effectLst/>
                <a:latin typeface="Roboto"/>
              </a:rPr>
              <a:t>Bartlett &amp; Ghoshal</a:t>
            </a: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val="4145457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22</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Contents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6753944" cy="4133055"/>
          </a:xfrm>
        </p:spPr>
        <p:txBody>
          <a:bodyPr/>
          <a:lstStyle/>
          <a:p>
            <a:r>
              <a:rPr lang="en-MY" dirty="0"/>
              <a:t>Management</a:t>
            </a:r>
          </a:p>
          <a:p>
            <a:r>
              <a:rPr lang="en-MY" dirty="0"/>
              <a:t>Organisational Structure</a:t>
            </a:r>
          </a:p>
          <a:p>
            <a:r>
              <a:rPr lang="en-MY" dirty="0"/>
              <a:t>Group Dynamics</a:t>
            </a:r>
          </a:p>
          <a:p>
            <a:r>
              <a:rPr lang="en-MY" dirty="0"/>
              <a:t>Organisational Climate and Culture</a:t>
            </a:r>
          </a:p>
          <a:p>
            <a:r>
              <a:rPr lang="en-MY" dirty="0"/>
              <a:t>Organisational Life Cycle</a:t>
            </a:r>
          </a:p>
          <a:p>
            <a:r>
              <a:rPr lang="en-MY" dirty="0"/>
              <a:t>Stages of Globalisation</a:t>
            </a:r>
          </a:p>
          <a:p>
            <a:r>
              <a:rPr lang="en-MY" dirty="0"/>
              <a:t>Global Integration</a:t>
            </a:r>
          </a:p>
          <a:p>
            <a:r>
              <a:rPr lang="en-MY" dirty="0"/>
              <a:t>Global Workforce</a:t>
            </a:r>
          </a:p>
          <a:p>
            <a:endParaRPr lang="en-MY" dirty="0"/>
          </a:p>
          <a:p>
            <a:endParaRPr lang="en-MY" dirty="0"/>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79750-DB61-4105-B8EC-BF4EB9B7C85D}"/>
              </a:ext>
            </a:extLst>
          </p:cNvPr>
          <p:cNvSpPr>
            <a:spLocks noGrp="1"/>
          </p:cNvSpPr>
          <p:nvPr>
            <p:ph type="title"/>
          </p:nvPr>
        </p:nvSpPr>
        <p:spPr/>
        <p:txBody>
          <a:bodyPr/>
          <a:lstStyle/>
          <a:p>
            <a:r>
              <a:rPr lang="en-MY" dirty="0"/>
              <a:t>Changing Roles of HRM</a:t>
            </a:r>
          </a:p>
        </p:txBody>
      </p:sp>
      <p:pic>
        <p:nvPicPr>
          <p:cNvPr id="5" name="Picture 4">
            <a:extLst>
              <a:ext uri="{FF2B5EF4-FFF2-40B4-BE49-F238E27FC236}">
                <a16:creationId xmlns:a16="http://schemas.microsoft.com/office/drawing/2014/main" id="{8E1D4B6D-7E1C-4C27-AC18-531012F53666}"/>
              </a:ext>
            </a:extLst>
          </p:cNvPr>
          <p:cNvPicPr>
            <a:picLocks noChangeAspect="1"/>
          </p:cNvPicPr>
          <p:nvPr/>
        </p:nvPicPr>
        <p:blipFill>
          <a:blip r:embed="rId2"/>
          <a:stretch>
            <a:fillRect/>
          </a:stretch>
        </p:blipFill>
        <p:spPr>
          <a:xfrm>
            <a:off x="1187624" y="1772815"/>
            <a:ext cx="6624736" cy="4778913"/>
          </a:xfrm>
          <a:prstGeom prst="rect">
            <a:avLst/>
          </a:prstGeom>
        </p:spPr>
      </p:pic>
    </p:spTree>
    <p:extLst>
      <p:ext uri="{BB962C8B-B14F-4D97-AF65-F5344CB8AC3E}">
        <p14:creationId xmlns:p14="http://schemas.microsoft.com/office/powerpoint/2010/main" val="1378144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1933B-34F4-4FE9-8B53-19918A450B31}"/>
              </a:ext>
            </a:extLst>
          </p:cNvPr>
          <p:cNvSpPr>
            <a:spLocks noGrp="1"/>
          </p:cNvSpPr>
          <p:nvPr>
            <p:ph type="title"/>
          </p:nvPr>
        </p:nvSpPr>
        <p:spPr/>
        <p:txBody>
          <a:bodyPr/>
          <a:lstStyle/>
          <a:p>
            <a:r>
              <a:rPr lang="en-MY" dirty="0"/>
              <a:t>HR Transformation</a:t>
            </a:r>
          </a:p>
        </p:txBody>
      </p:sp>
      <p:pic>
        <p:nvPicPr>
          <p:cNvPr id="5" name="Picture 4">
            <a:extLst>
              <a:ext uri="{FF2B5EF4-FFF2-40B4-BE49-F238E27FC236}">
                <a16:creationId xmlns:a16="http://schemas.microsoft.com/office/drawing/2014/main" id="{B495FCB3-DDB9-4905-B9BF-417FBD6B5DCB}"/>
              </a:ext>
            </a:extLst>
          </p:cNvPr>
          <p:cNvPicPr>
            <a:picLocks noChangeAspect="1"/>
          </p:cNvPicPr>
          <p:nvPr/>
        </p:nvPicPr>
        <p:blipFill>
          <a:blip r:embed="rId2"/>
          <a:stretch>
            <a:fillRect/>
          </a:stretch>
        </p:blipFill>
        <p:spPr>
          <a:xfrm>
            <a:off x="1547664" y="1916832"/>
            <a:ext cx="6696744" cy="5142374"/>
          </a:xfrm>
          <a:prstGeom prst="rect">
            <a:avLst/>
          </a:prstGeom>
        </p:spPr>
      </p:pic>
    </p:spTree>
    <p:extLst>
      <p:ext uri="{BB962C8B-B14F-4D97-AF65-F5344CB8AC3E}">
        <p14:creationId xmlns:p14="http://schemas.microsoft.com/office/powerpoint/2010/main" val="4212853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B30DD-092E-4BD3-A534-EDB1B6F4C50D}"/>
              </a:ext>
            </a:extLst>
          </p:cNvPr>
          <p:cNvSpPr>
            <a:spLocks noGrp="1"/>
          </p:cNvSpPr>
          <p:nvPr>
            <p:ph type="title"/>
          </p:nvPr>
        </p:nvSpPr>
        <p:spPr/>
        <p:txBody>
          <a:bodyPr/>
          <a:lstStyle/>
          <a:p>
            <a:r>
              <a:rPr lang="en-MY" dirty="0"/>
              <a:t>Historical Context</a:t>
            </a:r>
          </a:p>
        </p:txBody>
      </p:sp>
      <p:sp>
        <p:nvSpPr>
          <p:cNvPr id="3" name="Content Placeholder 2">
            <a:extLst>
              <a:ext uri="{FF2B5EF4-FFF2-40B4-BE49-F238E27FC236}">
                <a16:creationId xmlns:a16="http://schemas.microsoft.com/office/drawing/2014/main" id="{61CC3C8A-C83A-4B8D-838B-541018B778FB}"/>
              </a:ext>
            </a:extLst>
          </p:cNvPr>
          <p:cNvSpPr>
            <a:spLocks noGrp="1"/>
          </p:cNvSpPr>
          <p:nvPr>
            <p:ph idx="1"/>
          </p:nvPr>
        </p:nvSpPr>
        <p:spPr/>
        <p:txBody>
          <a:bodyPr/>
          <a:lstStyle/>
          <a:p>
            <a:pPr marL="0" indent="0">
              <a:buNone/>
            </a:pPr>
            <a:r>
              <a:rPr lang="en-MY" sz="2400" dirty="0"/>
              <a:t>Industrial Revolution – Late 1700 to Late 1800.</a:t>
            </a:r>
          </a:p>
          <a:p>
            <a:pPr marL="0" indent="0">
              <a:buNone/>
            </a:pPr>
            <a:endParaRPr lang="en-MY" sz="2400" dirty="0"/>
          </a:p>
          <a:p>
            <a:pPr marL="0" indent="0">
              <a:buNone/>
            </a:pPr>
            <a:r>
              <a:rPr lang="en-MY" sz="2400" dirty="0"/>
              <a:t>Reasons :</a:t>
            </a:r>
          </a:p>
          <a:p>
            <a:r>
              <a:rPr lang="en-MY" sz="2400" dirty="0"/>
              <a:t>Power</a:t>
            </a:r>
          </a:p>
          <a:p>
            <a:r>
              <a:rPr lang="en-MY" sz="2400" dirty="0"/>
              <a:t>Machinery Innovations</a:t>
            </a:r>
          </a:p>
          <a:p>
            <a:r>
              <a:rPr lang="en-MY" sz="2400" dirty="0"/>
              <a:t>Transportation</a:t>
            </a:r>
          </a:p>
          <a:p>
            <a:endParaRPr lang="en-MY" dirty="0"/>
          </a:p>
        </p:txBody>
      </p:sp>
      <p:pic>
        <p:nvPicPr>
          <p:cNvPr id="7" name="Picture 6">
            <a:extLst>
              <a:ext uri="{FF2B5EF4-FFF2-40B4-BE49-F238E27FC236}">
                <a16:creationId xmlns:a16="http://schemas.microsoft.com/office/drawing/2014/main" id="{72B7626A-00DC-47D3-801E-CC72BF9ED3FD}"/>
              </a:ext>
            </a:extLst>
          </p:cNvPr>
          <p:cNvPicPr>
            <a:picLocks noChangeAspect="1"/>
          </p:cNvPicPr>
          <p:nvPr/>
        </p:nvPicPr>
        <p:blipFill>
          <a:blip r:embed="rId2"/>
          <a:stretch>
            <a:fillRect/>
          </a:stretch>
        </p:blipFill>
        <p:spPr>
          <a:xfrm>
            <a:off x="4355976" y="4293095"/>
            <a:ext cx="4330824" cy="2428101"/>
          </a:xfrm>
          <a:prstGeom prst="rect">
            <a:avLst/>
          </a:prstGeom>
        </p:spPr>
      </p:pic>
    </p:spTree>
    <p:extLst>
      <p:ext uri="{BB962C8B-B14F-4D97-AF65-F5344CB8AC3E}">
        <p14:creationId xmlns:p14="http://schemas.microsoft.com/office/powerpoint/2010/main" val="1655324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F977-A64D-4ABD-86F2-AFB59939CEE2}"/>
              </a:ext>
            </a:extLst>
          </p:cNvPr>
          <p:cNvSpPr>
            <a:spLocks noGrp="1"/>
          </p:cNvSpPr>
          <p:nvPr>
            <p:ph type="title"/>
          </p:nvPr>
        </p:nvSpPr>
        <p:spPr/>
        <p:txBody>
          <a:bodyPr/>
          <a:lstStyle/>
          <a:p>
            <a:r>
              <a:rPr lang="en-MY" dirty="0"/>
              <a:t>Three Primary Theories</a:t>
            </a:r>
          </a:p>
        </p:txBody>
      </p:sp>
      <p:pic>
        <p:nvPicPr>
          <p:cNvPr id="6" name="Picture 5">
            <a:extLst>
              <a:ext uri="{FF2B5EF4-FFF2-40B4-BE49-F238E27FC236}">
                <a16:creationId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Federick Taylor</a:t>
            </a:r>
          </a:p>
        </p:txBody>
      </p:sp>
    </p:spTree>
    <p:extLst>
      <p:ext uri="{BB962C8B-B14F-4D97-AF65-F5344CB8AC3E}">
        <p14:creationId xmlns:p14="http://schemas.microsoft.com/office/powerpoint/2010/main" val="1836696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id="{185AC68C-C437-408F-A404-B1EE0BD62086}"/>
              </a:ext>
            </a:extLst>
          </p:cNvPr>
          <p:cNvPicPr>
            <a:picLocks noChangeAspect="1"/>
          </p:cNvPicPr>
          <p:nvPr/>
        </p:nvPicPr>
        <p:blipFill>
          <a:blip r:embed="rId4"/>
          <a:stretch>
            <a:fillRect/>
          </a:stretch>
        </p:blipFill>
        <p:spPr>
          <a:xfrm>
            <a:off x="5372435" y="3264395"/>
            <a:ext cx="3592053" cy="3406601"/>
          </a:xfrm>
          <a:prstGeom prst="rect">
            <a:avLst/>
          </a:prstGeom>
        </p:spPr>
      </p:pic>
    </p:spTree>
    <p:extLst>
      <p:ext uri="{BB962C8B-B14F-4D97-AF65-F5344CB8AC3E}">
        <p14:creationId xmlns:p14="http://schemas.microsoft.com/office/powerpoint/2010/main" val="297106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9F031-5B4A-40BF-8534-98F4A45416E3}"/>
              </a:ext>
            </a:extLst>
          </p:cNvPr>
          <p:cNvSpPr>
            <a:spLocks noGrp="1"/>
          </p:cNvSpPr>
          <p:nvPr>
            <p:ph type="title"/>
          </p:nvPr>
        </p:nvSpPr>
        <p:spPr/>
        <p:txBody>
          <a:bodyPr/>
          <a:lstStyle/>
          <a:p>
            <a:r>
              <a:rPr lang="en-MY" dirty="0"/>
              <a:t>Bureaucracy</a:t>
            </a:r>
          </a:p>
        </p:txBody>
      </p:sp>
      <p:sp>
        <p:nvSpPr>
          <p:cNvPr id="3" name="Content Placeholder 2">
            <a:extLst>
              <a:ext uri="{FF2B5EF4-FFF2-40B4-BE49-F238E27FC236}">
                <a16:creationId xmlns:a16="http://schemas.microsoft.com/office/drawing/2014/main" id="{93248790-2D3F-4A65-AEC9-3B2554706858}"/>
              </a:ext>
            </a:extLst>
          </p:cNvPr>
          <p:cNvSpPr>
            <a:spLocks noGrp="1"/>
          </p:cNvSpPr>
          <p:nvPr>
            <p:ph idx="1"/>
          </p:nvPr>
        </p:nvSpPr>
        <p:spPr>
          <a:xfrm>
            <a:off x="914400" y="1600201"/>
            <a:ext cx="7772400" cy="2476872"/>
          </a:xfrm>
        </p:spPr>
        <p:txBody>
          <a:bodyPr/>
          <a:lstStyle/>
          <a:p>
            <a:r>
              <a:rPr lang="en-US" sz="1800" dirty="0"/>
              <a:t>Authority is the right or power assigned to a job holder in order to achieve certain organizational objectives</a:t>
            </a:r>
          </a:p>
          <a:p>
            <a:r>
              <a:rPr lang="en-US" sz="1800" dirty="0"/>
              <a:t>Responsibility indicates the duty assigned to a position. </a:t>
            </a:r>
          </a:p>
          <a:p>
            <a:r>
              <a:rPr lang="en-US" sz="1800" dirty="0"/>
              <a:t> Accountability is the liability created for the use of authority</a:t>
            </a:r>
          </a:p>
          <a:p>
            <a:endParaRPr lang="en-US" sz="1800" dirty="0"/>
          </a:p>
          <a:p>
            <a:pPr marL="0" indent="0">
              <a:buNone/>
            </a:pPr>
            <a:r>
              <a:rPr lang="en-US" sz="1800" dirty="0">
                <a:effectLst/>
                <a:latin typeface="Calibri" panose="020F0502020204030204" pitchFamily="34" charset="0"/>
                <a:ea typeface="Calibri" panose="020F0502020204030204" pitchFamily="34" charset="0"/>
              </a:rPr>
              <a:t>Responsibility may be bestowed, but accountability must be taken. </a:t>
            </a:r>
            <a:endParaRPr lang="en-MY" dirty="0"/>
          </a:p>
        </p:txBody>
      </p:sp>
      <p:pic>
        <p:nvPicPr>
          <p:cNvPr id="5" name="Picture 4">
            <a:extLst>
              <a:ext uri="{FF2B5EF4-FFF2-40B4-BE49-F238E27FC236}">
                <a16:creationId xmlns:a16="http://schemas.microsoft.com/office/drawing/2014/main" id="{BA3C8838-6849-4889-8BBB-105C9D6A1372}"/>
              </a:ext>
            </a:extLst>
          </p:cNvPr>
          <p:cNvPicPr>
            <a:picLocks noChangeAspect="1"/>
          </p:cNvPicPr>
          <p:nvPr/>
        </p:nvPicPr>
        <p:blipFill>
          <a:blip r:embed="rId2"/>
          <a:stretch>
            <a:fillRect/>
          </a:stretch>
        </p:blipFill>
        <p:spPr>
          <a:xfrm>
            <a:off x="2051720" y="3719512"/>
            <a:ext cx="3600400" cy="2691966"/>
          </a:xfrm>
          <a:prstGeom prst="rect">
            <a:avLst/>
          </a:prstGeom>
        </p:spPr>
      </p:pic>
    </p:spTree>
    <p:extLst>
      <p:ext uri="{BB962C8B-B14F-4D97-AF65-F5344CB8AC3E}">
        <p14:creationId xmlns:p14="http://schemas.microsoft.com/office/powerpoint/2010/main" val="283069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9474C-24BF-4F43-A382-273CBEAB9A75}"/>
              </a:ext>
            </a:extLst>
          </p:cNvPr>
          <p:cNvSpPr>
            <a:spLocks noGrp="1"/>
          </p:cNvSpPr>
          <p:nvPr>
            <p:ph type="title"/>
          </p:nvPr>
        </p:nvSpPr>
        <p:spPr/>
        <p:txBody>
          <a:bodyPr/>
          <a:lstStyle/>
          <a:p>
            <a:r>
              <a:rPr lang="en-MY" dirty="0"/>
              <a:t>Essentials of Organisation</a:t>
            </a:r>
          </a:p>
        </p:txBody>
      </p:sp>
      <p:sp>
        <p:nvSpPr>
          <p:cNvPr id="3" name="Content Placeholder 2">
            <a:extLst>
              <a:ext uri="{FF2B5EF4-FFF2-40B4-BE49-F238E27FC236}">
                <a16:creationId xmlns:a16="http://schemas.microsoft.com/office/drawing/2014/main" id="{0F6950C5-7A18-431D-864F-9EF5FC504A38}"/>
              </a:ext>
            </a:extLst>
          </p:cNvPr>
          <p:cNvSpPr>
            <a:spLocks noGrp="1"/>
          </p:cNvSpPr>
          <p:nvPr>
            <p:ph idx="1"/>
          </p:nvPr>
        </p:nvSpPr>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a16="http://schemas.microsoft.com/office/drawing/2014/main" id="{26FCB76B-43C6-4B04-B159-7986130D52CE}"/>
              </a:ext>
            </a:extLst>
          </p:cNvPr>
          <p:cNvPicPr>
            <a:picLocks noChangeAspect="1"/>
          </p:cNvPicPr>
          <p:nvPr/>
        </p:nvPicPr>
        <p:blipFill>
          <a:blip r:embed="rId2"/>
          <a:stretch>
            <a:fillRect/>
          </a:stretch>
        </p:blipFill>
        <p:spPr>
          <a:xfrm>
            <a:off x="4794962" y="4581128"/>
            <a:ext cx="3682778" cy="1968612"/>
          </a:xfrm>
          <a:prstGeom prst="rect">
            <a:avLst/>
          </a:prstGeom>
        </p:spPr>
      </p:pic>
    </p:spTree>
    <p:extLst>
      <p:ext uri="{BB962C8B-B14F-4D97-AF65-F5344CB8AC3E}">
        <p14:creationId xmlns:p14="http://schemas.microsoft.com/office/powerpoint/2010/main" val="4008768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p14="http://schemas.microsoft.com/office/powerpoint/2010/main" val="2232337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57EF2-3B3F-4AA4-8360-C5BF754D67FE}"/>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F95F62D1-3B6F-466B-AE34-31DDFD71584B}"/>
              </a:ext>
            </a:extLst>
          </p:cNvPr>
          <p:cNvSpPr>
            <a:spLocks noGrp="1"/>
          </p:cNvSpPr>
          <p:nvPr>
            <p:ph idx="1"/>
          </p:nvPr>
        </p:nvSpPr>
        <p:spPr/>
        <p:txBody>
          <a:bodyPr/>
          <a:lstStyle/>
          <a:p>
            <a:pPr marL="829945" marR="858520">
              <a:spcBef>
                <a:spcPts val="915"/>
              </a:spcBef>
              <a:spcAft>
                <a:spcPts val="0"/>
              </a:spcAft>
            </a:pPr>
            <a:r>
              <a:rPr lang="en-US" sz="2000" dirty="0">
                <a:effectLst/>
                <a:latin typeface="Calibri" panose="020F0502020204030204" pitchFamily="34" charset="0"/>
                <a:ea typeface="Calibri" panose="020F0502020204030204" pitchFamily="34" charset="0"/>
              </a:rPr>
              <a:t>Structure is all the people, positions, procedures, processes, culture, technology and related elements that comprise the organization.</a:t>
            </a:r>
          </a:p>
          <a:p>
            <a:pPr marL="829945" marR="858520">
              <a:spcBef>
                <a:spcPts val="915"/>
              </a:spcBef>
              <a:spcAft>
                <a:spcPts val="0"/>
              </a:spcAft>
            </a:pPr>
            <a:r>
              <a:rPr lang="en-US" sz="2000" dirty="0">
                <a:effectLst/>
                <a:latin typeface="Calibri" panose="020F0502020204030204" pitchFamily="34" charset="0"/>
                <a:ea typeface="Calibri" panose="020F0502020204030204" pitchFamily="34" charset="0"/>
              </a:rPr>
              <a:t> It defines how all the pieces, parts and processes work together . </a:t>
            </a:r>
          </a:p>
          <a:p>
            <a:pPr marL="829945" marR="858520">
              <a:spcBef>
                <a:spcPts val="915"/>
              </a:spcBef>
              <a:spcAft>
                <a:spcPts val="0"/>
              </a:spcAft>
            </a:pPr>
            <a:r>
              <a:rPr lang="en-US" sz="2000" dirty="0">
                <a:effectLst/>
                <a:latin typeface="Calibri" panose="020F0502020204030204" pitchFamily="34" charset="0"/>
                <a:ea typeface="Calibri" panose="020F0502020204030204" pitchFamily="34" charset="0"/>
              </a:rPr>
              <a:t>This structure must be totally aligned with strategy for the organization to achieve its mission and goals. Structure supports strategy.</a:t>
            </a:r>
            <a:endParaRPr lang="en-MY" sz="2000" dirty="0">
              <a:effectLst/>
              <a:latin typeface="Calibri" panose="020F0502020204030204" pitchFamily="34" charset="0"/>
              <a:ea typeface="Calibri" panose="020F0502020204030204" pitchFamily="34" charset="0"/>
            </a:endParaRPr>
          </a:p>
          <a:p>
            <a:pPr marL="0" indent="0">
              <a:spcBef>
                <a:spcPts val="55"/>
              </a:spcBef>
              <a:spcAft>
                <a:spcPts val="0"/>
              </a:spcAft>
              <a:buNone/>
            </a:pPr>
            <a:r>
              <a:rPr lang="en-US" sz="2000" dirty="0">
                <a:effectLst/>
                <a:latin typeface="Calibri" panose="020F0502020204030204" pitchFamily="34" charset="0"/>
                <a:ea typeface="Calibri" panose="020F0502020204030204" pitchFamily="34" charset="0"/>
              </a:rPr>
              <a:t> </a:t>
            </a:r>
            <a:endParaRPr lang="en-MY" sz="2000" dirty="0">
              <a:effectLst/>
              <a:latin typeface="Calibri" panose="020F0502020204030204" pitchFamily="34" charset="0"/>
              <a:ea typeface="Calibri" panose="020F0502020204030204" pitchFamily="34" charset="0"/>
            </a:endParaRPr>
          </a:p>
          <a:p>
            <a:pPr marL="829945">
              <a:spcAft>
                <a:spcPts val="0"/>
              </a:spcAft>
            </a:pPr>
            <a:r>
              <a:rPr lang="en-US" sz="2000" dirty="0">
                <a:effectLst/>
                <a:latin typeface="Calibri" panose="020F0502020204030204" pitchFamily="34" charset="0"/>
                <a:ea typeface="Calibri" panose="020F0502020204030204" pitchFamily="34" charset="0"/>
              </a:rPr>
              <a:t>If an organization changes its strategy, it must change its structure to support the new</a:t>
            </a:r>
            <a:r>
              <a:rPr lang="en-MY" sz="2000" dirty="0">
                <a:latin typeface="Calibri" panose="020F0502020204030204" pitchFamily="34" charset="0"/>
                <a:ea typeface="Calibri" panose="020F0502020204030204" pitchFamily="34" charset="0"/>
              </a:rPr>
              <a:t> </a:t>
            </a:r>
            <a:r>
              <a:rPr lang="en-US" sz="2000" dirty="0">
                <a:effectLst/>
                <a:latin typeface="Calibri" panose="020F0502020204030204" pitchFamily="34" charset="0"/>
                <a:ea typeface="Calibri" panose="020F0502020204030204" pitchFamily="34" charset="0"/>
              </a:rPr>
              <a:t>strategy</a:t>
            </a:r>
            <a:endParaRPr lang="en-MY" sz="2000" dirty="0"/>
          </a:p>
        </p:txBody>
      </p:sp>
    </p:spTree>
    <p:extLst>
      <p:ext uri="{BB962C8B-B14F-4D97-AF65-F5344CB8AC3E}">
        <p14:creationId xmlns:p14="http://schemas.microsoft.com/office/powerpoint/2010/main" val="881000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2B96-98DD-4B2D-8D15-D99465A3383C}"/>
              </a:ext>
            </a:extLst>
          </p:cNvPr>
          <p:cNvSpPr>
            <a:spLocks noGrp="1"/>
          </p:cNvSpPr>
          <p:nvPr>
            <p:ph type="title"/>
          </p:nvPr>
        </p:nvSpPr>
        <p:spPr/>
        <p:txBody>
          <a:bodyPr/>
          <a:lstStyle/>
          <a:p>
            <a:r>
              <a:rPr lang="en-MY" dirty="0"/>
              <a:t>Span of Control</a:t>
            </a:r>
          </a:p>
        </p:txBody>
      </p:sp>
      <p:sp>
        <p:nvSpPr>
          <p:cNvPr id="3" name="Content Placeholder 2">
            <a:extLst>
              <a:ext uri="{FF2B5EF4-FFF2-40B4-BE49-F238E27FC236}">
                <a16:creationId xmlns:a16="http://schemas.microsoft.com/office/drawing/2014/main" id="{29754022-6A3C-4E92-AE2A-A6C669779805}"/>
              </a:ext>
            </a:extLst>
          </p:cNvPr>
          <p:cNvSpPr>
            <a:spLocks noGrp="1"/>
          </p:cNvSpPr>
          <p:nvPr>
            <p:ph idx="1"/>
          </p:nvPr>
        </p:nvSpPr>
        <p:spPr/>
        <p:txBody>
          <a:bodyPr/>
          <a:lstStyle/>
          <a:p>
            <a:r>
              <a:rPr lang="en-MY" dirty="0"/>
              <a:t>The number of people who report to one manager in a hierarchy</a:t>
            </a:r>
          </a:p>
          <a:p>
            <a:r>
              <a:rPr lang="en-MY" dirty="0"/>
              <a:t>The more people under the control of one manager – wider span of control</a:t>
            </a:r>
          </a:p>
          <a:p>
            <a:endParaRPr lang="en-MY" dirty="0"/>
          </a:p>
        </p:txBody>
      </p:sp>
      <p:pic>
        <p:nvPicPr>
          <p:cNvPr id="5" name="Picture 4">
            <a:extLst>
              <a:ext uri="{FF2B5EF4-FFF2-40B4-BE49-F238E27FC236}">
                <a16:creationId xmlns:a16="http://schemas.microsoft.com/office/drawing/2014/main" id="{04512FF4-4F81-4CDA-85D0-9C7C4CD72515}"/>
              </a:ext>
            </a:extLst>
          </p:cNvPr>
          <p:cNvPicPr>
            <a:picLocks noChangeAspect="1"/>
          </p:cNvPicPr>
          <p:nvPr/>
        </p:nvPicPr>
        <p:blipFill>
          <a:blip r:embed="rId2"/>
          <a:stretch>
            <a:fillRect/>
          </a:stretch>
        </p:blipFill>
        <p:spPr>
          <a:xfrm>
            <a:off x="1475656" y="3795712"/>
            <a:ext cx="5219700" cy="2924175"/>
          </a:xfrm>
          <a:prstGeom prst="rect">
            <a:avLst/>
          </a:prstGeom>
        </p:spPr>
      </p:pic>
    </p:spTree>
    <p:extLst>
      <p:ext uri="{BB962C8B-B14F-4D97-AF65-F5344CB8AC3E}">
        <p14:creationId xmlns:p14="http://schemas.microsoft.com/office/powerpoint/2010/main" val="3808620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8B3A0-EA0E-4157-94AB-106BEC8E5EA5}"/>
              </a:ext>
            </a:extLst>
          </p:cNvPr>
          <p:cNvSpPr>
            <a:spLocks noGrp="1"/>
          </p:cNvSpPr>
          <p:nvPr>
            <p:ph type="title"/>
          </p:nvPr>
        </p:nvSpPr>
        <p:spPr/>
        <p:txBody>
          <a:bodyPr/>
          <a:lstStyle/>
          <a:p>
            <a:r>
              <a:rPr lang="en-MY" dirty="0"/>
              <a:t>Chain of Command</a:t>
            </a:r>
          </a:p>
        </p:txBody>
      </p:sp>
      <p:pic>
        <p:nvPicPr>
          <p:cNvPr id="5" name="Content Placeholder 4">
            <a:extLst>
              <a:ext uri="{FF2B5EF4-FFF2-40B4-BE49-F238E27FC236}">
                <a16:creationId xmlns:a16="http://schemas.microsoft.com/office/drawing/2014/main" id="{339A54F7-D390-4BBD-9802-5A5DF31EDB5C}"/>
              </a:ext>
            </a:extLst>
          </p:cNvPr>
          <p:cNvPicPr>
            <a:picLocks noGrp="1" noChangeAspect="1"/>
          </p:cNvPicPr>
          <p:nvPr>
            <p:ph idx="1"/>
          </p:nvPr>
        </p:nvPicPr>
        <p:blipFill>
          <a:blip r:embed="rId2"/>
          <a:stretch>
            <a:fillRect/>
          </a:stretch>
        </p:blipFill>
        <p:spPr>
          <a:xfrm>
            <a:off x="914400" y="3721491"/>
            <a:ext cx="4895850" cy="2695575"/>
          </a:xfrm>
        </p:spPr>
      </p:pic>
      <p:sp>
        <p:nvSpPr>
          <p:cNvPr id="7" name="TextBox 6">
            <a:extLst>
              <a:ext uri="{FF2B5EF4-FFF2-40B4-BE49-F238E27FC236}">
                <a16:creationId xmlns:a16="http://schemas.microsoft.com/office/drawing/2014/main" id="{3AFA0CAA-792D-404A-9C29-6CC614C8150C}"/>
              </a:ext>
            </a:extLst>
          </p:cNvPr>
          <p:cNvSpPr txBox="1"/>
          <p:nvPr/>
        </p:nvSpPr>
        <p:spPr>
          <a:xfrm>
            <a:off x="827584" y="1601656"/>
            <a:ext cx="7488832" cy="1938992"/>
          </a:xfrm>
          <a:prstGeom prst="rect">
            <a:avLst/>
          </a:prstGeom>
          <a:noFill/>
        </p:spPr>
        <p:txBody>
          <a:bodyPr wrap="square">
            <a:spAutoFit/>
          </a:bodyPr>
          <a:lstStyle/>
          <a:p>
            <a:r>
              <a:rPr lang="en-US" sz="2400" dirty="0">
                <a:effectLst/>
                <a:latin typeface="Calibri" panose="020F0502020204030204" pitchFamily="34" charset="0"/>
                <a:ea typeface="Calibri" panose="020F0502020204030204" pitchFamily="34" charset="0"/>
              </a:rPr>
              <a:t>Centralization is the retention of decision-making authority by a high-level manager</a:t>
            </a:r>
          </a:p>
          <a:p>
            <a:endParaRPr lang="en-US" sz="2400" dirty="0">
              <a:latin typeface="Calibri" panose="020F0502020204030204" pitchFamily="34" charset="0"/>
            </a:endParaRPr>
          </a:p>
          <a:p>
            <a:r>
              <a:rPr lang="en-US" sz="2400" dirty="0">
                <a:effectLst/>
                <a:latin typeface="Calibri" panose="020F0502020204030204" pitchFamily="34" charset="0"/>
                <a:ea typeface="Calibri" panose="020F0502020204030204" pitchFamily="34" charset="0"/>
              </a:rPr>
              <a:t>Decentralization is the process of distributing authority throughout an organization</a:t>
            </a:r>
            <a:endParaRPr lang="en-MY" sz="2400" dirty="0"/>
          </a:p>
        </p:txBody>
      </p:sp>
    </p:spTree>
    <p:extLst>
      <p:ext uri="{BB962C8B-B14F-4D97-AF65-F5344CB8AC3E}">
        <p14:creationId xmlns:p14="http://schemas.microsoft.com/office/powerpoint/2010/main" val="265523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2F-EAC7-4281-B4A0-C5DF79B5FE6B}"/>
              </a:ext>
            </a:extLst>
          </p:cNvPr>
          <p:cNvSpPr>
            <a:spLocks noGrp="1"/>
          </p:cNvSpPr>
          <p:nvPr>
            <p:ph type="title"/>
          </p:nvPr>
        </p:nvSpPr>
        <p:spPr/>
        <p:txBody>
          <a:bodyPr/>
          <a:lstStyle/>
          <a:p>
            <a:r>
              <a:rPr lang="en-MY" dirty="0"/>
              <a:t>Organisational Structure</a:t>
            </a:r>
          </a:p>
        </p:txBody>
      </p:sp>
      <p:pic>
        <p:nvPicPr>
          <p:cNvPr id="5" name="Content Placeholder 4">
            <a:extLst>
              <a:ext uri="{FF2B5EF4-FFF2-40B4-BE49-F238E27FC236}">
                <a16:creationId xmlns:a16="http://schemas.microsoft.com/office/drawing/2014/main" id="{718E7DD5-2A56-414E-8537-796233F45E38}"/>
              </a:ext>
            </a:extLst>
          </p:cNvPr>
          <p:cNvPicPr>
            <a:picLocks noGrp="1" noChangeAspect="1"/>
          </p:cNvPicPr>
          <p:nvPr>
            <p:ph idx="1"/>
          </p:nvPr>
        </p:nvPicPr>
        <p:blipFill>
          <a:blip r:embed="rId3"/>
          <a:stretch>
            <a:fillRect/>
          </a:stretch>
        </p:blipFill>
        <p:spPr>
          <a:xfrm>
            <a:off x="1115616" y="1844824"/>
            <a:ext cx="7390660" cy="4104456"/>
          </a:xfrm>
        </p:spPr>
      </p:pic>
    </p:spTree>
    <p:extLst>
      <p:ext uri="{BB962C8B-B14F-4D97-AF65-F5344CB8AC3E}">
        <p14:creationId xmlns:p14="http://schemas.microsoft.com/office/powerpoint/2010/main" val="1361298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7037-9AB3-4E7F-8911-10F9A4EE678E}"/>
              </a:ext>
            </a:extLst>
          </p:cNvPr>
          <p:cNvSpPr>
            <a:spLocks noGrp="1"/>
          </p:cNvSpPr>
          <p:nvPr>
            <p:ph type="title"/>
          </p:nvPr>
        </p:nvSpPr>
        <p:spPr/>
        <p:txBody>
          <a:bodyPr/>
          <a:lstStyle/>
          <a:p>
            <a:r>
              <a:rPr lang="en-MY" dirty="0"/>
              <a:t>Geographic Structure</a:t>
            </a:r>
          </a:p>
        </p:txBody>
      </p:sp>
      <p:sp>
        <p:nvSpPr>
          <p:cNvPr id="6" name="TextBox 5">
            <a:extLst>
              <a:ext uri="{FF2B5EF4-FFF2-40B4-BE49-F238E27FC236}">
                <a16:creationId xmlns:a16="http://schemas.microsoft.com/office/drawing/2014/main" id="{86EC2F5F-CF76-4EF5-984F-08A7AE0E6C7A}"/>
              </a:ext>
            </a:extLst>
          </p:cNvPr>
          <p:cNvSpPr txBox="1"/>
          <p:nvPr/>
        </p:nvSpPr>
        <p:spPr>
          <a:xfrm>
            <a:off x="683568" y="1536174"/>
            <a:ext cx="8208912" cy="2554545"/>
          </a:xfrm>
          <a:prstGeom prst="rect">
            <a:avLst/>
          </a:prstGeom>
          <a:noFill/>
        </p:spPr>
        <p:txBody>
          <a:bodyPr wrap="square" rtlCol="0">
            <a:spAutoFit/>
          </a:bodyPr>
          <a:lstStyle/>
          <a:p>
            <a:pPr marL="457200" indent="-457200">
              <a:buAutoNum type="arabicPeriod"/>
            </a:pPr>
            <a:r>
              <a:rPr lang="en-MY" sz="2000" dirty="0"/>
              <a:t>Ethnocentric approach – fill key positions with parent country nationals</a:t>
            </a:r>
          </a:p>
          <a:p>
            <a:pPr marL="457200" indent="-457200">
              <a:buAutoNum type="arabicPeriod"/>
            </a:pPr>
            <a:r>
              <a:rPr lang="en-MY" sz="2000" dirty="0"/>
              <a:t>Polycentric approach – Recruit host country nationals to manage subsidiaries in their own country and parent country nationals for positions at headquarters</a:t>
            </a:r>
          </a:p>
          <a:p>
            <a:pPr marL="457200" indent="-457200">
              <a:buAutoNum type="arabicPeriod"/>
            </a:pPr>
            <a:r>
              <a:rPr lang="en-MY" sz="2000" dirty="0"/>
              <a:t>Geocentric approach seek the best people regardless of nationality</a:t>
            </a:r>
          </a:p>
          <a:p>
            <a:pPr marL="457200" indent="-457200">
              <a:buAutoNum type="arabicPeriod"/>
            </a:pPr>
            <a:r>
              <a:rPr lang="en-US" sz="2000" dirty="0"/>
              <a:t>Regio centric staffing is a lot like polycentric staffing in that host-country nationals staff each foreign subsidiary to a high degree</a:t>
            </a:r>
            <a:endParaRPr lang="en-MY" sz="2000" dirty="0"/>
          </a:p>
        </p:txBody>
      </p:sp>
      <p:pic>
        <p:nvPicPr>
          <p:cNvPr id="9" name="Picture 8">
            <a:extLst>
              <a:ext uri="{FF2B5EF4-FFF2-40B4-BE49-F238E27FC236}">
                <a16:creationId xmlns:a16="http://schemas.microsoft.com/office/drawing/2014/main" id="{D8862BD4-1F4F-4EA5-8567-F70EC0EC5A61}"/>
              </a:ext>
            </a:extLst>
          </p:cNvPr>
          <p:cNvPicPr>
            <a:picLocks noChangeAspect="1"/>
          </p:cNvPicPr>
          <p:nvPr/>
        </p:nvPicPr>
        <p:blipFill>
          <a:blip r:embed="rId2"/>
          <a:stretch>
            <a:fillRect/>
          </a:stretch>
        </p:blipFill>
        <p:spPr>
          <a:xfrm>
            <a:off x="1907704" y="4104310"/>
            <a:ext cx="4638675" cy="2638425"/>
          </a:xfrm>
          <a:prstGeom prst="rect">
            <a:avLst/>
          </a:prstGeom>
        </p:spPr>
      </p:pic>
    </p:spTree>
    <p:extLst>
      <p:ext uri="{BB962C8B-B14F-4D97-AF65-F5344CB8AC3E}">
        <p14:creationId xmlns:p14="http://schemas.microsoft.com/office/powerpoint/2010/main" val="2249427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666C-86E6-49A5-9CE3-9CFAEC69412E}"/>
              </a:ext>
            </a:extLst>
          </p:cNvPr>
          <p:cNvSpPr>
            <a:spLocks noGrp="1"/>
          </p:cNvSpPr>
          <p:nvPr>
            <p:ph type="title"/>
          </p:nvPr>
        </p:nvSpPr>
        <p:spPr/>
        <p:txBody>
          <a:bodyPr/>
          <a:lstStyle/>
          <a:p>
            <a:r>
              <a:rPr lang="en-MY" dirty="0"/>
              <a:t>Group Dynamics</a:t>
            </a:r>
          </a:p>
        </p:txBody>
      </p:sp>
      <p:pic>
        <p:nvPicPr>
          <p:cNvPr id="5" name="Picture 4">
            <a:extLst>
              <a:ext uri="{FF2B5EF4-FFF2-40B4-BE49-F238E27FC236}">
                <a16:creationId xmlns:a16="http://schemas.microsoft.com/office/drawing/2014/main" id="{6A709E90-9DE4-4DC8-BD24-0450741C2877}"/>
              </a:ext>
            </a:extLst>
          </p:cNvPr>
          <p:cNvPicPr>
            <a:picLocks noChangeAspect="1"/>
          </p:cNvPicPr>
          <p:nvPr/>
        </p:nvPicPr>
        <p:blipFill>
          <a:blip r:embed="rId2"/>
          <a:stretch>
            <a:fillRect/>
          </a:stretch>
        </p:blipFill>
        <p:spPr>
          <a:xfrm>
            <a:off x="1028700" y="4030935"/>
            <a:ext cx="7086600" cy="2638425"/>
          </a:xfrm>
          <a:prstGeom prst="rect">
            <a:avLst/>
          </a:prstGeom>
        </p:spPr>
      </p:pic>
      <p:sp>
        <p:nvSpPr>
          <p:cNvPr id="6" name="TextBox 5">
            <a:extLst>
              <a:ext uri="{FF2B5EF4-FFF2-40B4-BE49-F238E27FC236}">
                <a16:creationId xmlns:a16="http://schemas.microsoft.com/office/drawing/2014/main" id="{47BB7E32-44C9-452C-A436-B3252760FB46}"/>
              </a:ext>
            </a:extLst>
          </p:cNvPr>
          <p:cNvSpPr txBox="1"/>
          <p:nvPr/>
        </p:nvSpPr>
        <p:spPr>
          <a:xfrm>
            <a:off x="755576" y="1700808"/>
            <a:ext cx="7931224" cy="2308324"/>
          </a:xfrm>
          <a:prstGeom prst="rect">
            <a:avLst/>
          </a:prstGeom>
          <a:noFill/>
        </p:spPr>
        <p:txBody>
          <a:bodyPr wrap="square" rtlCol="0">
            <a:spAutoFit/>
          </a:bodyPr>
          <a:lstStyle/>
          <a:p>
            <a:r>
              <a:rPr lang="en-US" sz="2400" dirty="0">
                <a:effectLst/>
                <a:latin typeface="+mn-lt"/>
                <a:ea typeface="Calibri" panose="020F0502020204030204" pitchFamily="34" charset="0"/>
              </a:rPr>
              <a:t>Bruce Tuckman first came up with the memorable phrase "forming, storming, norming, and performing" in his 1965 article, "Developmental Sequence in Small Groups." He used it to describe the path that most groups follow on their way to high performance. Later, he added a fifth stage, "adjourning" </a:t>
            </a:r>
            <a:endParaRPr lang="en-MY" sz="2400" dirty="0">
              <a:latin typeface="+mn-lt"/>
            </a:endParaRPr>
          </a:p>
        </p:txBody>
      </p:sp>
    </p:spTree>
    <p:extLst>
      <p:ext uri="{BB962C8B-B14F-4D97-AF65-F5344CB8AC3E}">
        <p14:creationId xmlns:p14="http://schemas.microsoft.com/office/powerpoint/2010/main" val="2245517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528F9-FB11-47E0-BB0E-BD184E4E7A1F}"/>
              </a:ext>
            </a:extLst>
          </p:cNvPr>
          <p:cNvSpPr>
            <a:spLocks noGrp="1"/>
          </p:cNvSpPr>
          <p:nvPr>
            <p:ph type="title"/>
          </p:nvPr>
        </p:nvSpPr>
        <p:spPr/>
        <p:txBody>
          <a:bodyPr/>
          <a:lstStyle/>
          <a:p>
            <a:r>
              <a:rPr lang="en-MY" dirty="0"/>
              <a:t>Organisational Climate</a:t>
            </a:r>
          </a:p>
        </p:txBody>
      </p:sp>
      <p:pic>
        <p:nvPicPr>
          <p:cNvPr id="5" name="Content Placeholder 4">
            <a:extLst>
              <a:ext uri="{FF2B5EF4-FFF2-40B4-BE49-F238E27FC236}">
                <a16:creationId xmlns:a16="http://schemas.microsoft.com/office/drawing/2014/main" id="{466429E8-8AA3-47DC-A649-9F9658066C45}"/>
              </a:ext>
            </a:extLst>
          </p:cNvPr>
          <p:cNvPicPr>
            <a:picLocks noGrp="1" noChangeAspect="1"/>
          </p:cNvPicPr>
          <p:nvPr>
            <p:ph idx="1"/>
          </p:nvPr>
        </p:nvPicPr>
        <p:blipFill>
          <a:blip r:embed="rId2"/>
          <a:stretch>
            <a:fillRect/>
          </a:stretch>
        </p:blipFill>
        <p:spPr>
          <a:xfrm>
            <a:off x="2339752" y="3140968"/>
            <a:ext cx="4657725" cy="3228975"/>
          </a:xfrm>
        </p:spPr>
      </p:pic>
      <p:sp>
        <p:nvSpPr>
          <p:cNvPr id="6" name="TextBox 5">
            <a:extLst>
              <a:ext uri="{FF2B5EF4-FFF2-40B4-BE49-F238E27FC236}">
                <a16:creationId xmlns:a16="http://schemas.microsoft.com/office/drawing/2014/main" id="{D3C5DF8D-5D54-4870-998F-0D3EC1543FF9}"/>
              </a:ext>
            </a:extLst>
          </p:cNvPr>
          <p:cNvSpPr txBox="1"/>
          <p:nvPr/>
        </p:nvSpPr>
        <p:spPr>
          <a:xfrm>
            <a:off x="1115616" y="1844824"/>
            <a:ext cx="7056784" cy="1200329"/>
          </a:xfrm>
          <a:prstGeom prst="rect">
            <a:avLst/>
          </a:prstGeom>
          <a:noFill/>
        </p:spPr>
        <p:txBody>
          <a:bodyPr wrap="square" rtlCol="0">
            <a:spAutoFit/>
          </a:bodyPr>
          <a:lstStyle/>
          <a:p>
            <a:r>
              <a:rPr lang="en-MY" b="1" i="0" dirty="0">
                <a:solidFill>
                  <a:srgbClr val="222222"/>
                </a:solidFill>
                <a:effectLst/>
                <a:latin typeface="arial" panose="020B0604020202020204" pitchFamily="34" charset="0"/>
              </a:rPr>
              <a:t>Climate</a:t>
            </a:r>
            <a:r>
              <a:rPr lang="en-MY" i="0" dirty="0">
                <a:solidFill>
                  <a:srgbClr val="222222"/>
                </a:solidFill>
                <a:effectLst/>
                <a:latin typeface="arial" panose="020B0604020202020204" pitchFamily="34" charset="0"/>
              </a:rPr>
              <a:t> describes the shared perceptions of the people in a group or organization, while </a:t>
            </a:r>
            <a:r>
              <a:rPr lang="en-MY" b="1" i="0" dirty="0">
                <a:solidFill>
                  <a:srgbClr val="222222"/>
                </a:solidFill>
                <a:effectLst/>
                <a:latin typeface="arial" panose="020B0604020202020204" pitchFamily="34" charset="0"/>
              </a:rPr>
              <a:t>culture</a:t>
            </a:r>
            <a:r>
              <a:rPr lang="en-MY" i="0" dirty="0">
                <a:solidFill>
                  <a:srgbClr val="222222"/>
                </a:solidFill>
                <a:effectLst/>
                <a:latin typeface="arial" panose="020B0604020202020204" pitchFamily="34" charset="0"/>
              </a:rPr>
              <a:t> includes how people feel about the organization and the beliefs, values, and assumptions that provide the identity and set the standards of behaviour</a:t>
            </a:r>
            <a:endParaRPr lang="en-MY" dirty="0"/>
          </a:p>
        </p:txBody>
      </p:sp>
    </p:spTree>
    <p:extLst>
      <p:ext uri="{BB962C8B-B14F-4D97-AF65-F5344CB8AC3E}">
        <p14:creationId xmlns:p14="http://schemas.microsoft.com/office/powerpoint/2010/main" val="2526117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Artefacts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EF087-0F87-4580-980F-8DAD7282AAAC}"/>
              </a:ext>
            </a:extLst>
          </p:cNvPr>
          <p:cNvSpPr>
            <a:spLocks noGrp="1"/>
          </p:cNvSpPr>
          <p:nvPr>
            <p:ph type="title"/>
          </p:nvPr>
        </p:nvSpPr>
        <p:spPr/>
        <p:txBody>
          <a:bodyPr/>
          <a:lstStyle/>
          <a:p>
            <a:r>
              <a:rPr lang="en-MY" dirty="0"/>
              <a:t>Stages of Globalisation</a:t>
            </a:r>
          </a:p>
        </p:txBody>
      </p:sp>
      <p:pic>
        <p:nvPicPr>
          <p:cNvPr id="5" name="Picture 4">
            <a:extLst>
              <a:ext uri="{FF2B5EF4-FFF2-40B4-BE49-F238E27FC236}">
                <a16:creationId xmlns:a16="http://schemas.microsoft.com/office/drawing/2014/main" id="{905CC6C9-4897-458D-A28B-AEC75020BDD0}"/>
              </a:ext>
            </a:extLst>
          </p:cNvPr>
          <p:cNvPicPr>
            <a:picLocks noChangeAspect="1"/>
          </p:cNvPicPr>
          <p:nvPr/>
        </p:nvPicPr>
        <p:blipFill>
          <a:blip r:embed="rId2"/>
          <a:stretch>
            <a:fillRect/>
          </a:stretch>
        </p:blipFill>
        <p:spPr>
          <a:xfrm>
            <a:off x="914400" y="1772815"/>
            <a:ext cx="6681936" cy="4593831"/>
          </a:xfrm>
          <a:prstGeom prst="rect">
            <a:avLst/>
          </a:prstGeom>
        </p:spPr>
      </p:pic>
    </p:spTree>
    <p:extLst>
      <p:ext uri="{BB962C8B-B14F-4D97-AF65-F5344CB8AC3E}">
        <p14:creationId xmlns:p14="http://schemas.microsoft.com/office/powerpoint/2010/main" val="1849049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514D0-4C86-4A7E-8EF7-39AFEC1760AD}"/>
              </a:ext>
            </a:extLst>
          </p:cNvPr>
          <p:cNvSpPr>
            <a:spLocks noGrp="1"/>
          </p:cNvSpPr>
          <p:nvPr>
            <p:ph type="title"/>
          </p:nvPr>
        </p:nvSpPr>
        <p:spPr/>
        <p:txBody>
          <a:bodyPr/>
          <a:lstStyle/>
          <a:p>
            <a:r>
              <a:rPr lang="en-MY" dirty="0"/>
              <a:t>Global Integration &amp; Local Responsiveness </a:t>
            </a:r>
          </a:p>
        </p:txBody>
      </p:sp>
      <p:pic>
        <p:nvPicPr>
          <p:cNvPr id="5" name="Picture 4">
            <a:extLst>
              <a:ext uri="{FF2B5EF4-FFF2-40B4-BE49-F238E27FC236}">
                <a16:creationId xmlns:a16="http://schemas.microsoft.com/office/drawing/2014/main" id="{C8785B15-5DE4-4911-B132-1C81AB53C9B3}"/>
              </a:ext>
            </a:extLst>
          </p:cNvPr>
          <p:cNvPicPr>
            <a:picLocks noChangeAspect="1"/>
          </p:cNvPicPr>
          <p:nvPr/>
        </p:nvPicPr>
        <p:blipFill>
          <a:blip r:embed="rId3"/>
          <a:stretch>
            <a:fillRect/>
          </a:stretch>
        </p:blipFill>
        <p:spPr>
          <a:xfrm>
            <a:off x="1187624" y="2132856"/>
            <a:ext cx="5524500" cy="4162425"/>
          </a:xfrm>
          <a:prstGeom prst="rect">
            <a:avLst/>
          </a:prstGeom>
        </p:spPr>
      </p:pic>
    </p:spTree>
    <p:extLst>
      <p:ext uri="{BB962C8B-B14F-4D97-AF65-F5344CB8AC3E}">
        <p14:creationId xmlns:p14="http://schemas.microsoft.com/office/powerpoint/2010/main" val="2535049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2024062" y="1881187"/>
            <a:ext cx="5095875" cy="3095625"/>
          </a:xfrm>
          <a:prstGeom prst="rect">
            <a:avLst/>
          </a:prstGeom>
        </p:spPr>
      </p:pic>
      <p:sp>
        <p:nvSpPr>
          <p:cNvPr id="6" name="TextBox 5">
            <a:extLst>
              <a:ext uri="{FF2B5EF4-FFF2-40B4-BE49-F238E27FC236}">
                <a16:creationId xmlns:a16="http://schemas.microsoft.com/office/drawing/2014/main" id="{E199AB73-AF37-4993-872D-B4AD0D1CFA3C}"/>
              </a:ext>
            </a:extLst>
          </p:cNvPr>
          <p:cNvSpPr txBox="1"/>
          <p:nvPr/>
        </p:nvSpPr>
        <p:spPr>
          <a:xfrm>
            <a:off x="1691680" y="5373216"/>
            <a:ext cx="5976664" cy="923330"/>
          </a:xfrm>
          <a:prstGeom prst="rect">
            <a:avLst/>
          </a:prstGeom>
          <a:noFill/>
        </p:spPr>
        <p:txBody>
          <a:bodyPr wrap="square" rtlCol="0">
            <a:spAutoFit/>
          </a:bodyPr>
          <a:lstStyle/>
          <a:p>
            <a:r>
              <a:rPr lang="en-MY" dirty="0" err="1"/>
              <a:t>Expartiation</a:t>
            </a:r>
            <a:endParaRPr lang="en-MY" dirty="0"/>
          </a:p>
          <a:p>
            <a:endParaRPr lang="en-MY" dirty="0"/>
          </a:p>
          <a:p>
            <a:r>
              <a:rPr lang="en-MY" dirty="0" err="1"/>
              <a:t>Repartiation</a:t>
            </a:r>
            <a:endParaRPr lang="en-MY" dirty="0"/>
          </a:p>
        </p:txBody>
      </p:sp>
    </p:spTree>
    <p:extLst>
      <p:ext uri="{BB962C8B-B14F-4D97-AF65-F5344CB8AC3E}">
        <p14:creationId xmlns:p14="http://schemas.microsoft.com/office/powerpoint/2010/main" val="1218219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895</TotalTime>
  <Words>659</Words>
  <Application>Microsoft Office PowerPoint</Application>
  <PresentationFormat>On-screen Show (4:3)</PresentationFormat>
  <Paragraphs>89</Paragraphs>
  <Slides>23</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Arial</vt:lpstr>
      <vt:lpstr>Calibri</vt:lpstr>
      <vt:lpstr>Roboto</vt:lpstr>
      <vt:lpstr>Times New Roman</vt:lpstr>
      <vt:lpstr>Wingdings</vt:lpstr>
      <vt:lpstr>Office Theme</vt:lpstr>
      <vt:lpstr>BUSINESS LEADERSHIP - I</vt:lpstr>
      <vt:lpstr>Contents</vt:lpstr>
      <vt:lpstr>Changing Roles of HRM</vt:lpstr>
      <vt:lpstr>HR Transformation</vt:lpstr>
      <vt:lpstr>Historical Context</vt:lpstr>
      <vt:lpstr>Three Primary Theories</vt:lpstr>
      <vt:lpstr>Functions of Management</vt:lpstr>
      <vt:lpstr>Bureaucracy</vt:lpstr>
      <vt:lpstr>Essentials of Organisation</vt:lpstr>
      <vt:lpstr>Levels of Management</vt:lpstr>
      <vt:lpstr>Organisational Structure</vt:lpstr>
      <vt:lpstr>Span of Control</vt:lpstr>
      <vt:lpstr>Chain of Command</vt:lpstr>
      <vt:lpstr>Organisational Structure</vt:lpstr>
      <vt:lpstr>Geographic Structure</vt:lpstr>
      <vt:lpstr>Group Dynamics</vt:lpstr>
      <vt:lpstr>Organisational Climate</vt:lpstr>
      <vt:lpstr>Organisational Culture</vt:lpstr>
      <vt:lpstr>Organisational Life Cycle</vt:lpstr>
      <vt:lpstr>Stages of Globalisation</vt:lpstr>
      <vt:lpstr>Global Integration &amp; Local Responsiveness </vt:lpstr>
      <vt:lpstr>Global Workforce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41</cp:revision>
  <cp:lastPrinted>1601-01-01T00:00:00Z</cp:lastPrinted>
  <dcterms:created xsi:type="dcterms:W3CDTF">2020-07-09T15:12:46Z</dcterms:created>
  <dcterms:modified xsi:type="dcterms:W3CDTF">2020-07-19T12:08:31Z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