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29"/>
  </p:notesMasterIdLst>
  <p:handoutMasterIdLst>
    <p:handoutMasterId r:id="rId30"/>
  </p:handoutMasterIdLst>
  <p:sldIdLst>
    <p:sldId id="256" r:id="rId2"/>
    <p:sldId id="292" r:id="rId3"/>
    <p:sldId id="293" r:id="rId4"/>
    <p:sldId id="290" r:id="rId5"/>
    <p:sldId id="291" r:id="rId6"/>
    <p:sldId id="288" r:id="rId7"/>
    <p:sldId id="351" r:id="rId8"/>
    <p:sldId id="280" r:id="rId9"/>
    <p:sldId id="281" r:id="rId10"/>
    <p:sldId id="282" r:id="rId11"/>
    <p:sldId id="283" r:id="rId12"/>
    <p:sldId id="259" r:id="rId13"/>
    <p:sldId id="279" r:id="rId14"/>
    <p:sldId id="260" r:id="rId15"/>
    <p:sldId id="284" r:id="rId16"/>
    <p:sldId id="285" r:id="rId17"/>
    <p:sldId id="261" r:id="rId18"/>
    <p:sldId id="286" r:id="rId19"/>
    <p:sldId id="353" r:id="rId20"/>
    <p:sldId id="262" r:id="rId21"/>
    <p:sldId id="263" r:id="rId22"/>
    <p:sldId id="264" r:id="rId23"/>
    <p:sldId id="265" r:id="rId24"/>
    <p:sldId id="266" r:id="rId25"/>
    <p:sldId id="267" r:id="rId26"/>
    <p:sldId id="268" r:id="rId27"/>
    <p:sldId id="276" r:id="rId2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Historical Context</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 and Management</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2" custLinFactNeighborY="19245">
        <dgm:presLayoutVars>
          <dgm:chMax val="0"/>
          <dgm:bulletEnabled val="1"/>
        </dgm:presLayoutVars>
      </dgm:prSet>
      <dgm:spPr>
        <a:xfrm>
          <a:off x="0" y="33114"/>
          <a:ext cx="7844408" cy="10108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2">
        <dgm:presLayoutVars>
          <dgm:chMax val="0"/>
          <dgm:bulletEnabled val="1"/>
        </dgm:presLayoutVars>
      </dgm:prSet>
      <dgm:spPr/>
    </dgm:pt>
  </dgm:ptLst>
  <dgm:cxnLst>
    <dgm:cxn modelId="{4175C92B-27A2-48AB-BE45-43A581354040}" type="presOf" srcId="{62CB3C78-1DA1-4746-BD0D-6B96A3CEA09A}" destId="{C8CBCA26-9D20-4838-B1F9-53234775E96B}"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FF9C588-5AC7-4213-AC10-D7BF2859CFD7}">
      <dgm:prSet phldrT="[Text]" custT="1"/>
      <dgm:spPr>
        <a:solidFill>
          <a:schemeClr val="accent3"/>
        </a:soli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chemeClr val="tx1"/>
              </a:solidFill>
              <a:latin typeface="Arial"/>
              <a:ea typeface="+mn-ea"/>
              <a:cs typeface="+mn-cs"/>
            </a:rPr>
            <a:t>Historical Context</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 and Management</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2" custLinFactNeighborY="30796">
        <dgm:presLayoutVars>
          <dgm:chMax val="0"/>
          <dgm:bulletEnabled val="1"/>
        </dgm:presLayoutVars>
      </dgm:prSet>
      <dgm:spPr>
        <a:xfrm>
          <a:off x="0" y="33114"/>
          <a:ext cx="7844408" cy="10108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2">
        <dgm:presLayoutVars>
          <dgm:chMax val="0"/>
          <dgm:bulletEnabled val="1"/>
        </dgm:presLayoutVars>
      </dgm:prSet>
      <dgm:spPr>
        <a:xfrm>
          <a:off x="0" y="2935026"/>
          <a:ext cx="7844408" cy="1216800"/>
        </a:xfrm>
        <a:prstGeom prst="roundRect">
          <a:avLst/>
        </a:prstGeom>
      </dgm:spPr>
    </dgm:pt>
  </dgm:ptLst>
  <dgm:cxnLst>
    <dgm:cxn modelId="{4175C92B-27A2-48AB-BE45-43A581354040}" type="presOf" srcId="{62CB3C78-1DA1-4746-BD0D-6B96A3CEA09A}" destId="{C8CBCA26-9D20-4838-B1F9-53234775E96B}"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1567053"/>
          <a:ext cx="7844408" cy="12168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Historical Context</a:t>
          </a:r>
        </a:p>
      </dsp:txBody>
      <dsp:txXfrm>
        <a:off x="59399" y="1626452"/>
        <a:ext cx="7725610" cy="1098002"/>
      </dsp:txXfrm>
    </dsp:sp>
    <dsp:sp modelId="{C8CBCA26-9D20-4838-B1F9-53234775E96B}">
      <dsp:nvSpPr>
        <dsp:cNvPr id="0" name=""/>
        <dsp:cNvSpPr/>
      </dsp:nvSpPr>
      <dsp:spPr>
        <a:xfrm>
          <a:off x="0" y="2935026"/>
          <a:ext cx="7844408"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 and Management</a:t>
          </a:r>
        </a:p>
      </dsp:txBody>
      <dsp:txXfrm>
        <a:off x="59399" y="2994425"/>
        <a:ext cx="7725610" cy="10980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1588676"/>
          <a:ext cx="7844408" cy="1216800"/>
        </a:xfrm>
        <a:prstGeom prst="roundRect">
          <a:avLst/>
        </a:prstGeom>
        <a:solidFill>
          <a:schemeClr val="accent3"/>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latin typeface="Arial"/>
              <a:ea typeface="+mn-ea"/>
              <a:cs typeface="+mn-cs"/>
            </a:rPr>
            <a:t>Historical Context</a:t>
          </a:r>
        </a:p>
      </dsp:txBody>
      <dsp:txXfrm>
        <a:off x="59399" y="1648075"/>
        <a:ext cx="7725610" cy="1098002"/>
      </dsp:txXfrm>
    </dsp:sp>
    <dsp:sp modelId="{C8CBCA26-9D20-4838-B1F9-53234775E96B}">
      <dsp:nvSpPr>
        <dsp:cNvPr id="0" name=""/>
        <dsp:cNvSpPr/>
      </dsp:nvSpPr>
      <dsp:spPr>
        <a:xfrm>
          <a:off x="0" y="2935026"/>
          <a:ext cx="7844408" cy="12168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 and Management</a:t>
          </a:r>
        </a:p>
      </dsp:txBody>
      <dsp:txXfrm>
        <a:off x="59399" y="2994425"/>
        <a:ext cx="7725610" cy="10980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a:t>
            </a:fld>
            <a:endParaRPr lang="en-MY" altLang="en-US"/>
          </a:p>
        </p:txBody>
      </p:sp>
    </p:spTree>
    <p:extLst>
      <p:ext uri="{BB962C8B-B14F-4D97-AF65-F5344CB8AC3E}">
        <p14:creationId xmlns:p14="http://schemas.microsoft.com/office/powerpoint/2010/main" val="3790223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Planning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where the organization wants to be in the future and how to get there.</a:t>
            </a:r>
          </a:p>
          <a:p>
            <a:pPr marL="1143000" lvl="2" indent="-228600">
              <a:spcAft>
                <a:spcPts val="0"/>
              </a:spcAft>
              <a:buSzPts val="1200"/>
              <a:buFont typeface="+mj-lt"/>
              <a:buAutoNum type="arabicPeriod"/>
              <a:tabLst>
                <a:tab pos="1453515" algn="l"/>
              </a:tabLst>
            </a:pPr>
            <a:endParaRPr lang="en-MY"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Organizing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how the organization tries to accomplish the plan. Organizing involves assigning tasks, grouping tasks into departments, delegating authority and allocating resources across the organization.</a:t>
            </a:r>
          </a:p>
          <a:p>
            <a:pPr marL="1143000" lvl="2" indent="-228600">
              <a:spcAft>
                <a:spcPts val="0"/>
              </a:spcAft>
              <a:buSzPts val="1200"/>
              <a:buFont typeface="+mj-lt"/>
              <a:buAutoNum type="arabicPeriod"/>
              <a:tabLst>
                <a:tab pos="1453515" algn="l"/>
              </a:tabLst>
            </a:pPr>
            <a:endParaRPr lang="en-MY"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Leading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 use of influence to motivate employees to achieve organizational goals. Leading means creating a shared culture and values, communicating goals to employees throughout the organization, and infusing employees with the desire to perform at a high level.</a:t>
            </a:r>
          </a:p>
          <a:p>
            <a:pPr marL="1143000" lvl="2" indent="-228600">
              <a:spcAft>
                <a:spcPts val="0"/>
              </a:spcAft>
              <a:buSzPts val="1200"/>
              <a:buFont typeface="+mj-lt"/>
              <a:buAutoNum type="arabicPeriod"/>
              <a:tabLst>
                <a:tab pos="1453515" algn="l"/>
              </a:tabLst>
            </a:pPr>
            <a:endParaRPr lang="en-MY" spc="-10"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dirty="0">
                <a:effectLst/>
                <a:ea typeface="Calibri" panose="020F0502020204030204" pitchFamily="34" charset="0"/>
                <a:cs typeface="Arial" panose="020B0604020202020204" pitchFamily="34" charset="0"/>
              </a:rPr>
              <a:t>Controlling is monitoring employees’ activities, determining whether the organization is on target toward its goals, and making corrections as necessary.</a:t>
            </a:r>
            <a:endParaRPr lang="en-MY" dirty="0">
              <a:effectLst/>
              <a:ea typeface="Calibri" panose="020F0502020204030204" pitchFamily="34" charset="0"/>
              <a:cs typeface="Arial" panose="020B0604020202020204" pitchFamily="34" charset="0"/>
            </a:endParaRPr>
          </a:p>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14</a:t>
            </a:fld>
            <a:endParaRPr lang="en-MY" altLang="en-US"/>
          </a:p>
        </p:txBody>
      </p:sp>
    </p:spTree>
    <p:extLst>
      <p:ext uri="{BB962C8B-B14F-4D97-AF65-F5344CB8AC3E}">
        <p14:creationId xmlns:p14="http://schemas.microsoft.com/office/powerpoint/2010/main" val="3867459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19</a:t>
            </a:fld>
            <a:endParaRPr lang="en-MY" altLang="en-US"/>
          </a:p>
        </p:txBody>
      </p:sp>
    </p:spTree>
    <p:extLst>
      <p:ext uri="{BB962C8B-B14F-4D97-AF65-F5344CB8AC3E}">
        <p14:creationId xmlns:p14="http://schemas.microsoft.com/office/powerpoint/2010/main" val="14746520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25</a:t>
            </a:fld>
            <a:endParaRPr lang="en-MY" altLang="en-US"/>
          </a:p>
        </p:txBody>
      </p:sp>
    </p:spTree>
    <p:extLst>
      <p:ext uri="{BB962C8B-B14F-4D97-AF65-F5344CB8AC3E}">
        <p14:creationId xmlns:p14="http://schemas.microsoft.com/office/powerpoint/2010/main" val="1984479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87CB9-38B6-489C-B933-4BFEC42AE004}"/>
              </a:ext>
            </a:extLst>
          </p:cNvPr>
          <p:cNvSpPr>
            <a:spLocks noGrp="1"/>
          </p:cNvSpPr>
          <p:nvPr>
            <p:ph type="title"/>
          </p:nvPr>
        </p:nvSpPr>
        <p:spPr/>
        <p:txBody>
          <a:bodyPr/>
          <a:lstStyle/>
          <a:p>
            <a:r>
              <a:rPr lang="en-MY" dirty="0"/>
              <a:t>House Rules</a:t>
            </a:r>
          </a:p>
        </p:txBody>
      </p:sp>
      <p:sp>
        <p:nvSpPr>
          <p:cNvPr id="3" name="Content Placeholder 2">
            <a:extLst>
              <a:ext uri="{FF2B5EF4-FFF2-40B4-BE49-F238E27FC236}">
                <a16:creationId xmlns:a16="http://schemas.microsoft.com/office/drawing/2014/main" id="{E421F1BF-1AEF-443D-88B9-94B63E0B1A9A}"/>
              </a:ext>
            </a:extLst>
          </p:cNvPr>
          <p:cNvSpPr>
            <a:spLocks noGrp="1"/>
          </p:cNvSpPr>
          <p:nvPr>
            <p:ph idx="1"/>
          </p:nvPr>
        </p:nvSpPr>
        <p:spPr/>
        <p:txBody>
          <a:bodyPr/>
          <a:lstStyle/>
          <a:p>
            <a:r>
              <a:rPr lang="en-MY" dirty="0"/>
              <a:t>When in doubt raise the hand option</a:t>
            </a:r>
          </a:p>
          <a:p>
            <a:endParaRPr lang="en-MY" dirty="0"/>
          </a:p>
          <a:p>
            <a:endParaRPr lang="en-MY" dirty="0"/>
          </a:p>
          <a:p>
            <a:endParaRPr lang="en-MY" dirty="0"/>
          </a:p>
          <a:p>
            <a:r>
              <a:rPr lang="en-MY" dirty="0"/>
              <a:t>Unmute microphone while speaking and mute when not needed</a:t>
            </a:r>
          </a:p>
          <a:p>
            <a:pPr marL="0" indent="0">
              <a:buNone/>
            </a:pPr>
            <a:endParaRPr lang="en-MY" dirty="0"/>
          </a:p>
        </p:txBody>
      </p:sp>
      <p:pic>
        <p:nvPicPr>
          <p:cNvPr id="5" name="Picture 4">
            <a:extLst>
              <a:ext uri="{FF2B5EF4-FFF2-40B4-BE49-F238E27FC236}">
                <a16:creationId xmlns:a16="http://schemas.microsoft.com/office/drawing/2014/main" id="{CE2051AF-327E-4E1C-BA27-64A33BB80A75}"/>
              </a:ext>
            </a:extLst>
          </p:cNvPr>
          <p:cNvPicPr>
            <a:picLocks noChangeAspect="1"/>
          </p:cNvPicPr>
          <p:nvPr/>
        </p:nvPicPr>
        <p:blipFill>
          <a:blip r:embed="rId2"/>
          <a:stretch>
            <a:fillRect/>
          </a:stretch>
        </p:blipFill>
        <p:spPr>
          <a:xfrm>
            <a:off x="1403648" y="2219472"/>
            <a:ext cx="4324350" cy="1276350"/>
          </a:xfrm>
          <a:prstGeom prst="rect">
            <a:avLst/>
          </a:prstGeom>
        </p:spPr>
      </p:pic>
      <p:pic>
        <p:nvPicPr>
          <p:cNvPr id="7" name="Picture 6">
            <a:extLst>
              <a:ext uri="{FF2B5EF4-FFF2-40B4-BE49-F238E27FC236}">
                <a16:creationId xmlns:a16="http://schemas.microsoft.com/office/drawing/2014/main" id="{F1C13F9B-3DB6-411C-A901-91DDDABB384F}"/>
              </a:ext>
            </a:extLst>
          </p:cNvPr>
          <p:cNvPicPr>
            <a:picLocks noChangeAspect="1"/>
          </p:cNvPicPr>
          <p:nvPr/>
        </p:nvPicPr>
        <p:blipFill>
          <a:blip r:embed="rId3"/>
          <a:stretch>
            <a:fillRect/>
          </a:stretch>
        </p:blipFill>
        <p:spPr>
          <a:xfrm>
            <a:off x="914400" y="4925506"/>
            <a:ext cx="4200525" cy="1647825"/>
          </a:xfrm>
          <a:prstGeom prst="rect">
            <a:avLst/>
          </a:prstGeom>
        </p:spPr>
      </p:pic>
    </p:spTree>
    <p:extLst>
      <p:ext uri="{BB962C8B-B14F-4D97-AF65-F5344CB8AC3E}">
        <p14:creationId xmlns:p14="http://schemas.microsoft.com/office/powerpoint/2010/main" val="3758529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A6E33-A37A-4779-9F90-8D8962A151DB}"/>
              </a:ext>
            </a:extLst>
          </p:cNvPr>
          <p:cNvSpPr>
            <a:spLocks noGrp="1"/>
          </p:cNvSpPr>
          <p:nvPr>
            <p:ph type="title"/>
          </p:nvPr>
        </p:nvSpPr>
        <p:spPr/>
        <p:txBody>
          <a:bodyPr/>
          <a:lstStyle/>
          <a:p>
            <a:r>
              <a:rPr lang="en-MY" dirty="0"/>
              <a:t>Class Schedule</a:t>
            </a:r>
          </a:p>
        </p:txBody>
      </p:sp>
      <p:sp>
        <p:nvSpPr>
          <p:cNvPr id="3" name="Content Placeholder 2">
            <a:extLst>
              <a:ext uri="{FF2B5EF4-FFF2-40B4-BE49-F238E27FC236}">
                <a16:creationId xmlns:a16="http://schemas.microsoft.com/office/drawing/2014/main" id="{0E523766-C47C-472F-8248-45FDFAB4C325}"/>
              </a:ext>
            </a:extLst>
          </p:cNvPr>
          <p:cNvSpPr>
            <a:spLocks noGrp="1"/>
          </p:cNvSpPr>
          <p:nvPr>
            <p:ph idx="1"/>
          </p:nvPr>
        </p:nvSpPr>
        <p:spPr/>
        <p:txBody>
          <a:bodyPr/>
          <a:lstStyle/>
          <a:p>
            <a:r>
              <a:rPr lang="en-MY" dirty="0"/>
              <a:t>9  to 11:45 AM</a:t>
            </a:r>
          </a:p>
          <a:p>
            <a:r>
              <a:rPr lang="en-MY" dirty="0"/>
              <a:t>Divided into two halves</a:t>
            </a:r>
          </a:p>
          <a:p>
            <a:r>
              <a:rPr lang="en-MY" dirty="0"/>
              <a:t>1</a:t>
            </a:r>
            <a:r>
              <a:rPr lang="en-MY" baseline="30000" dirty="0"/>
              <a:t>st</a:t>
            </a:r>
            <a:r>
              <a:rPr lang="en-MY" dirty="0"/>
              <a:t> half from 9 to 10:15 AM</a:t>
            </a:r>
          </a:p>
          <a:p>
            <a:r>
              <a:rPr lang="en-MY" dirty="0"/>
              <a:t>15 mins break - 10:15 to 10:30 AM</a:t>
            </a:r>
          </a:p>
          <a:p>
            <a:r>
              <a:rPr lang="en-MY" dirty="0"/>
              <a:t>2</a:t>
            </a:r>
            <a:r>
              <a:rPr lang="en-MY" baseline="30000" dirty="0"/>
              <a:t>nd</a:t>
            </a:r>
            <a:r>
              <a:rPr lang="en-MY" dirty="0"/>
              <a:t> half from 10:30 to 11:45 AM</a:t>
            </a:r>
          </a:p>
          <a:p>
            <a:endParaRPr lang="en-MY" dirty="0"/>
          </a:p>
          <a:p>
            <a:endParaRPr lang="en-MY" dirty="0"/>
          </a:p>
          <a:p>
            <a:r>
              <a:rPr lang="en-MY" dirty="0"/>
              <a:t>Alternate Saturdays and ALL Sundays</a:t>
            </a:r>
          </a:p>
        </p:txBody>
      </p:sp>
    </p:spTree>
    <p:extLst>
      <p:ext uri="{BB962C8B-B14F-4D97-AF65-F5344CB8AC3E}">
        <p14:creationId xmlns:p14="http://schemas.microsoft.com/office/powerpoint/2010/main" val="2152378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401AE-33BC-4242-90DD-286108670FE7}"/>
              </a:ext>
            </a:extLst>
          </p:cNvPr>
          <p:cNvSpPr>
            <a:spLocks noGrp="1"/>
          </p:cNvSpPr>
          <p:nvPr>
            <p:ph type="title"/>
          </p:nvPr>
        </p:nvSpPr>
        <p:spPr>
          <a:xfrm>
            <a:off x="683568" y="260648"/>
            <a:ext cx="7978080" cy="1143000"/>
          </a:xfrm>
        </p:spPr>
        <p:txBody>
          <a:bodyPr/>
          <a:lstStyle/>
          <a:p>
            <a:r>
              <a:rPr lang="en-MY" dirty="0"/>
              <a:t>Welcome Message from HRCI CEO</a:t>
            </a:r>
          </a:p>
        </p:txBody>
      </p:sp>
      <p:pic>
        <p:nvPicPr>
          <p:cNvPr id="5" name="Picture 4">
            <a:extLst>
              <a:ext uri="{FF2B5EF4-FFF2-40B4-BE49-F238E27FC236}">
                <a16:creationId xmlns:a16="http://schemas.microsoft.com/office/drawing/2014/main" id="{FF16EC93-CD16-4C35-AFBB-FCF029CB047A}"/>
              </a:ext>
            </a:extLst>
          </p:cNvPr>
          <p:cNvPicPr>
            <a:picLocks noChangeAspect="1"/>
          </p:cNvPicPr>
          <p:nvPr/>
        </p:nvPicPr>
        <p:blipFill>
          <a:blip r:embed="rId2"/>
          <a:stretch>
            <a:fillRect/>
          </a:stretch>
        </p:blipFill>
        <p:spPr>
          <a:xfrm>
            <a:off x="842424" y="1628800"/>
            <a:ext cx="7013064" cy="3240360"/>
          </a:xfrm>
          <a:prstGeom prst="rect">
            <a:avLst/>
          </a:prstGeom>
        </p:spPr>
      </p:pic>
      <p:pic>
        <p:nvPicPr>
          <p:cNvPr id="9" name="Picture 8">
            <a:extLst>
              <a:ext uri="{FF2B5EF4-FFF2-40B4-BE49-F238E27FC236}">
                <a16:creationId xmlns:a16="http://schemas.microsoft.com/office/drawing/2014/main" id="{71A483EB-9379-4B47-A159-DDA0B6BA2246}"/>
              </a:ext>
            </a:extLst>
          </p:cNvPr>
          <p:cNvPicPr>
            <a:picLocks noChangeAspect="1"/>
          </p:cNvPicPr>
          <p:nvPr/>
        </p:nvPicPr>
        <p:blipFill>
          <a:blip r:embed="rId3"/>
          <a:stretch>
            <a:fillRect/>
          </a:stretch>
        </p:blipFill>
        <p:spPr>
          <a:xfrm>
            <a:off x="846227" y="4926922"/>
            <a:ext cx="6799899" cy="1742438"/>
          </a:xfrm>
          <a:prstGeom prst="rect">
            <a:avLst/>
          </a:prstGeom>
        </p:spPr>
      </p:pic>
    </p:spTree>
    <p:extLst>
      <p:ext uri="{BB962C8B-B14F-4D97-AF65-F5344CB8AC3E}">
        <p14:creationId xmlns:p14="http://schemas.microsoft.com/office/powerpoint/2010/main" val="2749289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r>
              <a:rPr lang="en-MY" dirty="0"/>
              <a:t>Exam Contents</a:t>
            </a:r>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a:xfrm>
            <a:off x="887440" y="1916832"/>
            <a:ext cx="8005039" cy="3340968"/>
          </a:xfrm>
        </p:spPr>
        <p:txBody>
          <a:bodyPr/>
          <a:lstStyle/>
          <a:p>
            <a:pPr marL="0" indent="0">
              <a:buNone/>
            </a:pPr>
            <a:r>
              <a:rPr lang="en-MY" dirty="0"/>
              <a:t>01 | Business Leadership (31%)</a:t>
            </a:r>
          </a:p>
          <a:p>
            <a:pPr marL="0" indent="0">
              <a:buNone/>
            </a:pPr>
            <a:r>
              <a:rPr lang="en-MY" dirty="0"/>
              <a:t>02 | Talent Development and Management (27%)</a:t>
            </a:r>
          </a:p>
          <a:p>
            <a:pPr marL="0" indent="0">
              <a:buNone/>
            </a:pPr>
            <a:r>
              <a:rPr lang="en-MY" dirty="0"/>
              <a:t>03 | HR Service Delivery (24%)</a:t>
            </a:r>
          </a:p>
          <a:p>
            <a:pPr marL="0" indent="0">
              <a:buNone/>
            </a:pPr>
            <a:r>
              <a:rPr lang="en-MY" dirty="0"/>
              <a:t>04 | Measurement and Analysis (18%)</a:t>
            </a:r>
          </a:p>
        </p:txBody>
      </p:sp>
    </p:spTree>
    <p:extLst>
      <p:ext uri="{BB962C8B-B14F-4D97-AF65-F5344CB8AC3E}">
        <p14:creationId xmlns:p14="http://schemas.microsoft.com/office/powerpoint/2010/main" val="1731749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B21B7-FC19-42C6-A39B-5BABDB6EEA87}"/>
              </a:ext>
            </a:extLst>
          </p:cNvPr>
          <p:cNvSpPr>
            <a:spLocks noGrp="1"/>
          </p:cNvSpPr>
          <p:nvPr>
            <p:ph type="title"/>
          </p:nvPr>
        </p:nvSpPr>
        <p:spPr/>
        <p:txBody>
          <a:bodyPr/>
          <a:lstStyle/>
          <a:p>
            <a:r>
              <a:rPr lang="en-MY" dirty="0"/>
              <a:t>Business Leadership (31%) </a:t>
            </a:r>
          </a:p>
        </p:txBody>
      </p:sp>
      <p:sp>
        <p:nvSpPr>
          <p:cNvPr id="3" name="Content Placeholder 2">
            <a:extLst>
              <a:ext uri="{FF2B5EF4-FFF2-40B4-BE49-F238E27FC236}">
                <a16:creationId xmlns:a16="http://schemas.microsoft.com/office/drawing/2014/main" id="{29DCA237-5323-46D5-9990-A745BCB679AF}"/>
              </a:ext>
            </a:extLst>
          </p:cNvPr>
          <p:cNvSpPr>
            <a:spLocks noGrp="1"/>
          </p:cNvSpPr>
          <p:nvPr>
            <p:ph idx="1"/>
          </p:nvPr>
        </p:nvSpPr>
        <p:spPr/>
        <p:txBody>
          <a:bodyPr/>
          <a:lstStyle/>
          <a:p>
            <a:pPr marL="0" indent="0">
              <a:buNone/>
            </a:pPr>
            <a:r>
              <a:rPr lang="en-MY" dirty="0"/>
              <a:t>Leading the HR function, providing strategic HR consultation to senior management, and developing partnerships with all areas in the organization. Contributing to the overall strategy of the organization through activities such as evaluating organizations considered for mergers and acquisitions, conducting human capital analyses, and understanding global HR issues.</a:t>
            </a:r>
          </a:p>
        </p:txBody>
      </p:sp>
    </p:spTree>
    <p:extLst>
      <p:ext uri="{BB962C8B-B14F-4D97-AF65-F5344CB8AC3E}">
        <p14:creationId xmlns:p14="http://schemas.microsoft.com/office/powerpoint/2010/main" val="2167209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173489033"/>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659708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F3203-DB6E-48B2-9553-61972279E02E}"/>
              </a:ext>
            </a:extLst>
          </p:cNvPr>
          <p:cNvSpPr>
            <a:spLocks noGrp="1"/>
          </p:cNvSpPr>
          <p:nvPr>
            <p:ph type="title"/>
          </p:nvPr>
        </p:nvSpPr>
        <p:spPr/>
        <p:txBody>
          <a:bodyPr/>
          <a:lstStyle/>
          <a:p>
            <a:r>
              <a:rPr lang="en-MY" dirty="0"/>
              <a:t>Historical Context</a:t>
            </a:r>
          </a:p>
        </p:txBody>
      </p:sp>
      <p:sp>
        <p:nvSpPr>
          <p:cNvPr id="3" name="Content Placeholder 2">
            <a:extLst>
              <a:ext uri="{FF2B5EF4-FFF2-40B4-BE49-F238E27FC236}">
                <a16:creationId xmlns:a16="http://schemas.microsoft.com/office/drawing/2014/main" id="{54BCEC52-80E1-4631-A61A-AF8E18DEDEE6}"/>
              </a:ext>
            </a:extLst>
          </p:cNvPr>
          <p:cNvSpPr>
            <a:spLocks noGrp="1"/>
          </p:cNvSpPr>
          <p:nvPr>
            <p:ph idx="1"/>
          </p:nvPr>
        </p:nvSpPr>
        <p:spPr>
          <a:xfrm>
            <a:off x="914400" y="1600200"/>
            <a:ext cx="7772400" cy="4979987"/>
          </a:xfrm>
        </p:spPr>
        <p:txBody>
          <a:bodyPr/>
          <a:lstStyle/>
          <a:p>
            <a:pPr marL="0" indent="0">
              <a:buNone/>
            </a:pPr>
            <a:r>
              <a:rPr lang="en-MY" dirty="0"/>
              <a:t>Management Theories came as a reaction to Industrial Revolution from late 1700 to late 1800</a:t>
            </a:r>
          </a:p>
          <a:p>
            <a:pPr marL="0" indent="0">
              <a:buNone/>
            </a:pPr>
            <a:endParaRPr lang="en-MY" dirty="0"/>
          </a:p>
          <a:p>
            <a:pPr marL="0" indent="0">
              <a:buNone/>
            </a:pPr>
            <a:r>
              <a:rPr lang="en-MY" dirty="0"/>
              <a:t>Industry </a:t>
            </a:r>
            <a:r>
              <a:rPr lang="en-MY" i="1" dirty="0"/>
              <a:t>means</a:t>
            </a:r>
            <a:r>
              <a:rPr lang="en-MY" dirty="0"/>
              <a:t> work</a:t>
            </a:r>
          </a:p>
          <a:p>
            <a:pPr marL="0" indent="0">
              <a:buNone/>
            </a:pPr>
            <a:r>
              <a:rPr lang="en-MY" dirty="0"/>
              <a:t>Revolution </a:t>
            </a:r>
            <a:r>
              <a:rPr lang="en-MY" i="1" dirty="0"/>
              <a:t>means</a:t>
            </a:r>
            <a:r>
              <a:rPr lang="en-MY" dirty="0"/>
              <a:t> rapid change</a:t>
            </a:r>
          </a:p>
          <a:p>
            <a:pPr marL="0" indent="0">
              <a:buNone/>
            </a:pPr>
            <a:endParaRPr lang="en-MY" dirty="0"/>
          </a:p>
          <a:p>
            <a:pPr marL="0" indent="0">
              <a:buNone/>
            </a:pPr>
            <a:r>
              <a:rPr lang="en-MY" dirty="0"/>
              <a:t>Rapid explosion of big factories. That was what happening at that time. People were moving from Farms to factories from small shops to large companies.</a:t>
            </a:r>
          </a:p>
        </p:txBody>
      </p:sp>
    </p:spTree>
    <p:extLst>
      <p:ext uri="{BB962C8B-B14F-4D97-AF65-F5344CB8AC3E}">
        <p14:creationId xmlns:p14="http://schemas.microsoft.com/office/powerpoint/2010/main" val="4042215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A5247-5FD5-4762-B25E-C3638D9D7BC4}"/>
              </a:ext>
            </a:extLst>
          </p:cNvPr>
          <p:cNvSpPr>
            <a:spLocks noGrp="1"/>
          </p:cNvSpPr>
          <p:nvPr>
            <p:ph type="title"/>
          </p:nvPr>
        </p:nvSpPr>
        <p:spPr/>
        <p:txBody>
          <a:bodyPr/>
          <a:lstStyle/>
          <a:p>
            <a:r>
              <a:rPr lang="en-MY" dirty="0"/>
              <a:t>Reason for rapid expansion</a:t>
            </a:r>
          </a:p>
        </p:txBody>
      </p:sp>
      <p:sp>
        <p:nvSpPr>
          <p:cNvPr id="3" name="Content Placeholder 2">
            <a:extLst>
              <a:ext uri="{FF2B5EF4-FFF2-40B4-BE49-F238E27FC236}">
                <a16:creationId xmlns:a16="http://schemas.microsoft.com/office/drawing/2014/main" id="{E97B2C6D-1126-43DA-B11E-858C7D64FD00}"/>
              </a:ext>
            </a:extLst>
          </p:cNvPr>
          <p:cNvSpPr>
            <a:spLocks noGrp="1"/>
          </p:cNvSpPr>
          <p:nvPr>
            <p:ph idx="1"/>
          </p:nvPr>
        </p:nvSpPr>
        <p:spPr/>
        <p:txBody>
          <a:bodyPr/>
          <a:lstStyle/>
          <a:p>
            <a:r>
              <a:rPr lang="en-MY" sz="2800" dirty="0"/>
              <a:t>Power</a:t>
            </a:r>
          </a:p>
          <a:p>
            <a:r>
              <a:rPr lang="en-MY" sz="2800" dirty="0"/>
              <a:t>Machinery Innovations</a:t>
            </a:r>
          </a:p>
          <a:p>
            <a:r>
              <a:rPr lang="en-MY" sz="2800" dirty="0"/>
              <a:t>Transportation</a:t>
            </a:r>
          </a:p>
          <a:p>
            <a:pPr marL="0" indent="0">
              <a:buNone/>
            </a:pPr>
            <a:endParaRPr lang="en-MY" dirty="0"/>
          </a:p>
          <a:p>
            <a:pPr marL="0" indent="0">
              <a:buNone/>
            </a:pPr>
            <a:r>
              <a:rPr lang="en-MY" dirty="0"/>
              <a:t>One of the major reason was power - steam power and hydro power specifically</a:t>
            </a:r>
          </a:p>
          <a:p>
            <a:pPr marL="0" indent="0">
              <a:buNone/>
            </a:pPr>
            <a:endParaRPr lang="en-MY" dirty="0"/>
          </a:p>
          <a:p>
            <a:pPr marL="0" indent="0">
              <a:buNone/>
            </a:pPr>
            <a:r>
              <a:rPr lang="en-MY" dirty="0"/>
              <a:t>Then came machinery innovation, example cotton gin which separated cotton from seeds.</a:t>
            </a:r>
          </a:p>
        </p:txBody>
      </p:sp>
    </p:spTree>
    <p:extLst>
      <p:ext uri="{BB962C8B-B14F-4D97-AF65-F5344CB8AC3E}">
        <p14:creationId xmlns:p14="http://schemas.microsoft.com/office/powerpoint/2010/main" val="438824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E79B9-EF47-48B1-BAAB-EBAD40713C12}"/>
              </a:ext>
            </a:extLst>
          </p:cNvPr>
          <p:cNvSpPr>
            <a:spLocks noGrp="1"/>
          </p:cNvSpPr>
          <p:nvPr>
            <p:ph type="title"/>
          </p:nvPr>
        </p:nvSpPr>
        <p:spPr/>
        <p:txBody>
          <a:bodyPr/>
          <a:lstStyle/>
          <a:p>
            <a:r>
              <a:rPr lang="en-MY" dirty="0"/>
              <a:t>Cotton Gin Machine</a:t>
            </a:r>
          </a:p>
        </p:txBody>
      </p:sp>
      <p:pic>
        <p:nvPicPr>
          <p:cNvPr id="5" name="Picture 4">
            <a:extLst>
              <a:ext uri="{FF2B5EF4-FFF2-40B4-BE49-F238E27FC236}">
                <a16:creationId xmlns:a16="http://schemas.microsoft.com/office/drawing/2014/main" id="{7549CF74-5495-4C54-A8A8-27F06ED3D563}"/>
              </a:ext>
            </a:extLst>
          </p:cNvPr>
          <p:cNvPicPr>
            <a:picLocks noChangeAspect="1"/>
          </p:cNvPicPr>
          <p:nvPr/>
        </p:nvPicPr>
        <p:blipFill>
          <a:blip r:embed="rId2"/>
          <a:stretch>
            <a:fillRect/>
          </a:stretch>
        </p:blipFill>
        <p:spPr>
          <a:xfrm>
            <a:off x="1952625" y="1828800"/>
            <a:ext cx="5238750" cy="3200400"/>
          </a:xfrm>
          <a:prstGeom prst="rect">
            <a:avLst/>
          </a:prstGeom>
        </p:spPr>
      </p:pic>
    </p:spTree>
    <p:extLst>
      <p:ext uri="{BB962C8B-B14F-4D97-AF65-F5344CB8AC3E}">
        <p14:creationId xmlns:p14="http://schemas.microsoft.com/office/powerpoint/2010/main" val="38494830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AD87F-ED7B-419C-BFCF-D377B2776205}"/>
              </a:ext>
            </a:extLst>
          </p:cNvPr>
          <p:cNvSpPr>
            <a:spLocks noGrp="1"/>
          </p:cNvSpPr>
          <p:nvPr>
            <p:ph type="title"/>
          </p:nvPr>
        </p:nvSpPr>
        <p:spPr/>
        <p:txBody>
          <a:bodyPr/>
          <a:lstStyle/>
          <a:p>
            <a:r>
              <a:rPr lang="en-MY" dirty="0"/>
              <a:t>Industrial Revolution</a:t>
            </a:r>
          </a:p>
        </p:txBody>
      </p:sp>
      <p:sp>
        <p:nvSpPr>
          <p:cNvPr id="3" name="Content Placeholder 2">
            <a:extLst>
              <a:ext uri="{FF2B5EF4-FFF2-40B4-BE49-F238E27FC236}">
                <a16:creationId xmlns:a16="http://schemas.microsoft.com/office/drawing/2014/main" id="{648583C5-16F7-42C4-B732-5DACF1768FFB}"/>
              </a:ext>
            </a:extLst>
          </p:cNvPr>
          <p:cNvSpPr>
            <a:spLocks noGrp="1"/>
          </p:cNvSpPr>
          <p:nvPr>
            <p:ph idx="1"/>
          </p:nvPr>
        </p:nvSpPr>
        <p:spPr/>
        <p:txBody>
          <a:bodyPr/>
          <a:lstStyle/>
          <a:p>
            <a:pPr marL="0" indent="0">
              <a:buNone/>
            </a:pPr>
            <a:r>
              <a:rPr lang="en-MY" dirty="0"/>
              <a:t>Transportation even kept booming at that time for example : Railways, Steam boats and roads were improving</a:t>
            </a:r>
          </a:p>
          <a:p>
            <a:pPr marL="0" indent="0">
              <a:buNone/>
            </a:pPr>
            <a:endParaRPr lang="en-MY" dirty="0"/>
          </a:p>
          <a:p>
            <a:pPr marL="0" indent="0">
              <a:buNone/>
            </a:pPr>
            <a:r>
              <a:rPr lang="en-MY" dirty="0"/>
              <a:t>Due to the rapid expansion companies were looking for solution to their problems.</a:t>
            </a:r>
          </a:p>
          <a:p>
            <a:pPr marL="0" indent="0">
              <a:buNone/>
            </a:pPr>
            <a:endParaRPr lang="en-MY" dirty="0"/>
          </a:p>
          <a:p>
            <a:pPr>
              <a:buFont typeface="Wingdings" panose="05000000000000000000" pitchFamily="2" charset="2"/>
              <a:buChar char="§"/>
            </a:pPr>
            <a:r>
              <a:rPr lang="en-MY" dirty="0"/>
              <a:t> How are we going to maximise productivity</a:t>
            </a:r>
          </a:p>
          <a:p>
            <a:pPr>
              <a:buFont typeface="Wingdings" panose="05000000000000000000" pitchFamily="2" charset="2"/>
              <a:buChar char="§"/>
            </a:pPr>
            <a:r>
              <a:rPr lang="en-MY" dirty="0"/>
              <a:t> How are we going to manage all of these people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1888597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DF977-A64D-4ABD-86F2-AFB59939CEE2}"/>
              </a:ext>
            </a:extLst>
          </p:cNvPr>
          <p:cNvSpPr>
            <a:spLocks noGrp="1"/>
          </p:cNvSpPr>
          <p:nvPr>
            <p:ph type="title"/>
          </p:nvPr>
        </p:nvSpPr>
        <p:spPr/>
        <p:txBody>
          <a:bodyPr/>
          <a:lstStyle/>
          <a:p>
            <a:r>
              <a:rPr lang="en-MY" dirty="0"/>
              <a:t>Three Primary Theories</a:t>
            </a:r>
          </a:p>
        </p:txBody>
      </p:sp>
      <p:pic>
        <p:nvPicPr>
          <p:cNvPr id="6" name="Picture 5">
            <a:extLst>
              <a:ext uri="{FF2B5EF4-FFF2-40B4-BE49-F238E27FC236}">
                <a16:creationId xmlns:a16="http://schemas.microsoft.com/office/drawing/2014/main" id="{A678AEA4-AEDB-4398-868A-49B79BDFB8F5}"/>
              </a:ext>
            </a:extLst>
          </p:cNvPr>
          <p:cNvPicPr>
            <a:picLocks noChangeAspect="1"/>
          </p:cNvPicPr>
          <p:nvPr/>
        </p:nvPicPr>
        <p:blipFill>
          <a:blip r:embed="rId2"/>
          <a:stretch>
            <a:fillRect/>
          </a:stretch>
        </p:blipFill>
        <p:spPr>
          <a:xfrm>
            <a:off x="6660232" y="1927465"/>
            <a:ext cx="1757257" cy="2219018"/>
          </a:xfrm>
          <a:prstGeom prst="rect">
            <a:avLst/>
          </a:prstGeom>
        </p:spPr>
      </p:pic>
      <p:sp>
        <p:nvSpPr>
          <p:cNvPr id="7" name="TextBox 6">
            <a:extLst>
              <a:ext uri="{FF2B5EF4-FFF2-40B4-BE49-F238E27FC236}">
                <a16:creationId xmlns:a16="http://schemas.microsoft.com/office/drawing/2014/main" id="{3887F0C6-08B7-4CA3-B5E2-405674282291}"/>
              </a:ext>
            </a:extLst>
          </p:cNvPr>
          <p:cNvSpPr txBox="1"/>
          <p:nvPr/>
        </p:nvSpPr>
        <p:spPr>
          <a:xfrm>
            <a:off x="6778930" y="4468469"/>
            <a:ext cx="1656184" cy="369332"/>
          </a:xfrm>
          <a:prstGeom prst="rect">
            <a:avLst/>
          </a:prstGeom>
          <a:noFill/>
        </p:spPr>
        <p:txBody>
          <a:bodyPr wrap="square" rtlCol="0">
            <a:spAutoFit/>
          </a:bodyPr>
          <a:lstStyle/>
          <a:p>
            <a:r>
              <a:rPr lang="en-MY" dirty="0"/>
              <a:t>Max Weber</a:t>
            </a:r>
          </a:p>
        </p:txBody>
      </p:sp>
      <p:pic>
        <p:nvPicPr>
          <p:cNvPr id="9" name="Picture 8">
            <a:extLst>
              <a:ext uri="{FF2B5EF4-FFF2-40B4-BE49-F238E27FC236}">
                <a16:creationId xmlns:a16="http://schemas.microsoft.com/office/drawing/2014/main" id="{CFDF084C-CEB9-4E01-B97B-844841BC9511}"/>
              </a:ext>
            </a:extLst>
          </p:cNvPr>
          <p:cNvPicPr>
            <a:picLocks noChangeAspect="1"/>
          </p:cNvPicPr>
          <p:nvPr/>
        </p:nvPicPr>
        <p:blipFill>
          <a:blip r:embed="rId3"/>
          <a:stretch>
            <a:fillRect/>
          </a:stretch>
        </p:blipFill>
        <p:spPr>
          <a:xfrm>
            <a:off x="914400" y="1927465"/>
            <a:ext cx="1757257" cy="2187090"/>
          </a:xfrm>
          <a:prstGeom prst="rect">
            <a:avLst/>
          </a:prstGeom>
        </p:spPr>
      </p:pic>
      <p:sp>
        <p:nvSpPr>
          <p:cNvPr id="10" name="TextBox 9">
            <a:extLst>
              <a:ext uri="{FF2B5EF4-FFF2-40B4-BE49-F238E27FC236}">
                <a16:creationId xmlns:a16="http://schemas.microsoft.com/office/drawing/2014/main" id="{BEE7A109-0EB0-4365-8CBC-D0EDA1340DDF}"/>
              </a:ext>
            </a:extLst>
          </p:cNvPr>
          <p:cNvSpPr txBox="1"/>
          <p:nvPr/>
        </p:nvSpPr>
        <p:spPr>
          <a:xfrm>
            <a:off x="914400" y="4468469"/>
            <a:ext cx="1757257" cy="369332"/>
          </a:xfrm>
          <a:prstGeom prst="rect">
            <a:avLst/>
          </a:prstGeom>
          <a:noFill/>
        </p:spPr>
        <p:txBody>
          <a:bodyPr wrap="square" rtlCol="0">
            <a:spAutoFit/>
          </a:bodyPr>
          <a:lstStyle/>
          <a:p>
            <a:r>
              <a:rPr lang="en-MY" dirty="0"/>
              <a:t>Henri Fayol</a:t>
            </a:r>
          </a:p>
        </p:txBody>
      </p:sp>
      <p:pic>
        <p:nvPicPr>
          <p:cNvPr id="12" name="Picture 11">
            <a:extLst>
              <a:ext uri="{FF2B5EF4-FFF2-40B4-BE49-F238E27FC236}">
                <a16:creationId xmlns:a16="http://schemas.microsoft.com/office/drawing/2014/main" id="{D47AD351-9C01-40E3-8DCA-A5D9F3E2D4E3}"/>
              </a:ext>
            </a:extLst>
          </p:cNvPr>
          <p:cNvPicPr>
            <a:picLocks noChangeAspect="1"/>
          </p:cNvPicPr>
          <p:nvPr/>
        </p:nvPicPr>
        <p:blipFill>
          <a:blip r:embed="rId4"/>
          <a:stretch>
            <a:fillRect/>
          </a:stretch>
        </p:blipFill>
        <p:spPr>
          <a:xfrm>
            <a:off x="3784435" y="1927465"/>
            <a:ext cx="1651661" cy="2222912"/>
          </a:xfrm>
          <a:prstGeom prst="rect">
            <a:avLst/>
          </a:prstGeom>
        </p:spPr>
      </p:pic>
      <p:sp>
        <p:nvSpPr>
          <p:cNvPr id="13" name="TextBox 12">
            <a:extLst>
              <a:ext uri="{FF2B5EF4-FFF2-40B4-BE49-F238E27FC236}">
                <a16:creationId xmlns:a16="http://schemas.microsoft.com/office/drawing/2014/main" id="{3E615952-6A3E-49EC-BEB4-DB7F0EA3A11E}"/>
              </a:ext>
            </a:extLst>
          </p:cNvPr>
          <p:cNvSpPr txBox="1"/>
          <p:nvPr/>
        </p:nvSpPr>
        <p:spPr>
          <a:xfrm>
            <a:off x="3609169" y="4540478"/>
            <a:ext cx="2232248" cy="369332"/>
          </a:xfrm>
          <a:prstGeom prst="rect">
            <a:avLst/>
          </a:prstGeom>
          <a:noFill/>
        </p:spPr>
        <p:txBody>
          <a:bodyPr wrap="square" rtlCol="0">
            <a:spAutoFit/>
          </a:bodyPr>
          <a:lstStyle/>
          <a:p>
            <a:r>
              <a:rPr lang="en-MY" dirty="0"/>
              <a:t>Frederick Taylor</a:t>
            </a:r>
          </a:p>
        </p:txBody>
      </p:sp>
      <p:sp>
        <p:nvSpPr>
          <p:cNvPr id="3" name="TextBox 2">
            <a:extLst>
              <a:ext uri="{FF2B5EF4-FFF2-40B4-BE49-F238E27FC236}">
                <a16:creationId xmlns:a16="http://schemas.microsoft.com/office/drawing/2014/main" id="{2F8820F1-D62F-4526-9F5B-6CD2C64EE2DB}"/>
              </a:ext>
            </a:extLst>
          </p:cNvPr>
          <p:cNvSpPr txBox="1"/>
          <p:nvPr/>
        </p:nvSpPr>
        <p:spPr>
          <a:xfrm>
            <a:off x="878271" y="5519366"/>
            <a:ext cx="8340364" cy="954107"/>
          </a:xfrm>
          <a:prstGeom prst="rect">
            <a:avLst/>
          </a:prstGeom>
          <a:noFill/>
        </p:spPr>
        <p:txBody>
          <a:bodyPr wrap="square" rtlCol="0">
            <a:spAutoFit/>
          </a:bodyPr>
          <a:lstStyle/>
          <a:p>
            <a:r>
              <a:rPr lang="en-MY" sz="2800" dirty="0">
                <a:latin typeface="+mn-lt"/>
              </a:rPr>
              <a:t>These are the founding fathers of the classical management theories</a:t>
            </a:r>
          </a:p>
        </p:txBody>
      </p:sp>
    </p:spTree>
    <p:extLst>
      <p:ext uri="{BB962C8B-B14F-4D97-AF65-F5344CB8AC3E}">
        <p14:creationId xmlns:p14="http://schemas.microsoft.com/office/powerpoint/2010/main" val="1836696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6845E-B49C-4679-BAB1-D0322936A8DB}"/>
              </a:ext>
            </a:extLst>
          </p:cNvPr>
          <p:cNvSpPr>
            <a:spLocks noGrp="1"/>
          </p:cNvSpPr>
          <p:nvPr>
            <p:ph type="title"/>
          </p:nvPr>
        </p:nvSpPr>
        <p:spPr/>
        <p:txBody>
          <a:bodyPr/>
          <a:lstStyle/>
          <a:p>
            <a:r>
              <a:rPr lang="en-MY" dirty="0"/>
              <a:t>Henry Fayol</a:t>
            </a:r>
          </a:p>
        </p:txBody>
      </p:sp>
      <p:pic>
        <p:nvPicPr>
          <p:cNvPr id="7" name="Content Placeholder 6">
            <a:extLst>
              <a:ext uri="{FF2B5EF4-FFF2-40B4-BE49-F238E27FC236}">
                <a16:creationId xmlns:a16="http://schemas.microsoft.com/office/drawing/2014/main" id="{1039B9DD-0910-4D8D-8FE0-6C98556AF9AA}"/>
              </a:ext>
            </a:extLst>
          </p:cNvPr>
          <p:cNvPicPr>
            <a:picLocks noGrp="1" noChangeAspect="1"/>
          </p:cNvPicPr>
          <p:nvPr>
            <p:ph idx="1"/>
          </p:nvPr>
        </p:nvPicPr>
        <p:blipFill>
          <a:blip r:embed="rId2"/>
          <a:stretch>
            <a:fillRect/>
          </a:stretch>
        </p:blipFill>
        <p:spPr>
          <a:xfrm>
            <a:off x="914400" y="1751192"/>
            <a:ext cx="1323975" cy="1647825"/>
          </a:xfrm>
          <a:prstGeom prst="rect">
            <a:avLst/>
          </a:prstGeom>
        </p:spPr>
      </p:pic>
      <p:sp>
        <p:nvSpPr>
          <p:cNvPr id="8" name="TextBox 7">
            <a:extLst>
              <a:ext uri="{FF2B5EF4-FFF2-40B4-BE49-F238E27FC236}">
                <a16:creationId xmlns:a16="http://schemas.microsoft.com/office/drawing/2014/main" id="{6A4EC59F-4D37-4483-9147-AFF6BBDD1936}"/>
              </a:ext>
            </a:extLst>
          </p:cNvPr>
          <p:cNvSpPr txBox="1"/>
          <p:nvPr/>
        </p:nvSpPr>
        <p:spPr>
          <a:xfrm>
            <a:off x="2525013" y="1921689"/>
            <a:ext cx="6131024" cy="1477328"/>
          </a:xfrm>
          <a:prstGeom prst="rect">
            <a:avLst/>
          </a:prstGeom>
          <a:noFill/>
        </p:spPr>
        <p:txBody>
          <a:bodyPr wrap="square" rtlCol="0">
            <a:spAutoFit/>
          </a:bodyPr>
          <a:lstStyle/>
          <a:p>
            <a:pPr marL="457200" indent="-457200">
              <a:buFont typeface="Wingdings" panose="05000000000000000000" pitchFamily="2" charset="2"/>
              <a:buChar char="§"/>
            </a:pPr>
            <a:r>
              <a:rPr lang="en-MY" dirty="0">
                <a:latin typeface="+mn-lt"/>
              </a:rPr>
              <a:t>French Mining Engineer</a:t>
            </a:r>
          </a:p>
          <a:p>
            <a:pPr marL="457200" indent="-457200">
              <a:buFont typeface="Wingdings" panose="05000000000000000000" pitchFamily="2" charset="2"/>
              <a:buChar char="§"/>
            </a:pPr>
            <a:endParaRPr lang="en-MY" dirty="0">
              <a:latin typeface="+mn-lt"/>
            </a:endParaRPr>
          </a:p>
          <a:p>
            <a:pPr marL="457200" indent="-457200">
              <a:buFont typeface="Wingdings" panose="05000000000000000000" pitchFamily="2" charset="2"/>
              <a:buChar char="§"/>
            </a:pPr>
            <a:r>
              <a:rPr lang="en-MY" dirty="0">
                <a:latin typeface="+mn-lt"/>
              </a:rPr>
              <a:t>Henri Fayol wrote the book - </a:t>
            </a:r>
            <a:r>
              <a:rPr lang="en-MY" i="1" dirty="0">
                <a:latin typeface="+mn-lt"/>
              </a:rPr>
              <a:t>General and Industrial Management</a:t>
            </a:r>
          </a:p>
          <a:p>
            <a:pPr marL="457200" indent="-457200">
              <a:buFont typeface="Wingdings" panose="05000000000000000000" pitchFamily="2" charset="2"/>
              <a:buChar char="§"/>
            </a:pPr>
            <a:endParaRPr lang="en-MY" dirty="0">
              <a:latin typeface="+mn-lt"/>
            </a:endParaRPr>
          </a:p>
        </p:txBody>
      </p:sp>
      <p:sp>
        <p:nvSpPr>
          <p:cNvPr id="9" name="TextBox 8">
            <a:extLst>
              <a:ext uri="{FF2B5EF4-FFF2-40B4-BE49-F238E27FC236}">
                <a16:creationId xmlns:a16="http://schemas.microsoft.com/office/drawing/2014/main" id="{4981646B-133C-4AF3-B9EA-7CEFE2760C37}"/>
              </a:ext>
            </a:extLst>
          </p:cNvPr>
          <p:cNvSpPr txBox="1"/>
          <p:nvPr/>
        </p:nvSpPr>
        <p:spPr>
          <a:xfrm>
            <a:off x="876164" y="4437112"/>
            <a:ext cx="7848872" cy="2031325"/>
          </a:xfrm>
          <a:prstGeom prst="rect">
            <a:avLst/>
          </a:prstGeom>
          <a:noFill/>
        </p:spPr>
        <p:txBody>
          <a:bodyPr wrap="square" rtlCol="0">
            <a:spAutoFit/>
          </a:bodyPr>
          <a:lstStyle/>
          <a:p>
            <a:r>
              <a:rPr lang="en-MY" dirty="0"/>
              <a:t>During early part of the twentieth century, Henri Fayol French industrialist proposed that all managers perform five management activities that are: </a:t>
            </a:r>
          </a:p>
          <a:p>
            <a:endParaRPr lang="en-MY" dirty="0"/>
          </a:p>
          <a:p>
            <a:r>
              <a:rPr lang="en-MY" dirty="0"/>
              <a:t>Plan, Organize, Command, Coordinate, and Control.	</a:t>
            </a:r>
          </a:p>
          <a:p>
            <a:endParaRPr lang="en-MY" dirty="0"/>
          </a:p>
          <a:p>
            <a:r>
              <a:rPr lang="en-MY" dirty="0"/>
              <a:t>But nowadays there management functions have been condensed to four: Planning, Organizing, Leading, and Controlling. </a:t>
            </a:r>
          </a:p>
        </p:txBody>
      </p:sp>
      <p:sp>
        <p:nvSpPr>
          <p:cNvPr id="10" name="TextBox 9">
            <a:extLst>
              <a:ext uri="{FF2B5EF4-FFF2-40B4-BE49-F238E27FC236}">
                <a16:creationId xmlns:a16="http://schemas.microsoft.com/office/drawing/2014/main" id="{DF1065E1-7896-4640-9235-061890F147CA}"/>
              </a:ext>
            </a:extLst>
          </p:cNvPr>
          <p:cNvSpPr txBox="1"/>
          <p:nvPr/>
        </p:nvSpPr>
        <p:spPr>
          <a:xfrm>
            <a:off x="683568" y="3544730"/>
            <a:ext cx="3888432" cy="369332"/>
          </a:xfrm>
          <a:prstGeom prst="rect">
            <a:avLst/>
          </a:prstGeom>
          <a:noFill/>
        </p:spPr>
        <p:txBody>
          <a:bodyPr wrap="square" rtlCol="0">
            <a:spAutoFit/>
          </a:bodyPr>
          <a:lstStyle/>
          <a:p>
            <a:r>
              <a:rPr lang="en-MY" b="0" i="0" dirty="0">
                <a:solidFill>
                  <a:srgbClr val="202122"/>
                </a:solidFill>
                <a:effectLst/>
                <a:latin typeface="Arial" panose="020B0604020202020204" pitchFamily="34" charset="0"/>
              </a:rPr>
              <a:t>(29 July 1841 – 19 November 1925)</a:t>
            </a:r>
            <a:endParaRPr lang="en-MY" dirty="0"/>
          </a:p>
        </p:txBody>
      </p:sp>
    </p:spTree>
    <p:extLst>
      <p:ext uri="{BB962C8B-B14F-4D97-AF65-F5344CB8AC3E}">
        <p14:creationId xmlns:p14="http://schemas.microsoft.com/office/powerpoint/2010/main" val="5084861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44350-AA28-4D53-941C-6A58CE53C9B2}"/>
              </a:ext>
            </a:extLst>
          </p:cNvPr>
          <p:cNvSpPr>
            <a:spLocks noGrp="1"/>
          </p:cNvSpPr>
          <p:nvPr>
            <p:ph type="title"/>
          </p:nvPr>
        </p:nvSpPr>
        <p:spPr/>
        <p:txBody>
          <a:bodyPr/>
          <a:lstStyle/>
          <a:p>
            <a:r>
              <a:rPr lang="en-MY" dirty="0"/>
              <a:t>Functions of Management</a:t>
            </a:r>
          </a:p>
        </p:txBody>
      </p:sp>
      <p:pic>
        <p:nvPicPr>
          <p:cNvPr id="7" name="Picture 6">
            <a:extLst>
              <a:ext uri="{FF2B5EF4-FFF2-40B4-BE49-F238E27FC236}">
                <a16:creationId xmlns:a16="http://schemas.microsoft.com/office/drawing/2014/main" id="{3BF58960-39E0-4B1E-A986-8703D9FCDA2D}"/>
              </a:ext>
            </a:extLst>
          </p:cNvPr>
          <p:cNvPicPr>
            <a:picLocks noChangeAspect="1"/>
          </p:cNvPicPr>
          <p:nvPr/>
        </p:nvPicPr>
        <p:blipFill>
          <a:blip r:embed="rId3"/>
          <a:stretch>
            <a:fillRect/>
          </a:stretch>
        </p:blipFill>
        <p:spPr>
          <a:xfrm>
            <a:off x="884348" y="1556792"/>
            <a:ext cx="4676775" cy="3143250"/>
          </a:xfrm>
          <a:prstGeom prst="rect">
            <a:avLst/>
          </a:prstGeom>
        </p:spPr>
      </p:pic>
      <p:pic>
        <p:nvPicPr>
          <p:cNvPr id="9" name="Picture 8">
            <a:extLst>
              <a:ext uri="{FF2B5EF4-FFF2-40B4-BE49-F238E27FC236}">
                <a16:creationId xmlns:a16="http://schemas.microsoft.com/office/drawing/2014/main" id="{185AC68C-C437-408F-A404-B1EE0BD62086}"/>
              </a:ext>
            </a:extLst>
          </p:cNvPr>
          <p:cNvPicPr>
            <a:picLocks noChangeAspect="1"/>
          </p:cNvPicPr>
          <p:nvPr/>
        </p:nvPicPr>
        <p:blipFill>
          <a:blip r:embed="rId4"/>
          <a:stretch>
            <a:fillRect/>
          </a:stretch>
        </p:blipFill>
        <p:spPr>
          <a:xfrm>
            <a:off x="5372435" y="3264395"/>
            <a:ext cx="3592053" cy="3406601"/>
          </a:xfrm>
          <a:prstGeom prst="rect">
            <a:avLst/>
          </a:prstGeom>
        </p:spPr>
      </p:pic>
    </p:spTree>
    <p:extLst>
      <p:ext uri="{BB962C8B-B14F-4D97-AF65-F5344CB8AC3E}">
        <p14:creationId xmlns:p14="http://schemas.microsoft.com/office/powerpoint/2010/main" val="2971064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A4153-1E71-4C21-9A28-0596E8321FA0}"/>
              </a:ext>
            </a:extLst>
          </p:cNvPr>
          <p:cNvSpPr>
            <a:spLocks noGrp="1"/>
          </p:cNvSpPr>
          <p:nvPr>
            <p:ph type="title"/>
          </p:nvPr>
        </p:nvSpPr>
        <p:spPr/>
        <p:txBody>
          <a:bodyPr/>
          <a:lstStyle/>
          <a:p>
            <a:r>
              <a:rPr lang="en-MY" dirty="0"/>
              <a:t>Frederick Taylor</a:t>
            </a:r>
          </a:p>
        </p:txBody>
      </p:sp>
      <p:sp>
        <p:nvSpPr>
          <p:cNvPr id="4" name="TextBox 3">
            <a:extLst>
              <a:ext uri="{FF2B5EF4-FFF2-40B4-BE49-F238E27FC236}">
                <a16:creationId xmlns:a16="http://schemas.microsoft.com/office/drawing/2014/main" id="{1A26EFD0-D908-4183-AEFD-9CD73F39E9B1}"/>
              </a:ext>
            </a:extLst>
          </p:cNvPr>
          <p:cNvSpPr txBox="1"/>
          <p:nvPr/>
        </p:nvSpPr>
        <p:spPr>
          <a:xfrm>
            <a:off x="2843808" y="1809694"/>
            <a:ext cx="5842992" cy="2031325"/>
          </a:xfrm>
          <a:prstGeom prst="rect">
            <a:avLst/>
          </a:prstGeom>
          <a:noFill/>
        </p:spPr>
        <p:txBody>
          <a:bodyPr wrap="square" rtlCol="0">
            <a:spAutoFit/>
          </a:bodyPr>
          <a:lstStyle/>
          <a:p>
            <a:pPr marL="285750" indent="-285750">
              <a:buFont typeface="Wingdings" panose="05000000000000000000" pitchFamily="2" charset="2"/>
              <a:buChar char="§"/>
            </a:pPr>
            <a:r>
              <a:rPr lang="en-MY" dirty="0"/>
              <a:t>American mechanical engineer who sought to improve industrial efficiency.</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Used </a:t>
            </a:r>
            <a:r>
              <a:rPr lang="en-MY" i="1" dirty="0"/>
              <a:t>time and motion </a:t>
            </a:r>
            <a:r>
              <a:rPr lang="en-MY" dirty="0"/>
              <a:t>study to improve productivity</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Taylor summed up his efficiency techniques in his book </a:t>
            </a:r>
            <a:r>
              <a:rPr lang="en-MY" i="1" dirty="0"/>
              <a:t>The Principles of Scientific Management </a:t>
            </a:r>
          </a:p>
        </p:txBody>
      </p:sp>
      <p:pic>
        <p:nvPicPr>
          <p:cNvPr id="6" name="Picture 5">
            <a:extLst>
              <a:ext uri="{FF2B5EF4-FFF2-40B4-BE49-F238E27FC236}">
                <a16:creationId xmlns:a16="http://schemas.microsoft.com/office/drawing/2014/main" id="{3B7B611D-2B1E-46F8-B403-B1E3E221D4E4}"/>
              </a:ext>
            </a:extLst>
          </p:cNvPr>
          <p:cNvPicPr>
            <a:picLocks noChangeAspect="1"/>
          </p:cNvPicPr>
          <p:nvPr/>
        </p:nvPicPr>
        <p:blipFill>
          <a:blip r:embed="rId2"/>
          <a:stretch>
            <a:fillRect/>
          </a:stretch>
        </p:blipFill>
        <p:spPr>
          <a:xfrm>
            <a:off x="914400" y="1826281"/>
            <a:ext cx="1651661" cy="2222912"/>
          </a:xfrm>
          <a:prstGeom prst="rect">
            <a:avLst/>
          </a:prstGeom>
        </p:spPr>
      </p:pic>
      <p:sp>
        <p:nvSpPr>
          <p:cNvPr id="7" name="TextBox 6">
            <a:extLst>
              <a:ext uri="{FF2B5EF4-FFF2-40B4-BE49-F238E27FC236}">
                <a16:creationId xmlns:a16="http://schemas.microsoft.com/office/drawing/2014/main" id="{ACD141EE-6E10-4402-A30D-8ED50BBC0232}"/>
              </a:ext>
            </a:extLst>
          </p:cNvPr>
          <p:cNvSpPr txBox="1"/>
          <p:nvPr/>
        </p:nvSpPr>
        <p:spPr>
          <a:xfrm>
            <a:off x="683568" y="4246487"/>
            <a:ext cx="3888432" cy="369332"/>
          </a:xfrm>
          <a:prstGeom prst="rect">
            <a:avLst/>
          </a:prstGeom>
          <a:noFill/>
        </p:spPr>
        <p:txBody>
          <a:bodyPr wrap="square" rtlCol="0">
            <a:spAutoFit/>
          </a:bodyPr>
          <a:lstStyle/>
          <a:p>
            <a:r>
              <a:rPr lang="en-MY" dirty="0"/>
              <a:t>(March 20, 1856 – March 21, 1915)</a:t>
            </a:r>
          </a:p>
        </p:txBody>
      </p:sp>
    </p:spTree>
    <p:extLst>
      <p:ext uri="{BB962C8B-B14F-4D97-AF65-F5344CB8AC3E}">
        <p14:creationId xmlns:p14="http://schemas.microsoft.com/office/powerpoint/2010/main" val="23993728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184B6-AB37-4291-8EFD-7AF0FE916ECA}"/>
              </a:ext>
            </a:extLst>
          </p:cNvPr>
          <p:cNvSpPr>
            <a:spLocks noGrp="1"/>
          </p:cNvSpPr>
          <p:nvPr>
            <p:ph type="title"/>
          </p:nvPr>
        </p:nvSpPr>
        <p:spPr/>
        <p:txBody>
          <a:bodyPr/>
          <a:lstStyle/>
          <a:p>
            <a:r>
              <a:rPr lang="en-MY" dirty="0"/>
              <a:t>Max Weber</a:t>
            </a:r>
          </a:p>
        </p:txBody>
      </p:sp>
      <p:pic>
        <p:nvPicPr>
          <p:cNvPr id="5" name="Picture 4">
            <a:extLst>
              <a:ext uri="{FF2B5EF4-FFF2-40B4-BE49-F238E27FC236}">
                <a16:creationId xmlns:a16="http://schemas.microsoft.com/office/drawing/2014/main" id="{2EC77BE5-9F20-429E-B7DC-DF9A7CB0A39B}"/>
              </a:ext>
            </a:extLst>
          </p:cNvPr>
          <p:cNvPicPr>
            <a:picLocks noChangeAspect="1"/>
          </p:cNvPicPr>
          <p:nvPr/>
        </p:nvPicPr>
        <p:blipFill>
          <a:blip r:embed="rId2"/>
          <a:stretch>
            <a:fillRect/>
          </a:stretch>
        </p:blipFill>
        <p:spPr>
          <a:xfrm>
            <a:off x="903454" y="1628800"/>
            <a:ext cx="1757257" cy="2219018"/>
          </a:xfrm>
          <a:prstGeom prst="rect">
            <a:avLst/>
          </a:prstGeom>
        </p:spPr>
      </p:pic>
      <p:sp>
        <p:nvSpPr>
          <p:cNvPr id="6" name="TextBox 5">
            <a:extLst>
              <a:ext uri="{FF2B5EF4-FFF2-40B4-BE49-F238E27FC236}">
                <a16:creationId xmlns:a16="http://schemas.microsoft.com/office/drawing/2014/main" id="{7FC5FA81-1F46-4BE2-80C5-EB1EDEFDF3C4}"/>
              </a:ext>
            </a:extLst>
          </p:cNvPr>
          <p:cNvSpPr txBox="1"/>
          <p:nvPr/>
        </p:nvSpPr>
        <p:spPr>
          <a:xfrm>
            <a:off x="539552" y="3861048"/>
            <a:ext cx="3441576" cy="369332"/>
          </a:xfrm>
          <a:prstGeom prst="rect">
            <a:avLst/>
          </a:prstGeom>
          <a:noFill/>
        </p:spPr>
        <p:txBody>
          <a:bodyPr wrap="square" rtlCol="0">
            <a:spAutoFit/>
          </a:bodyPr>
          <a:lstStyle/>
          <a:p>
            <a:r>
              <a:rPr lang="da-DK" b="0" i="0" dirty="0">
                <a:solidFill>
                  <a:srgbClr val="202122"/>
                </a:solidFill>
                <a:effectLst/>
                <a:latin typeface="Arial" panose="020B0604020202020204" pitchFamily="34" charset="0"/>
              </a:rPr>
              <a:t> (21 April 1864 – 14 June 1920)</a:t>
            </a:r>
            <a:endParaRPr lang="en-MY" dirty="0"/>
          </a:p>
        </p:txBody>
      </p:sp>
      <p:sp>
        <p:nvSpPr>
          <p:cNvPr id="7" name="TextBox 6">
            <a:extLst>
              <a:ext uri="{FF2B5EF4-FFF2-40B4-BE49-F238E27FC236}">
                <a16:creationId xmlns:a16="http://schemas.microsoft.com/office/drawing/2014/main" id="{970455C8-FD5B-4E2B-8A42-74EE43CE6052}"/>
              </a:ext>
            </a:extLst>
          </p:cNvPr>
          <p:cNvSpPr txBox="1"/>
          <p:nvPr/>
        </p:nvSpPr>
        <p:spPr>
          <a:xfrm>
            <a:off x="3131840" y="1916832"/>
            <a:ext cx="5554960" cy="1477328"/>
          </a:xfrm>
          <a:prstGeom prst="rect">
            <a:avLst/>
          </a:prstGeom>
          <a:noFill/>
        </p:spPr>
        <p:txBody>
          <a:bodyPr wrap="square" rtlCol="0">
            <a:spAutoFit/>
          </a:bodyPr>
          <a:lstStyle/>
          <a:p>
            <a:pPr marL="285750" indent="-285750">
              <a:buFont typeface="Wingdings" panose="05000000000000000000" pitchFamily="2" charset="2"/>
              <a:buChar char="§"/>
            </a:pPr>
            <a:r>
              <a:rPr lang="en-MY" dirty="0"/>
              <a:t> German sociologist, jurist, and political economist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He is regarded today as one of the most important theorists on the development of modern Western society.</a:t>
            </a:r>
          </a:p>
        </p:txBody>
      </p:sp>
      <p:sp>
        <p:nvSpPr>
          <p:cNvPr id="8" name="TextBox 7">
            <a:extLst>
              <a:ext uri="{FF2B5EF4-FFF2-40B4-BE49-F238E27FC236}">
                <a16:creationId xmlns:a16="http://schemas.microsoft.com/office/drawing/2014/main" id="{00807F63-397A-4B8A-9054-024B6C1E87CB}"/>
              </a:ext>
            </a:extLst>
          </p:cNvPr>
          <p:cNvSpPr txBox="1"/>
          <p:nvPr/>
        </p:nvSpPr>
        <p:spPr>
          <a:xfrm>
            <a:off x="775556" y="4365104"/>
            <a:ext cx="8116924" cy="2585323"/>
          </a:xfrm>
          <a:prstGeom prst="rect">
            <a:avLst/>
          </a:prstGeom>
          <a:noFill/>
        </p:spPr>
        <p:txBody>
          <a:bodyPr wrap="square" rtlCol="0">
            <a:spAutoFit/>
          </a:bodyPr>
          <a:lstStyle/>
          <a:p>
            <a:r>
              <a:rPr lang="en-MY" dirty="0"/>
              <a:t>Max Weber's theory of bureaucracy, also known as the "rational-legal" model</a:t>
            </a:r>
          </a:p>
          <a:p>
            <a:endParaRPr lang="en-MY" dirty="0"/>
          </a:p>
          <a:p>
            <a:pPr marL="285750" indent="-285750">
              <a:buFont typeface="Wingdings" panose="05000000000000000000" pitchFamily="2" charset="2"/>
              <a:buChar char="§"/>
            </a:pPr>
            <a:r>
              <a:rPr lang="en-MY" dirty="0"/>
              <a:t>A rigid division of </a:t>
            </a:r>
            <a:r>
              <a:rPr lang="en-MY" dirty="0" err="1"/>
              <a:t>labor</a:t>
            </a:r>
            <a:r>
              <a:rPr lang="en-MY" dirty="0"/>
              <a:t> is established that clearly identifies regular tasks and duties of the particular bureaucratic system.</a:t>
            </a:r>
          </a:p>
          <a:p>
            <a:pPr marL="285750" indent="-285750">
              <a:buFont typeface="Wingdings" panose="05000000000000000000" pitchFamily="2" charset="2"/>
              <a:buChar char="§"/>
            </a:pPr>
            <a:r>
              <a:rPr lang="en-MY" dirty="0"/>
              <a:t>Regulations describe firmly established chains of command and the duties and capacity to coerce others to comply.</a:t>
            </a:r>
          </a:p>
          <a:p>
            <a:pPr marL="285750" indent="-285750">
              <a:buFont typeface="Wingdings" panose="05000000000000000000" pitchFamily="2" charset="2"/>
              <a:buChar char="§"/>
            </a:pPr>
            <a:r>
              <a:rPr lang="en-MY" dirty="0"/>
              <a:t>Hiring people with particular, certified qualifications supports regular and continuous execution of the assigned duties</a:t>
            </a:r>
          </a:p>
          <a:p>
            <a:endParaRPr lang="en-MY" dirty="0"/>
          </a:p>
        </p:txBody>
      </p:sp>
    </p:spTree>
    <p:extLst>
      <p:ext uri="{BB962C8B-B14F-4D97-AF65-F5344CB8AC3E}">
        <p14:creationId xmlns:p14="http://schemas.microsoft.com/office/powerpoint/2010/main" val="28436805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9F031-5B4A-40BF-8534-98F4A45416E3}"/>
              </a:ext>
            </a:extLst>
          </p:cNvPr>
          <p:cNvSpPr>
            <a:spLocks noGrp="1"/>
          </p:cNvSpPr>
          <p:nvPr>
            <p:ph type="title"/>
          </p:nvPr>
        </p:nvSpPr>
        <p:spPr/>
        <p:txBody>
          <a:bodyPr/>
          <a:lstStyle/>
          <a:p>
            <a:r>
              <a:rPr lang="en-MY" dirty="0"/>
              <a:t>Bureaucracy</a:t>
            </a:r>
          </a:p>
        </p:txBody>
      </p:sp>
      <p:sp>
        <p:nvSpPr>
          <p:cNvPr id="3" name="Content Placeholder 2">
            <a:extLst>
              <a:ext uri="{FF2B5EF4-FFF2-40B4-BE49-F238E27FC236}">
                <a16:creationId xmlns:a16="http://schemas.microsoft.com/office/drawing/2014/main" id="{93248790-2D3F-4A65-AEC9-3B2554706858}"/>
              </a:ext>
            </a:extLst>
          </p:cNvPr>
          <p:cNvSpPr>
            <a:spLocks noGrp="1"/>
          </p:cNvSpPr>
          <p:nvPr>
            <p:ph idx="1"/>
          </p:nvPr>
        </p:nvSpPr>
        <p:spPr>
          <a:xfrm>
            <a:off x="914400" y="1600201"/>
            <a:ext cx="7772400" cy="2476872"/>
          </a:xfrm>
        </p:spPr>
        <p:txBody>
          <a:bodyPr/>
          <a:lstStyle/>
          <a:p>
            <a:r>
              <a:rPr lang="en-US" sz="1800" dirty="0"/>
              <a:t>Authority is the right or power assigned to a job holder in order to achieve certain organizational objectives</a:t>
            </a:r>
          </a:p>
          <a:p>
            <a:r>
              <a:rPr lang="en-US" sz="1800" dirty="0"/>
              <a:t>Responsibility indicates the duty assigned to a position. </a:t>
            </a:r>
          </a:p>
          <a:p>
            <a:r>
              <a:rPr lang="en-US" sz="1800" dirty="0"/>
              <a:t> Accountability is the liability created for the use of authority</a:t>
            </a:r>
          </a:p>
          <a:p>
            <a:endParaRPr lang="en-US" sz="1800" dirty="0"/>
          </a:p>
          <a:p>
            <a:pPr marL="0" indent="0">
              <a:buNone/>
            </a:pPr>
            <a:r>
              <a:rPr lang="en-US" sz="1800" dirty="0">
                <a:effectLst/>
                <a:latin typeface="Calibri" panose="020F0502020204030204" pitchFamily="34" charset="0"/>
                <a:ea typeface="Calibri" panose="020F0502020204030204" pitchFamily="34" charset="0"/>
              </a:rPr>
              <a:t>Responsibility may be bestowed, but accountability must be taken. </a:t>
            </a:r>
            <a:endParaRPr lang="en-MY" dirty="0"/>
          </a:p>
        </p:txBody>
      </p:sp>
      <p:pic>
        <p:nvPicPr>
          <p:cNvPr id="5" name="Picture 4">
            <a:extLst>
              <a:ext uri="{FF2B5EF4-FFF2-40B4-BE49-F238E27FC236}">
                <a16:creationId xmlns:a16="http://schemas.microsoft.com/office/drawing/2014/main" id="{BA3C8838-6849-4889-8BBB-105C9D6A1372}"/>
              </a:ext>
            </a:extLst>
          </p:cNvPr>
          <p:cNvPicPr>
            <a:picLocks noChangeAspect="1"/>
          </p:cNvPicPr>
          <p:nvPr/>
        </p:nvPicPr>
        <p:blipFill>
          <a:blip r:embed="rId2"/>
          <a:stretch>
            <a:fillRect/>
          </a:stretch>
        </p:blipFill>
        <p:spPr>
          <a:xfrm>
            <a:off x="2051720" y="3719512"/>
            <a:ext cx="3600400" cy="2691966"/>
          </a:xfrm>
          <a:prstGeom prst="rect">
            <a:avLst/>
          </a:prstGeom>
        </p:spPr>
      </p:pic>
    </p:spTree>
    <p:extLst>
      <p:ext uri="{BB962C8B-B14F-4D97-AF65-F5344CB8AC3E}">
        <p14:creationId xmlns:p14="http://schemas.microsoft.com/office/powerpoint/2010/main" val="2830697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0879E-39AE-43D2-AC2E-7FD0B9720CBB}"/>
              </a:ext>
            </a:extLst>
          </p:cNvPr>
          <p:cNvSpPr>
            <a:spLocks noGrp="1"/>
          </p:cNvSpPr>
          <p:nvPr>
            <p:ph type="title"/>
          </p:nvPr>
        </p:nvSpPr>
        <p:spPr/>
        <p:txBody>
          <a:bodyPr/>
          <a:lstStyle/>
          <a:p>
            <a:r>
              <a:rPr lang="en-MY" dirty="0"/>
              <a:t>Commonalities of the Theories</a:t>
            </a:r>
          </a:p>
        </p:txBody>
      </p:sp>
      <p:sp>
        <p:nvSpPr>
          <p:cNvPr id="3" name="Content Placeholder 2">
            <a:extLst>
              <a:ext uri="{FF2B5EF4-FFF2-40B4-BE49-F238E27FC236}">
                <a16:creationId xmlns:a16="http://schemas.microsoft.com/office/drawing/2014/main" id="{2653AFB6-302F-40B9-A1F3-7D009CAEAEA8}"/>
              </a:ext>
            </a:extLst>
          </p:cNvPr>
          <p:cNvSpPr>
            <a:spLocks noGrp="1"/>
          </p:cNvSpPr>
          <p:nvPr>
            <p:ph idx="1"/>
          </p:nvPr>
        </p:nvSpPr>
        <p:spPr/>
        <p:txBody>
          <a:bodyPr/>
          <a:lstStyle/>
          <a:p>
            <a:r>
              <a:rPr lang="en-MY" dirty="0"/>
              <a:t>Hierarchy</a:t>
            </a:r>
          </a:p>
          <a:p>
            <a:r>
              <a:rPr lang="en-MY" dirty="0"/>
              <a:t>Division of Labour</a:t>
            </a:r>
          </a:p>
          <a:p>
            <a:r>
              <a:rPr lang="en-MY" dirty="0"/>
              <a:t>Standardised approach to work</a:t>
            </a:r>
          </a:p>
          <a:p>
            <a:r>
              <a:rPr lang="en-MY" dirty="0"/>
              <a:t>Centralisation of authority</a:t>
            </a:r>
          </a:p>
          <a:p>
            <a:r>
              <a:rPr lang="en-MY" dirty="0"/>
              <a:t>Separation of personal </a:t>
            </a:r>
          </a:p>
        </p:txBody>
      </p:sp>
    </p:spTree>
    <p:extLst>
      <p:ext uri="{BB962C8B-B14F-4D97-AF65-F5344CB8AC3E}">
        <p14:creationId xmlns:p14="http://schemas.microsoft.com/office/powerpoint/2010/main" val="26388276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75137701"/>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21249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9474C-24BF-4F43-A382-273CBEAB9A75}"/>
              </a:ext>
            </a:extLst>
          </p:cNvPr>
          <p:cNvSpPr>
            <a:spLocks noGrp="1"/>
          </p:cNvSpPr>
          <p:nvPr>
            <p:ph type="title"/>
          </p:nvPr>
        </p:nvSpPr>
        <p:spPr/>
        <p:txBody>
          <a:bodyPr/>
          <a:lstStyle/>
          <a:p>
            <a:r>
              <a:rPr lang="en-MY" dirty="0"/>
              <a:t>Essentials of Organisation</a:t>
            </a:r>
          </a:p>
        </p:txBody>
      </p:sp>
      <p:sp>
        <p:nvSpPr>
          <p:cNvPr id="3" name="Content Placeholder 2">
            <a:extLst>
              <a:ext uri="{FF2B5EF4-FFF2-40B4-BE49-F238E27FC236}">
                <a16:creationId xmlns:a16="http://schemas.microsoft.com/office/drawing/2014/main" id="{0F6950C5-7A18-431D-864F-9EF5FC504A38}"/>
              </a:ext>
            </a:extLst>
          </p:cNvPr>
          <p:cNvSpPr>
            <a:spLocks noGrp="1"/>
          </p:cNvSpPr>
          <p:nvPr>
            <p:ph idx="1"/>
          </p:nvPr>
        </p:nvSpPr>
        <p:spPr/>
        <p:txBody>
          <a:bodyPr/>
          <a:lstStyle/>
          <a:p>
            <a:r>
              <a:rPr lang="en-MY" sz="2000" dirty="0"/>
              <a:t>Goals of Management - </a:t>
            </a:r>
            <a:r>
              <a:rPr lang="en-US" sz="2000" dirty="0"/>
              <a:t>attainment of organizational goals in an effective and efficient manner through planning, organizing, leading and controlling organizational resources.</a:t>
            </a:r>
          </a:p>
          <a:p>
            <a:r>
              <a:rPr lang="en-US" sz="2000" dirty="0"/>
              <a:t>Organizational effectiveness is the degree to which the organization achieves a stated goal, or succeeds in accomplishing what it tries to do</a:t>
            </a:r>
          </a:p>
          <a:p>
            <a:r>
              <a:rPr lang="en-US" sz="2000" dirty="0"/>
              <a:t>Organizational efficiency refers to the amount of resources used to achieve an organizational goal. It is based on how much raw materials, money and people are necessary for producing a given volume of output</a:t>
            </a:r>
            <a:endParaRPr lang="en-MY" sz="2000" dirty="0"/>
          </a:p>
        </p:txBody>
      </p:sp>
      <p:pic>
        <p:nvPicPr>
          <p:cNvPr id="5" name="Picture 4">
            <a:extLst>
              <a:ext uri="{FF2B5EF4-FFF2-40B4-BE49-F238E27FC236}">
                <a16:creationId xmlns:a16="http://schemas.microsoft.com/office/drawing/2014/main" id="{26FCB76B-43C6-4B04-B159-7986130D52CE}"/>
              </a:ext>
            </a:extLst>
          </p:cNvPr>
          <p:cNvPicPr>
            <a:picLocks noChangeAspect="1"/>
          </p:cNvPicPr>
          <p:nvPr/>
        </p:nvPicPr>
        <p:blipFill>
          <a:blip r:embed="rId2"/>
          <a:stretch>
            <a:fillRect/>
          </a:stretch>
        </p:blipFill>
        <p:spPr>
          <a:xfrm>
            <a:off x="4794962" y="4581128"/>
            <a:ext cx="3682778" cy="1968612"/>
          </a:xfrm>
          <a:prstGeom prst="rect">
            <a:avLst/>
          </a:prstGeom>
        </p:spPr>
      </p:pic>
    </p:spTree>
    <p:extLst>
      <p:ext uri="{BB962C8B-B14F-4D97-AF65-F5344CB8AC3E}">
        <p14:creationId xmlns:p14="http://schemas.microsoft.com/office/powerpoint/2010/main" val="40087683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39AB9-16D5-49D6-8AA8-1ABDEA0ED160}"/>
              </a:ext>
            </a:extLst>
          </p:cNvPr>
          <p:cNvSpPr>
            <a:spLocks noGrp="1"/>
          </p:cNvSpPr>
          <p:nvPr>
            <p:ph type="title"/>
          </p:nvPr>
        </p:nvSpPr>
        <p:spPr/>
        <p:txBody>
          <a:bodyPr/>
          <a:lstStyle/>
          <a:p>
            <a:r>
              <a:rPr lang="en-MY" dirty="0"/>
              <a:t>Levels of Management</a:t>
            </a:r>
          </a:p>
        </p:txBody>
      </p:sp>
      <p:pic>
        <p:nvPicPr>
          <p:cNvPr id="11" name="Content Placeholder 10">
            <a:extLst>
              <a:ext uri="{FF2B5EF4-FFF2-40B4-BE49-F238E27FC236}">
                <a16:creationId xmlns:a16="http://schemas.microsoft.com/office/drawing/2014/main" id="{FD757A1D-1221-4D30-85E9-4F50CEA4AE1A}"/>
              </a:ext>
            </a:extLst>
          </p:cNvPr>
          <p:cNvPicPr>
            <a:picLocks noGrp="1" noChangeAspect="1"/>
          </p:cNvPicPr>
          <p:nvPr>
            <p:ph idx="1"/>
          </p:nvPr>
        </p:nvPicPr>
        <p:blipFill>
          <a:blip r:embed="rId2"/>
          <a:stretch>
            <a:fillRect/>
          </a:stretch>
        </p:blipFill>
        <p:spPr>
          <a:xfrm>
            <a:off x="1043608" y="1772816"/>
            <a:ext cx="5904656" cy="4108161"/>
          </a:xfrm>
        </p:spPr>
      </p:pic>
    </p:spTree>
    <p:extLst>
      <p:ext uri="{BB962C8B-B14F-4D97-AF65-F5344CB8AC3E}">
        <p14:creationId xmlns:p14="http://schemas.microsoft.com/office/powerpoint/2010/main" val="22323378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57EF2-3B3F-4AA4-8360-C5BF754D67FE}"/>
              </a:ext>
            </a:extLst>
          </p:cNvPr>
          <p:cNvSpPr>
            <a:spLocks noGrp="1"/>
          </p:cNvSpPr>
          <p:nvPr>
            <p:ph type="title"/>
          </p:nvPr>
        </p:nvSpPr>
        <p:spPr/>
        <p:txBody>
          <a:bodyPr/>
          <a:lstStyle/>
          <a:p>
            <a:r>
              <a:rPr lang="en-MY" dirty="0"/>
              <a:t>Organisational Structure</a:t>
            </a:r>
          </a:p>
        </p:txBody>
      </p:sp>
      <p:sp>
        <p:nvSpPr>
          <p:cNvPr id="3" name="Content Placeholder 2">
            <a:extLst>
              <a:ext uri="{FF2B5EF4-FFF2-40B4-BE49-F238E27FC236}">
                <a16:creationId xmlns:a16="http://schemas.microsoft.com/office/drawing/2014/main" id="{F95F62D1-3B6F-466B-AE34-31DDFD71584B}"/>
              </a:ext>
            </a:extLst>
          </p:cNvPr>
          <p:cNvSpPr>
            <a:spLocks noGrp="1"/>
          </p:cNvSpPr>
          <p:nvPr>
            <p:ph idx="1"/>
          </p:nvPr>
        </p:nvSpPr>
        <p:spPr/>
        <p:txBody>
          <a:bodyPr/>
          <a:lstStyle/>
          <a:p>
            <a:pPr marL="829945" marR="858520">
              <a:spcBef>
                <a:spcPts val="915"/>
              </a:spcBef>
              <a:spcAft>
                <a:spcPts val="0"/>
              </a:spcAft>
            </a:pPr>
            <a:r>
              <a:rPr lang="en-US" sz="2000" dirty="0">
                <a:effectLst/>
                <a:ea typeface="Calibri" panose="020F0502020204030204" pitchFamily="34" charset="0"/>
              </a:rPr>
              <a:t>Structure is all the people, positions, procedures, processes, culture, technology and related elements that comprise the organization.</a:t>
            </a:r>
          </a:p>
          <a:p>
            <a:pPr marL="829945" marR="858520">
              <a:spcBef>
                <a:spcPts val="915"/>
              </a:spcBef>
              <a:spcAft>
                <a:spcPts val="0"/>
              </a:spcAft>
            </a:pPr>
            <a:r>
              <a:rPr lang="en-US" sz="2000" dirty="0">
                <a:effectLst/>
                <a:ea typeface="Calibri" panose="020F0502020204030204" pitchFamily="34" charset="0"/>
              </a:rPr>
              <a:t> It defines how all the pieces, parts and processes work together . </a:t>
            </a:r>
          </a:p>
          <a:p>
            <a:pPr marL="829945" marR="858520">
              <a:spcBef>
                <a:spcPts val="915"/>
              </a:spcBef>
              <a:spcAft>
                <a:spcPts val="0"/>
              </a:spcAft>
            </a:pPr>
            <a:r>
              <a:rPr lang="en-US" sz="2000" dirty="0">
                <a:effectLst/>
                <a:ea typeface="Calibri" panose="020F0502020204030204" pitchFamily="34" charset="0"/>
              </a:rPr>
              <a:t>This structure must be totally aligned with strategy for the organization to achieve its mission and goals. Structure supports strategy.</a:t>
            </a:r>
            <a:endParaRPr lang="en-MY" sz="2000" dirty="0">
              <a:effectLst/>
              <a:ea typeface="Calibri" panose="020F0502020204030204" pitchFamily="34" charset="0"/>
            </a:endParaRPr>
          </a:p>
          <a:p>
            <a:pPr marL="0" indent="0">
              <a:spcBef>
                <a:spcPts val="55"/>
              </a:spcBef>
              <a:spcAft>
                <a:spcPts val="0"/>
              </a:spcAft>
              <a:buNone/>
            </a:pPr>
            <a:r>
              <a:rPr lang="en-US" sz="2000" dirty="0">
                <a:effectLst/>
                <a:ea typeface="Calibri" panose="020F0502020204030204" pitchFamily="34" charset="0"/>
              </a:rPr>
              <a:t> </a:t>
            </a:r>
            <a:endParaRPr lang="en-MY" sz="2000" dirty="0">
              <a:effectLst/>
              <a:ea typeface="Calibri" panose="020F0502020204030204" pitchFamily="34" charset="0"/>
            </a:endParaRPr>
          </a:p>
          <a:p>
            <a:pPr marL="829945">
              <a:spcAft>
                <a:spcPts val="0"/>
              </a:spcAft>
            </a:pPr>
            <a:r>
              <a:rPr lang="en-US" sz="2000" dirty="0">
                <a:effectLst/>
                <a:ea typeface="Calibri" panose="020F0502020204030204" pitchFamily="34" charset="0"/>
              </a:rPr>
              <a:t>If an organization changes its strategy, it must change its structure to support the new</a:t>
            </a:r>
            <a:r>
              <a:rPr lang="en-MY" sz="2000" dirty="0">
                <a:ea typeface="Calibri" panose="020F0502020204030204" pitchFamily="34" charset="0"/>
              </a:rPr>
              <a:t> </a:t>
            </a:r>
            <a:r>
              <a:rPr lang="en-US" sz="2000" dirty="0">
                <a:effectLst/>
                <a:ea typeface="Calibri" panose="020F0502020204030204" pitchFamily="34" charset="0"/>
              </a:rPr>
              <a:t>strategy</a:t>
            </a:r>
            <a:endParaRPr lang="en-MY" sz="2000" dirty="0"/>
          </a:p>
        </p:txBody>
      </p:sp>
    </p:spTree>
    <p:extLst>
      <p:ext uri="{BB962C8B-B14F-4D97-AF65-F5344CB8AC3E}">
        <p14:creationId xmlns:p14="http://schemas.microsoft.com/office/powerpoint/2010/main" val="8810008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D2B96-98DD-4B2D-8D15-D99465A3383C}"/>
              </a:ext>
            </a:extLst>
          </p:cNvPr>
          <p:cNvSpPr>
            <a:spLocks noGrp="1"/>
          </p:cNvSpPr>
          <p:nvPr>
            <p:ph type="title"/>
          </p:nvPr>
        </p:nvSpPr>
        <p:spPr/>
        <p:txBody>
          <a:bodyPr/>
          <a:lstStyle/>
          <a:p>
            <a:r>
              <a:rPr lang="en-MY" dirty="0"/>
              <a:t>Span of Control</a:t>
            </a:r>
          </a:p>
        </p:txBody>
      </p:sp>
      <p:sp>
        <p:nvSpPr>
          <p:cNvPr id="3" name="Content Placeholder 2">
            <a:extLst>
              <a:ext uri="{FF2B5EF4-FFF2-40B4-BE49-F238E27FC236}">
                <a16:creationId xmlns:a16="http://schemas.microsoft.com/office/drawing/2014/main" id="{29754022-6A3C-4E92-AE2A-A6C669779805}"/>
              </a:ext>
            </a:extLst>
          </p:cNvPr>
          <p:cNvSpPr>
            <a:spLocks noGrp="1"/>
          </p:cNvSpPr>
          <p:nvPr>
            <p:ph idx="1"/>
          </p:nvPr>
        </p:nvSpPr>
        <p:spPr/>
        <p:txBody>
          <a:bodyPr/>
          <a:lstStyle/>
          <a:p>
            <a:r>
              <a:rPr lang="en-MY" dirty="0"/>
              <a:t>The number of people who report to one manager in a hierarchy</a:t>
            </a:r>
          </a:p>
          <a:p>
            <a:r>
              <a:rPr lang="en-MY" dirty="0"/>
              <a:t>The more people under the control of one manager – wider span of control</a:t>
            </a:r>
          </a:p>
          <a:p>
            <a:endParaRPr lang="en-MY" dirty="0"/>
          </a:p>
        </p:txBody>
      </p:sp>
      <p:pic>
        <p:nvPicPr>
          <p:cNvPr id="5" name="Picture 4">
            <a:extLst>
              <a:ext uri="{FF2B5EF4-FFF2-40B4-BE49-F238E27FC236}">
                <a16:creationId xmlns:a16="http://schemas.microsoft.com/office/drawing/2014/main" id="{04512FF4-4F81-4CDA-85D0-9C7C4CD72515}"/>
              </a:ext>
            </a:extLst>
          </p:cNvPr>
          <p:cNvPicPr>
            <a:picLocks noChangeAspect="1"/>
          </p:cNvPicPr>
          <p:nvPr/>
        </p:nvPicPr>
        <p:blipFill>
          <a:blip r:embed="rId2"/>
          <a:stretch>
            <a:fillRect/>
          </a:stretch>
        </p:blipFill>
        <p:spPr>
          <a:xfrm>
            <a:off x="1475656" y="3795712"/>
            <a:ext cx="5219700" cy="2924175"/>
          </a:xfrm>
          <a:prstGeom prst="rect">
            <a:avLst/>
          </a:prstGeom>
        </p:spPr>
      </p:pic>
    </p:spTree>
    <p:extLst>
      <p:ext uri="{BB962C8B-B14F-4D97-AF65-F5344CB8AC3E}">
        <p14:creationId xmlns:p14="http://schemas.microsoft.com/office/powerpoint/2010/main" val="38086202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8B3A0-EA0E-4157-94AB-106BEC8E5EA5}"/>
              </a:ext>
            </a:extLst>
          </p:cNvPr>
          <p:cNvSpPr>
            <a:spLocks noGrp="1"/>
          </p:cNvSpPr>
          <p:nvPr>
            <p:ph type="title"/>
          </p:nvPr>
        </p:nvSpPr>
        <p:spPr/>
        <p:txBody>
          <a:bodyPr/>
          <a:lstStyle/>
          <a:p>
            <a:r>
              <a:rPr lang="en-MY" dirty="0"/>
              <a:t>Chain of Command</a:t>
            </a:r>
          </a:p>
        </p:txBody>
      </p:sp>
      <p:pic>
        <p:nvPicPr>
          <p:cNvPr id="5" name="Content Placeholder 4">
            <a:extLst>
              <a:ext uri="{FF2B5EF4-FFF2-40B4-BE49-F238E27FC236}">
                <a16:creationId xmlns:a16="http://schemas.microsoft.com/office/drawing/2014/main" id="{339A54F7-D390-4BBD-9802-5A5DF31EDB5C}"/>
              </a:ext>
            </a:extLst>
          </p:cNvPr>
          <p:cNvPicPr>
            <a:picLocks noGrp="1" noChangeAspect="1"/>
          </p:cNvPicPr>
          <p:nvPr>
            <p:ph idx="1"/>
          </p:nvPr>
        </p:nvPicPr>
        <p:blipFill>
          <a:blip r:embed="rId2"/>
          <a:stretch>
            <a:fillRect/>
          </a:stretch>
        </p:blipFill>
        <p:spPr>
          <a:xfrm>
            <a:off x="914400" y="3721491"/>
            <a:ext cx="4895850" cy="2695575"/>
          </a:xfrm>
        </p:spPr>
      </p:pic>
      <p:sp>
        <p:nvSpPr>
          <p:cNvPr id="7" name="TextBox 6">
            <a:extLst>
              <a:ext uri="{FF2B5EF4-FFF2-40B4-BE49-F238E27FC236}">
                <a16:creationId xmlns:a16="http://schemas.microsoft.com/office/drawing/2014/main" id="{3AFA0CAA-792D-404A-9C29-6CC614C8150C}"/>
              </a:ext>
            </a:extLst>
          </p:cNvPr>
          <p:cNvSpPr txBox="1"/>
          <p:nvPr/>
        </p:nvSpPr>
        <p:spPr>
          <a:xfrm>
            <a:off x="827584" y="1601656"/>
            <a:ext cx="7488832" cy="1938992"/>
          </a:xfrm>
          <a:prstGeom prst="rect">
            <a:avLst/>
          </a:prstGeom>
          <a:noFill/>
        </p:spPr>
        <p:txBody>
          <a:bodyPr wrap="square">
            <a:spAutoFit/>
          </a:bodyPr>
          <a:lstStyle/>
          <a:p>
            <a:r>
              <a:rPr lang="en-US" sz="2400" dirty="0">
                <a:effectLst/>
                <a:latin typeface="+mn-lt"/>
                <a:ea typeface="Calibri" panose="020F0502020204030204" pitchFamily="34" charset="0"/>
              </a:rPr>
              <a:t>Centralization is the retention of decision-making authority by a high-level manager</a:t>
            </a:r>
          </a:p>
          <a:p>
            <a:endParaRPr lang="en-US" sz="2400" dirty="0">
              <a:latin typeface="+mn-lt"/>
            </a:endParaRPr>
          </a:p>
          <a:p>
            <a:r>
              <a:rPr lang="en-US" sz="2400" dirty="0">
                <a:effectLst/>
                <a:latin typeface="+mn-lt"/>
                <a:ea typeface="Calibri" panose="020F0502020204030204" pitchFamily="34" charset="0"/>
              </a:rPr>
              <a:t>Decentralization is the process of distributing authority throughout an organization</a:t>
            </a:r>
            <a:endParaRPr lang="en-MY" sz="2400" dirty="0">
              <a:latin typeface="+mn-lt"/>
            </a:endParaRPr>
          </a:p>
        </p:txBody>
      </p:sp>
    </p:spTree>
    <p:extLst>
      <p:ext uri="{BB962C8B-B14F-4D97-AF65-F5344CB8AC3E}">
        <p14:creationId xmlns:p14="http://schemas.microsoft.com/office/powerpoint/2010/main" val="2655236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2E2F-EAC7-4281-B4A0-C5DF79B5FE6B}"/>
              </a:ext>
            </a:extLst>
          </p:cNvPr>
          <p:cNvSpPr>
            <a:spLocks noGrp="1"/>
          </p:cNvSpPr>
          <p:nvPr>
            <p:ph type="title"/>
          </p:nvPr>
        </p:nvSpPr>
        <p:spPr/>
        <p:txBody>
          <a:bodyPr/>
          <a:lstStyle/>
          <a:p>
            <a:r>
              <a:rPr lang="en-MY" dirty="0"/>
              <a:t>Organisational Structure</a:t>
            </a:r>
          </a:p>
        </p:txBody>
      </p:sp>
      <p:pic>
        <p:nvPicPr>
          <p:cNvPr id="5" name="Content Placeholder 4">
            <a:extLst>
              <a:ext uri="{FF2B5EF4-FFF2-40B4-BE49-F238E27FC236}">
                <a16:creationId xmlns:a16="http://schemas.microsoft.com/office/drawing/2014/main" id="{718E7DD5-2A56-414E-8537-796233F45E38}"/>
              </a:ext>
            </a:extLst>
          </p:cNvPr>
          <p:cNvPicPr>
            <a:picLocks noGrp="1" noChangeAspect="1"/>
          </p:cNvPicPr>
          <p:nvPr>
            <p:ph idx="1"/>
          </p:nvPr>
        </p:nvPicPr>
        <p:blipFill>
          <a:blip r:embed="rId3"/>
          <a:stretch>
            <a:fillRect/>
          </a:stretch>
        </p:blipFill>
        <p:spPr>
          <a:xfrm>
            <a:off x="1115616" y="1844824"/>
            <a:ext cx="7390660" cy="4104456"/>
          </a:xfrm>
        </p:spPr>
      </p:pic>
    </p:spTree>
    <p:extLst>
      <p:ext uri="{BB962C8B-B14F-4D97-AF65-F5344CB8AC3E}">
        <p14:creationId xmlns:p14="http://schemas.microsoft.com/office/powerpoint/2010/main" val="13612985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57037-9AB3-4E7F-8911-10F9A4EE678E}"/>
              </a:ext>
            </a:extLst>
          </p:cNvPr>
          <p:cNvSpPr>
            <a:spLocks noGrp="1"/>
          </p:cNvSpPr>
          <p:nvPr>
            <p:ph type="title"/>
          </p:nvPr>
        </p:nvSpPr>
        <p:spPr/>
        <p:txBody>
          <a:bodyPr/>
          <a:lstStyle/>
          <a:p>
            <a:r>
              <a:rPr lang="en-MY" dirty="0"/>
              <a:t>Geographic Structure</a:t>
            </a:r>
          </a:p>
        </p:txBody>
      </p:sp>
      <p:sp>
        <p:nvSpPr>
          <p:cNvPr id="6" name="TextBox 5">
            <a:extLst>
              <a:ext uri="{FF2B5EF4-FFF2-40B4-BE49-F238E27FC236}">
                <a16:creationId xmlns:a16="http://schemas.microsoft.com/office/drawing/2014/main" id="{86EC2F5F-CF76-4EF5-984F-08A7AE0E6C7A}"/>
              </a:ext>
            </a:extLst>
          </p:cNvPr>
          <p:cNvSpPr txBox="1"/>
          <p:nvPr/>
        </p:nvSpPr>
        <p:spPr>
          <a:xfrm>
            <a:off x="683568" y="1536174"/>
            <a:ext cx="8208912" cy="2554545"/>
          </a:xfrm>
          <a:prstGeom prst="rect">
            <a:avLst/>
          </a:prstGeom>
          <a:noFill/>
        </p:spPr>
        <p:txBody>
          <a:bodyPr wrap="square" rtlCol="0">
            <a:spAutoFit/>
          </a:bodyPr>
          <a:lstStyle/>
          <a:p>
            <a:pPr marL="457200" indent="-457200">
              <a:buAutoNum type="arabicPeriod"/>
            </a:pPr>
            <a:r>
              <a:rPr lang="en-MY" sz="2000" dirty="0"/>
              <a:t>Ethnocentric approach – fill key positions with parent country nationals</a:t>
            </a:r>
          </a:p>
          <a:p>
            <a:pPr marL="457200" indent="-457200">
              <a:buAutoNum type="arabicPeriod"/>
            </a:pPr>
            <a:r>
              <a:rPr lang="en-MY" sz="2000" dirty="0"/>
              <a:t>Polycentric approach – Recruit host country nationals to manage subsidiaries in their own country and parent country nationals for positions at headquarters</a:t>
            </a:r>
          </a:p>
          <a:p>
            <a:pPr marL="457200" indent="-457200">
              <a:buAutoNum type="arabicPeriod"/>
            </a:pPr>
            <a:r>
              <a:rPr lang="en-MY" sz="2000" dirty="0"/>
              <a:t>Geocentric approach seek the best people regardless of nationality</a:t>
            </a:r>
          </a:p>
          <a:p>
            <a:pPr marL="457200" indent="-457200">
              <a:buAutoNum type="arabicPeriod"/>
            </a:pPr>
            <a:r>
              <a:rPr lang="en-US" sz="2000" dirty="0"/>
              <a:t>Regio centric staffing is a lot like polycentric staffing in that host-country nationals staff each foreign subsidiary to a high degree</a:t>
            </a:r>
            <a:endParaRPr lang="en-MY" sz="2000" dirty="0"/>
          </a:p>
        </p:txBody>
      </p:sp>
      <p:pic>
        <p:nvPicPr>
          <p:cNvPr id="9" name="Picture 8">
            <a:extLst>
              <a:ext uri="{FF2B5EF4-FFF2-40B4-BE49-F238E27FC236}">
                <a16:creationId xmlns:a16="http://schemas.microsoft.com/office/drawing/2014/main" id="{D8862BD4-1F4F-4EA5-8567-F70EC0EC5A61}"/>
              </a:ext>
            </a:extLst>
          </p:cNvPr>
          <p:cNvPicPr>
            <a:picLocks noChangeAspect="1"/>
          </p:cNvPicPr>
          <p:nvPr/>
        </p:nvPicPr>
        <p:blipFill>
          <a:blip r:embed="rId2"/>
          <a:stretch>
            <a:fillRect/>
          </a:stretch>
        </p:blipFill>
        <p:spPr>
          <a:xfrm>
            <a:off x="1907704" y="4104310"/>
            <a:ext cx="4638675" cy="2638425"/>
          </a:xfrm>
          <a:prstGeom prst="rect">
            <a:avLst/>
          </a:prstGeom>
        </p:spPr>
      </p:pic>
    </p:spTree>
    <p:extLst>
      <p:ext uri="{BB962C8B-B14F-4D97-AF65-F5344CB8AC3E}">
        <p14:creationId xmlns:p14="http://schemas.microsoft.com/office/powerpoint/2010/main" val="22494277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1701</TotalTime>
  <Words>1041</Words>
  <Application>Microsoft Office PowerPoint</Application>
  <PresentationFormat>On-screen Show (4:3)</PresentationFormat>
  <Paragraphs>133</Paragraphs>
  <Slides>27</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Times New Roman</vt:lpstr>
      <vt:lpstr>Wingdings</vt:lpstr>
      <vt:lpstr>Office Theme</vt:lpstr>
      <vt:lpstr>BUSINESS LEADERSHIP - I</vt:lpstr>
      <vt:lpstr>House Rules</vt:lpstr>
      <vt:lpstr>Class Schedule</vt:lpstr>
      <vt:lpstr>Welcome Message from HRCI CEO</vt:lpstr>
      <vt:lpstr>Exam Contents</vt:lpstr>
      <vt:lpstr>Business Leadership (31%) </vt:lpstr>
      <vt:lpstr>PowerPoint Presentation</vt:lpstr>
      <vt:lpstr>Historical Context</vt:lpstr>
      <vt:lpstr>Reason for rapid expansion</vt:lpstr>
      <vt:lpstr>Cotton Gin Machine</vt:lpstr>
      <vt:lpstr>Industrial Revolution</vt:lpstr>
      <vt:lpstr>Three Primary Theories</vt:lpstr>
      <vt:lpstr>Henry Fayol</vt:lpstr>
      <vt:lpstr>Functions of Management</vt:lpstr>
      <vt:lpstr>Frederick Taylor</vt:lpstr>
      <vt:lpstr>Max Weber</vt:lpstr>
      <vt:lpstr>Bureaucracy</vt:lpstr>
      <vt:lpstr>Commonalities of the Theories</vt:lpstr>
      <vt:lpstr>PowerPoint Presentation</vt:lpstr>
      <vt:lpstr>Essentials of Organisation</vt:lpstr>
      <vt:lpstr>Levels of Management</vt:lpstr>
      <vt:lpstr>Organisational Structure</vt:lpstr>
      <vt:lpstr>Span of Control</vt:lpstr>
      <vt:lpstr>Chain of Command</vt:lpstr>
      <vt:lpstr>Organisational Structure</vt:lpstr>
      <vt:lpstr>Geographic Structure</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63</cp:revision>
  <cp:lastPrinted>1601-01-01T00:00:00Z</cp:lastPrinted>
  <dcterms:created xsi:type="dcterms:W3CDTF">2020-07-09T15:12:46Z</dcterms:created>
  <dcterms:modified xsi:type="dcterms:W3CDTF">2021-01-17T06:28:54Z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