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7"/>
  </p:notesMasterIdLst>
  <p:handoutMasterIdLst>
    <p:handoutMasterId r:id="rId28"/>
  </p:handoutMasterIdLst>
  <p:sldIdLst>
    <p:sldId id="256" r:id="rId2"/>
    <p:sldId id="292" r:id="rId3"/>
    <p:sldId id="357" r:id="rId4"/>
    <p:sldId id="258" r:id="rId5"/>
    <p:sldId id="291" r:id="rId6"/>
    <p:sldId id="288" r:id="rId7"/>
    <p:sldId id="280" r:id="rId8"/>
    <p:sldId id="281" r:id="rId9"/>
    <p:sldId id="282" r:id="rId10"/>
    <p:sldId id="283" r:id="rId11"/>
    <p:sldId id="259" r:id="rId12"/>
    <p:sldId id="279" r:id="rId13"/>
    <p:sldId id="260" r:id="rId14"/>
    <p:sldId id="284" r:id="rId15"/>
    <p:sldId id="285" r:id="rId16"/>
    <p:sldId id="261" r:id="rId17"/>
    <p:sldId id="286" r:id="rId18"/>
    <p:sldId id="262" r:id="rId19"/>
    <p:sldId id="263" r:id="rId20"/>
    <p:sldId id="265" r:id="rId21"/>
    <p:sldId id="266" r:id="rId22"/>
    <p:sldId id="264" r:id="rId23"/>
    <p:sldId id="267" r:id="rId24"/>
    <p:sldId id="268" r:id="rId25"/>
    <p:sldId id="276" r:id="rId2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val="386745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1984479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7CB9-38B6-489C-B933-4BFEC42AE004}"/>
              </a:ext>
            </a:extLst>
          </p:cNvPr>
          <p:cNvSpPr>
            <a:spLocks noGrp="1"/>
          </p:cNvSpPr>
          <p:nvPr>
            <p:ph type="title"/>
          </p:nvPr>
        </p:nvSpPr>
        <p:spPr/>
        <p:txBody>
          <a:bodyPr/>
          <a:lstStyle/>
          <a:p>
            <a:r>
              <a:rPr lang="en-MY" dirty="0" err="1"/>
              <a:t>Webex</a:t>
            </a:r>
            <a:r>
              <a:rPr lang="en-MY" dirty="0"/>
              <a:t> Options</a:t>
            </a:r>
          </a:p>
        </p:txBody>
      </p:sp>
      <p:sp>
        <p:nvSpPr>
          <p:cNvPr id="3" name="Content Placeholder 2">
            <a:extLst>
              <a:ext uri="{FF2B5EF4-FFF2-40B4-BE49-F238E27FC236}">
                <a16:creationId xmlns:a16="http://schemas.microsoft.com/office/drawing/2014/main" id="{E421F1BF-1AEF-443D-88B9-94B63E0B1A9A}"/>
              </a:ext>
            </a:extLst>
          </p:cNvPr>
          <p:cNvSpPr>
            <a:spLocks noGrp="1"/>
          </p:cNvSpPr>
          <p:nvPr>
            <p:ph idx="1"/>
          </p:nvPr>
        </p:nvSpPr>
        <p:spPr/>
        <p:txBody>
          <a:bodyPr/>
          <a:lstStyle/>
          <a:p>
            <a:r>
              <a:rPr lang="en-MY" dirty="0"/>
              <a:t>When in doubt raise the hand option</a:t>
            </a:r>
          </a:p>
          <a:p>
            <a:endParaRPr lang="en-MY" dirty="0"/>
          </a:p>
          <a:p>
            <a:endParaRPr lang="en-MY" dirty="0"/>
          </a:p>
          <a:p>
            <a:endParaRPr lang="en-MY" dirty="0"/>
          </a:p>
          <a:p>
            <a:r>
              <a:rPr lang="en-MY" dirty="0"/>
              <a:t>Unmute microphone while speaking and mute when not needed</a:t>
            </a:r>
          </a:p>
          <a:p>
            <a:pPr marL="0" indent="0">
              <a:buNone/>
            </a:pPr>
            <a:endParaRPr lang="en-MY" dirty="0"/>
          </a:p>
        </p:txBody>
      </p:sp>
      <p:pic>
        <p:nvPicPr>
          <p:cNvPr id="5" name="Picture 4">
            <a:extLst>
              <a:ext uri="{FF2B5EF4-FFF2-40B4-BE49-F238E27FC236}">
                <a16:creationId xmlns:a16="http://schemas.microsoft.com/office/drawing/2014/main" id="{CE2051AF-327E-4E1C-BA27-64A33BB80A75}"/>
              </a:ext>
            </a:extLst>
          </p:cNvPr>
          <p:cNvPicPr>
            <a:picLocks noChangeAspect="1"/>
          </p:cNvPicPr>
          <p:nvPr/>
        </p:nvPicPr>
        <p:blipFill>
          <a:blip r:embed="rId2"/>
          <a:stretch>
            <a:fillRect/>
          </a:stretch>
        </p:blipFill>
        <p:spPr>
          <a:xfrm>
            <a:off x="1403648" y="2219472"/>
            <a:ext cx="4324350" cy="1276350"/>
          </a:xfrm>
          <a:prstGeom prst="rect">
            <a:avLst/>
          </a:prstGeom>
        </p:spPr>
      </p:pic>
      <p:pic>
        <p:nvPicPr>
          <p:cNvPr id="7" name="Picture 6">
            <a:extLst>
              <a:ext uri="{FF2B5EF4-FFF2-40B4-BE49-F238E27FC236}">
                <a16:creationId xmlns:a16="http://schemas.microsoft.com/office/drawing/2014/main" id="{F1C13F9B-3DB6-411C-A901-91DDDABB384F}"/>
              </a:ext>
            </a:extLst>
          </p:cNvPr>
          <p:cNvPicPr>
            <a:picLocks noChangeAspect="1"/>
          </p:cNvPicPr>
          <p:nvPr/>
        </p:nvPicPr>
        <p:blipFill>
          <a:blip r:embed="rId3"/>
          <a:stretch>
            <a:fillRect/>
          </a:stretch>
        </p:blipFill>
        <p:spPr>
          <a:xfrm>
            <a:off x="914400" y="4925506"/>
            <a:ext cx="4200525" cy="1647825"/>
          </a:xfrm>
          <a:prstGeom prst="rect">
            <a:avLst/>
          </a:prstGeom>
        </p:spPr>
      </p:pic>
    </p:spTree>
    <p:extLst>
      <p:ext uri="{BB962C8B-B14F-4D97-AF65-F5344CB8AC3E}">
        <p14:creationId xmlns:p14="http://schemas.microsoft.com/office/powerpoint/2010/main" val="375852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lstStyle/>
          <a:p>
            <a:r>
              <a:rPr lang="en-MY" dirty="0"/>
              <a:t>Class Timings</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a:xfrm>
            <a:off x="914400" y="1875657"/>
            <a:ext cx="7772400" cy="2836912"/>
          </a:xfrm>
        </p:spPr>
        <p:txBody>
          <a:bodyPr/>
          <a:lstStyle/>
          <a:p>
            <a:r>
              <a:rPr lang="en-MY" dirty="0"/>
              <a:t>10 AM  to 12:45 Noon</a:t>
            </a:r>
          </a:p>
          <a:p>
            <a:r>
              <a:rPr lang="en-MY" dirty="0"/>
              <a:t>Divided into two halves</a:t>
            </a:r>
          </a:p>
          <a:p>
            <a:r>
              <a:rPr lang="en-MY" dirty="0"/>
              <a:t>1</a:t>
            </a:r>
            <a:r>
              <a:rPr lang="en-MY" baseline="30000" dirty="0"/>
              <a:t>st</a:t>
            </a:r>
            <a:r>
              <a:rPr lang="en-MY" dirty="0"/>
              <a:t> half from 10 to 11:15 AM</a:t>
            </a:r>
          </a:p>
          <a:p>
            <a:r>
              <a:rPr lang="en-MY" dirty="0"/>
              <a:t>15 mins break - 11:15 to 11:30 AM</a:t>
            </a:r>
          </a:p>
          <a:p>
            <a:r>
              <a:rPr lang="en-MY" dirty="0"/>
              <a:t>2</a:t>
            </a:r>
            <a:r>
              <a:rPr lang="en-MY" baseline="30000" dirty="0"/>
              <a:t>nd</a:t>
            </a:r>
            <a:r>
              <a:rPr lang="en-MY" dirty="0"/>
              <a:t> half from 11:30 to 12:45 Noon</a:t>
            </a:r>
          </a:p>
          <a:p>
            <a:endParaRPr lang="en-MY" dirty="0"/>
          </a:p>
        </p:txBody>
      </p:sp>
    </p:spTree>
    <p:extLst>
      <p:ext uri="{BB962C8B-B14F-4D97-AF65-F5344CB8AC3E}">
        <p14:creationId xmlns:p14="http://schemas.microsoft.com/office/powerpoint/2010/main" val="492140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3142" y="1916832"/>
            <a:ext cx="6569177" cy="3312368"/>
          </a:xfrm>
        </p:spPr>
        <p:txBody>
          <a:bodyPr/>
          <a:lstStyle/>
          <a:p>
            <a:r>
              <a:rPr lang="en-MY" dirty="0"/>
              <a:t>Welcome to the batch 04 of </a:t>
            </a:r>
            <a:r>
              <a:rPr lang="en-MY" dirty="0" err="1"/>
              <a:t>SPHRi</a:t>
            </a:r>
            <a:endParaRPr lang="en-MY" dirty="0"/>
          </a:p>
          <a:p>
            <a:endParaRPr lang="en-MY" dirty="0"/>
          </a:p>
          <a:p>
            <a:r>
              <a:rPr lang="en-MY" dirty="0"/>
              <a:t>Brief Introduction about yourself</a:t>
            </a:r>
          </a:p>
          <a:p>
            <a:pPr marL="0" indent="0">
              <a:buNone/>
            </a:pPr>
            <a:r>
              <a:rPr lang="en-MY" dirty="0"/>
              <a:t>	- Industry</a:t>
            </a:r>
          </a:p>
          <a:p>
            <a:pPr marL="0" indent="0">
              <a:buNone/>
            </a:pPr>
            <a:r>
              <a:rPr lang="en-MY" dirty="0"/>
              <a:t>	- Location</a:t>
            </a:r>
          </a:p>
          <a:p>
            <a:pPr marL="0" indent="0">
              <a:buNone/>
            </a:pPr>
            <a:r>
              <a:rPr lang="en-MY" dirty="0"/>
              <a:t>	- If taken any HRCI exams before</a:t>
            </a:r>
          </a:p>
        </p:txBody>
      </p:sp>
    </p:spTree>
    <p:extLst>
      <p:ext uri="{BB962C8B-B14F-4D97-AF65-F5344CB8AC3E}">
        <p14:creationId xmlns:p14="http://schemas.microsoft.com/office/powerpoint/2010/main" val="2792601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7440" y="1916832"/>
            <a:ext cx="8005039" cy="3340968"/>
          </a:xfrm>
        </p:spPr>
        <p:txBody>
          <a:bodyPr/>
          <a:lstStyle/>
          <a:p>
            <a:pPr marL="0" indent="0">
              <a:buNone/>
            </a:pPr>
            <a:r>
              <a:rPr lang="en-MY" dirty="0"/>
              <a:t>01 | Business Leadership (31%)</a:t>
            </a:r>
          </a:p>
          <a:p>
            <a:pPr marL="0" indent="0">
              <a:buNone/>
            </a:pPr>
            <a:r>
              <a:rPr lang="en-MY" dirty="0"/>
              <a:t>02 | Talent Development and Management (27%)</a:t>
            </a:r>
          </a:p>
          <a:p>
            <a:pPr marL="0" indent="0">
              <a:buNone/>
            </a:pPr>
            <a:r>
              <a:rPr lang="en-MY" dirty="0"/>
              <a:t>03 | HR Service Delivery (24%)</a:t>
            </a:r>
          </a:p>
          <a:p>
            <a:pPr marL="0" indent="0">
              <a:buNone/>
            </a:pPr>
            <a:r>
              <a:rPr lang="en-MY" dirty="0"/>
              <a:t>04 | Measurement and Analysis (18%)</a:t>
            </a:r>
          </a:p>
        </p:txBody>
      </p:sp>
    </p:spTree>
    <p:extLst>
      <p:ext uri="{BB962C8B-B14F-4D97-AF65-F5344CB8AC3E}">
        <p14:creationId xmlns:p14="http://schemas.microsoft.com/office/powerpoint/2010/main" val="1731749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B21B7-FC19-42C6-A39B-5BABDB6EEA87}"/>
              </a:ext>
            </a:extLst>
          </p:cNvPr>
          <p:cNvSpPr>
            <a:spLocks noGrp="1"/>
          </p:cNvSpPr>
          <p:nvPr>
            <p:ph type="title"/>
          </p:nvPr>
        </p:nvSpPr>
        <p:spPr/>
        <p:txBody>
          <a:bodyPr/>
          <a:lstStyle/>
          <a:p>
            <a:r>
              <a:rPr lang="en-MY" dirty="0"/>
              <a:t>Business Leadership (31%) </a:t>
            </a:r>
          </a:p>
        </p:txBody>
      </p:sp>
      <p:sp>
        <p:nvSpPr>
          <p:cNvPr id="3" name="Content Placeholder 2">
            <a:extLst>
              <a:ext uri="{FF2B5EF4-FFF2-40B4-BE49-F238E27FC236}">
                <a16:creationId xmlns:a16="http://schemas.microsoft.com/office/drawing/2014/main" id="{29DCA237-5323-46D5-9990-A745BCB679AF}"/>
              </a:ext>
            </a:extLst>
          </p:cNvPr>
          <p:cNvSpPr>
            <a:spLocks noGrp="1"/>
          </p:cNvSpPr>
          <p:nvPr>
            <p:ph idx="1"/>
          </p:nvPr>
        </p:nvSpPr>
        <p:spPr/>
        <p:txBody>
          <a:bodyPr/>
          <a:lstStyle/>
          <a:p>
            <a:pPr marL="0" indent="0">
              <a:buNone/>
            </a:pPr>
            <a:r>
              <a:rPr lang="en-MY" dirty="0"/>
              <a:t>Leading the HR function, providing strategic HR consultation to senior management, and developing partnerships with all areas in the organization. Contributing to the overall strategy of the organization through activities such as evaluating organizations considered for mergers and acquisitions, conducting human capital analyses, and understanding global HR issues.</a:t>
            </a:r>
          </a:p>
        </p:txBody>
      </p:sp>
    </p:spTree>
    <p:extLst>
      <p:ext uri="{BB962C8B-B14F-4D97-AF65-F5344CB8AC3E}">
        <p14:creationId xmlns:p14="http://schemas.microsoft.com/office/powerpoint/2010/main" val="2167209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3203-DB6E-48B2-9553-61972279E02E}"/>
              </a:ext>
            </a:extLst>
          </p:cNvPr>
          <p:cNvSpPr>
            <a:spLocks noGrp="1"/>
          </p:cNvSpPr>
          <p:nvPr>
            <p:ph type="title"/>
          </p:nvPr>
        </p:nvSpPr>
        <p:spPr/>
        <p:txBody>
          <a:bodyPr/>
          <a:lstStyle/>
          <a:p>
            <a:r>
              <a:rPr lang="en-MY" dirty="0"/>
              <a:t>Historical Context</a:t>
            </a:r>
          </a:p>
        </p:txBody>
      </p:sp>
      <p:sp>
        <p:nvSpPr>
          <p:cNvPr id="3" name="Content Placeholder 2">
            <a:extLst>
              <a:ext uri="{FF2B5EF4-FFF2-40B4-BE49-F238E27FC236}">
                <a16:creationId xmlns:a16="http://schemas.microsoft.com/office/drawing/2014/main" id="{54BCEC52-80E1-4631-A61A-AF8E18DEDEE6}"/>
              </a:ext>
            </a:extLst>
          </p:cNvPr>
          <p:cNvSpPr>
            <a:spLocks noGrp="1"/>
          </p:cNvSpPr>
          <p:nvPr>
            <p:ph idx="1"/>
          </p:nvPr>
        </p:nvSpPr>
        <p:spPr>
          <a:xfrm>
            <a:off x="914400" y="1600200"/>
            <a:ext cx="7772400" cy="4979987"/>
          </a:xfrm>
        </p:spPr>
        <p:txBody>
          <a:bodyPr/>
          <a:lstStyle/>
          <a:p>
            <a:pPr marL="0" indent="0">
              <a:buNone/>
            </a:pPr>
            <a:r>
              <a:rPr lang="en-MY" dirty="0"/>
              <a:t>Management Theories came as a reaction to Industrial Revolution from late 1700 to late 1800</a:t>
            </a:r>
          </a:p>
          <a:p>
            <a:pPr marL="0" indent="0">
              <a:buNone/>
            </a:pPr>
            <a:endParaRPr lang="en-MY" dirty="0"/>
          </a:p>
          <a:p>
            <a:pPr marL="0" indent="0">
              <a:buNone/>
            </a:pPr>
            <a:r>
              <a:rPr lang="en-MY" dirty="0"/>
              <a:t>Industry </a:t>
            </a:r>
            <a:r>
              <a:rPr lang="en-MY" i="1" dirty="0"/>
              <a:t>means</a:t>
            </a:r>
            <a:r>
              <a:rPr lang="en-MY" dirty="0"/>
              <a:t> work</a:t>
            </a:r>
          </a:p>
          <a:p>
            <a:pPr marL="0" indent="0">
              <a:buNone/>
            </a:pPr>
            <a:r>
              <a:rPr lang="en-MY" dirty="0"/>
              <a:t>Revolution </a:t>
            </a:r>
            <a:r>
              <a:rPr lang="en-MY" i="1" dirty="0"/>
              <a:t>means</a:t>
            </a:r>
            <a:r>
              <a:rPr lang="en-MY" dirty="0"/>
              <a:t> rapid change</a:t>
            </a:r>
          </a:p>
          <a:p>
            <a:pPr marL="0" indent="0">
              <a:buNone/>
            </a:pPr>
            <a:endParaRPr lang="en-MY" dirty="0"/>
          </a:p>
          <a:p>
            <a:pPr marL="0" indent="0">
              <a:buNone/>
            </a:pPr>
            <a:r>
              <a:rPr lang="en-MY"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val="4042215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5247-5FD5-4762-B25E-C3638D9D7BC4}"/>
              </a:ext>
            </a:extLst>
          </p:cNvPr>
          <p:cNvSpPr>
            <a:spLocks noGrp="1"/>
          </p:cNvSpPr>
          <p:nvPr>
            <p:ph type="title"/>
          </p:nvPr>
        </p:nvSpPr>
        <p:spPr/>
        <p:txBody>
          <a:bodyPr/>
          <a:lstStyle/>
          <a:p>
            <a:r>
              <a:rPr lang="en-MY" dirty="0"/>
              <a:t>Reason for rapid expansion</a:t>
            </a:r>
          </a:p>
        </p:txBody>
      </p:sp>
      <p:sp>
        <p:nvSpPr>
          <p:cNvPr id="3" name="Content Placeholder 2">
            <a:extLst>
              <a:ext uri="{FF2B5EF4-FFF2-40B4-BE49-F238E27FC236}">
                <a16:creationId xmlns:a16="http://schemas.microsoft.com/office/drawing/2014/main" id="{E97B2C6D-1126-43DA-B11E-858C7D64FD00}"/>
              </a:ext>
            </a:extLst>
          </p:cNvPr>
          <p:cNvSpPr>
            <a:spLocks noGrp="1"/>
          </p:cNvSpPr>
          <p:nvPr>
            <p:ph idx="1"/>
          </p:nvPr>
        </p:nvSpPr>
        <p:spPr/>
        <p:txBody>
          <a:bodyPr/>
          <a:lstStyle/>
          <a:p>
            <a:r>
              <a:rPr lang="en-MY" sz="2800" dirty="0"/>
              <a:t>Power</a:t>
            </a:r>
          </a:p>
          <a:p>
            <a:r>
              <a:rPr lang="en-MY" sz="2800" dirty="0"/>
              <a:t>Machinery Innovations</a:t>
            </a:r>
          </a:p>
          <a:p>
            <a:r>
              <a:rPr lang="en-MY" sz="2800" dirty="0"/>
              <a:t>Transportation</a:t>
            </a:r>
          </a:p>
          <a:p>
            <a:pPr marL="0" indent="0">
              <a:buNone/>
            </a:pPr>
            <a:endParaRPr lang="en-MY" dirty="0"/>
          </a:p>
          <a:p>
            <a:pPr marL="0" indent="0">
              <a:buNone/>
            </a:pPr>
            <a:r>
              <a:rPr lang="en-MY" dirty="0"/>
              <a:t>One of the major reason was power - steam power and hydro power specifically</a:t>
            </a:r>
          </a:p>
          <a:p>
            <a:pPr marL="0" indent="0">
              <a:buNone/>
            </a:pPr>
            <a:endParaRPr lang="en-MY" dirty="0"/>
          </a:p>
          <a:p>
            <a:pPr marL="0" indent="0">
              <a:buNone/>
            </a:pPr>
            <a:r>
              <a:rPr lang="en-MY" dirty="0"/>
              <a:t>Then came machinery innovation, example cotton gin which separated cotton from seeds.</a:t>
            </a:r>
          </a:p>
        </p:txBody>
      </p:sp>
    </p:spTree>
    <p:extLst>
      <p:ext uri="{BB962C8B-B14F-4D97-AF65-F5344CB8AC3E}">
        <p14:creationId xmlns:p14="http://schemas.microsoft.com/office/powerpoint/2010/main" val="438824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79B9-EF47-48B1-BAAB-EBAD40713C12}"/>
              </a:ext>
            </a:extLst>
          </p:cNvPr>
          <p:cNvSpPr>
            <a:spLocks noGrp="1"/>
          </p:cNvSpPr>
          <p:nvPr>
            <p:ph type="title"/>
          </p:nvPr>
        </p:nvSpPr>
        <p:spPr/>
        <p:txBody>
          <a:bodyPr/>
          <a:lstStyle/>
          <a:p>
            <a:r>
              <a:rPr lang="en-MY" dirty="0"/>
              <a:t>Cotton Gin Machine</a:t>
            </a:r>
          </a:p>
        </p:txBody>
      </p:sp>
      <p:pic>
        <p:nvPicPr>
          <p:cNvPr id="5" name="Picture 4">
            <a:extLst>
              <a:ext uri="{FF2B5EF4-FFF2-40B4-BE49-F238E27FC236}">
                <a16:creationId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val="3849483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D87F-ED7B-419C-BFCF-D377B2776205}"/>
              </a:ext>
            </a:extLst>
          </p:cNvPr>
          <p:cNvSpPr>
            <a:spLocks noGrp="1"/>
          </p:cNvSpPr>
          <p:nvPr>
            <p:ph type="title"/>
          </p:nvPr>
        </p:nvSpPr>
        <p:spPr/>
        <p:txBody>
          <a:bodyPr/>
          <a:lstStyle/>
          <a:p>
            <a:r>
              <a:rPr lang="en-MY" dirty="0"/>
              <a:t>Industrial Revolution</a:t>
            </a:r>
          </a:p>
        </p:txBody>
      </p:sp>
      <p:sp>
        <p:nvSpPr>
          <p:cNvPr id="3" name="Content Placeholder 2">
            <a:extLst>
              <a:ext uri="{FF2B5EF4-FFF2-40B4-BE49-F238E27FC236}">
                <a16:creationId xmlns:a16="http://schemas.microsoft.com/office/drawing/2014/main" id="{648583C5-16F7-42C4-B732-5DACF1768FFB}"/>
              </a:ext>
            </a:extLst>
          </p:cNvPr>
          <p:cNvSpPr>
            <a:spLocks noGrp="1"/>
          </p:cNvSpPr>
          <p:nvPr>
            <p:ph idx="1"/>
          </p:nvPr>
        </p:nvSpPr>
        <p:spPr/>
        <p:txBody>
          <a:bodyPr/>
          <a:lstStyle/>
          <a:p>
            <a:pPr marL="0" indent="0">
              <a:buNone/>
            </a:pPr>
            <a:r>
              <a:rPr lang="en-MY" dirty="0"/>
              <a:t>Transportation even kept booming at that time for example : Railways, Steam boats and roads were improving</a:t>
            </a:r>
          </a:p>
          <a:p>
            <a:pPr marL="0" indent="0">
              <a:buNone/>
            </a:pPr>
            <a:endParaRPr lang="en-MY" dirty="0"/>
          </a:p>
          <a:p>
            <a:pPr marL="0" indent="0">
              <a:buNone/>
            </a:pPr>
            <a:r>
              <a:rPr lang="en-MY" dirty="0"/>
              <a:t>Due to the rapid expansion companies were looking for solution to their problems.</a:t>
            </a:r>
          </a:p>
          <a:p>
            <a:pPr marL="0" indent="0">
              <a:buNone/>
            </a:pPr>
            <a:endParaRPr lang="en-MY" dirty="0"/>
          </a:p>
          <a:p>
            <a:pPr>
              <a:buFont typeface="Wingdings" panose="05000000000000000000" pitchFamily="2" charset="2"/>
              <a:buChar char="§"/>
            </a:pPr>
            <a:r>
              <a:rPr lang="en-MY" dirty="0"/>
              <a:t> How are we going to maximise productivity</a:t>
            </a:r>
          </a:p>
          <a:p>
            <a:pPr>
              <a:buFont typeface="Wingdings" panose="05000000000000000000" pitchFamily="2" charset="2"/>
              <a:buChar char="§"/>
            </a:pPr>
            <a:r>
              <a:rPr lang="en-MY"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1888597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F977-A64D-4ABD-86F2-AFB59939CEE2}"/>
              </a:ext>
            </a:extLst>
          </p:cNvPr>
          <p:cNvSpPr>
            <a:spLocks noGrp="1"/>
          </p:cNvSpPr>
          <p:nvPr>
            <p:ph type="title"/>
          </p:nvPr>
        </p:nvSpPr>
        <p:spPr/>
        <p:txBody>
          <a:bodyPr/>
          <a:lstStyle/>
          <a:p>
            <a:r>
              <a:rPr lang="en-MY" dirty="0"/>
              <a:t>Three Primary Theories</a:t>
            </a:r>
          </a:p>
        </p:txBody>
      </p:sp>
      <p:pic>
        <p:nvPicPr>
          <p:cNvPr id="6" name="Picture 5">
            <a:extLst>
              <a:ext uri="{FF2B5EF4-FFF2-40B4-BE49-F238E27FC236}">
                <a16:creationId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id="{2F8820F1-D62F-4526-9F5B-6CD2C64EE2DB}"/>
              </a:ext>
            </a:extLst>
          </p:cNvPr>
          <p:cNvSpPr txBox="1"/>
          <p:nvPr/>
        </p:nvSpPr>
        <p:spPr>
          <a:xfrm>
            <a:off x="878271" y="5519366"/>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val="1836696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845E-B49C-4679-BAB1-D0322936A8DB}"/>
              </a:ext>
            </a:extLst>
          </p:cNvPr>
          <p:cNvSpPr>
            <a:spLocks noGrp="1"/>
          </p:cNvSpPr>
          <p:nvPr>
            <p:ph type="title"/>
          </p:nvPr>
        </p:nvSpPr>
        <p:spPr/>
        <p:txBody>
          <a:bodyPr/>
          <a:lstStyle/>
          <a:p>
            <a:r>
              <a:rPr lang="en-MY" dirty="0"/>
              <a:t>Henry Fayol</a:t>
            </a:r>
          </a:p>
        </p:txBody>
      </p:sp>
      <p:pic>
        <p:nvPicPr>
          <p:cNvPr id="7" name="Content Placeholder 6">
            <a:extLst>
              <a:ext uri="{FF2B5EF4-FFF2-40B4-BE49-F238E27FC236}">
                <a16:creationId xmlns:a16="http://schemas.microsoft.com/office/drawing/2014/main" id="{1039B9DD-0910-4D8D-8FE0-6C98556AF9AA}"/>
              </a:ext>
            </a:extLst>
          </p:cNvPr>
          <p:cNvPicPr>
            <a:picLocks noGrp="1" noChangeAspect="1"/>
          </p:cNvPicPr>
          <p:nvPr>
            <p:ph idx="1"/>
          </p:nvPr>
        </p:nvPicPr>
        <p:blipFill>
          <a:blip r:embed="rId2"/>
          <a:stretch>
            <a:fillRect/>
          </a:stretch>
        </p:blipFill>
        <p:spPr>
          <a:xfrm>
            <a:off x="914400" y="1751192"/>
            <a:ext cx="1323975" cy="1647825"/>
          </a:xfrm>
          <a:prstGeom prst="rect">
            <a:avLst/>
          </a:prstGeom>
        </p:spPr>
      </p:pic>
      <p:sp>
        <p:nvSpPr>
          <p:cNvPr id="8" name="TextBox 7">
            <a:extLst>
              <a:ext uri="{FF2B5EF4-FFF2-40B4-BE49-F238E27FC236}">
                <a16:creationId xmlns:a16="http://schemas.microsoft.com/office/drawing/2014/main" id="{6A4EC59F-4D37-4483-9147-AFF6BBDD1936}"/>
              </a:ext>
            </a:extLst>
          </p:cNvPr>
          <p:cNvSpPr txBox="1"/>
          <p:nvPr/>
        </p:nvSpPr>
        <p:spPr>
          <a:xfrm>
            <a:off x="2525013" y="1921689"/>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id="{4981646B-133C-4AF3-B9EA-7CEFE2760C37}"/>
              </a:ext>
            </a:extLst>
          </p:cNvPr>
          <p:cNvSpPr txBox="1"/>
          <p:nvPr/>
        </p:nvSpPr>
        <p:spPr>
          <a:xfrm>
            <a:off x="876164" y="4437112"/>
            <a:ext cx="7848872" cy="2031325"/>
          </a:xfrm>
          <a:prstGeom prst="rect">
            <a:avLst/>
          </a:prstGeom>
          <a:noFill/>
        </p:spPr>
        <p:txBody>
          <a:bodyPr wrap="square" rtlCol="0">
            <a:spAutoFit/>
          </a:bodyPr>
          <a:lstStyle/>
          <a:p>
            <a:r>
              <a:rPr lang="en-MY" dirty="0"/>
              <a:t>During early part of the twentieth century, Henri Fayol French industrialist proposed that all managers perform five management activities that are: </a:t>
            </a:r>
          </a:p>
          <a:p>
            <a:endParaRPr lang="en-MY" dirty="0"/>
          </a:p>
          <a:p>
            <a:r>
              <a:rPr lang="en-MY" dirty="0"/>
              <a:t>Plan, Organize, Command, Coordinate, and Control.	</a:t>
            </a:r>
          </a:p>
          <a:p>
            <a:endParaRPr lang="en-MY" dirty="0"/>
          </a:p>
          <a:p>
            <a:r>
              <a:rPr lang="en-MY"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id="{DF1065E1-7896-4640-9235-061890F147CA}"/>
              </a:ext>
            </a:extLst>
          </p:cNvPr>
          <p:cNvSpPr txBox="1"/>
          <p:nvPr/>
        </p:nvSpPr>
        <p:spPr>
          <a:xfrm>
            <a:off x="683568" y="3544730"/>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val="508486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id="{185AC68C-C437-408F-A404-B1EE0BD62086}"/>
              </a:ext>
            </a:extLst>
          </p:cNvPr>
          <p:cNvPicPr>
            <a:picLocks noChangeAspect="1"/>
          </p:cNvPicPr>
          <p:nvPr/>
        </p:nvPicPr>
        <p:blipFill>
          <a:blip r:embed="rId4"/>
          <a:stretch>
            <a:fillRect/>
          </a:stretch>
        </p:blipFill>
        <p:spPr>
          <a:xfrm>
            <a:off x="5372435" y="3264395"/>
            <a:ext cx="3592053" cy="3406601"/>
          </a:xfrm>
          <a:prstGeom prst="rect">
            <a:avLst/>
          </a:prstGeom>
        </p:spPr>
      </p:pic>
    </p:spTree>
    <p:extLst>
      <p:ext uri="{BB962C8B-B14F-4D97-AF65-F5344CB8AC3E}">
        <p14:creationId xmlns:p14="http://schemas.microsoft.com/office/powerpoint/2010/main" val="297106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53-1E71-4C21-9A28-0596E8321FA0}"/>
              </a:ext>
            </a:extLst>
          </p:cNvPr>
          <p:cNvSpPr>
            <a:spLocks noGrp="1"/>
          </p:cNvSpPr>
          <p:nvPr>
            <p:ph type="title"/>
          </p:nvPr>
        </p:nvSpPr>
        <p:spPr/>
        <p:txBody>
          <a:bodyPr/>
          <a:lstStyle/>
          <a:p>
            <a:r>
              <a:rPr lang="en-MY" dirty="0"/>
              <a:t>Frederick Taylor</a:t>
            </a:r>
          </a:p>
        </p:txBody>
      </p:sp>
      <p:sp>
        <p:nvSpPr>
          <p:cNvPr id="4" name="TextBox 3">
            <a:extLst>
              <a:ext uri="{FF2B5EF4-FFF2-40B4-BE49-F238E27FC236}">
                <a16:creationId xmlns:a16="http://schemas.microsoft.com/office/drawing/2014/main" id="{1A26EFD0-D908-4183-AEFD-9CD73F39E9B1}"/>
              </a:ext>
            </a:extLst>
          </p:cNvPr>
          <p:cNvSpPr txBox="1"/>
          <p:nvPr/>
        </p:nvSpPr>
        <p:spPr>
          <a:xfrm>
            <a:off x="2843808" y="1809694"/>
            <a:ext cx="5842992" cy="2031325"/>
          </a:xfrm>
          <a:prstGeom prst="rect">
            <a:avLst/>
          </a:prstGeom>
          <a:noFill/>
        </p:spPr>
        <p:txBody>
          <a:bodyPr wrap="square" rtlCol="0">
            <a:spAutoFit/>
          </a:bodyPr>
          <a:lstStyle/>
          <a:p>
            <a:pPr marL="285750" indent="-285750">
              <a:buFont typeface="Wingdings" panose="05000000000000000000" pitchFamily="2" charset="2"/>
              <a:buChar char="§"/>
            </a:pPr>
            <a:r>
              <a:rPr lang="en-MY" dirty="0"/>
              <a:t>American mechanical engineer who sought to improve industrial efficiency.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Used </a:t>
            </a:r>
            <a:r>
              <a:rPr lang="en-MY" i="1" dirty="0"/>
              <a:t>time and motion </a:t>
            </a:r>
            <a:r>
              <a:rPr lang="en-MY" dirty="0"/>
              <a:t>study to improve productivity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Taylor summed up his efficiency techniques in his book </a:t>
            </a:r>
            <a:r>
              <a:rPr lang="en-MY" i="1" dirty="0"/>
              <a:t>The Principles of Scientific Management </a:t>
            </a:r>
          </a:p>
        </p:txBody>
      </p:sp>
      <p:pic>
        <p:nvPicPr>
          <p:cNvPr id="6" name="Picture 5">
            <a:extLst>
              <a:ext uri="{FF2B5EF4-FFF2-40B4-BE49-F238E27FC236}">
                <a16:creationId xmlns:a16="http://schemas.microsoft.com/office/drawing/2014/main" id="{3B7B611D-2B1E-46F8-B403-B1E3E221D4E4}"/>
              </a:ext>
            </a:extLst>
          </p:cNvPr>
          <p:cNvPicPr>
            <a:picLocks noChangeAspect="1"/>
          </p:cNvPicPr>
          <p:nvPr/>
        </p:nvPicPr>
        <p:blipFill>
          <a:blip r:embed="rId2"/>
          <a:stretch>
            <a:fillRect/>
          </a:stretch>
        </p:blipFill>
        <p:spPr>
          <a:xfrm>
            <a:off x="914400" y="1826281"/>
            <a:ext cx="1651661" cy="2222912"/>
          </a:xfrm>
          <a:prstGeom prst="rect">
            <a:avLst/>
          </a:prstGeom>
        </p:spPr>
      </p:pic>
      <p:sp>
        <p:nvSpPr>
          <p:cNvPr id="7" name="TextBox 6">
            <a:extLst>
              <a:ext uri="{FF2B5EF4-FFF2-40B4-BE49-F238E27FC236}">
                <a16:creationId xmlns:a16="http://schemas.microsoft.com/office/drawing/2014/main" id="{ACD141EE-6E10-4402-A30D-8ED50BBC0232}"/>
              </a:ext>
            </a:extLst>
          </p:cNvPr>
          <p:cNvSpPr txBox="1"/>
          <p:nvPr/>
        </p:nvSpPr>
        <p:spPr>
          <a:xfrm>
            <a:off x="683568" y="4246487"/>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val="2399372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184B6-AB37-4291-8EFD-7AF0FE916ECA}"/>
              </a:ext>
            </a:extLst>
          </p:cNvPr>
          <p:cNvSpPr>
            <a:spLocks noGrp="1"/>
          </p:cNvSpPr>
          <p:nvPr>
            <p:ph type="title"/>
          </p:nvPr>
        </p:nvSpPr>
        <p:spPr/>
        <p:txBody>
          <a:bodyPr/>
          <a:lstStyle/>
          <a:p>
            <a:r>
              <a:rPr lang="en-MY" dirty="0"/>
              <a:t>Max Weber</a:t>
            </a:r>
          </a:p>
        </p:txBody>
      </p:sp>
      <p:pic>
        <p:nvPicPr>
          <p:cNvPr id="5" name="Picture 4">
            <a:extLst>
              <a:ext uri="{FF2B5EF4-FFF2-40B4-BE49-F238E27FC236}">
                <a16:creationId xmlns:a16="http://schemas.microsoft.com/office/drawing/2014/main" id="{2EC77BE5-9F20-429E-B7DC-DF9A7CB0A39B}"/>
              </a:ext>
            </a:extLst>
          </p:cNvPr>
          <p:cNvPicPr>
            <a:picLocks noChangeAspect="1"/>
          </p:cNvPicPr>
          <p:nvPr/>
        </p:nvPicPr>
        <p:blipFill>
          <a:blip r:embed="rId2"/>
          <a:stretch>
            <a:fillRect/>
          </a:stretch>
        </p:blipFill>
        <p:spPr>
          <a:xfrm>
            <a:off x="903454" y="1628800"/>
            <a:ext cx="1757257" cy="2219018"/>
          </a:xfrm>
          <a:prstGeom prst="rect">
            <a:avLst/>
          </a:prstGeom>
        </p:spPr>
      </p:pic>
      <p:sp>
        <p:nvSpPr>
          <p:cNvPr id="6" name="TextBox 5">
            <a:extLst>
              <a:ext uri="{FF2B5EF4-FFF2-40B4-BE49-F238E27FC236}">
                <a16:creationId xmlns:a16="http://schemas.microsoft.com/office/drawing/2014/main" id="{7FC5FA81-1F46-4BE2-80C5-EB1EDEFDF3C4}"/>
              </a:ext>
            </a:extLst>
          </p:cNvPr>
          <p:cNvSpPr txBox="1"/>
          <p:nvPr/>
        </p:nvSpPr>
        <p:spPr>
          <a:xfrm>
            <a:off x="539552" y="3861048"/>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id="{970455C8-FD5B-4E2B-8A42-74EE43CE6052}"/>
              </a:ext>
            </a:extLst>
          </p:cNvPr>
          <p:cNvSpPr txBox="1"/>
          <p:nvPr/>
        </p:nvSpPr>
        <p:spPr>
          <a:xfrm>
            <a:off x="3131840" y="1916832"/>
            <a:ext cx="5554960" cy="1477328"/>
          </a:xfrm>
          <a:prstGeom prst="rect">
            <a:avLst/>
          </a:prstGeom>
          <a:noFill/>
        </p:spPr>
        <p:txBody>
          <a:bodyPr wrap="square" rtlCol="0">
            <a:spAutoFit/>
          </a:bodyPr>
          <a:lstStyle/>
          <a:p>
            <a:pPr marL="285750" indent="-285750">
              <a:buFont typeface="Wingdings" panose="05000000000000000000" pitchFamily="2" charset="2"/>
              <a:buChar char="§"/>
            </a:pPr>
            <a:r>
              <a:rPr lang="en-MY" dirty="0"/>
              <a:t> German sociologist, jurist, and political economist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id="{00807F63-397A-4B8A-9054-024B6C1E87CB}"/>
              </a:ext>
            </a:extLst>
          </p:cNvPr>
          <p:cNvSpPr txBox="1"/>
          <p:nvPr/>
        </p:nvSpPr>
        <p:spPr>
          <a:xfrm>
            <a:off x="775556" y="4365104"/>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val="2843680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9F031-5B4A-40BF-8534-98F4A45416E3}"/>
              </a:ext>
            </a:extLst>
          </p:cNvPr>
          <p:cNvSpPr>
            <a:spLocks noGrp="1"/>
          </p:cNvSpPr>
          <p:nvPr>
            <p:ph type="title"/>
          </p:nvPr>
        </p:nvSpPr>
        <p:spPr/>
        <p:txBody>
          <a:bodyPr/>
          <a:lstStyle/>
          <a:p>
            <a:r>
              <a:rPr lang="en-MY" dirty="0"/>
              <a:t>Bureaucracy</a:t>
            </a:r>
          </a:p>
        </p:txBody>
      </p:sp>
      <p:sp>
        <p:nvSpPr>
          <p:cNvPr id="3" name="Content Placeholder 2">
            <a:extLst>
              <a:ext uri="{FF2B5EF4-FFF2-40B4-BE49-F238E27FC236}">
                <a16:creationId xmlns:a16="http://schemas.microsoft.com/office/drawing/2014/main" id="{93248790-2D3F-4A65-AEC9-3B2554706858}"/>
              </a:ext>
            </a:extLst>
          </p:cNvPr>
          <p:cNvSpPr>
            <a:spLocks noGrp="1"/>
          </p:cNvSpPr>
          <p:nvPr>
            <p:ph idx="1"/>
          </p:nvPr>
        </p:nvSpPr>
        <p:spPr>
          <a:xfrm>
            <a:off x="914400" y="1600201"/>
            <a:ext cx="7772400" cy="2476872"/>
          </a:xfrm>
        </p:spPr>
        <p:txBody>
          <a:bodyPr/>
          <a:lstStyle/>
          <a:p>
            <a:r>
              <a:rPr lang="en-US" sz="1800" dirty="0"/>
              <a:t>Authority is the right or power assigned to a job holder in order to achieve certain organizational objectives</a:t>
            </a:r>
          </a:p>
          <a:p>
            <a:r>
              <a:rPr lang="en-US" sz="1800" dirty="0"/>
              <a:t>Responsibility indicates the duty assigned to a position. </a:t>
            </a:r>
          </a:p>
          <a:p>
            <a:r>
              <a:rPr lang="en-US" sz="1800" dirty="0"/>
              <a:t> Accountability is the liability created for the use of authority</a:t>
            </a:r>
          </a:p>
          <a:p>
            <a:endParaRPr lang="en-US" sz="1800" dirty="0"/>
          </a:p>
          <a:p>
            <a:pPr marL="0" indent="0">
              <a:buNone/>
            </a:pPr>
            <a:r>
              <a:rPr lang="en-US" sz="1800" dirty="0">
                <a:effectLst/>
                <a:latin typeface="Calibri" panose="020F0502020204030204" pitchFamily="34" charset="0"/>
                <a:ea typeface="Calibri" panose="020F0502020204030204" pitchFamily="34" charset="0"/>
              </a:rPr>
              <a:t>Responsibility may be bestowed, but accountability must be taken. </a:t>
            </a:r>
            <a:endParaRPr lang="en-MY" dirty="0"/>
          </a:p>
        </p:txBody>
      </p:sp>
      <p:pic>
        <p:nvPicPr>
          <p:cNvPr id="5" name="Picture 4">
            <a:extLst>
              <a:ext uri="{FF2B5EF4-FFF2-40B4-BE49-F238E27FC236}">
                <a16:creationId xmlns:a16="http://schemas.microsoft.com/office/drawing/2014/main" id="{BA3C8838-6849-4889-8BBB-105C9D6A1372}"/>
              </a:ext>
            </a:extLst>
          </p:cNvPr>
          <p:cNvPicPr>
            <a:picLocks noChangeAspect="1"/>
          </p:cNvPicPr>
          <p:nvPr/>
        </p:nvPicPr>
        <p:blipFill>
          <a:blip r:embed="rId2"/>
          <a:stretch>
            <a:fillRect/>
          </a:stretch>
        </p:blipFill>
        <p:spPr>
          <a:xfrm>
            <a:off x="2051720" y="3719512"/>
            <a:ext cx="3600400" cy="2691966"/>
          </a:xfrm>
          <a:prstGeom prst="rect">
            <a:avLst/>
          </a:prstGeom>
        </p:spPr>
      </p:pic>
    </p:spTree>
    <p:extLst>
      <p:ext uri="{BB962C8B-B14F-4D97-AF65-F5344CB8AC3E}">
        <p14:creationId xmlns:p14="http://schemas.microsoft.com/office/powerpoint/2010/main" val="283069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879E-39AE-43D2-AC2E-7FD0B9720CBB}"/>
              </a:ext>
            </a:extLst>
          </p:cNvPr>
          <p:cNvSpPr>
            <a:spLocks noGrp="1"/>
          </p:cNvSpPr>
          <p:nvPr>
            <p:ph type="title"/>
          </p:nvPr>
        </p:nvSpPr>
        <p:spPr/>
        <p:txBody>
          <a:bodyPr/>
          <a:lstStyle/>
          <a:p>
            <a:r>
              <a:rPr lang="en-MY" dirty="0"/>
              <a:t>Commonalities of the Theories</a:t>
            </a:r>
          </a:p>
        </p:txBody>
      </p:sp>
      <p:sp>
        <p:nvSpPr>
          <p:cNvPr id="3" name="Content Placeholder 2">
            <a:extLst>
              <a:ext uri="{FF2B5EF4-FFF2-40B4-BE49-F238E27FC236}">
                <a16:creationId xmlns:a16="http://schemas.microsoft.com/office/drawing/2014/main" id="{2653AFB6-302F-40B9-A1F3-7D009CAEAEA8}"/>
              </a:ext>
            </a:extLst>
          </p:cNvPr>
          <p:cNvSpPr>
            <a:spLocks noGrp="1"/>
          </p:cNvSpPr>
          <p:nvPr>
            <p:ph idx="1"/>
          </p:nvPr>
        </p:nvSpPr>
        <p:spPr/>
        <p:txBody>
          <a:bodyPr/>
          <a:lstStyle/>
          <a:p>
            <a:r>
              <a:rPr lang="en-MY" dirty="0"/>
              <a:t>Hierarchy</a:t>
            </a:r>
          </a:p>
          <a:p>
            <a:r>
              <a:rPr lang="en-MY" dirty="0"/>
              <a:t>Division of Labour</a:t>
            </a:r>
          </a:p>
          <a:p>
            <a:r>
              <a:rPr lang="en-MY" dirty="0"/>
              <a:t>Standardised approach to work</a:t>
            </a:r>
          </a:p>
          <a:p>
            <a:r>
              <a:rPr lang="en-MY" dirty="0"/>
              <a:t>Centralisation of authority</a:t>
            </a:r>
          </a:p>
          <a:p>
            <a:r>
              <a:rPr lang="en-MY" dirty="0"/>
              <a:t>Separation of personal </a:t>
            </a:r>
          </a:p>
        </p:txBody>
      </p:sp>
    </p:spTree>
    <p:extLst>
      <p:ext uri="{BB962C8B-B14F-4D97-AF65-F5344CB8AC3E}">
        <p14:creationId xmlns:p14="http://schemas.microsoft.com/office/powerpoint/2010/main" val="2638827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9474C-24BF-4F43-A382-273CBEAB9A75}"/>
              </a:ext>
            </a:extLst>
          </p:cNvPr>
          <p:cNvSpPr>
            <a:spLocks noGrp="1"/>
          </p:cNvSpPr>
          <p:nvPr>
            <p:ph type="title"/>
          </p:nvPr>
        </p:nvSpPr>
        <p:spPr/>
        <p:txBody>
          <a:bodyPr/>
          <a:lstStyle/>
          <a:p>
            <a:r>
              <a:rPr lang="en-MY" dirty="0"/>
              <a:t>Essentials of Organisation</a:t>
            </a:r>
          </a:p>
        </p:txBody>
      </p:sp>
      <p:sp>
        <p:nvSpPr>
          <p:cNvPr id="3" name="Content Placeholder 2">
            <a:extLst>
              <a:ext uri="{FF2B5EF4-FFF2-40B4-BE49-F238E27FC236}">
                <a16:creationId xmlns:a16="http://schemas.microsoft.com/office/drawing/2014/main" id="{0F6950C5-7A18-431D-864F-9EF5FC504A38}"/>
              </a:ext>
            </a:extLst>
          </p:cNvPr>
          <p:cNvSpPr>
            <a:spLocks noGrp="1"/>
          </p:cNvSpPr>
          <p:nvPr>
            <p:ph idx="1"/>
          </p:nvPr>
        </p:nvSpPr>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a16="http://schemas.microsoft.com/office/drawing/2014/main" id="{26FCB76B-43C6-4B04-B159-7986130D52CE}"/>
              </a:ext>
            </a:extLst>
          </p:cNvPr>
          <p:cNvPicPr>
            <a:picLocks noChangeAspect="1"/>
          </p:cNvPicPr>
          <p:nvPr/>
        </p:nvPicPr>
        <p:blipFill>
          <a:blip r:embed="rId2"/>
          <a:stretch>
            <a:fillRect/>
          </a:stretch>
        </p:blipFill>
        <p:spPr>
          <a:xfrm>
            <a:off x="4794962" y="4581128"/>
            <a:ext cx="3682778" cy="1968612"/>
          </a:xfrm>
          <a:prstGeom prst="rect">
            <a:avLst/>
          </a:prstGeom>
        </p:spPr>
      </p:pic>
    </p:spTree>
    <p:extLst>
      <p:ext uri="{BB962C8B-B14F-4D97-AF65-F5344CB8AC3E}">
        <p14:creationId xmlns:p14="http://schemas.microsoft.com/office/powerpoint/2010/main" val="4008768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p14="http://schemas.microsoft.com/office/powerpoint/2010/main" val="2232337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2B96-98DD-4B2D-8D15-D99465A3383C}"/>
              </a:ext>
            </a:extLst>
          </p:cNvPr>
          <p:cNvSpPr>
            <a:spLocks noGrp="1"/>
          </p:cNvSpPr>
          <p:nvPr>
            <p:ph type="title"/>
          </p:nvPr>
        </p:nvSpPr>
        <p:spPr/>
        <p:txBody>
          <a:bodyPr/>
          <a:lstStyle/>
          <a:p>
            <a:r>
              <a:rPr lang="en-MY" dirty="0"/>
              <a:t>Span of Control</a:t>
            </a:r>
          </a:p>
        </p:txBody>
      </p:sp>
      <p:sp>
        <p:nvSpPr>
          <p:cNvPr id="3" name="Content Placeholder 2">
            <a:extLst>
              <a:ext uri="{FF2B5EF4-FFF2-40B4-BE49-F238E27FC236}">
                <a16:creationId xmlns:a16="http://schemas.microsoft.com/office/drawing/2014/main" id="{29754022-6A3C-4E92-AE2A-A6C669779805}"/>
              </a:ext>
            </a:extLst>
          </p:cNvPr>
          <p:cNvSpPr>
            <a:spLocks noGrp="1"/>
          </p:cNvSpPr>
          <p:nvPr>
            <p:ph idx="1"/>
          </p:nvPr>
        </p:nvSpPr>
        <p:spPr/>
        <p:txBody>
          <a:bodyPr/>
          <a:lstStyle/>
          <a:p>
            <a:r>
              <a:rPr lang="en-MY" dirty="0"/>
              <a:t>The number of people who report to one manager in a hierarchy</a:t>
            </a:r>
          </a:p>
          <a:p>
            <a:r>
              <a:rPr lang="en-MY" dirty="0"/>
              <a:t>The more people under the control of one manager – wider span of control</a:t>
            </a:r>
          </a:p>
          <a:p>
            <a:endParaRPr lang="en-MY" dirty="0"/>
          </a:p>
        </p:txBody>
      </p:sp>
      <p:pic>
        <p:nvPicPr>
          <p:cNvPr id="5" name="Picture 4">
            <a:extLst>
              <a:ext uri="{FF2B5EF4-FFF2-40B4-BE49-F238E27FC236}">
                <a16:creationId xmlns:a16="http://schemas.microsoft.com/office/drawing/2014/main" id="{04512FF4-4F81-4CDA-85D0-9C7C4CD72515}"/>
              </a:ext>
            </a:extLst>
          </p:cNvPr>
          <p:cNvPicPr>
            <a:picLocks noChangeAspect="1"/>
          </p:cNvPicPr>
          <p:nvPr/>
        </p:nvPicPr>
        <p:blipFill>
          <a:blip r:embed="rId2"/>
          <a:stretch>
            <a:fillRect/>
          </a:stretch>
        </p:blipFill>
        <p:spPr>
          <a:xfrm>
            <a:off x="1475656" y="3795712"/>
            <a:ext cx="5219700" cy="2924175"/>
          </a:xfrm>
          <a:prstGeom prst="rect">
            <a:avLst/>
          </a:prstGeom>
        </p:spPr>
      </p:pic>
    </p:spTree>
    <p:extLst>
      <p:ext uri="{BB962C8B-B14F-4D97-AF65-F5344CB8AC3E}">
        <p14:creationId xmlns:p14="http://schemas.microsoft.com/office/powerpoint/2010/main" val="3808620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8B3A0-EA0E-4157-94AB-106BEC8E5EA5}"/>
              </a:ext>
            </a:extLst>
          </p:cNvPr>
          <p:cNvSpPr>
            <a:spLocks noGrp="1"/>
          </p:cNvSpPr>
          <p:nvPr>
            <p:ph type="title"/>
          </p:nvPr>
        </p:nvSpPr>
        <p:spPr/>
        <p:txBody>
          <a:bodyPr/>
          <a:lstStyle/>
          <a:p>
            <a:r>
              <a:rPr lang="en-MY" dirty="0"/>
              <a:t>Chain of Command</a:t>
            </a:r>
          </a:p>
        </p:txBody>
      </p:sp>
      <p:pic>
        <p:nvPicPr>
          <p:cNvPr id="5" name="Content Placeholder 4">
            <a:extLst>
              <a:ext uri="{FF2B5EF4-FFF2-40B4-BE49-F238E27FC236}">
                <a16:creationId xmlns:a16="http://schemas.microsoft.com/office/drawing/2014/main" id="{339A54F7-D390-4BBD-9802-5A5DF31EDB5C}"/>
              </a:ext>
            </a:extLst>
          </p:cNvPr>
          <p:cNvPicPr>
            <a:picLocks noGrp="1" noChangeAspect="1"/>
          </p:cNvPicPr>
          <p:nvPr>
            <p:ph idx="1"/>
          </p:nvPr>
        </p:nvPicPr>
        <p:blipFill>
          <a:blip r:embed="rId2"/>
          <a:stretch>
            <a:fillRect/>
          </a:stretch>
        </p:blipFill>
        <p:spPr>
          <a:xfrm>
            <a:off x="914400" y="3721491"/>
            <a:ext cx="4895850" cy="2695575"/>
          </a:xfrm>
        </p:spPr>
      </p:pic>
      <p:sp>
        <p:nvSpPr>
          <p:cNvPr id="7" name="TextBox 6">
            <a:extLst>
              <a:ext uri="{FF2B5EF4-FFF2-40B4-BE49-F238E27FC236}">
                <a16:creationId xmlns:a16="http://schemas.microsoft.com/office/drawing/2014/main" id="{3AFA0CAA-792D-404A-9C29-6CC614C8150C}"/>
              </a:ext>
            </a:extLst>
          </p:cNvPr>
          <p:cNvSpPr txBox="1"/>
          <p:nvPr/>
        </p:nvSpPr>
        <p:spPr>
          <a:xfrm>
            <a:off x="827584" y="1601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p14="http://schemas.microsoft.com/office/powerpoint/2010/main" val="265523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57EF2-3B3F-4AA4-8360-C5BF754D67FE}"/>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F95F62D1-3B6F-466B-AE34-31DDFD71584B}"/>
              </a:ext>
            </a:extLst>
          </p:cNvPr>
          <p:cNvSpPr>
            <a:spLocks noGrp="1"/>
          </p:cNvSpPr>
          <p:nvPr>
            <p:ph idx="1"/>
          </p:nvPr>
        </p:nvSpPr>
        <p:spPr/>
        <p:txBody>
          <a:bodyPr/>
          <a:lstStyle/>
          <a:p>
            <a:pPr marL="829945" marR="858520">
              <a:spcBef>
                <a:spcPts val="915"/>
              </a:spcBef>
              <a:spcAft>
                <a:spcPts val="0"/>
              </a:spcAft>
            </a:pPr>
            <a:r>
              <a:rPr lang="en-US" sz="2000" dirty="0">
                <a:effectLst/>
                <a:ea typeface="Calibri" panose="020F0502020204030204" pitchFamily="34" charset="0"/>
              </a:rPr>
              <a:t>Structure is all the people, positions, procedures, processes, culture, technology and related elements that comprise the organization.</a:t>
            </a:r>
          </a:p>
          <a:p>
            <a:pPr marL="829945" marR="858520">
              <a:spcBef>
                <a:spcPts val="915"/>
              </a:spcBef>
              <a:spcAft>
                <a:spcPts val="0"/>
              </a:spcAft>
            </a:pPr>
            <a:r>
              <a:rPr lang="en-US" sz="2000" dirty="0">
                <a:effectLst/>
                <a:ea typeface="Calibri" panose="020F0502020204030204" pitchFamily="34" charset="0"/>
              </a:rPr>
              <a:t> It defines how all the pieces, parts and processes work together . </a:t>
            </a:r>
          </a:p>
          <a:p>
            <a:pPr marL="829945" marR="858520">
              <a:spcBef>
                <a:spcPts val="915"/>
              </a:spcBef>
              <a:spcAft>
                <a:spcPts val="0"/>
              </a:spcAft>
            </a:pPr>
            <a:r>
              <a:rPr lang="en-US" sz="2000" dirty="0">
                <a:effectLst/>
                <a:ea typeface="Calibri" panose="020F0502020204030204" pitchFamily="34" charset="0"/>
              </a:rPr>
              <a:t>This structure must be totally aligned with strategy for the organization to achieve its mission and goals. Structure supports strategy.</a:t>
            </a:r>
            <a:endParaRPr lang="en-MY" sz="2000" dirty="0">
              <a:effectLst/>
              <a:ea typeface="Calibri" panose="020F0502020204030204" pitchFamily="34" charset="0"/>
            </a:endParaRPr>
          </a:p>
          <a:p>
            <a:pPr marL="0" indent="0">
              <a:spcBef>
                <a:spcPts val="55"/>
              </a:spcBef>
              <a:spcAft>
                <a:spcPts val="0"/>
              </a:spcAft>
              <a:buNone/>
            </a:pPr>
            <a:r>
              <a:rPr lang="en-US" sz="2000" dirty="0">
                <a:effectLst/>
                <a:ea typeface="Calibri" panose="020F0502020204030204" pitchFamily="34" charset="0"/>
              </a:rPr>
              <a:t> </a:t>
            </a:r>
            <a:endParaRPr lang="en-MY" sz="2000" dirty="0">
              <a:effectLst/>
              <a:ea typeface="Calibri" panose="020F0502020204030204" pitchFamily="34" charset="0"/>
            </a:endParaRPr>
          </a:p>
          <a:p>
            <a:pPr marL="829945">
              <a:spcAft>
                <a:spcPts val="0"/>
              </a:spcAft>
            </a:pPr>
            <a:r>
              <a:rPr lang="en-US" sz="2000" dirty="0">
                <a:effectLst/>
                <a:ea typeface="Calibri" panose="020F0502020204030204" pitchFamily="34" charset="0"/>
              </a:rPr>
              <a:t>If an organization changes its strategy, it must change its structure to support the new</a:t>
            </a:r>
            <a:r>
              <a:rPr lang="en-MY" sz="2000" dirty="0">
                <a:ea typeface="Calibri" panose="020F0502020204030204" pitchFamily="34" charset="0"/>
              </a:rPr>
              <a:t> </a:t>
            </a:r>
            <a:r>
              <a:rPr lang="en-US" sz="2000" dirty="0">
                <a:effectLst/>
                <a:ea typeface="Calibri" panose="020F0502020204030204" pitchFamily="34" charset="0"/>
              </a:rPr>
              <a:t>strategy</a:t>
            </a:r>
            <a:endParaRPr lang="en-MY" sz="2000" dirty="0"/>
          </a:p>
        </p:txBody>
      </p:sp>
    </p:spTree>
    <p:extLst>
      <p:ext uri="{BB962C8B-B14F-4D97-AF65-F5344CB8AC3E}">
        <p14:creationId xmlns:p14="http://schemas.microsoft.com/office/powerpoint/2010/main" val="881000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2F-EAC7-4281-B4A0-C5DF79B5FE6B}"/>
              </a:ext>
            </a:extLst>
          </p:cNvPr>
          <p:cNvSpPr>
            <a:spLocks noGrp="1"/>
          </p:cNvSpPr>
          <p:nvPr>
            <p:ph type="title"/>
          </p:nvPr>
        </p:nvSpPr>
        <p:spPr/>
        <p:txBody>
          <a:bodyPr/>
          <a:lstStyle/>
          <a:p>
            <a:r>
              <a:rPr lang="en-MY" dirty="0"/>
              <a:t>Organisational Structure</a:t>
            </a:r>
          </a:p>
        </p:txBody>
      </p:sp>
      <p:pic>
        <p:nvPicPr>
          <p:cNvPr id="5" name="Content Placeholder 4">
            <a:extLst>
              <a:ext uri="{FF2B5EF4-FFF2-40B4-BE49-F238E27FC236}">
                <a16:creationId xmlns:a16="http://schemas.microsoft.com/office/drawing/2014/main" id="{718E7DD5-2A56-414E-8537-796233F45E38}"/>
              </a:ext>
            </a:extLst>
          </p:cNvPr>
          <p:cNvPicPr>
            <a:picLocks noGrp="1" noChangeAspect="1"/>
          </p:cNvPicPr>
          <p:nvPr>
            <p:ph idx="1"/>
          </p:nvPr>
        </p:nvPicPr>
        <p:blipFill>
          <a:blip r:embed="rId3"/>
          <a:stretch>
            <a:fillRect/>
          </a:stretch>
        </p:blipFill>
        <p:spPr>
          <a:xfrm>
            <a:off x="1115616" y="1844824"/>
            <a:ext cx="7390660" cy="4104456"/>
          </a:xfrm>
        </p:spPr>
      </p:pic>
    </p:spTree>
    <p:extLst>
      <p:ext uri="{BB962C8B-B14F-4D97-AF65-F5344CB8AC3E}">
        <p14:creationId xmlns:p14="http://schemas.microsoft.com/office/powerpoint/2010/main" val="1361298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7037-9AB3-4E7F-8911-10F9A4EE678E}"/>
              </a:ext>
            </a:extLst>
          </p:cNvPr>
          <p:cNvSpPr>
            <a:spLocks noGrp="1"/>
          </p:cNvSpPr>
          <p:nvPr>
            <p:ph type="title"/>
          </p:nvPr>
        </p:nvSpPr>
        <p:spPr/>
        <p:txBody>
          <a:bodyPr/>
          <a:lstStyle/>
          <a:p>
            <a:r>
              <a:rPr lang="en-MY" dirty="0"/>
              <a:t>Staffing Approach</a:t>
            </a:r>
          </a:p>
        </p:txBody>
      </p:sp>
      <p:sp>
        <p:nvSpPr>
          <p:cNvPr id="6" name="TextBox 5">
            <a:extLst>
              <a:ext uri="{FF2B5EF4-FFF2-40B4-BE49-F238E27FC236}">
                <a16:creationId xmlns:a16="http://schemas.microsoft.com/office/drawing/2014/main" id="{86EC2F5F-CF76-4EF5-984F-08A7AE0E6C7A}"/>
              </a:ext>
            </a:extLst>
          </p:cNvPr>
          <p:cNvSpPr txBox="1"/>
          <p:nvPr/>
        </p:nvSpPr>
        <p:spPr>
          <a:xfrm>
            <a:off x="683568" y="1536174"/>
            <a:ext cx="8208912" cy="2554545"/>
          </a:xfrm>
          <a:prstGeom prst="rect">
            <a:avLst/>
          </a:prstGeom>
          <a:noFill/>
        </p:spPr>
        <p:txBody>
          <a:bodyPr wrap="square" rtlCol="0">
            <a:spAutoFit/>
          </a:bodyPr>
          <a:lstStyle/>
          <a:p>
            <a:pPr marL="457200" indent="-457200">
              <a:buAutoNum type="arabicPeriod"/>
            </a:pPr>
            <a:r>
              <a:rPr lang="en-MY" sz="2000" dirty="0"/>
              <a:t>Ethnocentric approach – fill key positions with parent country nationals</a:t>
            </a:r>
          </a:p>
          <a:p>
            <a:pPr marL="457200" indent="-457200">
              <a:buAutoNum type="arabicPeriod"/>
            </a:pPr>
            <a:r>
              <a:rPr lang="en-MY" sz="2000" dirty="0"/>
              <a:t>Polycentric approach – Recruit host country nationals to manage subsidiaries in their own country and parent country nationals for positions at headquarters</a:t>
            </a:r>
          </a:p>
          <a:p>
            <a:pPr marL="457200" indent="-457200">
              <a:buAutoNum type="arabicPeriod"/>
            </a:pPr>
            <a:r>
              <a:rPr lang="en-MY" sz="2000" dirty="0"/>
              <a:t>Geocentric approach seek the best people regardless of nationality</a:t>
            </a:r>
          </a:p>
          <a:p>
            <a:pPr marL="457200" indent="-457200">
              <a:buAutoNum type="arabicPeriod"/>
            </a:pPr>
            <a:r>
              <a:rPr lang="en-US" sz="2000" dirty="0"/>
              <a:t>Regio centric staffing is a lot like polycentric staffing in that host-country nationals staff each foreign subsidiary to a high degree</a:t>
            </a:r>
            <a:endParaRPr lang="en-MY" sz="2000" dirty="0"/>
          </a:p>
        </p:txBody>
      </p:sp>
      <p:pic>
        <p:nvPicPr>
          <p:cNvPr id="9" name="Picture 8">
            <a:extLst>
              <a:ext uri="{FF2B5EF4-FFF2-40B4-BE49-F238E27FC236}">
                <a16:creationId xmlns:a16="http://schemas.microsoft.com/office/drawing/2014/main" id="{D8862BD4-1F4F-4EA5-8567-F70EC0EC5A61}"/>
              </a:ext>
            </a:extLst>
          </p:cNvPr>
          <p:cNvPicPr>
            <a:picLocks noChangeAspect="1"/>
          </p:cNvPicPr>
          <p:nvPr/>
        </p:nvPicPr>
        <p:blipFill>
          <a:blip r:embed="rId2"/>
          <a:stretch>
            <a:fillRect/>
          </a:stretch>
        </p:blipFill>
        <p:spPr>
          <a:xfrm>
            <a:off x="1907704" y="4104310"/>
            <a:ext cx="4638675" cy="2638425"/>
          </a:xfrm>
          <a:prstGeom prst="rect">
            <a:avLst/>
          </a:prstGeom>
        </p:spPr>
      </p:pic>
    </p:spTree>
    <p:extLst>
      <p:ext uri="{BB962C8B-B14F-4D97-AF65-F5344CB8AC3E}">
        <p14:creationId xmlns:p14="http://schemas.microsoft.com/office/powerpoint/2010/main" val="2249427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1734</TotalTime>
  <Words>1046</Words>
  <Application>Microsoft Office PowerPoint</Application>
  <PresentationFormat>On-screen Show (4:3)</PresentationFormat>
  <Paragraphs>130</Paragraphs>
  <Slides>25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Times New Roman</vt:lpstr>
      <vt:lpstr>Wingdings</vt:lpstr>
      <vt:lpstr>Office Theme</vt:lpstr>
      <vt:lpstr>BUSINESS LEADERSHIP - I</vt:lpstr>
      <vt:lpstr>Webex Options</vt:lpstr>
      <vt:lpstr>Class Timings</vt:lpstr>
      <vt:lpstr>Introduction</vt:lpstr>
      <vt:lpstr>Exam Contents</vt:lpstr>
      <vt:lpstr>Business Leadership (31%) </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Essentials of Organisation</vt:lpstr>
      <vt:lpstr>Levels of Management</vt:lpstr>
      <vt:lpstr>Span of Control</vt:lpstr>
      <vt:lpstr>Chain of Command</vt:lpstr>
      <vt:lpstr>Organisational Structure</vt:lpstr>
      <vt:lpstr>Organisational Structure</vt:lpstr>
      <vt:lpstr>Staffing Approach</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67</cp:revision>
  <cp:lastPrinted>1601-01-01T00:00:00Z</cp:lastPrinted>
  <dcterms:created xsi:type="dcterms:W3CDTF">2020-07-09T15:12:46Z</dcterms:created>
  <dcterms:modified xsi:type="dcterms:W3CDTF">2021-03-13T09:12:26Z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